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9"/>
  </p:notesMasterIdLst>
  <p:sldIdLst>
    <p:sldId id="257" r:id="rId2"/>
    <p:sldId id="258" r:id="rId3"/>
    <p:sldId id="347" r:id="rId4"/>
    <p:sldId id="348" r:id="rId5"/>
    <p:sldId id="349" r:id="rId6"/>
    <p:sldId id="377" r:id="rId7"/>
    <p:sldId id="332" r:id="rId8"/>
    <p:sldId id="362" r:id="rId9"/>
    <p:sldId id="361" r:id="rId10"/>
    <p:sldId id="333" r:id="rId11"/>
    <p:sldId id="363" r:id="rId12"/>
    <p:sldId id="334" r:id="rId13"/>
    <p:sldId id="364" r:id="rId14"/>
    <p:sldId id="365" r:id="rId15"/>
    <p:sldId id="339" r:id="rId16"/>
    <p:sldId id="367" r:id="rId17"/>
    <p:sldId id="366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52" r:id="rId28"/>
    <p:sldId id="336" r:id="rId29"/>
    <p:sldId id="381" r:id="rId30"/>
    <p:sldId id="382" r:id="rId31"/>
    <p:sldId id="378" r:id="rId32"/>
    <p:sldId id="380" r:id="rId33"/>
    <p:sldId id="383" r:id="rId34"/>
    <p:sldId id="384" r:id="rId35"/>
    <p:sldId id="385" r:id="rId36"/>
    <p:sldId id="386" r:id="rId37"/>
    <p:sldId id="453" r:id="rId38"/>
    <p:sldId id="454" r:id="rId39"/>
    <p:sldId id="455" r:id="rId40"/>
    <p:sldId id="456" r:id="rId41"/>
    <p:sldId id="457" r:id="rId42"/>
    <p:sldId id="458" r:id="rId43"/>
    <p:sldId id="374" r:id="rId44"/>
    <p:sldId id="373" r:id="rId45"/>
    <p:sldId id="423" r:id="rId46"/>
    <p:sldId id="424" r:id="rId47"/>
    <p:sldId id="425" r:id="rId48"/>
    <p:sldId id="426" r:id="rId49"/>
    <p:sldId id="427" r:id="rId50"/>
    <p:sldId id="428" r:id="rId51"/>
    <p:sldId id="429" r:id="rId52"/>
    <p:sldId id="430" r:id="rId53"/>
    <p:sldId id="431" r:id="rId54"/>
    <p:sldId id="432" r:id="rId55"/>
    <p:sldId id="433" r:id="rId56"/>
    <p:sldId id="434" r:id="rId57"/>
    <p:sldId id="435" r:id="rId58"/>
    <p:sldId id="436" r:id="rId59"/>
    <p:sldId id="437" r:id="rId60"/>
    <p:sldId id="438" r:id="rId61"/>
    <p:sldId id="439" r:id="rId62"/>
    <p:sldId id="440" r:id="rId63"/>
    <p:sldId id="441" r:id="rId64"/>
    <p:sldId id="442" r:id="rId65"/>
    <p:sldId id="346" r:id="rId66"/>
    <p:sldId id="387" r:id="rId67"/>
    <p:sldId id="389" r:id="rId68"/>
    <p:sldId id="388" r:id="rId69"/>
    <p:sldId id="390" r:id="rId70"/>
    <p:sldId id="391" r:id="rId71"/>
    <p:sldId id="393" r:id="rId72"/>
    <p:sldId id="394" r:id="rId73"/>
    <p:sldId id="392" r:id="rId74"/>
    <p:sldId id="395" r:id="rId75"/>
    <p:sldId id="396" r:id="rId76"/>
    <p:sldId id="459" r:id="rId77"/>
    <p:sldId id="342" r:id="rId78"/>
    <p:sldId id="397" r:id="rId79"/>
    <p:sldId id="417" r:id="rId80"/>
    <p:sldId id="412" r:id="rId81"/>
    <p:sldId id="413" r:id="rId82"/>
    <p:sldId id="414" r:id="rId83"/>
    <p:sldId id="415" r:id="rId84"/>
    <p:sldId id="416" r:id="rId85"/>
    <p:sldId id="460" r:id="rId86"/>
    <p:sldId id="330" r:id="rId87"/>
    <p:sldId id="379" r:id="rId8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591" autoAdjust="0"/>
  </p:normalViewPr>
  <p:slideViewPr>
    <p:cSldViewPr snapToGrid="0" snapToObjects="1">
      <p:cViewPr varScale="1">
        <p:scale>
          <a:sx n="116" d="100"/>
          <a:sy n="116" d="100"/>
        </p:scale>
        <p:origin x="-14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7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printerSettings" Target="printerSettings/printerSettings1.bin"/><Relationship Id="rId91" Type="http://schemas.openxmlformats.org/officeDocument/2006/relationships/presProps" Target="presProps.xml"/><Relationship Id="rId92" Type="http://schemas.openxmlformats.org/officeDocument/2006/relationships/viewProps" Target="viewProps.xml"/><Relationship Id="rId93" Type="http://schemas.openxmlformats.org/officeDocument/2006/relationships/theme" Target="theme/theme1.xml"/><Relationship Id="rId94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E8448-30D7-8A4F-9C00-DBD2167AF6E2}" type="datetimeFigureOut">
              <a:rPr lang="en-US" smtClean="0"/>
              <a:t>11/7/15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BC20E-AC9C-2247-A8E3-27E79FE2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31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BC20E-AC9C-2247-A8E3-27E79FE2418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05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BC20E-AC9C-2247-A8E3-27E79FE2418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05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BC20E-AC9C-2247-A8E3-27E79FE2418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05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BC20E-AC9C-2247-A8E3-27E79FE2418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0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4E3B-0DF0-1D46-8E7A-90795DD91B36}" type="datetimeFigureOut">
              <a:rPr lang="en-US" smtClean="0"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C83E-2C46-CF4C-8C9A-3A079D71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0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4E3B-0DF0-1D46-8E7A-90795DD91B36}" type="datetimeFigureOut">
              <a:rPr lang="en-US" smtClean="0"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C83E-2C46-CF4C-8C9A-3A079D71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4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4E3B-0DF0-1D46-8E7A-90795DD91B36}" type="datetimeFigureOut">
              <a:rPr lang="en-US" smtClean="0"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C83E-2C46-CF4C-8C9A-3A079D71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9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4E3B-0DF0-1D46-8E7A-90795DD91B36}" type="datetimeFigureOut">
              <a:rPr lang="en-US" smtClean="0"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C83E-2C46-CF4C-8C9A-3A079D71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4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4E3B-0DF0-1D46-8E7A-90795DD91B36}" type="datetimeFigureOut">
              <a:rPr lang="en-US" smtClean="0"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C83E-2C46-CF4C-8C9A-3A079D71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5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4E3B-0DF0-1D46-8E7A-90795DD91B36}" type="datetimeFigureOut">
              <a:rPr lang="en-US" smtClean="0"/>
              <a:t>11/7/15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C83E-2C46-CF4C-8C9A-3A079D71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4E3B-0DF0-1D46-8E7A-90795DD91B36}" type="datetimeFigureOut">
              <a:rPr lang="en-US" smtClean="0"/>
              <a:t>11/7/15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C83E-2C46-CF4C-8C9A-3A079D71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9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4E3B-0DF0-1D46-8E7A-90795DD91B36}" type="datetimeFigureOut">
              <a:rPr lang="en-US" smtClean="0"/>
              <a:t>11/7/15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C83E-2C46-CF4C-8C9A-3A079D71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4E3B-0DF0-1D46-8E7A-90795DD91B36}" type="datetimeFigureOut">
              <a:rPr lang="en-US" smtClean="0"/>
              <a:t>11/7/15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C83E-2C46-CF4C-8C9A-3A079D71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3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4E3B-0DF0-1D46-8E7A-90795DD91B36}" type="datetimeFigureOut">
              <a:rPr lang="en-US" smtClean="0"/>
              <a:t>11/7/15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C83E-2C46-CF4C-8C9A-3A079D71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3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4E3B-0DF0-1D46-8E7A-90795DD91B36}" type="datetimeFigureOut">
              <a:rPr lang="en-US" smtClean="0"/>
              <a:t>11/7/15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C83E-2C46-CF4C-8C9A-3A079D71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9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24E3B-0DF0-1D46-8E7A-90795DD91B36}" type="datetimeFigureOut">
              <a:rPr lang="en-US" smtClean="0"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6C83E-2C46-CF4C-8C9A-3A079D71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3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Κρυπτογραφία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l-GR" dirty="0" smtClean="0"/>
              <a:t>Εφαρμογές </a:t>
            </a:r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sz="2400" dirty="0" smtClean="0"/>
              <a:t>Διδασκαλία: Δ. Ζήνδρος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6395587"/>
            <a:ext cx="7772400" cy="32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ΗΜΜΥ ΕΜΠ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75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/>
              <a:t>Δημοφιλής μέθοδος </a:t>
            </a:r>
            <a:r>
              <a:rPr lang="en-US" dirty="0"/>
              <a:t>hashing</a:t>
            </a:r>
          </a:p>
          <a:p>
            <a:r>
              <a:rPr lang="en-US" dirty="0"/>
              <a:t>{0, 1}* → {0, 1}</a:t>
            </a:r>
            <a:r>
              <a:rPr lang="en-US" baseline="30000" dirty="0" smtClean="0"/>
              <a:t>160</a:t>
            </a:r>
            <a:endParaRPr lang="en-US" baseline="30000" dirty="0"/>
          </a:p>
          <a:p>
            <a:r>
              <a:rPr lang="el-GR" b="1" dirty="0"/>
              <a:t>Δεν </a:t>
            </a:r>
            <a:r>
              <a:rPr lang="el-GR" dirty="0"/>
              <a:t>είναι κρυπτογραφικά ασφαλές</a:t>
            </a:r>
            <a:endParaRPr lang="en-US" dirty="0"/>
          </a:p>
          <a:p>
            <a:r>
              <a:rPr lang="el-GR" dirty="0" smtClean="0"/>
              <a:t>Δεν γνωρίζουμε </a:t>
            </a:r>
            <a:r>
              <a:rPr lang="en-US" dirty="0" smtClean="0"/>
              <a:t>collisions</a:t>
            </a:r>
            <a:endParaRPr lang="el-GR" dirty="0" smtClean="0"/>
          </a:p>
          <a:p>
            <a:pPr lvl="1"/>
            <a:r>
              <a:rPr lang="el-GR" dirty="0" smtClean="0"/>
              <a:t>Όμως έχουμε </a:t>
            </a:r>
            <a:r>
              <a:rPr lang="en-US" dirty="0" smtClean="0"/>
              <a:t>“free start collisions”</a:t>
            </a:r>
            <a:br>
              <a:rPr lang="en-US" dirty="0" smtClean="0"/>
            </a:br>
            <a:r>
              <a:rPr lang="en-US" dirty="0" smtClean="0"/>
              <a:t>(8 </a:t>
            </a:r>
            <a:r>
              <a:rPr lang="el-GR" dirty="0" smtClean="0"/>
              <a:t>Οκτωβρίου 2015)</a:t>
            </a:r>
            <a:endParaRPr lang="en-US" dirty="0" smtClean="0"/>
          </a:p>
          <a:p>
            <a:pPr lvl="1"/>
            <a:r>
              <a:rPr lang="el-GR" dirty="0" smtClean="0"/>
              <a:t>Γνωρίζουμε επίθεση πολυπλοκότητας </a:t>
            </a:r>
            <a:r>
              <a:rPr lang="en-US" dirty="0" smtClean="0"/>
              <a:t>2</a:t>
            </a:r>
            <a:r>
              <a:rPr lang="en-US" baseline="30000" dirty="0" smtClean="0"/>
              <a:t>61</a:t>
            </a:r>
            <a:endParaRPr lang="en-US" baseline="30000" dirty="0"/>
          </a:p>
          <a:p>
            <a:r>
              <a:rPr lang="el-GR" b="1" dirty="0"/>
              <a:t>Μην</a:t>
            </a:r>
            <a:r>
              <a:rPr lang="el-GR" dirty="0"/>
              <a:t> το χρησιμοποιείτε για κρυπτογραφικές εφαρμογές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99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sha1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 smtClean="0"/>
              <a:t>sha1(</a:t>
            </a:r>
            <a:r>
              <a:rPr lang="cs-CZ" dirty="0"/>
              <a:t>'Hello </a:t>
            </a:r>
            <a:r>
              <a:rPr lang="cs-CZ" dirty="0" err="1"/>
              <a:t>world</a:t>
            </a:r>
            <a:r>
              <a:rPr lang="cs-CZ" dirty="0"/>
              <a:t>')</a:t>
            </a:r>
          </a:p>
          <a:p>
            <a:pPr marL="0" indent="0" algn="ctr">
              <a:buNone/>
            </a:pPr>
            <a:r>
              <a:rPr lang="cs-CZ" dirty="0"/>
              <a:t>= </a:t>
            </a:r>
          </a:p>
          <a:p>
            <a:pPr marL="0" indent="0" algn="ctr">
              <a:buNone/>
            </a:pPr>
            <a:r>
              <a:rPr lang="nl-NL" dirty="0"/>
              <a:t>7b502c3a1f48c8609ae212cdfb639dee39673f5e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75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Μετεξέλιξη του </a:t>
            </a:r>
            <a:r>
              <a:rPr lang="en-US" dirty="0" smtClean="0"/>
              <a:t>sha1</a:t>
            </a:r>
            <a:endParaRPr lang="el-GR" dirty="0" smtClean="0"/>
          </a:p>
          <a:p>
            <a:r>
              <a:rPr lang="el-GR" dirty="0" smtClean="0"/>
              <a:t>Θεωρείται </a:t>
            </a:r>
            <a:r>
              <a:rPr lang="el-GR" b="1" dirty="0" smtClean="0"/>
              <a:t>ασφαλές </a:t>
            </a:r>
            <a:r>
              <a:rPr lang="el-GR" dirty="0" smtClean="0"/>
              <a:t>για κρυπτογραφικές εφαρμογές</a:t>
            </a:r>
            <a:endParaRPr lang="en-US" dirty="0" smtClean="0"/>
          </a:p>
          <a:p>
            <a:r>
              <a:rPr lang="en-US" dirty="0" smtClean="0"/>
              <a:t>SHA224: </a:t>
            </a:r>
            <a:r>
              <a:rPr lang="en-US" dirty="0"/>
              <a:t>{0, 1}* → {0, 1</a:t>
            </a:r>
            <a:r>
              <a:rPr lang="en-US" dirty="0" smtClean="0"/>
              <a:t>}</a:t>
            </a:r>
            <a:r>
              <a:rPr lang="en-US" baseline="30000" dirty="0" smtClean="0"/>
              <a:t>224</a:t>
            </a:r>
            <a:endParaRPr lang="en-US" dirty="0" smtClean="0"/>
          </a:p>
          <a:p>
            <a:r>
              <a:rPr lang="en-US" b="1" dirty="0" smtClean="0"/>
              <a:t>SHA256</a:t>
            </a:r>
            <a:r>
              <a:rPr lang="en-US" b="1" dirty="0"/>
              <a:t>: {0, 1}* → {0, 1}</a:t>
            </a:r>
            <a:r>
              <a:rPr lang="en-US" b="1" baseline="30000" dirty="0" smtClean="0"/>
              <a:t>256</a:t>
            </a:r>
            <a:endParaRPr lang="en-US" b="1" dirty="0" smtClean="0"/>
          </a:p>
          <a:p>
            <a:r>
              <a:rPr lang="en-US" dirty="0" smtClean="0"/>
              <a:t>SHA384</a:t>
            </a:r>
            <a:r>
              <a:rPr lang="en-US" dirty="0"/>
              <a:t>: {0, 1}* → {0, 1</a:t>
            </a:r>
            <a:r>
              <a:rPr lang="en-US" dirty="0" smtClean="0"/>
              <a:t>}</a:t>
            </a:r>
            <a:r>
              <a:rPr lang="en-US" baseline="30000" dirty="0" smtClean="0"/>
              <a:t>384</a:t>
            </a:r>
            <a:endParaRPr lang="en-US" dirty="0" smtClean="0"/>
          </a:p>
          <a:p>
            <a:r>
              <a:rPr lang="en-US" dirty="0" smtClean="0"/>
              <a:t>SHA512</a:t>
            </a:r>
            <a:r>
              <a:rPr lang="en-US" dirty="0"/>
              <a:t>: {0, 1}* → {0, 1</a:t>
            </a:r>
            <a:r>
              <a:rPr lang="en-US" dirty="0" smtClean="0"/>
              <a:t>}</a:t>
            </a:r>
            <a:r>
              <a:rPr lang="en-US" baseline="30000" dirty="0" smtClean="0"/>
              <a:t>512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3514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sha256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 smtClean="0"/>
              <a:t>sha256(</a:t>
            </a:r>
            <a:r>
              <a:rPr lang="cs-CZ" dirty="0"/>
              <a:t>'Hello </a:t>
            </a:r>
            <a:r>
              <a:rPr lang="cs-CZ" dirty="0" err="1"/>
              <a:t>world</a:t>
            </a:r>
            <a:r>
              <a:rPr lang="cs-CZ" dirty="0"/>
              <a:t>')</a:t>
            </a:r>
          </a:p>
          <a:p>
            <a:pPr marL="0" indent="0" algn="ctr">
              <a:buNone/>
            </a:pPr>
            <a:r>
              <a:rPr lang="cs-CZ" dirty="0"/>
              <a:t>= </a:t>
            </a:r>
          </a:p>
          <a:p>
            <a:pPr marL="0" indent="0" algn="ctr">
              <a:buNone/>
            </a:pPr>
            <a:r>
              <a:rPr lang="cs-CZ" dirty="0"/>
              <a:t>64ec88ca00b268e5ba1a35678a1b5316d212f4f366b2477232534a8aeca37f3c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>
                <a:solidFill>
                  <a:schemeClr val="bg1"/>
                </a:solidFill>
              </a:rPr>
              <a:t>Χρησιμοποιώντας τη βιβλιοθήκη </a:t>
            </a:r>
            <a:r>
              <a:rPr lang="en-US" dirty="0" err="1" smtClean="0">
                <a:solidFill>
                  <a:schemeClr val="bg1"/>
                </a:solidFill>
              </a:rPr>
              <a:t>OpenSSL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Screen Shot 2015-10-22 at 10.55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" y="2629900"/>
            <a:ext cx="9153453" cy="212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96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«Αντιστρέφοντας» ένα </a:t>
            </a:r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Τα </a:t>
            </a:r>
            <a:r>
              <a:rPr lang="en-US" dirty="0" smtClean="0"/>
              <a:t>hashes </a:t>
            </a:r>
            <a:r>
              <a:rPr lang="el-GR" dirty="0" smtClean="0"/>
              <a:t>είναι σχεδιασμένα να μην είναι αντιστρέψιμα</a:t>
            </a:r>
          </a:p>
          <a:p>
            <a:r>
              <a:rPr lang="el-GR" dirty="0" smtClean="0"/>
              <a:t>Συνεπώς η αντιστροφή μπορεί να γίνει </a:t>
            </a:r>
            <a:r>
              <a:rPr lang="el-GR" b="1" dirty="0" smtClean="0"/>
              <a:t>μόνο</a:t>
            </a:r>
            <a:r>
              <a:rPr lang="el-GR" dirty="0" smtClean="0"/>
              <a:t> χρησιμοποιώντας </a:t>
            </a:r>
            <a:r>
              <a:rPr lang="en-US" b="1" dirty="0" smtClean="0"/>
              <a:t>brute force</a:t>
            </a:r>
          </a:p>
          <a:p>
            <a:pPr lvl="1"/>
            <a:r>
              <a:rPr lang="el-GR" dirty="0" smtClean="0"/>
              <a:t>Δοκιμάζουμε όλα τα πιθανά </a:t>
            </a:r>
            <a:r>
              <a:rPr lang="en-US" dirty="0" smtClean="0"/>
              <a:t>strings </a:t>
            </a:r>
            <a:r>
              <a:rPr lang="el-GR" dirty="0" smtClean="0"/>
              <a:t>μήκους 0, 1, 2, 3, κλπ. από ένα δεδομένο αλφάβητο</a:t>
            </a:r>
          </a:p>
          <a:p>
            <a:pPr lvl="1"/>
            <a:r>
              <a:rPr lang="el-GR" dirty="0" smtClean="0"/>
              <a:t>Δοκιμάζουμε λέξεις από ένα </a:t>
            </a:r>
            <a:r>
              <a:rPr lang="el-GR" b="1" dirty="0" smtClean="0"/>
              <a:t>λεξικό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0030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attack </a:t>
            </a:r>
            <a:r>
              <a:rPr lang="el-GR" dirty="0" smtClean="0"/>
              <a:t>σε </a:t>
            </a:r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foreach</a:t>
            </a:r>
            <a:r>
              <a:rPr lang="en-US" dirty="0" smtClean="0">
                <a:latin typeface="Consolas"/>
                <a:cs typeface="Consolas"/>
              </a:rPr>
              <a:t> (word in dictionary)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if (SHA256(word) == c)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return word;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972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Brute-force attack </a:t>
            </a:r>
            <a:r>
              <a:rPr lang="el-GR" dirty="0" smtClean="0"/>
              <a:t>σε </a:t>
            </a:r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l-GR" dirty="0" smtClean="0">
                <a:latin typeface="Consolas"/>
                <a:cs typeface="Consolas"/>
              </a:rPr>
              <a:t>Σ = {</a:t>
            </a:r>
            <a:r>
              <a:rPr lang="en-US" dirty="0" smtClean="0">
                <a:latin typeface="Consolas"/>
                <a:cs typeface="Consolas"/>
              </a:rPr>
              <a:t>'a', 'b', …, 'z'};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numdigits</a:t>
            </a:r>
            <a:r>
              <a:rPr lang="en-US" dirty="0" smtClean="0">
                <a:latin typeface="Consolas"/>
                <a:cs typeface="Consolas"/>
              </a:rPr>
              <a:t> = 0;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m = "";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while (SHA256(m) != c)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try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m = increment(m, </a:t>
            </a:r>
            <a:r>
              <a:rPr lang="el-GR" dirty="0" smtClean="0">
                <a:latin typeface="Consolas"/>
                <a:cs typeface="Consolas"/>
              </a:rPr>
              <a:t>Σ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numdigits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catch (</a:t>
            </a:r>
            <a:r>
              <a:rPr lang="en-US" dirty="0" err="1" smtClean="0">
                <a:latin typeface="Consolas"/>
                <a:cs typeface="Consolas"/>
              </a:rPr>
              <a:t>OutOfBoundsException</a:t>
            </a:r>
            <a:r>
              <a:rPr lang="en-US" dirty="0" smtClean="0">
                <a:latin typeface="Consolas"/>
                <a:cs typeface="Consolas"/>
              </a:rPr>
              <a:t> e)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++</a:t>
            </a:r>
            <a:r>
              <a:rPr lang="en-US" dirty="0" err="1" smtClean="0">
                <a:latin typeface="Consolas"/>
                <a:cs typeface="Consolas"/>
              </a:rPr>
              <a:t>numdigits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m = repeat(</a:t>
            </a:r>
            <a:r>
              <a:rPr lang="el-GR" dirty="0" smtClean="0">
                <a:latin typeface="Consolas"/>
                <a:cs typeface="Consolas"/>
              </a:rPr>
              <a:t>Σ[0], </a:t>
            </a:r>
            <a:r>
              <a:rPr lang="en-US" dirty="0" err="1" smtClean="0">
                <a:latin typeface="Consolas"/>
                <a:cs typeface="Consolas"/>
              </a:rPr>
              <a:t>numdigits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return m;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51307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Σχήματα δέσμευσης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Η </a:t>
            </a:r>
            <a:r>
              <a:rPr lang="en-US" dirty="0" smtClean="0"/>
              <a:t>Alice </a:t>
            </a:r>
            <a:r>
              <a:rPr lang="el-GR" dirty="0" smtClean="0"/>
              <a:t>θέλει να δεσμευτεί σε κάποια τιμή </a:t>
            </a:r>
            <a:r>
              <a:rPr lang="en-US" dirty="0" smtClean="0"/>
              <a:t>b</a:t>
            </a:r>
            <a:endParaRPr lang="el-GR" dirty="0" smtClean="0"/>
          </a:p>
          <a:p>
            <a:r>
              <a:rPr lang="el-GR" dirty="0" smtClean="0"/>
              <a:t>Η </a:t>
            </a:r>
            <a:r>
              <a:rPr lang="en-US" dirty="0" smtClean="0"/>
              <a:t>Alice </a:t>
            </a:r>
            <a:r>
              <a:rPr lang="el-GR" dirty="0" smtClean="0"/>
              <a:t>και ο </a:t>
            </a:r>
            <a:r>
              <a:rPr lang="en-US" dirty="0" smtClean="0"/>
              <a:t>Bob </a:t>
            </a:r>
            <a:r>
              <a:rPr lang="el-GR" dirty="0" smtClean="0"/>
              <a:t>δεν εμπιστεύονται ο ένας τον άλλον</a:t>
            </a:r>
            <a:endParaRPr lang="en-US" dirty="0" smtClean="0"/>
          </a:p>
          <a:p>
            <a:r>
              <a:rPr lang="en-US" b="1" dirty="0" smtClean="0"/>
              <a:t>Binding</a:t>
            </a:r>
            <a:r>
              <a:rPr lang="en-US" dirty="0" smtClean="0"/>
              <a:t>: </a:t>
            </a:r>
            <a:r>
              <a:rPr lang="el-GR" dirty="0" smtClean="0"/>
              <a:t>Ο </a:t>
            </a:r>
            <a:r>
              <a:rPr lang="en-US" dirty="0" smtClean="0"/>
              <a:t>Bob </a:t>
            </a:r>
            <a:r>
              <a:rPr lang="el-GR" dirty="0" smtClean="0"/>
              <a:t>θέλει να γνωρίζει ότι η </a:t>
            </a:r>
            <a:r>
              <a:rPr lang="en-US" dirty="0" smtClean="0"/>
              <a:t>Alice </a:t>
            </a:r>
            <a:r>
              <a:rPr lang="el-GR" dirty="0" smtClean="0"/>
              <a:t>δεν θα αλλάξει τη γνώμη της για το </a:t>
            </a:r>
            <a:r>
              <a:rPr lang="en-US" dirty="0" smtClean="0"/>
              <a:t>b</a:t>
            </a:r>
          </a:p>
          <a:p>
            <a:r>
              <a:rPr lang="en-US" b="1" dirty="0" smtClean="0"/>
              <a:t>Hiding</a:t>
            </a:r>
            <a:r>
              <a:rPr lang="en-US" dirty="0" smtClean="0"/>
              <a:t>: </a:t>
            </a:r>
            <a:r>
              <a:rPr lang="el-GR" dirty="0" smtClean="0"/>
              <a:t>Η </a:t>
            </a:r>
            <a:r>
              <a:rPr lang="en-US" dirty="0" smtClean="0"/>
              <a:t>Alice </a:t>
            </a:r>
            <a:r>
              <a:rPr lang="el-GR" dirty="0" smtClean="0"/>
              <a:t>δεν θέλει ακόμα να αποκαλύψει την τιμή της</a:t>
            </a:r>
            <a:r>
              <a:rPr lang="en-US" dirty="0" smtClean="0"/>
              <a:t> </a:t>
            </a:r>
            <a:r>
              <a:rPr lang="el-GR" dirty="0" smtClean="0"/>
              <a:t>τώρα, αλλά αργότερα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01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Σχήματα δέσμευσης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l-GR" dirty="0" smtClean="0"/>
              <a:t>Δύο στάδια:</a:t>
            </a:r>
          </a:p>
          <a:p>
            <a:r>
              <a:rPr lang="el-GR" dirty="0" smtClean="0"/>
              <a:t>Φάση δέσμευσης</a:t>
            </a:r>
            <a:r>
              <a:rPr lang="en-US" dirty="0" smtClean="0"/>
              <a:t>:</a:t>
            </a:r>
          </a:p>
          <a:p>
            <a:pPr lvl="1"/>
            <a:r>
              <a:rPr lang="el-GR" dirty="0" smtClean="0"/>
              <a:t>Η </a:t>
            </a:r>
            <a:r>
              <a:rPr lang="en-US" dirty="0" smtClean="0"/>
              <a:t>Alice </a:t>
            </a:r>
            <a:r>
              <a:rPr lang="el-GR" dirty="0" smtClean="0"/>
              <a:t>διαλέγει και </a:t>
            </a:r>
            <a:r>
              <a:rPr lang="el-GR" b="1" dirty="0" smtClean="0"/>
              <a:t>δεσμεύεται </a:t>
            </a:r>
            <a:r>
              <a:rPr lang="el-GR" dirty="0" smtClean="0"/>
              <a:t>σε μία τιμή</a:t>
            </a:r>
            <a:endParaRPr lang="el-GR" dirty="0"/>
          </a:p>
          <a:p>
            <a:pPr lvl="1"/>
            <a:r>
              <a:rPr lang="el-GR" dirty="0" smtClean="0"/>
              <a:t>Στέλνει ένα μυστικό στο </a:t>
            </a:r>
            <a:r>
              <a:rPr lang="en-US" dirty="0" smtClean="0"/>
              <a:t>Bob</a:t>
            </a:r>
            <a:endParaRPr lang="el-GR" dirty="0" smtClean="0"/>
          </a:p>
          <a:p>
            <a:pPr lvl="1"/>
            <a:r>
              <a:rPr lang="en-US" b="1" dirty="0" smtClean="0"/>
              <a:t>Hiding</a:t>
            </a:r>
            <a:r>
              <a:rPr lang="en-US" dirty="0" smtClean="0"/>
              <a:t>: </a:t>
            </a:r>
            <a:r>
              <a:rPr lang="el-GR" dirty="0" smtClean="0"/>
              <a:t>Ο </a:t>
            </a:r>
            <a:r>
              <a:rPr lang="en-US" dirty="0" smtClean="0"/>
              <a:t>Bob </a:t>
            </a:r>
            <a:r>
              <a:rPr lang="el-GR" dirty="0" smtClean="0"/>
              <a:t>δεν μπορεί να χρησιμοποιήσει το μυστικό για να βρει την τιμή στην οποία έχει δεσμευθεί η </a:t>
            </a:r>
            <a:r>
              <a:rPr lang="en-US" dirty="0" smtClean="0"/>
              <a:t>Alice</a:t>
            </a:r>
            <a:endParaRPr lang="el-GR" dirty="0" smtClean="0"/>
          </a:p>
          <a:p>
            <a:r>
              <a:rPr lang="el-GR" dirty="0" smtClean="0"/>
              <a:t>Φάση αποκάλυψης:</a:t>
            </a:r>
            <a:endParaRPr lang="en-US" dirty="0" smtClean="0"/>
          </a:p>
          <a:p>
            <a:pPr lvl="1"/>
            <a:r>
              <a:rPr lang="el-GR" dirty="0" smtClean="0"/>
              <a:t>Ο </a:t>
            </a:r>
            <a:r>
              <a:rPr lang="en-US" dirty="0" smtClean="0"/>
              <a:t>Bob </a:t>
            </a:r>
            <a:r>
              <a:rPr lang="el-GR" b="1" dirty="0" smtClean="0"/>
              <a:t>μαθαίνει </a:t>
            </a:r>
            <a:r>
              <a:rPr lang="el-GR" dirty="0" smtClean="0"/>
              <a:t>την αρχική τιμή στην οποία είχε</a:t>
            </a:r>
            <a:r>
              <a:rPr lang="en-US" dirty="0" smtClean="0"/>
              <a:t> </a:t>
            </a:r>
            <a:r>
              <a:rPr lang="el-GR" dirty="0" smtClean="0"/>
              <a:t>δεσμευθεί η </a:t>
            </a:r>
            <a:r>
              <a:rPr lang="en-US" dirty="0" smtClean="0"/>
              <a:t>Alice</a:t>
            </a:r>
          </a:p>
          <a:p>
            <a:pPr lvl="1"/>
            <a:r>
              <a:rPr lang="en-US" b="1" dirty="0" smtClean="0"/>
              <a:t>Binding</a:t>
            </a:r>
            <a:r>
              <a:rPr lang="en-US" dirty="0" smtClean="0"/>
              <a:t>: </a:t>
            </a:r>
            <a:r>
              <a:rPr lang="el-GR" dirty="0" smtClean="0"/>
              <a:t>Ο </a:t>
            </a:r>
            <a:r>
              <a:rPr lang="en-US" dirty="0" smtClean="0"/>
              <a:t>Bob </a:t>
            </a:r>
            <a:r>
              <a:rPr lang="el-GR" dirty="0" smtClean="0"/>
              <a:t>επιβεβαιώνει ότι η </a:t>
            </a:r>
            <a:r>
              <a:rPr lang="en-US" dirty="0" smtClean="0"/>
              <a:t>Alice </a:t>
            </a:r>
            <a:r>
              <a:rPr lang="el-GR" dirty="0" smtClean="0"/>
              <a:t>δεν άλλαξε την τιμή της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0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Στόχοι του σημερινού μαθήματος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Επεκτάσεις του </a:t>
            </a:r>
            <a:r>
              <a:rPr lang="en-US" dirty="0" smtClean="0"/>
              <a:t>collision resistance</a:t>
            </a:r>
          </a:p>
          <a:p>
            <a:r>
              <a:rPr lang="el-GR" dirty="0" smtClean="0"/>
              <a:t>Δεσμεύσεις</a:t>
            </a:r>
            <a:r>
              <a:rPr lang="en-US" dirty="0"/>
              <a:t> </a:t>
            </a:r>
            <a:r>
              <a:rPr lang="en-US" dirty="0" smtClean="0"/>
              <a:t>/ hiding / binding</a:t>
            </a:r>
          </a:p>
          <a:p>
            <a:r>
              <a:rPr lang="el-GR" dirty="0" smtClean="0"/>
              <a:t>Αλάτι</a:t>
            </a:r>
            <a:endParaRPr lang="en-US" dirty="0" smtClean="0"/>
          </a:p>
          <a:p>
            <a:r>
              <a:rPr lang="en-US" dirty="0" smtClean="0"/>
              <a:t>md5, sha1, sha256, </a:t>
            </a:r>
            <a:r>
              <a:rPr lang="en-US" dirty="0" err="1" smtClean="0"/>
              <a:t>bcrypt</a:t>
            </a:r>
            <a:r>
              <a:rPr lang="en-US" dirty="0" smtClean="0"/>
              <a:t>, </a:t>
            </a:r>
            <a:r>
              <a:rPr lang="en-US" dirty="0" err="1" smtClean="0"/>
              <a:t>scrypt</a:t>
            </a:r>
            <a:endParaRPr lang="en-US" dirty="0" smtClean="0"/>
          </a:p>
          <a:p>
            <a:r>
              <a:rPr lang="en-US" dirty="0" smtClean="0"/>
              <a:t>Proof of work</a:t>
            </a:r>
          </a:p>
          <a:p>
            <a:r>
              <a:rPr lang="el-GR" dirty="0" smtClean="0"/>
              <a:t>Δέντρα </a:t>
            </a:r>
            <a:r>
              <a:rPr lang="en-US" dirty="0" err="1" smtClean="0"/>
              <a:t>Merkle</a:t>
            </a:r>
            <a:endParaRPr lang="en-US" dirty="0" smtClean="0"/>
          </a:p>
          <a:p>
            <a:r>
              <a:rPr lang="el-GR" dirty="0" smtClean="0"/>
              <a:t>Αποθήκευση κωδικών πρόσβασης</a:t>
            </a:r>
          </a:p>
          <a:p>
            <a:r>
              <a:rPr lang="en-US" dirty="0" err="1" smtClean="0"/>
              <a:t>Timestamping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8726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Απλή δέσμευση με </a:t>
            </a:r>
            <a:r>
              <a:rPr lang="en-US" dirty="0" smtClean="0"/>
              <a:t>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l-GR" dirty="0" smtClean="0"/>
              <a:t>Φάση δέσμευσης:</a:t>
            </a:r>
          </a:p>
          <a:p>
            <a:r>
              <a:rPr lang="el-GR" dirty="0" smtClean="0"/>
              <a:t>Η </a:t>
            </a:r>
            <a:r>
              <a:rPr lang="en-US" dirty="0" smtClean="0"/>
              <a:t>Alice </a:t>
            </a:r>
            <a:r>
              <a:rPr lang="el-GR" dirty="0" smtClean="0"/>
              <a:t>υπολογίζει το </a:t>
            </a:r>
            <a:r>
              <a:rPr lang="en-US" dirty="0"/>
              <a:t>c</a:t>
            </a:r>
            <a:r>
              <a:rPr lang="en-US" dirty="0" smtClean="0"/>
              <a:t> = H(b)</a:t>
            </a:r>
          </a:p>
          <a:p>
            <a:r>
              <a:rPr lang="el-GR" dirty="0" smtClean="0"/>
              <a:t>Στέλνει το </a:t>
            </a:r>
            <a:r>
              <a:rPr lang="en-US" dirty="0"/>
              <a:t>c</a:t>
            </a:r>
            <a:r>
              <a:rPr lang="en-US" dirty="0" smtClean="0"/>
              <a:t> </a:t>
            </a:r>
            <a:r>
              <a:rPr lang="el-GR" dirty="0" smtClean="0"/>
              <a:t>στον </a:t>
            </a:r>
            <a:r>
              <a:rPr lang="en-US" dirty="0" smtClean="0"/>
              <a:t>Bob</a:t>
            </a:r>
            <a:r>
              <a:rPr lang="el-GR" dirty="0" smtClean="0"/>
              <a:t>.</a:t>
            </a:r>
            <a:endParaRPr lang="en-US" dirty="0" smtClean="0"/>
          </a:p>
          <a:p>
            <a:r>
              <a:rPr lang="el-GR" dirty="0" smtClean="0"/>
              <a:t>Ο </a:t>
            </a:r>
            <a:r>
              <a:rPr lang="en-US" dirty="0" smtClean="0"/>
              <a:t>Bob </a:t>
            </a:r>
            <a:r>
              <a:rPr lang="el-GR" dirty="0" smtClean="0"/>
              <a:t>βλέπει το </a:t>
            </a:r>
            <a:r>
              <a:rPr lang="en-US" dirty="0"/>
              <a:t>c</a:t>
            </a:r>
            <a:r>
              <a:rPr lang="en-US" dirty="0" smtClean="0"/>
              <a:t>. </a:t>
            </a:r>
            <a:r>
              <a:rPr lang="el-GR" dirty="0" smtClean="0"/>
              <a:t>Λόγω του ότι η</a:t>
            </a:r>
            <a:r>
              <a:rPr lang="en-US" dirty="0" smtClean="0"/>
              <a:t> H</a:t>
            </a:r>
            <a:r>
              <a:rPr lang="el-GR" dirty="0" smtClean="0"/>
              <a:t> είναι κρυπτογραφικά ασφαλής </a:t>
            </a:r>
            <a:r>
              <a:rPr lang="en-US" dirty="0" smtClean="0"/>
              <a:t>hash function, </a:t>
            </a:r>
            <a:r>
              <a:rPr lang="el-GR" dirty="0" smtClean="0"/>
              <a:t>ο </a:t>
            </a:r>
            <a:r>
              <a:rPr lang="en-US" dirty="0" smtClean="0"/>
              <a:t>Bob </a:t>
            </a:r>
            <a:r>
              <a:rPr lang="el-GR" dirty="0" smtClean="0"/>
              <a:t>δεν μπορεί να επιστρέψει στο </a:t>
            </a:r>
            <a:r>
              <a:rPr lang="en-US" dirty="0" smtClean="0"/>
              <a:t>b.</a:t>
            </a:r>
            <a:endParaRPr lang="el-GR" dirty="0" smtClean="0"/>
          </a:p>
          <a:p>
            <a:pPr marL="0" indent="0">
              <a:buNone/>
            </a:pPr>
            <a:r>
              <a:rPr lang="el-GR" dirty="0" smtClean="0"/>
              <a:t>Φάση αποκάλυψης:</a:t>
            </a:r>
          </a:p>
          <a:p>
            <a:r>
              <a:rPr lang="el-GR" dirty="0" smtClean="0"/>
              <a:t>Η </a:t>
            </a:r>
            <a:r>
              <a:rPr lang="en-US" dirty="0" smtClean="0"/>
              <a:t>Alice </a:t>
            </a:r>
            <a:r>
              <a:rPr lang="el-GR" dirty="0" smtClean="0"/>
              <a:t>στέλνει το </a:t>
            </a:r>
            <a:r>
              <a:rPr lang="en-US" dirty="0" smtClean="0"/>
              <a:t>b </a:t>
            </a:r>
            <a:r>
              <a:rPr lang="el-GR" dirty="0" smtClean="0"/>
              <a:t>στον </a:t>
            </a:r>
            <a:r>
              <a:rPr lang="en-US" dirty="0" smtClean="0"/>
              <a:t>Bob</a:t>
            </a:r>
          </a:p>
          <a:p>
            <a:r>
              <a:rPr lang="el-GR" dirty="0" smtClean="0"/>
              <a:t>Ο </a:t>
            </a:r>
            <a:r>
              <a:rPr lang="en-US" dirty="0" smtClean="0"/>
              <a:t>Bob </a:t>
            </a:r>
            <a:r>
              <a:rPr lang="el-GR" dirty="0" smtClean="0"/>
              <a:t>ελέγχει ότι </a:t>
            </a:r>
            <a:r>
              <a:rPr lang="en-US" dirty="0" smtClean="0"/>
              <a:t>H(b) = c.</a:t>
            </a:r>
          </a:p>
        </p:txBody>
      </p:sp>
    </p:spTree>
    <p:extLst>
      <p:ext uri="{BB962C8B-B14F-4D97-AF65-F5344CB8AC3E}">
        <p14:creationId xmlns:p14="http://schemas.microsoft.com/office/powerpoint/2010/main" val="271174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66" y="2447596"/>
            <a:ext cx="19050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798161" y="2530244"/>
            <a:ext cx="3842062" cy="352364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407008" y="3040929"/>
            <a:ext cx="43539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70768" y="388563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xkcd"/>
                <a:cs typeface="xkcd"/>
              </a:rPr>
              <a:t>c = H(B)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56856" y="6037929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xkcd"/>
                <a:cs typeface="xkcd"/>
              </a:rPr>
              <a:t>Alice</a:t>
            </a:r>
            <a:endParaRPr lang="en-US" sz="2400" b="1" dirty="0">
              <a:latin typeface="xkcd"/>
              <a:cs typeface="xkc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11609" y="6021086"/>
            <a:ext cx="741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xkcd"/>
                <a:cs typeface="xkcd"/>
              </a:rPr>
              <a:t>Bob</a:t>
            </a:r>
            <a:endParaRPr lang="en-US" sz="2400" b="1" dirty="0">
              <a:latin typeface="xkcd"/>
              <a:cs typeface="xkcd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l-GR" dirty="0" smtClean="0"/>
              <a:t>Φάση δέσμευσης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56671" y="1633837"/>
            <a:ext cx="1026456" cy="11721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89706" y="1836886"/>
            <a:ext cx="36420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xkcd"/>
                <a:cs typeface="xkcd"/>
              </a:rPr>
              <a:t>B</a:t>
            </a:r>
            <a:endParaRPr lang="en-US" sz="2800" b="1" dirty="0">
              <a:latin typeface="xkcd"/>
              <a:cs typeface="xkcd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5302" y="1539318"/>
            <a:ext cx="1066264" cy="119277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412015" y="2476963"/>
            <a:ext cx="329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xkcd"/>
                <a:cs typeface="xkcd"/>
              </a:rPr>
              <a:t>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659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66" y="2447596"/>
            <a:ext cx="19050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798161" y="2530244"/>
            <a:ext cx="3842062" cy="352364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407008" y="3040929"/>
            <a:ext cx="43539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92569" y="244759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xkcd"/>
                <a:cs typeface="xkcd"/>
              </a:rPr>
              <a:t>B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56856" y="6037929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xkcd"/>
                <a:cs typeface="xkcd"/>
              </a:rPr>
              <a:t>Alice</a:t>
            </a:r>
            <a:endParaRPr lang="en-US" sz="2400" b="1" dirty="0">
              <a:latin typeface="xkcd"/>
              <a:cs typeface="xkc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11609" y="6021086"/>
            <a:ext cx="741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xkcd"/>
                <a:cs typeface="xkcd"/>
              </a:rPr>
              <a:t>Bob</a:t>
            </a:r>
            <a:endParaRPr lang="en-US" sz="2400" b="1" dirty="0">
              <a:latin typeface="xkcd"/>
              <a:cs typeface="xkcd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l-GR" dirty="0" smtClean="0"/>
              <a:t>Φάση αποκάλυψης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302" y="1539318"/>
            <a:ext cx="1066264" cy="11927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686" y="1802506"/>
            <a:ext cx="437687" cy="4160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436553" y="3771217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xkcd"/>
                <a:cs typeface="xkcd"/>
              </a:rPr>
              <a:t>H(B) = C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1000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1860"/>
            <a:ext cx="8229600" cy="1143000"/>
          </a:xfrm>
        </p:spPr>
        <p:txBody>
          <a:bodyPr/>
          <a:lstStyle/>
          <a:p>
            <a:r>
              <a:rPr lang="el-GR" dirty="0" smtClean="0"/>
              <a:t>Είναι πραγματικά </a:t>
            </a:r>
            <a:r>
              <a:rPr lang="en-US" dirty="0" smtClean="0"/>
              <a:t>hiding</a:t>
            </a:r>
            <a:r>
              <a:rPr lang="el-GR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6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Τι γίνεται αν ο </a:t>
            </a:r>
            <a:r>
              <a:rPr lang="en-US" dirty="0" smtClean="0"/>
              <a:t>Bob </a:t>
            </a:r>
            <a:r>
              <a:rPr lang="el-GR" dirty="0" smtClean="0"/>
              <a:t>μπορεί να μαντέψει το </a:t>
            </a:r>
            <a:r>
              <a:rPr lang="en-US" dirty="0" smtClean="0"/>
              <a:t>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Έστω ότι οι πιθανές τιμές του </a:t>
            </a:r>
            <a:r>
              <a:rPr lang="en-US" dirty="0" smtClean="0"/>
              <a:t>b </a:t>
            </a:r>
            <a:r>
              <a:rPr lang="el-GR" dirty="0" smtClean="0"/>
              <a:t>είναι 0 και 1</a:t>
            </a:r>
          </a:p>
          <a:p>
            <a:r>
              <a:rPr lang="el-GR" dirty="0" smtClean="0"/>
              <a:t>Ο </a:t>
            </a:r>
            <a:r>
              <a:rPr lang="en-US" dirty="0" smtClean="0"/>
              <a:t>Bob </a:t>
            </a:r>
            <a:r>
              <a:rPr lang="el-GR" dirty="0" smtClean="0"/>
              <a:t>μπορεί να δοκιμάσει αυτές τις τιμές:</a:t>
            </a:r>
          </a:p>
          <a:p>
            <a:pPr marL="0" indent="0">
              <a:buNone/>
            </a:pPr>
            <a:r>
              <a:rPr lang="en-US" dirty="0" smtClean="0"/>
              <a:t>	H(0) = c?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H(1) = c?</a:t>
            </a:r>
          </a:p>
          <a:p>
            <a:r>
              <a:rPr lang="el-GR" dirty="0" smtClean="0"/>
              <a:t>Έτσι μπορεί να αποκαλύψει το </a:t>
            </a:r>
            <a:r>
              <a:rPr lang="en-US" dirty="0" smtClean="0"/>
              <a:t>b</a:t>
            </a:r>
          </a:p>
          <a:p>
            <a:r>
              <a:rPr lang="el-GR" dirty="0" smtClean="0"/>
              <a:t>Πώς μπορούμε να αμυνθούμε σε αυτό;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7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Αλάτι </a:t>
            </a:r>
            <a:r>
              <a:rPr lang="en-US" dirty="0" smtClean="0"/>
              <a:t>(salt)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Η </a:t>
            </a:r>
            <a:r>
              <a:rPr lang="en-US" dirty="0" smtClean="0"/>
              <a:t>Alice </a:t>
            </a:r>
            <a:r>
              <a:rPr lang="el-GR" dirty="0" smtClean="0"/>
              <a:t>διαλέγει ένα μυστικό </a:t>
            </a:r>
            <a:r>
              <a:rPr lang="en-US" dirty="0"/>
              <a:t>k</a:t>
            </a:r>
            <a:endParaRPr lang="en-US" dirty="0" smtClean="0"/>
          </a:p>
          <a:p>
            <a:r>
              <a:rPr lang="el-GR" dirty="0" smtClean="0"/>
              <a:t>Υπολογίζει το </a:t>
            </a:r>
            <a:r>
              <a:rPr lang="en-US" dirty="0" smtClean="0"/>
              <a:t>c = H(k||b)</a:t>
            </a:r>
          </a:p>
          <a:p>
            <a:r>
              <a:rPr lang="el-GR" dirty="0" smtClean="0"/>
              <a:t>Στέλνει στον </a:t>
            </a:r>
            <a:r>
              <a:rPr lang="en-US" dirty="0" smtClean="0"/>
              <a:t>Bob </a:t>
            </a:r>
            <a:r>
              <a:rPr lang="el-GR" dirty="0" smtClean="0"/>
              <a:t>το </a:t>
            </a:r>
            <a:r>
              <a:rPr lang="en-US" dirty="0" smtClean="0"/>
              <a:t>c</a:t>
            </a:r>
          </a:p>
          <a:p>
            <a:r>
              <a:rPr lang="el-GR" dirty="0" smtClean="0"/>
              <a:t>Στην αποκάλυψη</a:t>
            </a:r>
            <a:r>
              <a:rPr lang="en-US" dirty="0" smtClean="0"/>
              <a:t>, </a:t>
            </a:r>
            <a:r>
              <a:rPr lang="el-GR" dirty="0" smtClean="0"/>
              <a:t>στέλνει το </a:t>
            </a:r>
            <a:r>
              <a:rPr lang="en-US" dirty="0" smtClean="0"/>
              <a:t>k </a:t>
            </a:r>
            <a:r>
              <a:rPr lang="el-GR" dirty="0" smtClean="0"/>
              <a:t>και το </a:t>
            </a:r>
            <a:r>
              <a:rPr lang="en-US" dirty="0" smtClean="0"/>
              <a:t>b</a:t>
            </a:r>
          </a:p>
          <a:p>
            <a:r>
              <a:rPr lang="el-GR" dirty="0" smtClean="0"/>
              <a:t>Το </a:t>
            </a:r>
            <a:r>
              <a:rPr lang="en-US" dirty="0" smtClean="0"/>
              <a:t>k </a:t>
            </a:r>
            <a:r>
              <a:rPr lang="el-GR" dirty="0" smtClean="0"/>
              <a:t>ονομάζεται </a:t>
            </a:r>
            <a:r>
              <a:rPr lang="el-GR" b="1" dirty="0" smtClean="0"/>
              <a:t>αλάτι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5940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66" y="2447596"/>
            <a:ext cx="19050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798161" y="2530244"/>
            <a:ext cx="3842062" cy="352364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407008" y="3040929"/>
            <a:ext cx="43539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89706" y="3889092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xkcd"/>
                <a:cs typeface="xkcd"/>
              </a:rPr>
              <a:t>c = H(K||B)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56856" y="6037929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xkcd"/>
                <a:cs typeface="xkcd"/>
              </a:rPr>
              <a:t>Alice</a:t>
            </a:r>
            <a:endParaRPr lang="en-US" sz="2400" b="1" dirty="0">
              <a:latin typeface="xkcd"/>
              <a:cs typeface="xkc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11609" y="6021086"/>
            <a:ext cx="741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xkcd"/>
                <a:cs typeface="xkcd"/>
              </a:rPr>
              <a:t>Bob</a:t>
            </a:r>
            <a:endParaRPr lang="en-US" sz="2400" b="1" dirty="0">
              <a:latin typeface="xkcd"/>
              <a:cs typeface="xkcd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l-GR" dirty="0" smtClean="0"/>
              <a:t>Φάση δέσμευσης</a:t>
            </a:r>
            <a:r>
              <a:rPr lang="en-US" dirty="0"/>
              <a:t> </a:t>
            </a:r>
            <a:r>
              <a:rPr lang="en-US" dirty="0" smtClean="0"/>
              <a:t>(commit)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56671" y="1633837"/>
            <a:ext cx="1026456" cy="11721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89706" y="1836886"/>
            <a:ext cx="36420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xkcd"/>
                <a:cs typeface="xkcd"/>
              </a:rPr>
              <a:t>B</a:t>
            </a:r>
            <a:endParaRPr lang="en-US" sz="2800" b="1" dirty="0">
              <a:latin typeface="xkcd"/>
              <a:cs typeface="xkcd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5302" y="1539318"/>
            <a:ext cx="1066264" cy="119277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412015" y="2476963"/>
            <a:ext cx="329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xkcd"/>
                <a:cs typeface="xkcd"/>
              </a:rPr>
              <a:t>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0398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66" y="2447596"/>
            <a:ext cx="19050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798161" y="2530244"/>
            <a:ext cx="3842062" cy="352364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407008" y="3040929"/>
            <a:ext cx="43539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98077" y="2447596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xkcd"/>
                <a:cs typeface="xkcd"/>
              </a:rPr>
              <a:t>B, K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56856" y="6037929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xkcd"/>
                <a:cs typeface="xkcd"/>
              </a:rPr>
              <a:t>Alice</a:t>
            </a:r>
            <a:endParaRPr lang="en-US" sz="2400" b="1" dirty="0">
              <a:latin typeface="xkcd"/>
              <a:cs typeface="xkc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11609" y="6021086"/>
            <a:ext cx="741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xkcd"/>
                <a:cs typeface="xkcd"/>
              </a:rPr>
              <a:t>Bob</a:t>
            </a:r>
            <a:endParaRPr lang="en-US" sz="2400" b="1" dirty="0">
              <a:latin typeface="xkcd"/>
              <a:cs typeface="xkcd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l-GR" dirty="0" smtClean="0"/>
              <a:t>Φάση αποκάλυψης</a:t>
            </a:r>
            <a:r>
              <a:rPr lang="en-US" dirty="0" smtClean="0"/>
              <a:t> (reveal)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302" y="1539318"/>
            <a:ext cx="1066264" cy="11927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686" y="1802506"/>
            <a:ext cx="437687" cy="4160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59505" y="3786115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xkcd"/>
                <a:cs typeface="xkcd"/>
              </a:rPr>
              <a:t>c = H(K||B)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63021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Ρίψη νομίσματος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Η </a:t>
            </a:r>
            <a:r>
              <a:rPr lang="en-US" dirty="0" smtClean="0"/>
              <a:t>Alice </a:t>
            </a:r>
            <a:r>
              <a:rPr lang="el-GR" dirty="0" smtClean="0"/>
              <a:t>και ο </a:t>
            </a:r>
            <a:r>
              <a:rPr lang="en-US" dirty="0" smtClean="0"/>
              <a:t>Bob </a:t>
            </a:r>
            <a:r>
              <a:rPr lang="el-GR" dirty="0" smtClean="0"/>
              <a:t>θέλουν να παίξουν κορόνα-γράμματα</a:t>
            </a:r>
            <a:endParaRPr lang="en-US" dirty="0" smtClean="0"/>
          </a:p>
          <a:p>
            <a:r>
              <a:rPr lang="el-GR" dirty="0" smtClean="0"/>
              <a:t>Όμως είναι μακριά</a:t>
            </a:r>
            <a:endParaRPr lang="en-US" dirty="0" smtClean="0"/>
          </a:p>
          <a:p>
            <a:r>
              <a:rPr lang="el-GR" dirty="0" smtClean="0"/>
              <a:t>Δεν εμπιστεύονται ο ένας τον άλλον</a:t>
            </a:r>
          </a:p>
          <a:p>
            <a:r>
              <a:rPr lang="el-GR" dirty="0" smtClean="0"/>
              <a:t>Πώς θα μπορούσαν να παίξουν;</a:t>
            </a:r>
          </a:p>
          <a:p>
            <a:pPr lvl="1"/>
            <a:r>
              <a:rPr lang="el-GR" dirty="0" smtClean="0"/>
              <a:t>Δε θα μπορούσε απλά η </a:t>
            </a:r>
            <a:r>
              <a:rPr lang="en-US" dirty="0" smtClean="0"/>
              <a:t>Alice </a:t>
            </a:r>
            <a:r>
              <a:rPr lang="el-GR" dirty="0" smtClean="0"/>
              <a:t>να εμπιστευθεί τον </a:t>
            </a:r>
            <a:r>
              <a:rPr lang="en-US" dirty="0" smtClean="0"/>
              <a:t>Bob </a:t>
            </a:r>
            <a:r>
              <a:rPr lang="el-GR" dirty="0" smtClean="0"/>
              <a:t>να ρίξει ένα φυσικό νόμισμα και να της πει τι έφερε!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9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Ρίψη νομίσματος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/>
              <a:t>Ρίψη νομίσματος: Θέλουμε να δημιουργήσουμε πιθανότητα 50% κέρδους για την </a:t>
            </a:r>
            <a:r>
              <a:rPr lang="en-US" dirty="0"/>
              <a:t>Alice </a:t>
            </a:r>
            <a:r>
              <a:rPr lang="el-GR" dirty="0"/>
              <a:t>και 50% για τον </a:t>
            </a:r>
            <a:r>
              <a:rPr lang="en-US" dirty="0"/>
              <a:t>Bob</a:t>
            </a:r>
          </a:p>
          <a:p>
            <a:r>
              <a:rPr lang="el-GR" dirty="0"/>
              <a:t>Η </a:t>
            </a:r>
            <a:r>
              <a:rPr lang="en-US" dirty="0"/>
              <a:t>Alice </a:t>
            </a:r>
            <a:r>
              <a:rPr lang="el-GR" dirty="0"/>
              <a:t>διαλέγει έναν αριθμό </a:t>
            </a:r>
            <a:r>
              <a:rPr lang="en-US" dirty="0" smtClean="0"/>
              <a:t>A </a:t>
            </a:r>
            <a:r>
              <a:rPr lang="el-GR" dirty="0"/>
              <a:t>στο </a:t>
            </a:r>
            <a:r>
              <a:rPr lang="en-US" dirty="0"/>
              <a:t>{0, 1}</a:t>
            </a:r>
          </a:p>
          <a:p>
            <a:r>
              <a:rPr lang="el-GR" dirty="0" smtClean="0"/>
              <a:t>Ο </a:t>
            </a:r>
            <a:r>
              <a:rPr lang="en-US" dirty="0" smtClean="0"/>
              <a:t>Bob </a:t>
            </a:r>
            <a:r>
              <a:rPr lang="el-GR" dirty="0" smtClean="0"/>
              <a:t>διαλέγει έναν αριθμό</a:t>
            </a:r>
            <a:r>
              <a:rPr lang="en-US" dirty="0" smtClean="0"/>
              <a:t> B </a:t>
            </a:r>
            <a:r>
              <a:rPr lang="el-GR" dirty="0" smtClean="0"/>
              <a:t>στο </a:t>
            </a:r>
            <a:r>
              <a:rPr lang="en-US" dirty="0" smtClean="0"/>
              <a:t>{0, 1}</a:t>
            </a:r>
          </a:p>
          <a:p>
            <a:r>
              <a:rPr lang="el-GR" dirty="0" smtClean="0"/>
              <a:t>Αν </a:t>
            </a:r>
            <a:r>
              <a:rPr lang="en-US" dirty="0" smtClean="0"/>
              <a:t>A ⊕ B = 0, </a:t>
            </a:r>
            <a:r>
              <a:rPr lang="el-GR" dirty="0" smtClean="0"/>
              <a:t>τότε κερδίζει η </a:t>
            </a:r>
            <a:r>
              <a:rPr lang="en-US" dirty="0" smtClean="0"/>
              <a:t>Alice</a:t>
            </a:r>
          </a:p>
          <a:p>
            <a:pPr lvl="1"/>
            <a:r>
              <a:rPr lang="en-US" dirty="0" smtClean="0"/>
              <a:t>00, 11: </a:t>
            </a:r>
            <a:r>
              <a:rPr lang="el-GR" dirty="0" smtClean="0"/>
              <a:t>Πιθανότητα 50%</a:t>
            </a:r>
          </a:p>
          <a:p>
            <a:r>
              <a:rPr lang="el-GR" dirty="0" smtClean="0"/>
              <a:t>Αν </a:t>
            </a:r>
            <a:r>
              <a:rPr lang="en-US" dirty="0" smtClean="0"/>
              <a:t>A </a:t>
            </a:r>
            <a:r>
              <a:rPr lang="en-US" dirty="0"/>
              <a:t>⊕ </a:t>
            </a:r>
            <a:r>
              <a:rPr lang="en-US" dirty="0" smtClean="0"/>
              <a:t>B </a:t>
            </a:r>
            <a:r>
              <a:rPr lang="en-US" dirty="0"/>
              <a:t>= </a:t>
            </a:r>
            <a:r>
              <a:rPr lang="el-GR" dirty="0" smtClean="0"/>
              <a:t>1</a:t>
            </a:r>
            <a:r>
              <a:rPr lang="en-US" dirty="0" smtClean="0"/>
              <a:t>, </a:t>
            </a:r>
            <a:r>
              <a:rPr lang="el-GR" dirty="0"/>
              <a:t>τότε κερδίζει </a:t>
            </a:r>
            <a:r>
              <a:rPr lang="el-GR" dirty="0" smtClean="0"/>
              <a:t>ο </a:t>
            </a:r>
            <a:r>
              <a:rPr lang="en-US" dirty="0" smtClean="0"/>
              <a:t>Bob</a:t>
            </a:r>
            <a:endParaRPr lang="el-GR" dirty="0" smtClean="0"/>
          </a:p>
          <a:p>
            <a:pPr lvl="1"/>
            <a:r>
              <a:rPr lang="en-US" dirty="0" smtClean="0"/>
              <a:t>01, 10</a:t>
            </a:r>
            <a:r>
              <a:rPr lang="el-GR" dirty="0" smtClean="0"/>
              <a:t>: Πιθανότητα 50%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77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61458" y="2333665"/>
            <a:ext cx="1132631" cy="11326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37298" y="2740713"/>
            <a:ext cx="37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44373" y="2744368"/>
            <a:ext cx="37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196877" y="1907049"/>
            <a:ext cx="88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y = </a:t>
            </a:r>
            <a:r>
              <a:rPr lang="en-US" b="1" dirty="0" smtClean="0"/>
              <a:t>h(</a:t>
            </a:r>
            <a:r>
              <a:rPr lang="en-US" b="1" dirty="0"/>
              <a:t>x)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329251" y="2946669"/>
            <a:ext cx="7322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194089" y="2945466"/>
            <a:ext cx="7322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214842" y="3913166"/>
            <a:ext cx="28295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96877" y="4022456"/>
            <a:ext cx="89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Εύκολο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209131" y="4853369"/>
            <a:ext cx="28352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49841" y="4963336"/>
            <a:ext cx="104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Δύσκολο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891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Ρίψη νομίσματος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Όμως ποιο θα αποκαλυφθεί πρώτα</a:t>
            </a:r>
            <a:r>
              <a:rPr lang="en-US" dirty="0" smtClean="0"/>
              <a:t>;</a:t>
            </a:r>
            <a:r>
              <a:rPr lang="el-GR" dirty="0" smtClean="0"/>
              <a:t> Το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l-GR" dirty="0" smtClean="0"/>
              <a:t>ή το </a:t>
            </a:r>
            <a:r>
              <a:rPr lang="en-US" dirty="0"/>
              <a:t>B</a:t>
            </a:r>
            <a:r>
              <a:rPr lang="el-GR" dirty="0" smtClean="0"/>
              <a:t>;</a:t>
            </a:r>
          </a:p>
          <a:p>
            <a:r>
              <a:rPr lang="el-GR" dirty="0" smtClean="0"/>
              <a:t>Αν η </a:t>
            </a:r>
            <a:r>
              <a:rPr lang="en-US" dirty="0" smtClean="0"/>
              <a:t>Alice </a:t>
            </a:r>
            <a:r>
              <a:rPr lang="el-GR" dirty="0" smtClean="0"/>
              <a:t>αποκαλύψει πρώτη το Α</a:t>
            </a:r>
            <a:r>
              <a:rPr lang="en-US" dirty="0" smtClean="0"/>
              <a:t>, </a:t>
            </a:r>
            <a:r>
              <a:rPr lang="el-GR" dirty="0" smtClean="0"/>
              <a:t>τότε ο </a:t>
            </a:r>
            <a:r>
              <a:rPr lang="en-US" dirty="0" smtClean="0"/>
              <a:t>Bob </a:t>
            </a:r>
            <a:r>
              <a:rPr lang="el-GR" dirty="0" smtClean="0"/>
              <a:t>μπορεί να </a:t>
            </a:r>
            <a:r>
              <a:rPr lang="el-GR" b="1" dirty="0" smtClean="0"/>
              <a:t>αλλάξει</a:t>
            </a:r>
            <a:r>
              <a:rPr lang="el-GR" dirty="0" smtClean="0"/>
              <a:t> την επιλογή του Β</a:t>
            </a:r>
            <a:r>
              <a:rPr lang="en-US" dirty="0" smtClean="0"/>
              <a:t> </a:t>
            </a:r>
            <a:r>
              <a:rPr lang="el-GR" dirty="0" smtClean="0"/>
              <a:t>ώστε να κερδίσει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10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Ορθή ρίψη νομίσματος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dirty="0" smtClean="0"/>
              <a:t>Η </a:t>
            </a:r>
            <a:r>
              <a:rPr lang="en-US" dirty="0" smtClean="0"/>
              <a:t>Alice </a:t>
            </a:r>
            <a:r>
              <a:rPr lang="el-GR" dirty="0" smtClean="0"/>
              <a:t>διαλέγει έναν αριθμό </a:t>
            </a:r>
            <a:r>
              <a:rPr lang="en-US" dirty="0" smtClean="0"/>
              <a:t>a </a:t>
            </a:r>
            <a:r>
              <a:rPr lang="el-GR" dirty="0" smtClean="0"/>
              <a:t>στο </a:t>
            </a:r>
            <a:r>
              <a:rPr lang="en-US" dirty="0" smtClean="0"/>
              <a:t>{0, 1}</a:t>
            </a:r>
          </a:p>
          <a:p>
            <a:r>
              <a:rPr lang="el-GR" dirty="0" smtClean="0"/>
              <a:t>Η </a:t>
            </a:r>
            <a:r>
              <a:rPr lang="en-US" dirty="0" smtClean="0"/>
              <a:t>Alice </a:t>
            </a:r>
            <a:r>
              <a:rPr lang="el-GR" dirty="0" smtClean="0"/>
              <a:t>δεσμεύεται στο </a:t>
            </a:r>
            <a:r>
              <a:rPr lang="en-US" dirty="0" smtClean="0"/>
              <a:t>A </a:t>
            </a:r>
            <a:r>
              <a:rPr lang="el-GR" dirty="0" smtClean="0"/>
              <a:t>με δέσμευση </a:t>
            </a:r>
            <a:r>
              <a:rPr lang="en-US" dirty="0" smtClean="0"/>
              <a:t>X </a:t>
            </a:r>
            <a:r>
              <a:rPr lang="el-GR" dirty="0" smtClean="0"/>
              <a:t>και αλάτι </a:t>
            </a:r>
            <a:r>
              <a:rPr lang="en-US" dirty="0" smtClean="0"/>
              <a:t>K</a:t>
            </a:r>
            <a:r>
              <a:rPr lang="en-US" baseline="-25000" dirty="0" smtClean="0"/>
              <a:t>A</a:t>
            </a:r>
          </a:p>
          <a:p>
            <a:pPr lvl="1"/>
            <a:r>
              <a:rPr lang="en-US" dirty="0" smtClean="0"/>
              <a:t>X = SHA256(A||K</a:t>
            </a:r>
            <a:r>
              <a:rPr lang="en-US" baseline="-25000" dirty="0" smtClean="0"/>
              <a:t>A</a:t>
            </a:r>
            <a:r>
              <a:rPr lang="en-US" dirty="0" smtClean="0"/>
              <a:t>)</a:t>
            </a:r>
          </a:p>
          <a:p>
            <a:r>
              <a:rPr lang="el-GR" dirty="0" smtClean="0"/>
              <a:t>Ο </a:t>
            </a:r>
            <a:r>
              <a:rPr lang="en-US" dirty="0" smtClean="0"/>
              <a:t>Bob </a:t>
            </a:r>
            <a:r>
              <a:rPr lang="el-GR" dirty="0" smtClean="0"/>
              <a:t>διαλέγει έναν αριθμό </a:t>
            </a:r>
            <a:r>
              <a:rPr lang="en-US" dirty="0" smtClean="0"/>
              <a:t>b </a:t>
            </a:r>
            <a:r>
              <a:rPr lang="el-GR" dirty="0" smtClean="0"/>
              <a:t>στο </a:t>
            </a:r>
            <a:r>
              <a:rPr lang="en-US" dirty="0" smtClean="0"/>
              <a:t>{0, 1}</a:t>
            </a:r>
          </a:p>
          <a:p>
            <a:r>
              <a:rPr lang="el-GR" dirty="0" smtClean="0"/>
              <a:t>Ο </a:t>
            </a:r>
            <a:r>
              <a:rPr lang="en-US" dirty="0" smtClean="0"/>
              <a:t>Bob </a:t>
            </a:r>
            <a:r>
              <a:rPr lang="el-GR" dirty="0" smtClean="0"/>
              <a:t>δεσμεύεται στο </a:t>
            </a:r>
            <a:r>
              <a:rPr lang="en-US" dirty="0" smtClean="0"/>
              <a:t>B </a:t>
            </a:r>
            <a:r>
              <a:rPr lang="el-GR" dirty="0" smtClean="0"/>
              <a:t>με δέσμευση </a:t>
            </a:r>
            <a:r>
              <a:rPr lang="en-US" dirty="0" smtClean="0"/>
              <a:t>Y </a:t>
            </a:r>
            <a:r>
              <a:rPr lang="el-GR" dirty="0" smtClean="0"/>
              <a:t>και αλάτι </a:t>
            </a:r>
            <a:r>
              <a:rPr lang="en-US" dirty="0" smtClean="0"/>
              <a:t>KB</a:t>
            </a:r>
          </a:p>
          <a:p>
            <a:pPr lvl="1"/>
            <a:r>
              <a:rPr lang="en-US" dirty="0" smtClean="0"/>
              <a:t>Y = SHA256(B||K</a:t>
            </a:r>
            <a:r>
              <a:rPr lang="en-US" baseline="-25000" dirty="0" smtClean="0"/>
              <a:t>B</a:t>
            </a:r>
            <a:r>
              <a:rPr lang="en-US" dirty="0" smtClean="0"/>
              <a:t>)</a:t>
            </a:r>
          </a:p>
          <a:p>
            <a:r>
              <a:rPr lang="el-GR" dirty="0" smtClean="0"/>
              <a:t>Ανταλλάσσουν τα</a:t>
            </a:r>
            <a:r>
              <a:rPr lang="en-US" dirty="0" smtClean="0"/>
              <a:t> X </a:t>
            </a:r>
            <a:r>
              <a:rPr lang="el-GR" dirty="0" smtClean="0"/>
              <a:t>και </a:t>
            </a:r>
            <a:r>
              <a:rPr lang="en-US" dirty="0" smtClean="0"/>
              <a:t>Y </a:t>
            </a:r>
            <a:r>
              <a:rPr lang="el-GR" dirty="0" smtClean="0"/>
              <a:t>με οποιαδήποτε σειρά</a:t>
            </a:r>
          </a:p>
          <a:p>
            <a:r>
              <a:rPr lang="el-GR" dirty="0" smtClean="0"/>
              <a:t>Αποκαλύπτουν τα </a:t>
            </a:r>
            <a:r>
              <a:rPr lang="en-US" dirty="0" smtClean="0"/>
              <a:t>A</a:t>
            </a:r>
            <a:r>
              <a:rPr lang="el-GR" dirty="0" smtClean="0"/>
              <a:t> και Β με οποιαδήποτε σειρά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42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Ρίψη νομίσματος</a:t>
            </a:r>
            <a:r>
              <a:rPr lang="en-US" dirty="0" smtClean="0"/>
              <a:t>: </a:t>
            </a:r>
            <a:r>
              <a:rPr lang="el-GR" dirty="0" smtClean="0"/>
              <a:t>Δέσμευση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6" y="3427700"/>
            <a:ext cx="2355690" cy="21516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9814" y="5579354"/>
            <a:ext cx="1531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xkcd"/>
                <a:cs typeface="xkcd"/>
              </a:rPr>
              <a:t>Alice</a:t>
            </a:r>
          </a:p>
          <a:p>
            <a:pPr algn="ctr"/>
            <a:r>
              <a:rPr lang="en-US" sz="2400" b="1" dirty="0" smtClean="0">
                <a:latin typeface="xkcd"/>
                <a:cs typeface="xkcd"/>
              </a:rPr>
              <a:t>X = H(A||K</a:t>
            </a:r>
            <a:r>
              <a:rPr lang="en-US" sz="2400" b="1" baseline="-25000" dirty="0" smtClean="0">
                <a:latin typeface="xkcd"/>
                <a:cs typeface="xkcd"/>
              </a:rPr>
              <a:t>A</a:t>
            </a:r>
            <a:r>
              <a:rPr lang="en-US" sz="2400" b="1" dirty="0" smtClean="0">
                <a:latin typeface="xkcd"/>
                <a:cs typeface="xkcd"/>
              </a:rPr>
              <a:t>)</a:t>
            </a:r>
            <a:endParaRPr lang="en-US" sz="2400" b="1" dirty="0">
              <a:latin typeface="xkcd"/>
              <a:cs typeface="xkc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789" y="3470225"/>
            <a:ext cx="2462158" cy="20481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98931" y="5579354"/>
            <a:ext cx="1556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xkcd"/>
                <a:cs typeface="xkcd"/>
              </a:rPr>
              <a:t>BOB</a:t>
            </a:r>
          </a:p>
          <a:p>
            <a:pPr algn="ctr"/>
            <a:r>
              <a:rPr lang="en-US" sz="2400" b="1" dirty="0" smtClean="0">
                <a:latin typeface="xkcd"/>
                <a:cs typeface="xkcd"/>
              </a:rPr>
              <a:t>Y = H(B||K</a:t>
            </a:r>
            <a:r>
              <a:rPr lang="en-US" sz="2400" b="1" baseline="-25000" dirty="0" smtClean="0">
                <a:latin typeface="xkcd"/>
                <a:cs typeface="xkcd"/>
              </a:rPr>
              <a:t>B</a:t>
            </a:r>
            <a:r>
              <a:rPr lang="en-US" sz="2400" b="1" dirty="0" smtClean="0">
                <a:latin typeface="xkcd"/>
                <a:cs typeface="xkcd"/>
              </a:rPr>
              <a:t>)</a:t>
            </a:r>
            <a:endParaRPr lang="en-US" sz="2400" b="1" dirty="0">
              <a:latin typeface="xkcd"/>
              <a:cs typeface="xkcd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93787" y="3807687"/>
            <a:ext cx="37200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56118" y="3208615"/>
            <a:ext cx="338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xkcd"/>
                <a:cs typeface="xkcd"/>
              </a:rPr>
              <a:t>X</a:t>
            </a:r>
            <a:endParaRPr lang="en-US" sz="2800" dirty="0">
              <a:latin typeface="xkcd"/>
              <a:cs typeface="xkcd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68171" y="2360106"/>
            <a:ext cx="1026456" cy="11721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1206" y="2563155"/>
            <a:ext cx="36420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xkcd"/>
                <a:cs typeface="xkcd"/>
              </a:rPr>
              <a:t>A</a:t>
            </a:r>
            <a:endParaRPr lang="en-US" sz="2800" b="1" dirty="0">
              <a:latin typeface="xkcd"/>
              <a:cs typeface="xkcd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067875" y="2360106"/>
            <a:ext cx="1026456" cy="11721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400910" y="2563155"/>
            <a:ext cx="36420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xkcd"/>
                <a:cs typeface="xkcd"/>
              </a:rPr>
              <a:t>B</a:t>
            </a:r>
            <a:endParaRPr lang="en-US" sz="2800" b="1" dirty="0">
              <a:latin typeface="xkcd"/>
              <a:cs typeface="xkcd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766025" y="5269741"/>
            <a:ext cx="37200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31197" y="467066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xkcd"/>
                <a:cs typeface="xkcd"/>
              </a:rPr>
              <a:t>Y</a:t>
            </a:r>
            <a:endParaRPr lang="en-US" sz="2800" dirty="0">
              <a:latin typeface="xkcd"/>
              <a:cs typeface="xkcd"/>
            </a:endParaRPr>
          </a:p>
        </p:txBody>
      </p:sp>
    </p:spTree>
    <p:extLst>
      <p:ext uri="{BB962C8B-B14F-4D97-AF65-F5344CB8AC3E}">
        <p14:creationId xmlns:p14="http://schemas.microsoft.com/office/powerpoint/2010/main" val="1599171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Ρίψη νομίσματος</a:t>
            </a:r>
            <a:r>
              <a:rPr lang="en-US" dirty="0" smtClean="0"/>
              <a:t>: </a:t>
            </a:r>
            <a:r>
              <a:rPr lang="el-GR" dirty="0" smtClean="0"/>
              <a:t>Αποκάλυψη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6" y="3427700"/>
            <a:ext cx="2355690" cy="21516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3721" y="5518392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xkcd"/>
                <a:cs typeface="xkcd"/>
              </a:rPr>
              <a:t>Alice</a:t>
            </a:r>
            <a:endParaRPr lang="en-US" sz="2400" b="1" dirty="0">
              <a:latin typeface="xkcd"/>
              <a:cs typeface="xkc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789" y="3470225"/>
            <a:ext cx="2462158" cy="20481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34368" y="5579354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xkcd"/>
                <a:cs typeface="xkcd"/>
              </a:rPr>
              <a:t>BOB</a:t>
            </a:r>
            <a:endParaRPr lang="en-US" sz="2400" b="1" dirty="0">
              <a:latin typeface="xkcd"/>
              <a:cs typeface="xkcd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93787" y="3807687"/>
            <a:ext cx="37200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38744" y="3208615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xkcd"/>
                <a:cs typeface="xkcd"/>
              </a:rPr>
              <a:t>A, K</a:t>
            </a:r>
            <a:r>
              <a:rPr lang="en-US" sz="2800" baseline="-25000" dirty="0" smtClean="0">
                <a:latin typeface="xkcd"/>
                <a:cs typeface="xkcd"/>
              </a:rPr>
              <a:t>A</a:t>
            </a:r>
            <a:endParaRPr lang="en-US" sz="2800" baseline="-25000" dirty="0">
              <a:latin typeface="xkcd"/>
              <a:cs typeface="xkcd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68171" y="2360106"/>
            <a:ext cx="1026456" cy="11721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067875" y="2360106"/>
            <a:ext cx="1026456" cy="11721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400910" y="2563155"/>
            <a:ext cx="36420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xkcd"/>
                <a:cs typeface="xkcd"/>
              </a:rPr>
              <a:t>B</a:t>
            </a:r>
            <a:endParaRPr lang="en-US" sz="2800" b="1" dirty="0">
              <a:latin typeface="xkcd"/>
              <a:cs typeface="xkcd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766025" y="5269741"/>
            <a:ext cx="37200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38744" y="4670669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xkcd"/>
                <a:cs typeface="xkcd"/>
              </a:rPr>
              <a:t>B, K</a:t>
            </a:r>
            <a:r>
              <a:rPr lang="en-US" sz="2800" baseline="-25000" dirty="0" smtClean="0">
                <a:latin typeface="xkcd"/>
                <a:cs typeface="xkcd"/>
              </a:rPr>
              <a:t>B</a:t>
            </a:r>
            <a:endParaRPr lang="en-US" sz="2800" baseline="-25000" dirty="0">
              <a:latin typeface="xkcd"/>
              <a:cs typeface="xkcd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898" y="2658873"/>
            <a:ext cx="437687" cy="4160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910" y="2658873"/>
            <a:ext cx="437687" cy="4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71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Ρίψη νομίσματος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6" y="3427700"/>
            <a:ext cx="2355690" cy="21516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9229" y="5518392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xkcd"/>
                <a:cs typeface="xkcd"/>
              </a:rPr>
              <a:t>0 = Alice</a:t>
            </a:r>
            <a:endParaRPr lang="en-US" sz="2400" b="1" dirty="0">
              <a:latin typeface="xkcd"/>
              <a:cs typeface="xkc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789" y="3470225"/>
            <a:ext cx="2462158" cy="20481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31401" y="5579354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xkcd"/>
                <a:cs typeface="xkcd"/>
              </a:rPr>
              <a:t>1 = BOB</a:t>
            </a:r>
            <a:endParaRPr lang="en-US" sz="2400" b="1" dirty="0">
              <a:latin typeface="xkcd"/>
              <a:cs typeface="xkc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86455" y="2116755"/>
            <a:ext cx="2393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Winner = </a:t>
            </a:r>
            <a:r>
              <a:rPr lang="en-US" sz="2800" b="1" dirty="0"/>
              <a:t>A ⊕ </a:t>
            </a:r>
            <a:r>
              <a:rPr lang="en-US" sz="2800" b="1" dirty="0" smtClean="0"/>
              <a:t>B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2912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Ρήψη νομίσματος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Υπάρχει πρόβλημα αν η </a:t>
            </a:r>
            <a:r>
              <a:rPr lang="en-US" dirty="0" smtClean="0"/>
              <a:t>Alice </a:t>
            </a:r>
            <a:r>
              <a:rPr lang="el-GR" dirty="0" smtClean="0"/>
              <a:t>και ο </a:t>
            </a:r>
            <a:r>
              <a:rPr lang="en-US" dirty="0" smtClean="0"/>
              <a:t>Bob </a:t>
            </a:r>
            <a:r>
              <a:rPr lang="el-GR" dirty="0" smtClean="0"/>
              <a:t>θέλουν να στοιχηματίσουν χρήματα στο ποιος θα κερδίσει στη ρίψη;</a:t>
            </a:r>
          </a:p>
        </p:txBody>
      </p:sp>
    </p:spTree>
    <p:extLst>
      <p:ext uri="{BB962C8B-B14F-4D97-AF65-F5344CB8AC3E}">
        <p14:creationId xmlns:p14="http://schemas.microsoft.com/office/powerpoint/2010/main" val="189254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Ρήψη νομίσματος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Υπάρχει πρόβλημα αν η </a:t>
            </a:r>
            <a:r>
              <a:rPr lang="en-US" dirty="0" smtClean="0"/>
              <a:t>Alice </a:t>
            </a:r>
            <a:r>
              <a:rPr lang="el-GR" dirty="0" smtClean="0"/>
              <a:t>και ο </a:t>
            </a:r>
            <a:r>
              <a:rPr lang="en-US" dirty="0" smtClean="0"/>
              <a:t>Bob </a:t>
            </a:r>
            <a:r>
              <a:rPr lang="el-GR" dirty="0" smtClean="0"/>
              <a:t>θέλουν να στοιχηματίσουν χρήματα στο ποιος θα κερδίσει στη ρίψη;</a:t>
            </a:r>
          </a:p>
          <a:p>
            <a:r>
              <a:rPr lang="el-GR" dirty="0" smtClean="0"/>
              <a:t>Ναι - Όποιος χάσει μπορεί να </a:t>
            </a:r>
            <a:r>
              <a:rPr lang="el-GR" b="1" dirty="0" smtClean="0"/>
              <a:t>αποχωρήσει</a:t>
            </a:r>
            <a:r>
              <a:rPr lang="el-GR" dirty="0" smtClean="0"/>
              <a:t> χωρίς να πληρώσει</a:t>
            </a:r>
          </a:p>
          <a:p>
            <a:pPr lvl="1"/>
            <a:r>
              <a:rPr lang="el-GR" dirty="0" smtClean="0"/>
              <a:t>Θα λύσουμε αυτό το πρόβλημα</a:t>
            </a:r>
            <a:r>
              <a:rPr lang="en-US" dirty="0" smtClean="0"/>
              <a:t> </a:t>
            </a:r>
            <a:r>
              <a:rPr lang="el-GR" dirty="0" smtClean="0"/>
              <a:t>κρυπτογραφικά σε επόμενο μάθημα, αφότου μιλήσουμε για </a:t>
            </a:r>
            <a:r>
              <a:rPr lang="en-US" dirty="0" err="1" smtClean="0"/>
              <a:t>bitcoin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64946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Timestamping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Έστω ότι θέλουμε να εγγυηθούμε ότι...</a:t>
            </a:r>
          </a:p>
          <a:p>
            <a:pPr lvl="1"/>
            <a:r>
              <a:rPr lang="el-GR" dirty="0" smtClean="0"/>
              <a:t>Μία εφεύρεση δημιουργήθηκε </a:t>
            </a:r>
            <a:r>
              <a:rPr lang="el-GR" b="1" dirty="0" smtClean="0"/>
              <a:t>πριν</a:t>
            </a:r>
            <a:r>
              <a:rPr lang="el-GR" dirty="0" smtClean="0"/>
              <a:t> από κάποια συγκεκριμένη ημερομηνία</a:t>
            </a:r>
          </a:p>
          <a:p>
            <a:pPr lvl="1"/>
            <a:r>
              <a:rPr lang="el-GR" dirty="0" smtClean="0"/>
              <a:t>Και από κάποιον συγκεκριμένο εφευρέτη</a:t>
            </a:r>
          </a:p>
          <a:p>
            <a:pPr lvl="1"/>
            <a:r>
              <a:rPr lang="el-GR" dirty="0" smtClean="0"/>
              <a:t>Χωρίς όμως να αποκαλυφθεί η εφεύρεση</a:t>
            </a:r>
          </a:p>
          <a:p>
            <a:pPr lvl="1"/>
            <a:r>
              <a:rPr lang="el-GR" dirty="0" smtClean="0"/>
              <a:t>Η εφεύρεση περιγράφεται σε ένα κείμενο</a:t>
            </a:r>
          </a:p>
          <a:p>
            <a:r>
              <a:rPr lang="el-GR" dirty="0" smtClean="0"/>
              <a:t>Πώς θα μπορούσε να γίνει κάτι τέτοιο;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9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Απόδειξη </a:t>
            </a:r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dirty="0" smtClean="0"/>
              <a:t>Παραδοσιακή μέθοδος: Δημοσιεύω ένα αναγραμματισμό της εφεύρεσης</a:t>
            </a:r>
          </a:p>
          <a:p>
            <a:pPr lvl="1"/>
            <a:r>
              <a:rPr lang="el-GR" dirty="0" smtClean="0"/>
              <a:t>Νόμος του </a:t>
            </a:r>
            <a:r>
              <a:rPr lang="en-US" dirty="0" smtClean="0"/>
              <a:t>Hooke, 1660: "</a:t>
            </a:r>
            <a:r>
              <a:rPr lang="en-US" dirty="0" err="1" smtClean="0"/>
              <a:t>ceiiinosssttuv</a:t>
            </a:r>
            <a:r>
              <a:rPr lang="en-US" dirty="0" smtClean="0"/>
              <a:t>"</a:t>
            </a:r>
          </a:p>
          <a:p>
            <a:pPr lvl="1"/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tensio</a:t>
            </a:r>
            <a:r>
              <a:rPr lang="en-US" dirty="0"/>
              <a:t> sic </a:t>
            </a:r>
            <a:r>
              <a:rPr lang="en-US" dirty="0" err="1" smtClean="0"/>
              <a:t>vis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l-GR" dirty="0" smtClean="0"/>
              <a:t>όσο η προέκταση, τόση και η δύναμη)</a:t>
            </a:r>
            <a:endParaRPr lang="en-US" dirty="0" smtClean="0"/>
          </a:p>
          <a:p>
            <a:r>
              <a:rPr lang="el-GR" dirty="0" smtClean="0"/>
              <a:t>Σύγχρονη μέθοδος: </a:t>
            </a:r>
            <a:r>
              <a:rPr lang="el-GR" b="1" dirty="0" smtClean="0"/>
              <a:t>Δημοσιεύω</a:t>
            </a:r>
            <a:r>
              <a:rPr lang="el-GR" dirty="0" smtClean="0"/>
              <a:t> ένα </a:t>
            </a:r>
            <a:r>
              <a:rPr lang="en-US" dirty="0" smtClean="0"/>
              <a:t>hash </a:t>
            </a:r>
            <a:r>
              <a:rPr lang="el-GR" dirty="0" smtClean="0"/>
              <a:t>του κειμένου που περιγράφει την εφεύρεση και τον δημιουργό της.</a:t>
            </a:r>
          </a:p>
          <a:p>
            <a:r>
              <a:rPr lang="el-GR" dirty="0" smtClean="0"/>
              <a:t>Για επιβεβαίωση, δημοσιεύω το αρχικό κείμενο</a:t>
            </a:r>
          </a:p>
          <a:p>
            <a:r>
              <a:rPr lang="el-GR" dirty="0" smtClean="0"/>
              <a:t>Η αρχαιότερη δημοσίευση </a:t>
            </a:r>
            <a:r>
              <a:rPr lang="en-US" dirty="0" smtClean="0"/>
              <a:t>hash </a:t>
            </a:r>
            <a:r>
              <a:rPr lang="el-GR" dirty="0" smtClean="0"/>
              <a:t>νικά</a:t>
            </a:r>
            <a:endParaRPr lang="en-US" dirty="0" smtClean="0"/>
          </a:p>
          <a:p>
            <a:r>
              <a:rPr lang="el-GR" dirty="0" smtClean="0"/>
              <a:t>Ιδέα ιδέα με το </a:t>
            </a:r>
            <a:r>
              <a:rPr lang="en-US" dirty="0" smtClean="0"/>
              <a:t>commit / reveal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1496207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Δημοσιεύοντας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Πού μπορεί να γίνει μία τέτοια δημοσίευση;</a:t>
            </a:r>
          </a:p>
          <a:p>
            <a:pPr lvl="1"/>
            <a:r>
              <a:rPr lang="el-GR" dirty="0" smtClean="0"/>
              <a:t>Σε κάποια έμπιστη εφημερίδα π.χ. </a:t>
            </a:r>
            <a:r>
              <a:rPr lang="en-US" dirty="0" smtClean="0"/>
              <a:t>NY Times</a:t>
            </a:r>
          </a:p>
          <a:p>
            <a:pPr lvl="1"/>
            <a:r>
              <a:rPr lang="el-GR" dirty="0" smtClean="0"/>
              <a:t>Πιο εύκολα, στο </a:t>
            </a:r>
            <a:r>
              <a:rPr lang="en-US" dirty="0" err="1" smtClean="0"/>
              <a:t>bitcoin</a:t>
            </a:r>
            <a:r>
              <a:rPr lang="en-US" dirty="0" smtClean="0"/>
              <a:t> </a:t>
            </a:r>
            <a:r>
              <a:rPr lang="en-US" dirty="0" err="1" smtClean="0"/>
              <a:t>blockchain</a:t>
            </a:r>
            <a:endParaRPr lang="en-US" dirty="0" smtClean="0"/>
          </a:p>
          <a:p>
            <a:pPr lvl="1"/>
            <a:r>
              <a:rPr lang="el-GR" dirty="0" smtClean="0"/>
              <a:t>Θα μελετήσουμε απόδειξη </a:t>
            </a:r>
            <a:r>
              <a:rPr lang="en-US" dirty="0" smtClean="0"/>
              <a:t>copyright </a:t>
            </a:r>
            <a:r>
              <a:rPr lang="el-GR" dirty="0" smtClean="0"/>
              <a:t>μέσω </a:t>
            </a:r>
            <a:r>
              <a:rPr lang="en-US" dirty="0" err="1" smtClean="0"/>
              <a:t>bitcoin</a:t>
            </a:r>
            <a:r>
              <a:rPr lang="en-US" dirty="0" smtClean="0"/>
              <a:t> </a:t>
            </a:r>
            <a:r>
              <a:rPr lang="el-GR" dirty="0" smtClean="0"/>
              <a:t>αργότερα μέσα στο εξάμηνο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329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Στην κρυπτογραφία, τα </a:t>
            </a:r>
            <a:r>
              <a:rPr lang="en-US" dirty="0" smtClean="0"/>
              <a:t>“hash functions” </a:t>
            </a:r>
            <a:r>
              <a:rPr lang="el-GR" dirty="0" smtClean="0"/>
              <a:t>πρέπει να έχουν δυσκολία αντιστροφής</a:t>
            </a:r>
            <a:endParaRPr lang="en-US" dirty="0" smtClean="0"/>
          </a:p>
          <a:p>
            <a:r>
              <a:rPr lang="en-US" dirty="0" smtClean="0"/>
              <a:t>h(x) = y </a:t>
            </a:r>
            <a:r>
              <a:rPr lang="el-GR" dirty="0" smtClean="0"/>
              <a:t>μπορεί να υπολογιστεί πολυωνυμικά</a:t>
            </a:r>
            <a:endParaRPr lang="en-US" dirty="0" smtClean="0"/>
          </a:p>
          <a:p>
            <a:r>
              <a:rPr lang="el-GR" dirty="0" smtClean="0"/>
              <a:t>Το αντίστροφο όμως όχι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72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Timestamping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Έστω ότι θέλουμε να εγγυηθούμε ότι...</a:t>
            </a:r>
          </a:p>
          <a:p>
            <a:pPr lvl="1"/>
            <a:r>
              <a:rPr lang="el-GR" dirty="0" smtClean="0"/>
              <a:t>Ένα συγκεκριμένο </a:t>
            </a:r>
            <a:r>
              <a:rPr lang="en-US" dirty="0" smtClean="0"/>
              <a:t>hash </a:t>
            </a:r>
            <a:r>
              <a:rPr lang="el-GR" dirty="0" smtClean="0"/>
              <a:t>δημιουργήθηκε </a:t>
            </a:r>
            <a:r>
              <a:rPr lang="el-GR" b="1" dirty="0" smtClean="0"/>
              <a:t>μετά</a:t>
            </a:r>
            <a:r>
              <a:rPr lang="el-GR" dirty="0" smtClean="0"/>
              <a:t> από κάποια ημερομηνία</a:t>
            </a:r>
            <a:endParaRPr lang="en-US" dirty="0" smtClean="0"/>
          </a:p>
          <a:p>
            <a:r>
              <a:rPr lang="el-GR" dirty="0" smtClean="0"/>
              <a:t>Πώς θα μπορούσε να γίνει κάτι τέτοιο;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0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Timestamping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Στο </a:t>
            </a:r>
            <a:r>
              <a:rPr lang="en-US" dirty="0" err="1" smtClean="0"/>
              <a:t>preimage</a:t>
            </a:r>
            <a:r>
              <a:rPr lang="en-US" dirty="0" smtClean="0"/>
              <a:t> </a:t>
            </a:r>
            <a:r>
              <a:rPr lang="el-GR" dirty="0" smtClean="0"/>
              <a:t>του </a:t>
            </a:r>
            <a:r>
              <a:rPr lang="en-US" dirty="0" smtClean="0"/>
              <a:t>hash </a:t>
            </a:r>
            <a:r>
              <a:rPr lang="el-GR" dirty="0" smtClean="0"/>
              <a:t>περιλαμβάνω κάποια πληροφορία που δεν ήταν γνωστή μέχρι εκείνη την ημερομηνία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l-GR" dirty="0" smtClean="0"/>
              <a:t>π.χ.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H("</a:t>
            </a:r>
            <a:r>
              <a:rPr lang="en-US" dirty="0">
                <a:latin typeface="Consolas"/>
                <a:cs typeface="Consolas"/>
              </a:rPr>
              <a:t>The Times 03/Jan/2009 Chancellor on brink of second bailout for </a:t>
            </a:r>
            <a:r>
              <a:rPr lang="en-US" dirty="0" smtClean="0">
                <a:latin typeface="Consolas"/>
                <a:cs typeface="Consolas"/>
              </a:rPr>
              <a:t>banks"||data)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1429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88348"/>
            <a:ext cx="4734606" cy="653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82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Άσκηση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Να αντιστρέψετε ένα </a:t>
            </a:r>
            <a:r>
              <a:rPr lang="en-US" dirty="0" smtClean="0"/>
              <a:t>SHA256</a:t>
            </a:r>
          </a:p>
          <a:p>
            <a:pPr lvl="1"/>
            <a:r>
              <a:rPr lang="el-GR" dirty="0" smtClean="0"/>
              <a:t>Δεδομένου </a:t>
            </a:r>
            <a:r>
              <a:rPr lang="en-US" dirty="0" smtClean="0"/>
              <a:t>y, </a:t>
            </a:r>
            <a:r>
              <a:rPr lang="el-GR" dirty="0" smtClean="0"/>
              <a:t>βρείτε ένα </a:t>
            </a:r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l-GR" dirty="0" smtClean="0"/>
              <a:t>τέτοιο ώστε </a:t>
            </a:r>
            <a:r>
              <a:rPr lang="en-US" dirty="0" smtClean="0"/>
              <a:t>H(x) = y</a:t>
            </a:r>
          </a:p>
          <a:p>
            <a:pPr lvl="1"/>
            <a:r>
              <a:rPr lang="el-GR" dirty="0" smtClean="0"/>
              <a:t>Μα αυτό είναι αδύνατο</a:t>
            </a:r>
            <a:r>
              <a:rPr lang="en-US" dirty="0" smtClean="0"/>
              <a:t>?</a:t>
            </a:r>
            <a:r>
              <a:rPr lang="el-GR" dirty="0" smtClean="0"/>
              <a:t>!?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0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256_bonus_lin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610"/>
            <a:ext cx="9144000" cy="9144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94174" y="541130"/>
            <a:ext cx="20386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 smtClean="0">
                <a:solidFill>
                  <a:schemeClr val="bg1"/>
                </a:solidFill>
              </a:rPr>
              <a:t>Διάλλειμα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796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Ασφαλής αποθήκευση κωδικών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Έχουμε μία εφαρμογή με χρήστες, π.χ. </a:t>
            </a:r>
            <a:r>
              <a:rPr lang="en-US" dirty="0" smtClean="0"/>
              <a:t>web </a:t>
            </a:r>
            <a:r>
              <a:rPr lang="el-GR" dirty="0" smtClean="0"/>
              <a:t>εφαρμογή ή </a:t>
            </a:r>
            <a:r>
              <a:rPr lang="en-US" dirty="0" smtClean="0"/>
              <a:t>online video game</a:t>
            </a:r>
          </a:p>
          <a:p>
            <a:r>
              <a:rPr lang="el-GR" dirty="0" smtClean="0"/>
              <a:t>Θέλουμε να αποθηκεύσουμε κωδικούς πρόσβασης χρηστών</a:t>
            </a:r>
          </a:p>
          <a:p>
            <a:r>
              <a:rPr lang="el-GR" dirty="0" smtClean="0"/>
              <a:t>Μπορούμε να τους αποθηκεύσουμε σαν </a:t>
            </a:r>
            <a:r>
              <a:rPr lang="en-US" dirty="0" smtClean="0"/>
              <a:t>plaintext </a:t>
            </a:r>
            <a:r>
              <a:rPr lang="el-GR" dirty="0" smtClean="0"/>
              <a:t>σε μία βάση δεδομένων</a:t>
            </a:r>
          </a:p>
          <a:p>
            <a:r>
              <a:rPr lang="el-GR" dirty="0" smtClean="0"/>
              <a:t>Τι πρόβλημα έχει αυτό;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23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Ασφαλής αποθήκευση κωδικών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Αποθήκευση σε</a:t>
            </a:r>
            <a:r>
              <a:rPr lang="en-US" dirty="0" smtClean="0"/>
              <a:t> plaintext: </a:t>
            </a:r>
            <a:r>
              <a:rPr lang="el-GR" dirty="0" smtClean="0"/>
              <a:t>Αν κλαπεί η βάση (λόγω παραβίασης των συστημάτων), τότε ο θύτης αποκτά πρόσβαση </a:t>
            </a:r>
            <a:r>
              <a:rPr lang="el-GR" b="1" dirty="0" smtClean="0"/>
              <a:t>σε όλους τους κωδικούς</a:t>
            </a:r>
          </a:p>
          <a:p>
            <a:r>
              <a:rPr lang="el-GR" dirty="0" smtClean="0"/>
              <a:t>Μπορούμε να τους </a:t>
            </a:r>
            <a:r>
              <a:rPr lang="el-GR" b="1" dirty="0" smtClean="0"/>
              <a:t>κρυπτογραφήσουμε</a:t>
            </a:r>
            <a:r>
              <a:rPr lang="el-GR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50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Ασφαλής αποθήκευση κωδικών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Αποθήκευση κρυπτογραφημένα: Πρέπει να έχουμε το </a:t>
            </a:r>
            <a:r>
              <a:rPr lang="el-GR" b="1" dirty="0" smtClean="0"/>
              <a:t>κλειδί</a:t>
            </a:r>
            <a:r>
              <a:rPr lang="el-GR" dirty="0" smtClean="0"/>
              <a:t> για να τους </a:t>
            </a:r>
            <a:r>
              <a:rPr lang="el-GR" b="1" dirty="0" smtClean="0"/>
              <a:t>αποκρυπτογραφήσουμε</a:t>
            </a:r>
            <a:r>
              <a:rPr lang="en-US" b="1" dirty="0" smtClean="0"/>
              <a:t> </a:t>
            </a:r>
            <a:r>
              <a:rPr lang="el-GR" dirty="0" smtClean="0"/>
              <a:t>ώστε να επιτρέψουμε </a:t>
            </a:r>
            <a:r>
              <a:rPr lang="en-US" dirty="0" smtClean="0"/>
              <a:t>logins</a:t>
            </a:r>
            <a:endParaRPr lang="el-GR" b="1" dirty="0" smtClean="0"/>
          </a:p>
          <a:p>
            <a:r>
              <a:rPr lang="el-GR" dirty="0" smtClean="0"/>
              <a:t>Το </a:t>
            </a:r>
            <a:r>
              <a:rPr lang="el-GR" b="1" dirty="0" smtClean="0"/>
              <a:t>κλειδί</a:t>
            </a:r>
            <a:r>
              <a:rPr lang="el-GR" dirty="0" smtClean="0"/>
              <a:t> μπορεί να υποκλαπεί επίσης!</a:t>
            </a:r>
            <a:endParaRPr lang="en-US" dirty="0" smtClean="0"/>
          </a:p>
          <a:p>
            <a:r>
              <a:rPr lang="el-GR" dirty="0" smtClean="0"/>
              <a:t>Συνεπώς είναι κακή ιδέα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89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Ασφαλής αποθήκευση κωδικών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l-GR" dirty="0" smtClean="0"/>
              <a:t>Δημιουργία λογαριασμού:</a:t>
            </a:r>
          </a:p>
          <a:p>
            <a:r>
              <a:rPr lang="el-GR" dirty="0" smtClean="0"/>
              <a:t>Ο χρήστης στέλνει το </a:t>
            </a:r>
            <a:r>
              <a:rPr lang="en-US" dirty="0" smtClean="0"/>
              <a:t>password</a:t>
            </a:r>
            <a:endParaRPr lang="el-GR" dirty="0" smtClean="0"/>
          </a:p>
          <a:p>
            <a:r>
              <a:rPr lang="el-GR" dirty="0" smtClean="0"/>
              <a:t>Αποθηκεύουμε το </a:t>
            </a:r>
            <a:r>
              <a:rPr lang="en-US" dirty="0" smtClean="0"/>
              <a:t>c = H(password)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Login:</a:t>
            </a:r>
          </a:p>
          <a:p>
            <a:r>
              <a:rPr lang="el-GR" dirty="0" smtClean="0"/>
              <a:t>Ο χρήστης στέλνει το </a:t>
            </a:r>
            <a:r>
              <a:rPr lang="en-US" dirty="0" smtClean="0"/>
              <a:t>password</a:t>
            </a:r>
          </a:p>
          <a:p>
            <a:r>
              <a:rPr lang="el-GR" dirty="0" smtClean="0"/>
              <a:t>Υπολογίζουμε το </a:t>
            </a:r>
            <a:r>
              <a:rPr lang="en-US" dirty="0" smtClean="0"/>
              <a:t>H(password) </a:t>
            </a:r>
            <a:r>
              <a:rPr lang="el-GR" dirty="0" smtClean="0"/>
              <a:t>ξανά</a:t>
            </a:r>
            <a:endParaRPr lang="en-US" dirty="0" smtClean="0"/>
          </a:p>
          <a:p>
            <a:r>
              <a:rPr lang="el-GR" dirty="0" smtClean="0"/>
              <a:t>Το συγκρίνουμε με το </a:t>
            </a:r>
            <a:r>
              <a:rPr lang="en-US" dirty="0" smtClean="0"/>
              <a:t>c </a:t>
            </a:r>
            <a:r>
              <a:rPr lang="el-GR" dirty="0" smtClean="0"/>
              <a:t>αποθηκευμένο στη βάση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3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 λογαριασμού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53" y="2854187"/>
            <a:ext cx="774700" cy="219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570" y="3041922"/>
            <a:ext cx="723900" cy="170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304" y="4251187"/>
            <a:ext cx="1778000" cy="19431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562653" y="3760311"/>
            <a:ext cx="31860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05043" y="3282437"/>
            <a:ext cx="94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"secret"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16870" y="2833523"/>
            <a:ext cx="94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"secret"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>
            <a:off x="6789434" y="3202855"/>
            <a:ext cx="0" cy="364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51602" y="3567043"/>
            <a:ext cx="673652" cy="5251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771666" y="4092164"/>
            <a:ext cx="0" cy="364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08930" y="4954965"/>
            <a:ext cx="130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2bb80d53...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8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Preimage</a:t>
            </a:r>
            <a:r>
              <a:rPr lang="en-US" dirty="0" smtClean="0"/>
              <a:t>: </a:t>
            </a:r>
            <a:r>
              <a:rPr lang="el-GR" dirty="0" smtClean="0"/>
              <a:t>Δεδομένου </a:t>
            </a:r>
            <a:r>
              <a:rPr lang="en-US" dirty="0"/>
              <a:t>y, </a:t>
            </a:r>
            <a:r>
              <a:rPr lang="el-GR" dirty="0"/>
              <a:t>είναι </a:t>
            </a:r>
            <a:r>
              <a:rPr lang="el-GR" b="1" dirty="0"/>
              <a:t>δύσκολο</a:t>
            </a:r>
            <a:r>
              <a:rPr lang="el-GR" dirty="0"/>
              <a:t> να βρεθεί </a:t>
            </a:r>
            <a:r>
              <a:rPr lang="en-US" dirty="0" smtClean="0"/>
              <a:t>x </a:t>
            </a:r>
            <a:r>
              <a:rPr lang="el-GR" dirty="0" smtClean="0"/>
              <a:t>που </a:t>
            </a:r>
            <a:r>
              <a:rPr lang="en-US" dirty="0" smtClean="0"/>
              <a:t>y = h(x)</a:t>
            </a:r>
          </a:p>
          <a:p>
            <a:r>
              <a:rPr lang="en-US" b="1" dirty="0" smtClean="0"/>
              <a:t>2</a:t>
            </a:r>
            <a:r>
              <a:rPr lang="en-US" b="1" baseline="30000" dirty="0" smtClean="0"/>
              <a:t>nd</a:t>
            </a:r>
            <a:r>
              <a:rPr lang="en-US" b="1" dirty="0" smtClean="0"/>
              <a:t> </a:t>
            </a:r>
            <a:r>
              <a:rPr lang="en-US" b="1" dirty="0" err="1" smtClean="0"/>
              <a:t>preimage</a:t>
            </a:r>
            <a:r>
              <a:rPr lang="en-US" dirty="0" smtClean="0"/>
              <a:t>: </a:t>
            </a:r>
            <a:r>
              <a:rPr lang="el-GR" dirty="0" smtClean="0"/>
              <a:t>Δεδομένου </a:t>
            </a:r>
            <a:r>
              <a:rPr lang="en-US" dirty="0" smtClean="0"/>
              <a:t>x, </a:t>
            </a:r>
            <a:r>
              <a:rPr lang="el-GR" dirty="0" smtClean="0"/>
              <a:t>είναι </a:t>
            </a:r>
            <a:r>
              <a:rPr lang="el-GR" b="1" dirty="0" smtClean="0"/>
              <a:t>δύσκολο</a:t>
            </a:r>
            <a:r>
              <a:rPr lang="el-GR" dirty="0" smtClean="0"/>
              <a:t> να βρεθεί </a:t>
            </a:r>
            <a:r>
              <a:rPr lang="en-US" dirty="0" smtClean="0"/>
              <a:t>x' </a:t>
            </a:r>
            <a:r>
              <a:rPr lang="el-GR" dirty="0" smtClean="0"/>
              <a:t>που </a:t>
            </a:r>
            <a:r>
              <a:rPr lang="en-US" dirty="0" smtClean="0"/>
              <a:t>h(x) = h(x')</a:t>
            </a:r>
          </a:p>
          <a:p>
            <a:pPr lvl="1"/>
            <a:r>
              <a:rPr lang="el-GR" dirty="0" smtClean="0"/>
              <a:t>Είναι δύσκολο ν</a:t>
            </a:r>
            <a:r>
              <a:rPr lang="en-US" dirty="0" smtClean="0"/>
              <a:t>'</a:t>
            </a:r>
            <a:r>
              <a:rPr lang="el-GR" dirty="0" smtClean="0"/>
              <a:t>αλλάξει το </a:t>
            </a:r>
            <a:r>
              <a:rPr lang="en-US" dirty="0" smtClean="0"/>
              <a:t>x </a:t>
            </a:r>
            <a:r>
              <a:rPr lang="el-GR" dirty="0" smtClean="0"/>
              <a:t>χωρίς ν</a:t>
            </a:r>
            <a:r>
              <a:rPr lang="en-US" dirty="0" smtClean="0"/>
              <a:t>'</a:t>
            </a:r>
            <a:r>
              <a:rPr lang="el-GR" dirty="0" smtClean="0"/>
              <a:t>αλλάξει το </a:t>
            </a:r>
            <a:r>
              <a:rPr lang="en-US" dirty="0" smtClean="0"/>
              <a:t>y</a:t>
            </a:r>
            <a:endParaRPr lang="en-US" dirty="0"/>
          </a:p>
          <a:p>
            <a:r>
              <a:rPr lang="en-US" b="1" dirty="0" smtClean="0"/>
              <a:t>Collision resistance</a:t>
            </a:r>
            <a:r>
              <a:rPr lang="en-US" dirty="0" smtClean="0"/>
              <a:t>: </a:t>
            </a:r>
            <a:r>
              <a:rPr lang="el-GR" dirty="0" smtClean="0"/>
              <a:t>Είναι </a:t>
            </a:r>
            <a:r>
              <a:rPr lang="el-GR" b="1" dirty="0" smtClean="0"/>
              <a:t>δύσκολο</a:t>
            </a:r>
            <a:r>
              <a:rPr lang="el-GR" dirty="0" smtClean="0"/>
              <a:t> να βρεθούν </a:t>
            </a:r>
            <a:r>
              <a:rPr lang="en-US" dirty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l-GR" dirty="0" smtClean="0"/>
              <a:t>και 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l-GR" dirty="0" smtClean="0"/>
              <a:t>τέτοια ώστε </a:t>
            </a:r>
            <a:r>
              <a:rPr lang="en-US" dirty="0" smtClean="0"/>
              <a:t>h(x</a:t>
            </a:r>
            <a:r>
              <a:rPr lang="en-US" baseline="-25000" dirty="0" smtClean="0"/>
              <a:t>1</a:t>
            </a:r>
            <a:r>
              <a:rPr lang="en-US" dirty="0" smtClean="0"/>
              <a:t>) = h(x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6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53" y="2854187"/>
            <a:ext cx="774700" cy="219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570" y="3041922"/>
            <a:ext cx="723900" cy="170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304" y="4251187"/>
            <a:ext cx="1778000" cy="19431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562653" y="3760311"/>
            <a:ext cx="31860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9130" y="3282437"/>
            <a:ext cx="15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"</a:t>
            </a:r>
            <a:r>
              <a:rPr lang="en-US" dirty="0" err="1" smtClean="0"/>
              <a:t>wrongsecret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23518" y="2135273"/>
            <a:ext cx="15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"</a:t>
            </a:r>
            <a:r>
              <a:rPr lang="en-US" dirty="0" err="1" smtClean="0"/>
              <a:t>wrongsecret</a:t>
            </a:r>
            <a:r>
              <a:rPr lang="en-US" dirty="0" smtClean="0"/>
              <a:t>"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774779" y="2504605"/>
            <a:ext cx="1" cy="364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74590" y="2868793"/>
            <a:ext cx="673652" cy="5251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794654" y="3393914"/>
            <a:ext cx="0" cy="364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51266" y="4940365"/>
            <a:ext cx="130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2bb80d53...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24162" y="3836435"/>
            <a:ext cx="1260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a9be4c8b…</a:t>
            </a:r>
          </a:p>
          <a:p>
            <a:pPr algn="ctr"/>
            <a:r>
              <a:rPr lang="en-US" dirty="0" smtClean="0"/>
              <a:t>==?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22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Ασφαλής αποθήκευση κωδικών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Θα ήταν σωστό να ζητούσαμε από το χρήστη να κάνει </a:t>
            </a:r>
            <a:r>
              <a:rPr lang="en-US" dirty="0" smtClean="0"/>
              <a:t>hash </a:t>
            </a:r>
            <a:r>
              <a:rPr lang="el-GR" dirty="0" smtClean="0"/>
              <a:t>και να μας στείλει τον κωδικό του</a:t>
            </a:r>
            <a:r>
              <a:rPr lang="en-US" dirty="0" smtClean="0"/>
              <a:t> </a:t>
            </a:r>
            <a:r>
              <a:rPr lang="el-GR" dirty="0" smtClean="0"/>
              <a:t>στο </a:t>
            </a:r>
            <a:r>
              <a:rPr lang="en-US" dirty="0" smtClean="0"/>
              <a:t>login</a:t>
            </a:r>
            <a:r>
              <a:rPr lang="el-GR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7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Ασφαλής αποθήκευση κωδικών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Θα ήταν σωστό να ζητούσαμε από το χρήστη να κάνει </a:t>
            </a:r>
            <a:r>
              <a:rPr lang="en-US" dirty="0" smtClean="0"/>
              <a:t>hash </a:t>
            </a:r>
            <a:r>
              <a:rPr lang="el-GR" dirty="0" smtClean="0"/>
              <a:t>και να μας στείλει τον κωδικό του</a:t>
            </a:r>
            <a:r>
              <a:rPr lang="en-US" dirty="0" smtClean="0"/>
              <a:t> </a:t>
            </a:r>
            <a:r>
              <a:rPr lang="el-GR" dirty="0" smtClean="0"/>
              <a:t>στο </a:t>
            </a:r>
            <a:r>
              <a:rPr lang="en-US" dirty="0" smtClean="0"/>
              <a:t>login</a:t>
            </a:r>
            <a:r>
              <a:rPr lang="el-GR" dirty="0" smtClean="0"/>
              <a:t>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l-GR" dirty="0" smtClean="0"/>
              <a:t>Όχι - τότε η υποκλοπή του </a:t>
            </a:r>
            <a:r>
              <a:rPr lang="en-US" dirty="0" smtClean="0"/>
              <a:t>hash </a:t>
            </a:r>
            <a:r>
              <a:rPr lang="el-GR" dirty="0" smtClean="0"/>
              <a:t>είναι ισοδύναμη με κωδικό</a:t>
            </a:r>
            <a:r>
              <a:rPr lang="en-US" dirty="0" smtClean="0"/>
              <a:t>, </a:t>
            </a:r>
            <a:r>
              <a:rPr lang="el-GR" dirty="0" smtClean="0"/>
              <a:t>αποκτά κανείς πρόσβαση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04" y="2654299"/>
            <a:ext cx="7258221" cy="201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3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Σπάσιμο πολλών </a:t>
            </a:r>
            <a:r>
              <a:rPr lang="en-US" dirty="0" smtClean="0"/>
              <a:t>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Έστω ότι θέλουμε να αντιστρέψουμε πολλά </a:t>
            </a:r>
            <a:r>
              <a:rPr lang="en-US" dirty="0" smtClean="0"/>
              <a:t>hashes </a:t>
            </a:r>
            <a:r>
              <a:rPr lang="el-GR" dirty="0" smtClean="0"/>
              <a:t>που έχουμε υποκλέψει</a:t>
            </a:r>
            <a:endParaRPr lang="en-US" dirty="0" smtClean="0"/>
          </a:p>
          <a:p>
            <a:r>
              <a:rPr lang="el-GR" dirty="0" smtClean="0"/>
              <a:t>Τι θα μπορούσαμε να κάνουμε;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1151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Σπάσιμο πολλών </a:t>
            </a:r>
            <a:r>
              <a:rPr lang="en-US" dirty="0" smtClean="0"/>
              <a:t>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Έστω ότι θέλουμε να αντιστρέψουμε πολλά </a:t>
            </a:r>
            <a:r>
              <a:rPr lang="en-US" dirty="0" smtClean="0"/>
              <a:t>hashes</a:t>
            </a:r>
            <a:r>
              <a:rPr lang="en-US" dirty="0"/>
              <a:t> </a:t>
            </a:r>
            <a:r>
              <a:rPr lang="el-GR" dirty="0"/>
              <a:t>που έχουμε υποκλέψει</a:t>
            </a:r>
            <a:endParaRPr lang="en-US" dirty="0" smtClean="0"/>
          </a:p>
          <a:p>
            <a:r>
              <a:rPr lang="el-GR" dirty="0" smtClean="0"/>
              <a:t>Τι θα μπορούσαμε να κάνουμε;</a:t>
            </a:r>
            <a:endParaRPr lang="en-US" dirty="0" smtClean="0"/>
          </a:p>
          <a:p>
            <a:r>
              <a:rPr lang="en-US" b="1" dirty="0" smtClean="0"/>
              <a:t>Lookup table</a:t>
            </a:r>
            <a:endParaRPr lang="el-GR" b="1" dirty="0" smtClean="0"/>
          </a:p>
          <a:p>
            <a:pPr lvl="1"/>
            <a:r>
              <a:rPr lang="el-GR" dirty="0" smtClean="0"/>
              <a:t>Μόνιμη αποθήκευση όλων των </a:t>
            </a:r>
            <a:r>
              <a:rPr lang="en-US" dirty="0" smtClean="0"/>
              <a:t>H(x) </a:t>
            </a:r>
            <a:r>
              <a:rPr lang="el-GR" dirty="0" smtClean="0"/>
              <a:t>για τα υποψήφια </a:t>
            </a:r>
            <a:r>
              <a:rPr lang="en-US" dirty="0" smtClean="0"/>
              <a:t>x</a:t>
            </a:r>
            <a:r>
              <a:rPr lang="el-GR" dirty="0" smtClean="0"/>
              <a:t> (π.χ. έως 6 χαρακτήρες)</a:t>
            </a:r>
          </a:p>
          <a:p>
            <a:pPr lvl="1"/>
            <a:r>
              <a:rPr lang="el-GR" dirty="0" smtClean="0"/>
              <a:t>Κάθε φορά που θέλουμε να σπάσουμε ένα </a:t>
            </a:r>
            <a:r>
              <a:rPr lang="en-US" dirty="0" smtClean="0"/>
              <a:t>hash, </a:t>
            </a:r>
            <a:r>
              <a:rPr lang="el-GR" dirty="0" smtClean="0"/>
              <a:t>κοιτάμε αν υπάρχει αποθηκευμένο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780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Σπάσιμο πολλών </a:t>
            </a:r>
            <a:r>
              <a:rPr lang="en-US" dirty="0" smtClean="0"/>
              <a:t>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Rainbow table</a:t>
            </a:r>
            <a:endParaRPr lang="el-GR" b="1" dirty="0" smtClean="0"/>
          </a:p>
          <a:p>
            <a:pPr lvl="1"/>
            <a:r>
              <a:rPr lang="el-GR" dirty="0" smtClean="0"/>
              <a:t>Μόνιμη αποθήκευση όλων των </a:t>
            </a:r>
            <a:r>
              <a:rPr lang="en-US" dirty="0" smtClean="0"/>
              <a:t>H(x) </a:t>
            </a:r>
            <a:r>
              <a:rPr lang="el-GR" dirty="0" smtClean="0"/>
              <a:t>για τα υποψήφια </a:t>
            </a:r>
            <a:r>
              <a:rPr lang="en-US" dirty="0" smtClean="0"/>
              <a:t>x</a:t>
            </a:r>
            <a:r>
              <a:rPr lang="el-GR" dirty="0" smtClean="0"/>
              <a:t> (π.χ. έως 6 χαρακτήρες)</a:t>
            </a:r>
            <a:endParaRPr lang="en-US" dirty="0" smtClean="0"/>
          </a:p>
          <a:p>
            <a:pPr lvl="1"/>
            <a:r>
              <a:rPr lang="el-GR" dirty="0" smtClean="0"/>
              <a:t>"Συμπιεσμένη" μορφή αποθήκευσης</a:t>
            </a:r>
            <a:endParaRPr lang="en-US" dirty="0" smtClean="0"/>
          </a:p>
          <a:p>
            <a:pPr lvl="2"/>
            <a:r>
              <a:rPr lang="el-GR" dirty="0" smtClean="0"/>
              <a:t>Αποθηκεύει έναν αντιπρόσωπο για κάθε σειρά από </a:t>
            </a:r>
            <a:r>
              <a:rPr lang="en-US" dirty="0" smtClean="0"/>
              <a:t>hashes</a:t>
            </a:r>
            <a:endParaRPr lang="el-GR" dirty="0" smtClean="0"/>
          </a:p>
          <a:p>
            <a:pPr lvl="1"/>
            <a:r>
              <a:rPr lang="el-GR" dirty="0" smtClean="0"/>
              <a:t>Καλή ισορροπία ανάμεσα σε χώρο και χρόνο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259" y="5286514"/>
            <a:ext cx="3138557" cy="16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1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Ασφαλής αποθήκευση κωδικών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Το απλό </a:t>
            </a:r>
            <a:r>
              <a:rPr lang="en-US" dirty="0" smtClean="0"/>
              <a:t>hashing </a:t>
            </a:r>
            <a:r>
              <a:rPr lang="el-GR" b="1" dirty="0" smtClean="0"/>
              <a:t>δεν είναι αρκετό</a:t>
            </a:r>
            <a:r>
              <a:rPr lang="en-US" b="1" dirty="0" smtClean="0"/>
              <a:t>!</a:t>
            </a:r>
            <a:endParaRPr lang="el-GR" b="1" dirty="0" smtClean="0"/>
          </a:p>
          <a:p>
            <a:r>
              <a:rPr lang="el-GR" dirty="0" smtClean="0"/>
              <a:t>Διαρρέουν πληροφορίες όπως:</a:t>
            </a:r>
          </a:p>
          <a:p>
            <a:pPr lvl="1"/>
            <a:r>
              <a:rPr lang="el-GR" dirty="0" smtClean="0"/>
              <a:t>Έχει η </a:t>
            </a:r>
            <a:r>
              <a:rPr lang="en-US" dirty="0" smtClean="0"/>
              <a:t>Alice </a:t>
            </a:r>
            <a:r>
              <a:rPr lang="el-GR" dirty="0" smtClean="0"/>
              <a:t>τον ίδιο κωδικό με τον </a:t>
            </a:r>
            <a:r>
              <a:rPr lang="en-US" dirty="0" smtClean="0"/>
              <a:t>Bob?</a:t>
            </a:r>
            <a:endParaRPr lang="el-GR" dirty="0" smtClean="0"/>
          </a:p>
          <a:p>
            <a:pPr lvl="1"/>
            <a:r>
              <a:rPr lang="el-GR" dirty="0" smtClean="0"/>
              <a:t>Ποιος χρήστης έχει τον πιο συνηθισμένο κωδικό;</a:t>
            </a:r>
          </a:p>
          <a:p>
            <a:r>
              <a:rPr lang="el-GR" dirty="0" smtClean="0"/>
              <a:t>Η δημιουργία ενός </a:t>
            </a:r>
            <a:r>
              <a:rPr lang="en-US" dirty="0" smtClean="0"/>
              <a:t>{</a:t>
            </a:r>
            <a:r>
              <a:rPr lang="en-US" dirty="0" err="1" smtClean="0"/>
              <a:t>lookup,rainbow</a:t>
            </a:r>
            <a:r>
              <a:rPr lang="en-US" dirty="0" smtClean="0"/>
              <a:t>} table </a:t>
            </a:r>
            <a:r>
              <a:rPr lang="el-GR" dirty="0" smtClean="0"/>
              <a:t>επιτρέπει σε έναν επιτιθέμενο να επιτεθεί σε πολλές υπηρεσίες ταυτόχρονα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6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Αλάτι στην αποθήκευση κωδικών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Προσθέτουμε μία τυχαία τιμή </a:t>
            </a:r>
            <a:r>
              <a:rPr lang="en-US" dirty="0" smtClean="0"/>
              <a:t>K </a:t>
            </a:r>
            <a:r>
              <a:rPr lang="el-GR" dirty="0" smtClean="0"/>
              <a:t>στην αρχή του κωδικού την οποία ονομάζουμε </a:t>
            </a:r>
            <a:r>
              <a:rPr lang="el-GR" b="1" dirty="0" smtClean="0"/>
              <a:t>αλάτι</a:t>
            </a:r>
            <a:endParaRPr lang="en-US" b="1" dirty="0" smtClean="0"/>
          </a:p>
          <a:p>
            <a:r>
              <a:rPr lang="el-GR" dirty="0" smtClean="0"/>
              <a:t>Αποφεύγουμε τα </a:t>
            </a:r>
            <a:r>
              <a:rPr lang="en-US" dirty="0" smtClean="0"/>
              <a:t>lookup tables </a:t>
            </a:r>
            <a:r>
              <a:rPr lang="el-GR" dirty="0" smtClean="0"/>
              <a:t>και τα </a:t>
            </a:r>
            <a:r>
              <a:rPr lang="en-US" dirty="0" smtClean="0"/>
              <a:t>rainbow tables</a:t>
            </a:r>
          </a:p>
          <a:p>
            <a:r>
              <a:rPr lang="el-GR" dirty="0" smtClean="0"/>
              <a:t>Χρήσιμο σε περίπτωση που υποκλαπεί η βάση δεδομένων μας και κάποιος θέλει να σπάσει όλους τους κωδικούς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082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Αλάτι στην αποθήκευση κωδικών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Είναι αρκετό να έχουμε αλάτι κοινό για όλους τους χρήστες μας</a:t>
            </a:r>
            <a:r>
              <a:rPr lang="el-GR" dirty="0" smtClean="0"/>
              <a:t>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l-GR" dirty="0" smtClean="0"/>
              <a:t>π.χ.</a:t>
            </a:r>
            <a:r>
              <a:rPr lang="en-US" dirty="0" smtClean="0"/>
              <a:t> </a:t>
            </a:r>
            <a:r>
              <a:rPr lang="el-GR" dirty="0" smtClean="0"/>
              <a:t>θα μπορούσε το </a:t>
            </a:r>
            <a:r>
              <a:rPr lang="en-US" dirty="0" err="1" smtClean="0"/>
              <a:t>gmail</a:t>
            </a:r>
            <a:r>
              <a:rPr lang="en-US" dirty="0" smtClean="0"/>
              <a:t> </a:t>
            </a:r>
            <a:r>
              <a:rPr lang="el-GR" dirty="0" smtClean="0"/>
              <a:t>να χρησιμοποιεί κάτι τέτοιο;</a:t>
            </a:r>
            <a:endParaRPr lang="en-US" dirty="0" smtClean="0"/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r>
              <a:rPr lang="en-US" dirty="0" smtClean="0"/>
              <a:t>c = H("</a:t>
            </a:r>
            <a:r>
              <a:rPr lang="en-US" dirty="0" err="1" smtClean="0"/>
              <a:t>gmail.comGOOGLEsecret</a:t>
            </a:r>
            <a:r>
              <a:rPr lang="en-US" dirty="0" smtClean="0"/>
              <a:t>" || password)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81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Perturbation</a:t>
            </a:r>
            <a:r>
              <a:rPr lang="en-US" dirty="0" smtClean="0"/>
              <a:t>: </a:t>
            </a:r>
            <a:r>
              <a:rPr lang="el-GR" dirty="0" smtClean="0"/>
              <a:t>Είναι </a:t>
            </a:r>
            <a:r>
              <a:rPr lang="el-GR" b="1" dirty="0" smtClean="0"/>
              <a:t>δύσκολο </a:t>
            </a:r>
            <a:r>
              <a:rPr lang="el-GR" dirty="0" smtClean="0"/>
              <a:t>να βρεθούν </a:t>
            </a:r>
            <a:r>
              <a:rPr lang="en-US" dirty="0" smtClean="0"/>
              <a:t>x, x' </a:t>
            </a:r>
            <a:r>
              <a:rPr lang="el-GR" dirty="0" smtClean="0"/>
              <a:t>τέτοια ώστε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y = H(x)</a:t>
            </a:r>
          </a:p>
          <a:p>
            <a:pPr lvl="1"/>
            <a:r>
              <a:rPr lang="en-US" dirty="0" smtClean="0"/>
              <a:t>y' = H(x')</a:t>
            </a:r>
          </a:p>
          <a:p>
            <a:pPr lvl="1"/>
            <a:r>
              <a:rPr lang="en-US" dirty="0" smtClean="0"/>
              <a:t>Hamming(y, y') &lt; </a:t>
            </a:r>
            <a:r>
              <a:rPr lang="el-GR" dirty="0" smtClean="0"/>
              <a:t>ε</a:t>
            </a:r>
            <a:endParaRPr lang="en-US" dirty="0" smtClean="0"/>
          </a:p>
          <a:p>
            <a:r>
              <a:rPr lang="en-US" b="1" dirty="0" smtClean="0"/>
              <a:t>Range</a:t>
            </a:r>
            <a:r>
              <a:rPr lang="en-US" dirty="0" smtClean="0"/>
              <a:t>: </a:t>
            </a:r>
            <a:r>
              <a:rPr lang="el-GR" dirty="0" smtClean="0"/>
              <a:t>Δεδομένου </a:t>
            </a:r>
            <a:r>
              <a:rPr lang="en-US" dirty="0" smtClean="0"/>
              <a:t>y </a:t>
            </a:r>
            <a:r>
              <a:rPr lang="el-GR" dirty="0" smtClean="0"/>
              <a:t>και ε, είναι δύσκολο</a:t>
            </a:r>
            <a:r>
              <a:rPr lang="en-US" dirty="0" smtClean="0"/>
              <a:t> </a:t>
            </a:r>
            <a:r>
              <a:rPr lang="el-GR" dirty="0" smtClean="0"/>
              <a:t>να βρεθεί </a:t>
            </a:r>
            <a:r>
              <a:rPr lang="en-US" dirty="0" smtClean="0"/>
              <a:t>x </a:t>
            </a:r>
            <a:r>
              <a:rPr lang="el-GR" dirty="0" smtClean="0"/>
              <a:t>τέτοιο ώστε </a:t>
            </a:r>
            <a:r>
              <a:rPr lang="en-US" dirty="0" smtClean="0"/>
              <a:t>y ≤ H(x) &lt;</a:t>
            </a:r>
            <a:r>
              <a:rPr lang="el-GR" dirty="0" smtClean="0"/>
              <a:t> </a:t>
            </a:r>
            <a:r>
              <a:rPr lang="en-US" dirty="0" smtClean="0"/>
              <a:t>y + </a:t>
            </a:r>
            <a:r>
              <a:rPr lang="el-GR" dirty="0" smtClean="0"/>
              <a:t>ε</a:t>
            </a:r>
            <a:r>
              <a:rPr lang="en-US" dirty="0" smtClean="0"/>
              <a:t>.</a:t>
            </a:r>
            <a:r>
              <a:rPr lang="el-GR" dirty="0" smtClean="0"/>
              <a:t> Για </a:t>
            </a:r>
            <a:r>
              <a:rPr lang="en-US" dirty="0" smtClean="0"/>
              <a:t>y = 0, </a:t>
            </a:r>
            <a:r>
              <a:rPr lang="el-GR" dirty="0" smtClean="0"/>
              <a:t>αναζητείται </a:t>
            </a:r>
            <a:r>
              <a:rPr lang="en-US" dirty="0" smtClean="0"/>
              <a:t>x </a:t>
            </a:r>
            <a:r>
              <a:rPr lang="el-GR" dirty="0" smtClean="0"/>
              <a:t>τέτοιο ώστε </a:t>
            </a:r>
            <a:r>
              <a:rPr lang="en-US" dirty="0" smtClean="0"/>
              <a:t>H(x)</a:t>
            </a:r>
            <a:r>
              <a:rPr lang="el-GR" dirty="0" smtClean="0"/>
              <a:t> &lt; ε.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488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Αλάτι στην αποθήκευση κωδικών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Είναι αρκετό να έχουμε αλάτι κοινό για όλους τους χρήστες μας;</a:t>
            </a:r>
            <a:endParaRPr lang="en-US" dirty="0"/>
          </a:p>
          <a:p>
            <a:r>
              <a:rPr lang="el-GR" dirty="0" smtClean="0"/>
              <a:t>Το κοινό αλάτι μας προστατεύει από επιθέσεις κοινές με άλλες υπηρεσίες</a:t>
            </a:r>
            <a:endParaRPr lang="en-US" dirty="0" smtClean="0"/>
          </a:p>
          <a:p>
            <a:pPr lvl="1"/>
            <a:r>
              <a:rPr lang="el-GR" dirty="0" smtClean="0"/>
              <a:t>Δεν μπορεί κανείς εύκολα να αποφανθεί αν ο χρήστης έχει τον ίδιο κωδικό στο </a:t>
            </a:r>
            <a:r>
              <a:rPr lang="en-US" dirty="0" smtClean="0"/>
              <a:t>Facebook </a:t>
            </a:r>
            <a:r>
              <a:rPr lang="el-GR" dirty="0" smtClean="0"/>
              <a:t>και στο </a:t>
            </a:r>
            <a:r>
              <a:rPr lang="en-US" dirty="0" smtClean="0"/>
              <a:t>Gmail </a:t>
            </a:r>
            <a:r>
              <a:rPr lang="el-GR" dirty="0" smtClean="0"/>
              <a:t>αν το </a:t>
            </a:r>
            <a:r>
              <a:rPr lang="en-US" dirty="0" smtClean="0"/>
              <a:t>Facebook </a:t>
            </a:r>
            <a:r>
              <a:rPr lang="el-GR" dirty="0" smtClean="0"/>
              <a:t>και το </a:t>
            </a:r>
            <a:r>
              <a:rPr lang="en-US" dirty="0" smtClean="0"/>
              <a:t>Gmail </a:t>
            </a:r>
            <a:r>
              <a:rPr lang="el-GR" dirty="0" smtClean="0"/>
              <a:t>χρησιμοποιούν από ένα διαφορετικό αλάτι</a:t>
            </a:r>
            <a:endParaRPr lang="en-US" dirty="0" smtClean="0"/>
          </a:p>
          <a:p>
            <a:r>
              <a:rPr lang="el-GR" dirty="0" smtClean="0"/>
              <a:t>Όμως αυτό δεν είναι αρκετό!</a:t>
            </a:r>
            <a:r>
              <a:rPr lang="en-US" dirty="0" smtClean="0"/>
              <a:t> (</a:t>
            </a:r>
            <a:r>
              <a:rPr lang="el-GR" dirty="0" smtClean="0"/>
              <a:t>Γιατί;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39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Σωστή αποθήκευση κωδικών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l-GR" dirty="0" smtClean="0"/>
              <a:t>Δημιουργία λογαριασμού</a:t>
            </a:r>
          </a:p>
          <a:p>
            <a:r>
              <a:rPr lang="el-GR" dirty="0" smtClean="0"/>
              <a:t>Δημιουργούμε αλάτι </a:t>
            </a:r>
            <a:r>
              <a:rPr lang="en-US" dirty="0" smtClean="0"/>
              <a:t>K </a:t>
            </a:r>
            <a:r>
              <a:rPr lang="el-GR" b="1" dirty="0" smtClean="0"/>
              <a:t>διαφορετικό για κάθε χρήστη</a:t>
            </a:r>
          </a:p>
          <a:p>
            <a:r>
              <a:rPr lang="el-GR" dirty="0" smtClean="0"/>
              <a:t>Αποθηκεύουμε το </a:t>
            </a:r>
            <a:r>
              <a:rPr lang="en-US" dirty="0" smtClean="0"/>
              <a:t>K</a:t>
            </a:r>
            <a:r>
              <a:rPr lang="el-GR" dirty="0" smtClean="0"/>
              <a:t> σε </a:t>
            </a:r>
            <a:r>
              <a:rPr lang="en-US" dirty="0" smtClean="0"/>
              <a:t>plaintext</a:t>
            </a:r>
          </a:p>
          <a:p>
            <a:r>
              <a:rPr lang="el-GR" dirty="0" smtClean="0"/>
              <a:t>Αποθηκεύουμε</a:t>
            </a:r>
            <a:r>
              <a:rPr lang="en-US" dirty="0" smtClean="0"/>
              <a:t> </a:t>
            </a:r>
            <a:r>
              <a:rPr lang="el-GR" dirty="0" smtClean="0"/>
              <a:t>το </a:t>
            </a:r>
            <a:r>
              <a:rPr lang="en-US" dirty="0" smtClean="0"/>
              <a:t>H(K||password)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Log in</a:t>
            </a:r>
            <a:endParaRPr lang="el-GR" dirty="0" smtClean="0"/>
          </a:p>
          <a:p>
            <a:r>
              <a:rPr lang="el-GR" dirty="0" smtClean="0"/>
              <a:t>Υπολογίζουμε το </a:t>
            </a:r>
            <a:r>
              <a:rPr lang="en-US" dirty="0" smtClean="0"/>
              <a:t>H(K||password) </a:t>
            </a:r>
            <a:r>
              <a:rPr lang="el-GR" dirty="0" smtClean="0"/>
              <a:t>και το συγκρίνουμε με το αποθηκευμένο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3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Σωστή αποθήκευση κωδικών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Έτσι αναγκάζουμε τον επιτιθέμενο να κάνει </a:t>
            </a:r>
            <a:r>
              <a:rPr lang="en-US" dirty="0" smtClean="0"/>
              <a:t>brute force </a:t>
            </a:r>
            <a:r>
              <a:rPr lang="el-GR" b="1" dirty="0" smtClean="0"/>
              <a:t>για κάθε</a:t>
            </a:r>
            <a:r>
              <a:rPr lang="el-GR" dirty="0" smtClean="0"/>
              <a:t> κωδικό στη βάση δεδομένων μας</a:t>
            </a:r>
            <a:endParaRPr lang="en-US" dirty="0" smtClean="0"/>
          </a:p>
          <a:p>
            <a:r>
              <a:rPr lang="el-GR" dirty="0" smtClean="0"/>
              <a:t>Το αλάτι πρέπει να είναι μεγάλο</a:t>
            </a:r>
          </a:p>
          <a:p>
            <a:pPr lvl="1"/>
            <a:r>
              <a:rPr lang="el-GR" dirty="0" smtClean="0"/>
              <a:t>Διαφορετικά ο επιτιθέμενος μπορεί να δημιουργήσει </a:t>
            </a:r>
            <a:r>
              <a:rPr lang="en-US" dirty="0" smtClean="0"/>
              <a:t>{</a:t>
            </a:r>
            <a:r>
              <a:rPr lang="en-US" dirty="0" err="1" smtClean="0"/>
              <a:t>lookup,rainbow</a:t>
            </a:r>
            <a:r>
              <a:rPr lang="en-US" dirty="0" smtClean="0"/>
              <a:t>} tables </a:t>
            </a:r>
            <a:r>
              <a:rPr lang="el-GR" dirty="0" smtClean="0"/>
              <a:t>για κάθε πιθανό αλάτι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726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bcrypt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dirty="0"/>
              <a:t>Η </a:t>
            </a:r>
            <a:r>
              <a:rPr lang="en-US" dirty="0" err="1"/>
              <a:t>bcrypt</a:t>
            </a:r>
            <a:r>
              <a:rPr lang="en-US" dirty="0"/>
              <a:t> </a:t>
            </a:r>
            <a:r>
              <a:rPr lang="el-GR" dirty="0"/>
              <a:t>είναι μία μέθοδος για αποθήκευση κωδικών πρόσβασης</a:t>
            </a:r>
          </a:p>
          <a:p>
            <a:r>
              <a:rPr lang="el-GR" dirty="0"/>
              <a:t>Προσφέρει δύο συναρτήσεις: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password_hash</a:t>
            </a:r>
            <a:r>
              <a:rPr lang="en-US" dirty="0" smtClean="0"/>
              <a:t>(password, difficulty)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password_verify</a:t>
            </a:r>
            <a:r>
              <a:rPr lang="en-US" dirty="0" smtClean="0"/>
              <a:t>(hash, password)</a:t>
            </a:r>
            <a:endParaRPr lang="el-GR" dirty="0"/>
          </a:p>
          <a:p>
            <a:r>
              <a:rPr lang="el-GR" dirty="0" smtClean="0"/>
              <a:t>Προσθέτει αυτόματα αλάτι</a:t>
            </a:r>
            <a:endParaRPr lang="en-US" dirty="0" smtClean="0"/>
          </a:p>
          <a:p>
            <a:r>
              <a:rPr lang="el-GR" dirty="0" smtClean="0"/>
              <a:t>Έχει </a:t>
            </a:r>
            <a:r>
              <a:rPr lang="el-GR" b="1" dirty="0" smtClean="0"/>
              <a:t>παραμετροποιήσιμη</a:t>
            </a:r>
            <a:r>
              <a:rPr lang="el-GR" dirty="0" smtClean="0"/>
              <a:t> δυσκολία (χρόνος που χρειάζεται για να εκτελεστεί)</a:t>
            </a:r>
            <a:endParaRPr lang="en-US" dirty="0" smtClean="0"/>
          </a:p>
          <a:p>
            <a:pPr lvl="1"/>
            <a:r>
              <a:rPr lang="el-GR" dirty="0" smtClean="0"/>
              <a:t>Ισορροπία ανάμεσα στη δυσκολία του αντιπάλου και στη δική μας ευκολία</a:t>
            </a:r>
          </a:p>
          <a:p>
            <a:r>
              <a:rPr lang="el-GR" b="1" dirty="0"/>
              <a:t>Προτεινόμενη μέθοδος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1140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scrypt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Παρόμοια λογική με την </a:t>
            </a:r>
            <a:r>
              <a:rPr lang="en-US" dirty="0" err="1" smtClean="0"/>
              <a:t>bcrypt</a:t>
            </a:r>
            <a:endParaRPr lang="en-US" dirty="0" smtClean="0"/>
          </a:p>
          <a:p>
            <a:r>
              <a:rPr lang="el-GR" dirty="0" smtClean="0"/>
              <a:t>Επιπλέον, </a:t>
            </a:r>
            <a:r>
              <a:rPr lang="el-GR" b="1" dirty="0" smtClean="0"/>
              <a:t>αποτρέπει</a:t>
            </a:r>
            <a:r>
              <a:rPr lang="el-GR" dirty="0" smtClean="0"/>
              <a:t> τη δημιουργία ειδικού </a:t>
            </a:r>
            <a:r>
              <a:rPr lang="en-US" dirty="0" smtClean="0"/>
              <a:t>hardware </a:t>
            </a:r>
            <a:r>
              <a:rPr lang="el-GR" dirty="0" smtClean="0"/>
              <a:t>που μπορεί να "σπάσει" κωδικούς με μαζική παραλληλοποίηση</a:t>
            </a:r>
            <a:endParaRPr lang="en-US" dirty="0" smtClean="0"/>
          </a:p>
          <a:p>
            <a:r>
              <a:rPr lang="el-GR" dirty="0" smtClean="0"/>
              <a:t>Απαιτεί μεγάλες ποσότητες </a:t>
            </a:r>
            <a:r>
              <a:rPr lang="el-GR" b="1" dirty="0" smtClean="0"/>
              <a:t>μνήμης</a:t>
            </a:r>
            <a:r>
              <a:rPr lang="el-GR" dirty="0" smtClean="0"/>
              <a:t> για να τρέξει</a:t>
            </a:r>
          </a:p>
          <a:p>
            <a:r>
              <a:rPr lang="el-GR" dirty="0" smtClean="0"/>
              <a:t>Συνεπώς δεν παραλληλοποιείται εύκολα</a:t>
            </a:r>
            <a:r>
              <a:rPr lang="en-US" dirty="0" smtClean="0"/>
              <a:t> </a:t>
            </a:r>
            <a:r>
              <a:rPr lang="el-GR" dirty="0" smtClean="0"/>
              <a:t>σε </a:t>
            </a:r>
            <a:r>
              <a:rPr lang="en-US" dirty="0" smtClean="0"/>
              <a:t>hardware</a:t>
            </a:r>
            <a:endParaRPr lang="el-GR" dirty="0" smtClean="0"/>
          </a:p>
          <a:p>
            <a:r>
              <a:rPr lang="el-GR" b="1" dirty="0" smtClean="0"/>
              <a:t>Προτεινόμενη μέθοδος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1886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Κρυπτογραφικό </a:t>
            </a:r>
            <a:r>
              <a:rPr lang="en-US" dirty="0" smtClean="0"/>
              <a:t>primitive </a:t>
            </a:r>
            <a:r>
              <a:rPr lang="el-GR" dirty="0" smtClean="0"/>
              <a:t>που μας επιτρέπει να αποδείξουμε ότι ξοδέψαμε κύκλους </a:t>
            </a:r>
            <a:r>
              <a:rPr lang="en-US" dirty="0" smtClean="0"/>
              <a:t>CPU</a:t>
            </a:r>
          </a:p>
          <a:p>
            <a:r>
              <a:rPr lang="el-GR" dirty="0" smtClean="0"/>
              <a:t>Η </a:t>
            </a:r>
            <a:r>
              <a:rPr lang="en-US" dirty="0" smtClean="0"/>
              <a:t>Alice </a:t>
            </a:r>
            <a:r>
              <a:rPr lang="el-GR" dirty="0" smtClean="0"/>
              <a:t>θέλει να βεβαιωθεί ότι ο </a:t>
            </a:r>
            <a:r>
              <a:rPr lang="en-US" dirty="0" smtClean="0"/>
              <a:t>Bob </a:t>
            </a:r>
            <a:r>
              <a:rPr lang="el-GR" dirty="0" smtClean="0"/>
              <a:t>θα αφιερώσει ορισμένους κύκλους υπολογιστικής δύναμης μόνο για εκείνη</a:t>
            </a:r>
            <a:r>
              <a:rPr lang="en-US" dirty="0"/>
              <a:t> </a:t>
            </a:r>
            <a:r>
              <a:rPr lang="en-US" dirty="0" smtClean="0"/>
              <a:t>♥</a:t>
            </a:r>
          </a:p>
          <a:p>
            <a:r>
              <a:rPr lang="el-GR" dirty="0" smtClean="0"/>
              <a:t>Πώς θα μπορούσε να το κάνει αυτό;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71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Η </a:t>
            </a:r>
            <a:r>
              <a:rPr lang="en-US" dirty="0" smtClean="0"/>
              <a:t>Alice </a:t>
            </a:r>
            <a:r>
              <a:rPr lang="el-GR" dirty="0" smtClean="0"/>
              <a:t>παράγει ένα τυχαίο αλάτι </a:t>
            </a:r>
            <a:r>
              <a:rPr lang="en-US" dirty="0" smtClean="0"/>
              <a:t>K</a:t>
            </a:r>
            <a:r>
              <a:rPr lang="el-GR" dirty="0" smtClean="0"/>
              <a:t>,</a:t>
            </a:r>
            <a:r>
              <a:rPr lang="en-US" dirty="0" smtClean="0"/>
              <a:t> </a:t>
            </a:r>
            <a:r>
              <a:rPr lang="el-GR" dirty="0" smtClean="0"/>
              <a:t>αρκετά μεγάλο ώστε να πιστεύει ότι δεν έχει επαναχρησιμοποιηθεί σε </a:t>
            </a:r>
            <a:r>
              <a:rPr lang="en-US" dirty="0" smtClean="0"/>
              <a:t>proof of work (</a:t>
            </a:r>
            <a:r>
              <a:rPr lang="el-GR" dirty="0" smtClean="0"/>
              <a:t>π.χ. </a:t>
            </a:r>
            <a:r>
              <a:rPr lang="en-US" dirty="0" smtClean="0"/>
              <a:t>128 bits).</a:t>
            </a:r>
          </a:p>
          <a:p>
            <a:r>
              <a:rPr lang="el-GR" dirty="0" smtClean="0"/>
              <a:t>Στέλνει στον </a:t>
            </a:r>
            <a:r>
              <a:rPr lang="en-US" dirty="0" smtClean="0"/>
              <a:t>Bob </a:t>
            </a:r>
            <a:r>
              <a:rPr lang="el-GR" dirty="0" smtClean="0"/>
              <a:t>το </a:t>
            </a:r>
            <a:r>
              <a:rPr lang="en-US" dirty="0" smtClean="0"/>
              <a:t>K</a:t>
            </a:r>
            <a:r>
              <a:rPr lang="el-GR" dirty="0" smtClean="0"/>
              <a:t> και μία </a:t>
            </a:r>
            <a:r>
              <a:rPr lang="el-GR" b="1" dirty="0" smtClean="0"/>
              <a:t>παράμετρο στόχου </a:t>
            </a:r>
            <a:r>
              <a:rPr lang="el-GR" dirty="0" smtClean="0"/>
              <a:t>ε</a:t>
            </a:r>
            <a:r>
              <a:rPr lang="el-GR" dirty="0"/>
              <a:t> </a:t>
            </a:r>
            <a:r>
              <a:rPr lang="el-GR" dirty="0" smtClean="0"/>
              <a:t>που ορίζει πόση δουλειά θέλει να κάνει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028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 </a:t>
            </a:r>
            <a:r>
              <a:rPr lang="en-US" dirty="0"/>
              <a:t>Bob </a:t>
            </a:r>
            <a:r>
              <a:rPr lang="el-GR" dirty="0"/>
              <a:t>υπολογίζει ένα </a:t>
            </a:r>
            <a:r>
              <a:rPr lang="en-US" dirty="0"/>
              <a:t>x </a:t>
            </a:r>
            <a:r>
              <a:rPr lang="el-GR" dirty="0"/>
              <a:t>τέτοιο ώστε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H(K||x) &lt; </a:t>
            </a:r>
            <a:r>
              <a:rPr lang="el-GR" dirty="0" smtClean="0"/>
              <a:t>ε</a:t>
            </a:r>
            <a:endParaRPr lang="en-US" dirty="0" smtClean="0"/>
          </a:p>
          <a:p>
            <a:r>
              <a:rPr lang="el-GR" dirty="0" smtClean="0"/>
              <a:t>Το </a:t>
            </a:r>
            <a:r>
              <a:rPr lang="en-US" dirty="0" smtClean="0"/>
              <a:t>x </a:t>
            </a:r>
            <a:r>
              <a:rPr lang="el-GR" dirty="0" smtClean="0"/>
              <a:t>αυτό ονομάζεται </a:t>
            </a:r>
            <a:r>
              <a:rPr lang="en-US" b="1" dirty="0" smtClean="0"/>
              <a:t>nonce</a:t>
            </a:r>
            <a:endParaRPr lang="en-US" dirty="0"/>
          </a:p>
          <a:p>
            <a:r>
              <a:rPr lang="el-GR" dirty="0"/>
              <a:t>Ο </a:t>
            </a:r>
            <a:r>
              <a:rPr lang="en-US" dirty="0"/>
              <a:t>Bob </a:t>
            </a:r>
            <a:r>
              <a:rPr lang="el-GR" dirty="0"/>
              <a:t>στέλνει στην </a:t>
            </a:r>
            <a:r>
              <a:rPr lang="en-US" dirty="0"/>
              <a:t>Alice </a:t>
            </a:r>
            <a:r>
              <a:rPr lang="el-GR" dirty="0"/>
              <a:t>το </a:t>
            </a:r>
            <a:r>
              <a:rPr lang="en-US" dirty="0"/>
              <a:t>x</a:t>
            </a:r>
          </a:p>
          <a:p>
            <a:r>
              <a:rPr lang="el-GR" dirty="0" smtClean="0"/>
              <a:t>Η </a:t>
            </a:r>
            <a:r>
              <a:rPr lang="en-US" dirty="0" smtClean="0"/>
              <a:t>Alice </a:t>
            </a:r>
            <a:r>
              <a:rPr lang="el-GR" dirty="0" smtClean="0"/>
              <a:t>ελέγχει ότι </a:t>
            </a:r>
            <a:r>
              <a:rPr lang="en-US" dirty="0" smtClean="0"/>
              <a:t>H(K||x) &lt;</a:t>
            </a:r>
            <a:r>
              <a:rPr lang="el-GR" dirty="0" smtClean="0"/>
              <a:t> 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6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work: </a:t>
            </a:r>
            <a:r>
              <a:rPr lang="el-GR" dirty="0" smtClean="0"/>
              <a:t>Αίτηση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6" y="3427700"/>
            <a:ext cx="2355690" cy="21516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789" y="3470225"/>
            <a:ext cx="2462158" cy="204816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793787" y="3807687"/>
            <a:ext cx="37200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73066" y="3208615"/>
            <a:ext cx="783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latin typeface="Arial"/>
                <a:cs typeface="Arial"/>
              </a:rPr>
              <a:t>Κ, ε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18243" y="2626371"/>
            <a:ext cx="469069" cy="4515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6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work: </a:t>
            </a:r>
            <a:r>
              <a:rPr lang="el-GR" dirty="0" smtClean="0"/>
              <a:t>Εργασία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6" y="3427700"/>
            <a:ext cx="2355690" cy="21516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789" y="3470225"/>
            <a:ext cx="2462158" cy="20481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29100" y="5579354"/>
            <a:ext cx="2057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H(K||x) &lt; </a:t>
            </a:r>
            <a:r>
              <a:rPr lang="el-GR" sz="2800" dirty="0" smtClean="0">
                <a:latin typeface="Arial"/>
                <a:cs typeface="Arial"/>
              </a:rPr>
              <a:t>ε?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016" y="2282437"/>
            <a:ext cx="1251281" cy="142146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418243" y="2626371"/>
            <a:ext cx="469069" cy="4515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9597" y="2534835"/>
            <a:ext cx="600250" cy="6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23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Δημοφιλής μέθοδος </a:t>
            </a:r>
            <a:r>
              <a:rPr lang="en-US" dirty="0" smtClean="0"/>
              <a:t>hashing</a:t>
            </a:r>
          </a:p>
          <a:p>
            <a:r>
              <a:rPr lang="en-US" dirty="0"/>
              <a:t>{0, 1}* </a:t>
            </a:r>
            <a:r>
              <a:rPr lang="en-US" dirty="0" smtClean="0"/>
              <a:t>→ {0, 1}</a:t>
            </a:r>
            <a:r>
              <a:rPr lang="en-US" baseline="30000" dirty="0" smtClean="0"/>
              <a:t>128</a:t>
            </a:r>
          </a:p>
          <a:p>
            <a:r>
              <a:rPr lang="el-GR" b="1" dirty="0" smtClean="0"/>
              <a:t>Δεν </a:t>
            </a:r>
            <a:r>
              <a:rPr lang="el-GR" dirty="0" smtClean="0"/>
              <a:t>είναι κρυπτογραφικά ασφαλές</a:t>
            </a:r>
            <a:endParaRPr lang="en-US" dirty="0" smtClean="0"/>
          </a:p>
          <a:p>
            <a:r>
              <a:rPr lang="el-GR" dirty="0" smtClean="0"/>
              <a:t>Γνωρίζουμε </a:t>
            </a:r>
            <a:r>
              <a:rPr lang="en-US" dirty="0" smtClean="0"/>
              <a:t>collisions</a:t>
            </a:r>
          </a:p>
          <a:p>
            <a:r>
              <a:rPr lang="el-GR" b="1" dirty="0" smtClean="0"/>
              <a:t>Μην</a:t>
            </a:r>
            <a:r>
              <a:rPr lang="el-GR" dirty="0" smtClean="0"/>
              <a:t> το χρησιμοποιείτε για κρυπτογραφικές εφαρμογές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2323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work: </a:t>
            </a:r>
            <a:r>
              <a:rPr lang="el-GR" dirty="0" smtClean="0"/>
              <a:t>Απόδειξη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6" y="3427700"/>
            <a:ext cx="2355690" cy="21516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789" y="3470225"/>
            <a:ext cx="2462158" cy="20481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701" y="5750983"/>
            <a:ext cx="2057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H(K||x) &lt; </a:t>
            </a:r>
            <a:r>
              <a:rPr lang="el-GR" sz="2800" dirty="0" smtClean="0">
                <a:latin typeface="Arial"/>
                <a:cs typeface="Arial"/>
              </a:rPr>
              <a:t>ε?</a:t>
            </a:r>
            <a:endParaRPr lang="en-US" sz="28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793788" y="5128349"/>
            <a:ext cx="37200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5167" y="449376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x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0025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do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x = rand();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 while (H(K||x) &gt;= </a:t>
            </a:r>
            <a:r>
              <a:rPr lang="el-GR" dirty="0" smtClean="0">
                <a:latin typeface="Consolas"/>
                <a:cs typeface="Consolas"/>
              </a:rPr>
              <a:t>ε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return x;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87169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6" y="3427700"/>
            <a:ext cx="2355690" cy="21516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789" y="3470225"/>
            <a:ext cx="2462158" cy="204816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793787" y="3807687"/>
            <a:ext cx="37200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73066" y="3208615"/>
            <a:ext cx="783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latin typeface="Arial"/>
                <a:cs typeface="Arial"/>
              </a:rPr>
              <a:t>Κ, ε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18243" y="2626371"/>
            <a:ext cx="469069" cy="4515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016" y="2282437"/>
            <a:ext cx="1251281" cy="14214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9597" y="2534835"/>
            <a:ext cx="600250" cy="6002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6701" y="5750983"/>
            <a:ext cx="2057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H(K||x) &lt; </a:t>
            </a:r>
            <a:r>
              <a:rPr lang="el-GR" sz="2800" dirty="0" smtClean="0">
                <a:latin typeface="Arial"/>
                <a:cs typeface="Arial"/>
              </a:rPr>
              <a:t>ε?</a:t>
            </a:r>
            <a:endParaRPr lang="en-US" sz="2800" dirty="0">
              <a:latin typeface="Arial"/>
              <a:cs typeface="Arial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793788" y="5128349"/>
            <a:ext cx="37200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5167" y="449376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x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460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dirty="0" smtClean="0"/>
              <a:t>Χρησιμοποιώ </a:t>
            </a:r>
            <a:r>
              <a:rPr lang="en-US" dirty="0" smtClean="0"/>
              <a:t>hash function H </a:t>
            </a:r>
            <a:r>
              <a:rPr lang="el-GR" dirty="0" smtClean="0"/>
              <a:t>με πεδίο τιμών </a:t>
            </a:r>
            <a:r>
              <a:rPr lang="en-US" dirty="0" smtClean="0"/>
              <a:t>{0, 1}</a:t>
            </a:r>
            <a:r>
              <a:rPr lang="en-US" baseline="30000" dirty="0" smtClean="0"/>
              <a:t>n</a:t>
            </a:r>
          </a:p>
          <a:p>
            <a:r>
              <a:rPr lang="el-GR" dirty="0" smtClean="0"/>
              <a:t>Έστω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l-GR" dirty="0" smtClean="0"/>
              <a:t>ανεξάρτητες τυχαίες μεταβλητές με ομοιόμορφη κατανομή στο </a:t>
            </a:r>
            <a:r>
              <a:rPr lang="en-US" dirty="0" smtClean="0"/>
              <a:t>{0, 1}</a:t>
            </a:r>
            <a:r>
              <a:rPr lang="en-US" baseline="30000" dirty="0" smtClean="0"/>
              <a:t>m</a:t>
            </a:r>
            <a:r>
              <a:rPr lang="en-US" dirty="0" smtClean="0"/>
              <a:t>, </a:t>
            </a:r>
            <a:r>
              <a:rPr lang="el-GR" dirty="0" smtClean="0"/>
              <a:t>οι μεταβλητές</a:t>
            </a:r>
            <a:r>
              <a:rPr lang="en-US" dirty="0" smtClean="0"/>
              <a:t> </a:t>
            </a:r>
            <a:r>
              <a:rPr lang="en-US" dirty="0" err="1" smtClean="0"/>
              <a:t>preimage</a:t>
            </a:r>
            <a:r>
              <a:rPr lang="el-GR" dirty="0" smtClean="0"/>
              <a:t> που δοκιμάζει ο </a:t>
            </a:r>
            <a:r>
              <a:rPr lang="en-US" dirty="0" smtClean="0"/>
              <a:t>Bob</a:t>
            </a:r>
            <a:endParaRPr lang="el-GR" dirty="0" smtClean="0"/>
          </a:p>
          <a:p>
            <a:r>
              <a:rPr lang="el-GR" dirty="0" smtClean="0"/>
              <a:t>Έστω </a:t>
            </a:r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 = H(K||X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  <a:endParaRPr lang="el-GR" dirty="0" smtClean="0"/>
          </a:p>
          <a:p>
            <a:r>
              <a:rPr lang="el-GR" dirty="0" smtClean="0"/>
              <a:t>Υποθέτουμε ότι </a:t>
            </a:r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l-GR" b="1" dirty="0" smtClean="0"/>
              <a:t>ανεξάρτητες</a:t>
            </a:r>
            <a:r>
              <a:rPr lang="el-GR" dirty="0" smtClean="0"/>
              <a:t> και ομοιόμορφα κατανεμημένες στο </a:t>
            </a:r>
            <a:r>
              <a:rPr lang="en-US" dirty="0" smtClean="0"/>
              <a:t>{0, 1}</a:t>
            </a:r>
            <a:r>
              <a:rPr lang="en-US" baseline="30000" dirty="0" smtClean="0"/>
              <a:t>n</a:t>
            </a:r>
          </a:p>
          <a:p>
            <a:r>
              <a:rPr lang="el-GR" dirty="0" smtClean="0"/>
              <a:t>Ο </a:t>
            </a:r>
            <a:r>
              <a:rPr lang="en-US" dirty="0" smtClean="0"/>
              <a:t>Bob </a:t>
            </a:r>
            <a:r>
              <a:rPr lang="el-GR" dirty="0" smtClean="0"/>
              <a:t>θέλει </a:t>
            </a:r>
            <a:r>
              <a:rPr lang="en-US" dirty="0" smtClean="0"/>
              <a:t>Y</a:t>
            </a:r>
            <a:r>
              <a:rPr lang="en-US" baseline="-25000" dirty="0" smtClean="0"/>
              <a:t>i </a:t>
            </a:r>
            <a:r>
              <a:rPr lang="en-US" dirty="0" smtClean="0"/>
              <a:t>&lt; </a:t>
            </a:r>
            <a:r>
              <a:rPr lang="el-GR" dirty="0" smtClean="0"/>
              <a:t>ε έτσι ώστε να πετύχει το </a:t>
            </a:r>
            <a:r>
              <a:rPr lang="en-US" dirty="0" smtClean="0"/>
              <a:t>Proof of work, </a:t>
            </a:r>
            <a:r>
              <a:rPr lang="el-GR" dirty="0" smtClean="0"/>
              <a:t>έστω </a:t>
            </a:r>
            <a:r>
              <a:rPr lang="en-US" dirty="0" err="1" smtClean="0"/>
              <a:t>i</a:t>
            </a:r>
            <a:r>
              <a:rPr lang="en-US" dirty="0" smtClean="0"/>
              <a:t> = w </a:t>
            </a:r>
            <a:r>
              <a:rPr lang="el-GR" dirty="0" smtClean="0"/>
              <a:t>όταν το πετυχαίνει.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590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do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x = rand();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 while (H(K||x) &gt;= </a:t>
            </a:r>
            <a:r>
              <a:rPr lang="el-GR" dirty="0" smtClean="0">
                <a:latin typeface="Consolas"/>
                <a:cs typeface="Consolas"/>
              </a:rPr>
              <a:t>ε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return x;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5753652" y="1877391"/>
            <a:ext cx="287130" cy="13583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4349" y="2236929"/>
            <a:ext cx="2263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Πόσες φορές </a:t>
            </a:r>
            <a:r>
              <a:rPr lang="en-US" b="1" dirty="0" smtClean="0"/>
              <a:t>(w) </a:t>
            </a:r>
            <a:r>
              <a:rPr lang="el-GR" b="1" dirty="0" smtClean="0"/>
              <a:t>θα τρέξει η επανάληψη;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236869" y="2203800"/>
            <a:ext cx="651565" cy="64633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88434" y="1735796"/>
            <a:ext cx="1761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</a:rPr>
              <a:t> ~ {0, 1}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m</a:t>
            </a:r>
            <a:endParaRPr lang="en-US" sz="2800" b="1" baseline="300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7356" y="2784784"/>
            <a:ext cx="1802298" cy="646331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69306" y="3577848"/>
            <a:ext cx="1761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Y</a:t>
            </a:r>
            <a:r>
              <a:rPr lang="en-US" sz="2800" b="1" baseline="-25000" dirty="0" smtClean="0">
                <a:solidFill>
                  <a:srgbClr val="008000"/>
                </a:solidFill>
              </a:rPr>
              <a:t>i</a:t>
            </a:r>
            <a:r>
              <a:rPr lang="en-US" sz="2800" b="1" dirty="0" smtClean="0">
                <a:solidFill>
                  <a:srgbClr val="008000"/>
                </a:solidFill>
              </a:rPr>
              <a:t> ~ {0, 1}</a:t>
            </a:r>
            <a:r>
              <a:rPr lang="en-US" sz="2800" b="1" baseline="30000" dirty="0" smtClean="0">
                <a:solidFill>
                  <a:srgbClr val="008000"/>
                </a:solidFill>
              </a:rPr>
              <a:t>n</a:t>
            </a:r>
            <a:endParaRPr lang="en-US" sz="2800" b="1" baseline="30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8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Για δεδομένο </a:t>
            </a:r>
            <a:r>
              <a:rPr lang="en-US" dirty="0" err="1" smtClean="0"/>
              <a:t>i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/>
              <a:t>P(Y</a:t>
            </a:r>
            <a:r>
              <a:rPr lang="en-US" baseline="-25000" dirty="0" smtClean="0"/>
              <a:t>i </a:t>
            </a:r>
            <a:r>
              <a:rPr lang="el-GR" dirty="0" smtClean="0"/>
              <a:t>&lt; ε</a:t>
            </a:r>
            <a:r>
              <a:rPr lang="en-US" dirty="0" smtClean="0"/>
              <a:t>) = </a:t>
            </a:r>
            <a:r>
              <a:rPr lang="el-GR" dirty="0" smtClean="0"/>
              <a:t>ε / </a:t>
            </a:r>
            <a:r>
              <a:rPr lang="en-US" dirty="0" smtClean="0"/>
              <a:t>2</a:t>
            </a:r>
            <a:r>
              <a:rPr lang="en-US" baseline="30000" dirty="0" smtClean="0"/>
              <a:t>n</a:t>
            </a:r>
          </a:p>
          <a:p>
            <a:r>
              <a:rPr lang="el-GR" dirty="0" smtClean="0"/>
              <a:t>Για </a:t>
            </a:r>
            <a:r>
              <a:rPr lang="en-US" dirty="0" err="1" smtClean="0"/>
              <a:t>i</a:t>
            </a:r>
            <a:r>
              <a:rPr lang="en-US" dirty="0" smtClean="0"/>
              <a:t> ≠ j </a:t>
            </a:r>
            <a:r>
              <a:rPr lang="el-GR" dirty="0" smtClean="0"/>
              <a:t>και αρκετά μεγάλο </a:t>
            </a:r>
            <a:r>
              <a:rPr lang="en-US" dirty="0" smtClean="0"/>
              <a:t>m</a:t>
            </a:r>
            <a:r>
              <a:rPr lang="el-GR" dirty="0" smtClean="0"/>
              <a:t>:</a:t>
            </a:r>
            <a:r>
              <a:rPr lang="en-US" dirty="0" smtClean="0"/>
              <a:t> P</a:t>
            </a:r>
            <a:r>
              <a:rPr lang="en-US" dirty="0"/>
              <a:t>(Y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Y</a:t>
            </a:r>
            <a:r>
              <a:rPr lang="en-US" baseline="-25000" dirty="0" err="1"/>
              <a:t>j</a:t>
            </a:r>
            <a:r>
              <a:rPr lang="en-US" dirty="0" smtClean="0"/>
              <a:t>) ≈ 0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j</a:t>
            </a:r>
            <a:r>
              <a:rPr lang="en-US" dirty="0" smtClean="0"/>
              <a:t> </a:t>
            </a:r>
            <a:r>
              <a:rPr lang="el-GR" dirty="0" smtClean="0"/>
              <a:t>ανεξάρτητες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(w ≤ </a:t>
            </a:r>
            <a:r>
              <a:rPr lang="el-GR" dirty="0" smtClean="0"/>
              <a:t>λ)</a:t>
            </a:r>
            <a:r>
              <a:rPr lang="en-US" dirty="0" smtClean="0"/>
              <a:t> = </a:t>
            </a:r>
            <a:r>
              <a:rPr lang="el-GR" dirty="0" smtClean="0"/>
              <a:t>λε</a:t>
            </a:r>
            <a:r>
              <a:rPr lang="en-US" dirty="0" smtClean="0"/>
              <a:t> / 2</a:t>
            </a:r>
            <a:r>
              <a:rPr lang="en-US" baseline="30000" dirty="0" smtClean="0"/>
              <a:t>n</a:t>
            </a:r>
          </a:p>
          <a:p>
            <a:r>
              <a:rPr lang="en-US" dirty="0" smtClean="0"/>
              <a:t>E(w) = 2</a:t>
            </a:r>
            <a:r>
              <a:rPr lang="en-US" baseline="30000" dirty="0" smtClean="0"/>
              <a:t>n</a:t>
            </a:r>
            <a:r>
              <a:rPr lang="en-US" dirty="0" smtClean="0"/>
              <a:t> / </a:t>
            </a:r>
            <a:r>
              <a:rPr lang="el-GR" dirty="0" smtClean="0"/>
              <a:t>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6255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Σημαντική εφαρμογή στο </a:t>
            </a:r>
            <a:r>
              <a:rPr lang="en-US" dirty="0" err="1" smtClean="0"/>
              <a:t>bitcoin</a:t>
            </a:r>
            <a:endParaRPr lang="en-US" dirty="0" smtClean="0"/>
          </a:p>
          <a:p>
            <a:r>
              <a:rPr lang="el-GR" dirty="0" smtClean="0"/>
              <a:t>Θα επανέλθουμε σε επόμενο μάθημα...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46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Merkle</a:t>
            </a:r>
            <a:r>
              <a:rPr lang="en-US" dirty="0" smtClean="0"/>
              <a:t> </a:t>
            </a:r>
            <a:r>
              <a:rPr lang="el-GR" dirty="0" smtClean="0"/>
              <a:t>δέντρα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Δομή δεδομένων που μας επιτρέπει να κάνουμε </a:t>
            </a:r>
            <a:r>
              <a:rPr lang="en-US" dirty="0" smtClean="0"/>
              <a:t>hashing </a:t>
            </a:r>
            <a:r>
              <a:rPr lang="el-GR" dirty="0" smtClean="0"/>
              <a:t>σε πολλά μικρά </a:t>
            </a:r>
            <a:r>
              <a:rPr lang="en-US" dirty="0" smtClean="0"/>
              <a:t>data blocks</a:t>
            </a:r>
          </a:p>
          <a:p>
            <a:r>
              <a:rPr lang="el-GR" dirty="0" smtClean="0"/>
              <a:t>Δυαδικό δέντρο</a:t>
            </a:r>
          </a:p>
          <a:p>
            <a:r>
              <a:rPr lang="el-GR" dirty="0" smtClean="0"/>
              <a:t>Κάθε φύλλο είναι το </a:t>
            </a:r>
            <a:r>
              <a:rPr lang="en-US" dirty="0" smtClean="0"/>
              <a:t>hash </a:t>
            </a:r>
            <a:r>
              <a:rPr lang="el-GR" dirty="0" smtClean="0"/>
              <a:t>κάποιων δεδομένων</a:t>
            </a:r>
          </a:p>
          <a:p>
            <a:r>
              <a:rPr lang="el-GR" dirty="0" smtClean="0"/>
              <a:t>Ο γονιός είναι το </a:t>
            </a:r>
            <a:r>
              <a:rPr lang="en-US" dirty="0" smtClean="0"/>
              <a:t>hash </a:t>
            </a:r>
            <a:r>
              <a:rPr lang="el-GR" dirty="0" smtClean="0"/>
              <a:t>των συνενωμένων παιδιών του</a:t>
            </a:r>
            <a:endParaRPr lang="en-US" dirty="0" smtClean="0"/>
          </a:p>
          <a:p>
            <a:r>
              <a:rPr lang="el-GR" dirty="0" smtClean="0"/>
              <a:t>Εφαρμογή σε </a:t>
            </a:r>
            <a:r>
              <a:rPr lang="en-US" dirty="0" err="1" smtClean="0"/>
              <a:t>BitTorrent</a:t>
            </a:r>
            <a:r>
              <a:rPr lang="en-US" dirty="0" smtClean="0"/>
              <a:t>, </a:t>
            </a:r>
            <a:r>
              <a:rPr lang="en-US" dirty="0" err="1" smtClean="0"/>
              <a:t>bitcoin</a:t>
            </a:r>
            <a:r>
              <a:rPr lang="en-US" dirty="0" smtClean="0"/>
              <a:t>, </a:t>
            </a:r>
            <a:r>
              <a:rPr lang="el-GR" dirty="0" smtClean="0"/>
              <a:t>κρυπτογράφηση δίσκου...</a:t>
            </a:r>
          </a:p>
        </p:txBody>
      </p:sp>
    </p:spTree>
    <p:extLst>
      <p:ext uri="{BB962C8B-B14F-4D97-AF65-F5344CB8AC3E}">
        <p14:creationId xmlns:p14="http://schemas.microsoft.com/office/powerpoint/2010/main" val="640887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6786" b="6786"/>
          <a:stretch>
            <a:fillRect/>
          </a:stretch>
        </p:blipFill>
        <p:spPr>
          <a:xfrm>
            <a:off x="99771" y="738808"/>
            <a:ext cx="8977971" cy="4937538"/>
          </a:xfrm>
        </p:spPr>
      </p:pic>
      <p:sp>
        <p:nvSpPr>
          <p:cNvPr id="5" name="TextBox 4"/>
          <p:cNvSpPr txBox="1"/>
          <p:nvPr/>
        </p:nvSpPr>
        <p:spPr>
          <a:xfrm>
            <a:off x="6515653" y="6449391"/>
            <a:ext cx="25952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 smtClean="0"/>
              <a:t>Image: David </a:t>
            </a:r>
            <a:r>
              <a:rPr lang="en-US" sz="1500" dirty="0" err="1" smtClean="0"/>
              <a:t>Göthberg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61415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262782" y="298703"/>
            <a:ext cx="817218" cy="562687"/>
          </a:xfrm>
          <a:prstGeom prst="ellipse">
            <a:avLst/>
          </a:prstGeom>
          <a:ln w="38100" cmpd="sng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33022" y="1417672"/>
            <a:ext cx="817218" cy="562687"/>
          </a:xfrm>
          <a:prstGeom prst="ellipse">
            <a:avLst/>
          </a:prstGeom>
          <a:ln w="38100" cmpd="sng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259443" y="1699016"/>
            <a:ext cx="817218" cy="562687"/>
          </a:xfrm>
          <a:prstGeom prst="ellipse">
            <a:avLst/>
          </a:prstGeom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43496" y="3110372"/>
            <a:ext cx="817218" cy="562687"/>
          </a:xfrm>
          <a:prstGeom prst="ellipse">
            <a:avLst/>
          </a:prstGeom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84331" y="3110372"/>
            <a:ext cx="817218" cy="562687"/>
          </a:xfrm>
          <a:prstGeom prst="ellipse">
            <a:avLst/>
          </a:prstGeom>
          <a:ln w="38100" cmpd="sng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236818" y="3110372"/>
            <a:ext cx="817218" cy="5626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266610" y="3110372"/>
            <a:ext cx="817218" cy="5626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44331" y="4510685"/>
            <a:ext cx="817218" cy="5626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729406" y="4510685"/>
            <a:ext cx="817218" cy="5626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787378" y="4510685"/>
            <a:ext cx="817218" cy="562687"/>
          </a:xfrm>
          <a:prstGeom prst="ellipse">
            <a:avLst/>
          </a:prstGeom>
          <a:ln w="38100" cmpd="sng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748155" y="4510685"/>
            <a:ext cx="817218" cy="562687"/>
          </a:xfrm>
          <a:prstGeom prst="ellipse">
            <a:avLst/>
          </a:prstGeom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772994" y="4510688"/>
            <a:ext cx="817218" cy="5626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797827" y="4510685"/>
            <a:ext cx="817218" cy="5626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745358" y="4510685"/>
            <a:ext cx="817218" cy="5626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110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772404" y="4510685"/>
            <a:ext cx="817218" cy="5626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111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0"/>
            <a:endCxn id="8" idx="3"/>
          </p:cNvCxnSpPr>
          <p:nvPr/>
        </p:nvCxnSpPr>
        <p:spPr>
          <a:xfrm flipV="1">
            <a:off x="1152940" y="3590655"/>
            <a:ext cx="210235" cy="920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0"/>
            <a:endCxn id="8" idx="5"/>
          </p:cNvCxnSpPr>
          <p:nvPr/>
        </p:nvCxnSpPr>
        <p:spPr>
          <a:xfrm flipH="1" flipV="1">
            <a:off x="1941035" y="3590655"/>
            <a:ext cx="196980" cy="920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0"/>
            <a:endCxn id="6" idx="3"/>
          </p:cNvCxnSpPr>
          <p:nvPr/>
        </p:nvCxnSpPr>
        <p:spPr>
          <a:xfrm flipV="1">
            <a:off x="1652105" y="1897955"/>
            <a:ext cx="400596" cy="12124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0"/>
            <a:endCxn id="6" idx="5"/>
          </p:cNvCxnSpPr>
          <p:nvPr/>
        </p:nvCxnSpPr>
        <p:spPr>
          <a:xfrm flipH="1" flipV="1">
            <a:off x="2630561" y="1897955"/>
            <a:ext cx="1062379" cy="12124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7"/>
            <a:endCxn id="5" idx="3"/>
          </p:cNvCxnSpPr>
          <p:nvPr/>
        </p:nvCxnSpPr>
        <p:spPr>
          <a:xfrm flipV="1">
            <a:off x="2630561" y="778986"/>
            <a:ext cx="1751900" cy="721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1"/>
            <a:endCxn id="5" idx="5"/>
          </p:cNvCxnSpPr>
          <p:nvPr/>
        </p:nvCxnSpPr>
        <p:spPr>
          <a:xfrm flipH="1" flipV="1">
            <a:off x="4960321" y="778986"/>
            <a:ext cx="1418801" cy="1002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0"/>
            <a:endCxn id="9" idx="3"/>
          </p:cNvCxnSpPr>
          <p:nvPr/>
        </p:nvCxnSpPr>
        <p:spPr>
          <a:xfrm flipV="1">
            <a:off x="3195987" y="3590655"/>
            <a:ext cx="208023" cy="920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0"/>
            <a:endCxn id="9" idx="5"/>
          </p:cNvCxnSpPr>
          <p:nvPr/>
        </p:nvCxnSpPr>
        <p:spPr>
          <a:xfrm flipH="1" flipV="1">
            <a:off x="3981870" y="3590655"/>
            <a:ext cx="174894" cy="920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0"/>
            <a:endCxn id="7" idx="3"/>
          </p:cNvCxnSpPr>
          <p:nvPr/>
        </p:nvCxnSpPr>
        <p:spPr>
          <a:xfrm flipV="1">
            <a:off x="5645427" y="2179299"/>
            <a:ext cx="733695" cy="931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0"/>
            <a:endCxn id="7" idx="5"/>
          </p:cNvCxnSpPr>
          <p:nvPr/>
        </p:nvCxnSpPr>
        <p:spPr>
          <a:xfrm flipH="1" flipV="1">
            <a:off x="6956982" y="2179299"/>
            <a:ext cx="718237" cy="931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0"/>
            <a:endCxn id="10" idx="3"/>
          </p:cNvCxnSpPr>
          <p:nvPr/>
        </p:nvCxnSpPr>
        <p:spPr>
          <a:xfrm flipV="1">
            <a:off x="5181603" y="3590655"/>
            <a:ext cx="174894" cy="92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0"/>
            <a:endCxn id="10" idx="5"/>
          </p:cNvCxnSpPr>
          <p:nvPr/>
        </p:nvCxnSpPr>
        <p:spPr>
          <a:xfrm flipH="1" flipV="1">
            <a:off x="5934357" y="3590655"/>
            <a:ext cx="272079" cy="920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0"/>
            <a:endCxn id="11" idx="3"/>
          </p:cNvCxnSpPr>
          <p:nvPr/>
        </p:nvCxnSpPr>
        <p:spPr>
          <a:xfrm flipV="1">
            <a:off x="7153967" y="3590655"/>
            <a:ext cx="232322" cy="920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9" idx="0"/>
            <a:endCxn id="11" idx="5"/>
          </p:cNvCxnSpPr>
          <p:nvPr/>
        </p:nvCxnSpPr>
        <p:spPr>
          <a:xfrm flipH="1" flipV="1">
            <a:off x="7964149" y="3590655"/>
            <a:ext cx="216864" cy="920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44331" y="5919304"/>
            <a:ext cx="817218" cy="57426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740863" y="5919304"/>
            <a:ext cx="817218" cy="57426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763618" y="5919304"/>
            <a:ext cx="817218" cy="57426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779618" y="5919304"/>
            <a:ext cx="817218" cy="57426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797827" y="5919304"/>
            <a:ext cx="817218" cy="57426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45358" y="5919304"/>
            <a:ext cx="817218" cy="57426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772404" y="5919304"/>
            <a:ext cx="817218" cy="57426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0" idx="0"/>
            <a:endCxn id="12" idx="4"/>
          </p:cNvCxnSpPr>
          <p:nvPr/>
        </p:nvCxnSpPr>
        <p:spPr>
          <a:xfrm flipV="1">
            <a:off x="1152940" y="5073372"/>
            <a:ext cx="0" cy="845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1" idx="0"/>
            <a:endCxn id="13" idx="4"/>
          </p:cNvCxnSpPr>
          <p:nvPr/>
        </p:nvCxnSpPr>
        <p:spPr>
          <a:xfrm flipH="1" flipV="1">
            <a:off x="2138015" y="5073372"/>
            <a:ext cx="11457" cy="845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14" idx="4"/>
          </p:cNvCxnSpPr>
          <p:nvPr/>
        </p:nvCxnSpPr>
        <p:spPr>
          <a:xfrm flipH="1" flipV="1">
            <a:off x="3195987" y="5073372"/>
            <a:ext cx="4825" cy="845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4" idx="0"/>
            <a:endCxn id="15" idx="4"/>
          </p:cNvCxnSpPr>
          <p:nvPr/>
        </p:nvCxnSpPr>
        <p:spPr>
          <a:xfrm flipH="1" flipV="1">
            <a:off x="4156764" y="5073372"/>
            <a:ext cx="15463" cy="845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5" idx="0"/>
            <a:endCxn id="16" idx="4"/>
          </p:cNvCxnSpPr>
          <p:nvPr/>
        </p:nvCxnSpPr>
        <p:spPr>
          <a:xfrm flipH="1" flipV="1">
            <a:off x="5181603" y="5073375"/>
            <a:ext cx="6624" cy="8459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6" idx="0"/>
            <a:endCxn id="17" idx="4"/>
          </p:cNvCxnSpPr>
          <p:nvPr/>
        </p:nvCxnSpPr>
        <p:spPr>
          <a:xfrm flipV="1">
            <a:off x="6206436" y="5073372"/>
            <a:ext cx="0" cy="845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0"/>
            <a:endCxn id="18" idx="4"/>
          </p:cNvCxnSpPr>
          <p:nvPr/>
        </p:nvCxnSpPr>
        <p:spPr>
          <a:xfrm flipV="1">
            <a:off x="7153967" y="5073372"/>
            <a:ext cx="0" cy="845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8" idx="0"/>
            <a:endCxn id="19" idx="4"/>
          </p:cNvCxnSpPr>
          <p:nvPr/>
        </p:nvCxnSpPr>
        <p:spPr>
          <a:xfrm flipV="1">
            <a:off x="8181013" y="5073372"/>
            <a:ext cx="0" cy="845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761279" y="5919304"/>
            <a:ext cx="817218" cy="57426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424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md5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cs-CZ" dirty="0" smtClean="0"/>
          </a:p>
          <a:p>
            <a:pPr marL="0" indent="0" algn="ctr">
              <a:buNone/>
            </a:pPr>
            <a:r>
              <a:rPr lang="cs-CZ" dirty="0" smtClean="0"/>
              <a:t>md5</a:t>
            </a:r>
            <a:r>
              <a:rPr lang="cs-CZ" dirty="0"/>
              <a:t>('Hello </a:t>
            </a:r>
            <a:r>
              <a:rPr lang="cs-CZ" dirty="0" err="1" smtClean="0"/>
              <a:t>world</a:t>
            </a:r>
            <a:r>
              <a:rPr lang="cs-CZ" dirty="0"/>
              <a:t>'</a:t>
            </a:r>
            <a:r>
              <a:rPr lang="cs-CZ" dirty="0" smtClean="0"/>
              <a:t>)</a:t>
            </a:r>
          </a:p>
          <a:p>
            <a:pPr marL="0" indent="0" algn="ctr">
              <a:buNone/>
            </a:pPr>
            <a:r>
              <a:rPr lang="cs-CZ" dirty="0" smtClean="0"/>
              <a:t>= </a:t>
            </a:r>
          </a:p>
          <a:p>
            <a:pPr marL="0" indent="0" algn="ctr">
              <a:buNone/>
            </a:pPr>
            <a:r>
              <a:rPr lang="cs-CZ" dirty="0" smtClean="0"/>
              <a:t>3e25960a79dbc69b674cd4ec67a72c62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35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Merkle</a:t>
            </a:r>
            <a:r>
              <a:rPr lang="en-US" dirty="0" smtClean="0"/>
              <a:t> </a:t>
            </a:r>
            <a:r>
              <a:rPr lang="el-GR" dirty="0" smtClean="0"/>
              <a:t>δέντρα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Χρήσιμα για πιστοποίηση περιεχομένου</a:t>
            </a:r>
          </a:p>
          <a:p>
            <a:r>
              <a:rPr lang="el-GR" dirty="0" smtClean="0"/>
              <a:t>Έστω ότι εμπιστευόμαστε πως η ρίζα είναι σωστή</a:t>
            </a:r>
          </a:p>
          <a:p>
            <a:r>
              <a:rPr lang="el-GR" dirty="0" smtClean="0"/>
              <a:t>Τότε μπορεί κανείς να αποδείξει ότι ένα συγκεκριμένο περιεχόμενο είναι μέρος του δέντρου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4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Απόδειξη σε </a:t>
            </a:r>
            <a:r>
              <a:rPr lang="en-US" dirty="0" err="1" smtClean="0"/>
              <a:t>Merkle</a:t>
            </a:r>
            <a:r>
              <a:rPr lang="en-US" dirty="0" smtClean="0"/>
              <a:t> </a:t>
            </a:r>
            <a:r>
              <a:rPr lang="el-GR" dirty="0" smtClean="0"/>
              <a:t>δέντρα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Η </a:t>
            </a:r>
            <a:r>
              <a:rPr lang="en-US" dirty="0" smtClean="0"/>
              <a:t>Alice (</a:t>
            </a:r>
            <a:r>
              <a:rPr lang="en-US" dirty="0" err="1" smtClean="0"/>
              <a:t>Prover</a:t>
            </a:r>
            <a:r>
              <a:rPr lang="en-US" dirty="0" smtClean="0"/>
              <a:t>) </a:t>
            </a:r>
            <a:r>
              <a:rPr lang="el-GR" dirty="0" smtClean="0"/>
              <a:t>θέλει να αποδείξει στον </a:t>
            </a:r>
            <a:r>
              <a:rPr lang="en-US" dirty="0" smtClean="0"/>
              <a:t>Bob (Verifier) </a:t>
            </a:r>
            <a:r>
              <a:rPr lang="el-GR" dirty="0" smtClean="0"/>
              <a:t>ότι ένα συγκεκριμένο </a:t>
            </a:r>
            <a:r>
              <a:rPr lang="en-US" dirty="0" smtClean="0"/>
              <a:t>data block L </a:t>
            </a:r>
            <a:r>
              <a:rPr lang="el-GR" dirty="0" smtClean="0"/>
              <a:t>έχει περιληφθεί σε ένα δέντρο</a:t>
            </a:r>
          </a:p>
          <a:p>
            <a:r>
              <a:rPr lang="el-GR" dirty="0" smtClean="0"/>
              <a:t>Ο </a:t>
            </a:r>
            <a:r>
              <a:rPr lang="en-US" dirty="0" smtClean="0"/>
              <a:t>Bob </a:t>
            </a:r>
            <a:r>
              <a:rPr lang="el-GR" dirty="0" smtClean="0"/>
              <a:t>γνωρίζει τη ρίζα του δέντρου</a:t>
            </a:r>
          </a:p>
          <a:p>
            <a:r>
              <a:rPr lang="el-GR" dirty="0" smtClean="0"/>
              <a:t>Η </a:t>
            </a:r>
            <a:r>
              <a:rPr lang="en-US" dirty="0" smtClean="0"/>
              <a:t>Alice </a:t>
            </a:r>
            <a:r>
              <a:rPr lang="el-GR" dirty="0" smtClean="0"/>
              <a:t>αποκαλύπτει στον </a:t>
            </a:r>
            <a:r>
              <a:rPr lang="en-US" dirty="0" smtClean="0"/>
              <a:t>Bob:</a:t>
            </a:r>
          </a:p>
          <a:p>
            <a:pPr lvl="1"/>
            <a:r>
              <a:rPr lang="el-GR" dirty="0" smtClean="0"/>
              <a:t>Το </a:t>
            </a:r>
            <a:r>
              <a:rPr lang="en-US" dirty="0" smtClean="0"/>
              <a:t>L</a:t>
            </a:r>
          </a:p>
          <a:p>
            <a:pPr lvl="1"/>
            <a:r>
              <a:rPr lang="el-GR" dirty="0" smtClean="0"/>
              <a:t>Τα </a:t>
            </a:r>
            <a:r>
              <a:rPr lang="en-US" dirty="0" smtClean="0"/>
              <a:t>hashes </a:t>
            </a:r>
            <a:r>
              <a:rPr lang="el-GR" dirty="0" smtClean="0"/>
              <a:t>των αδερφών στο μονοπάτι που οδηγεί από το </a:t>
            </a:r>
            <a:r>
              <a:rPr lang="en-US" dirty="0" smtClean="0"/>
              <a:t>L </a:t>
            </a:r>
            <a:r>
              <a:rPr lang="el-GR" dirty="0" smtClean="0"/>
              <a:t>στη ρίζα, </a:t>
            </a:r>
            <a:r>
              <a:rPr lang="en-US" dirty="0" smtClean="0"/>
              <a:t>S1, S2, S3, …, </a:t>
            </a:r>
            <a:r>
              <a:rPr lang="en-US" dirty="0" err="1" smtClean="0"/>
              <a:t>Sn</a:t>
            </a:r>
            <a:endParaRPr lang="en-US" dirty="0" smtClean="0"/>
          </a:p>
          <a:p>
            <a:pPr lvl="1"/>
            <a:r>
              <a:rPr lang="el-GR" dirty="0" smtClean="0"/>
              <a:t>Το μονοπάτι (π.χ. αριστερά - δεξιά - δεξιά - δεξιά)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55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Απόδειξη σε </a:t>
            </a:r>
            <a:r>
              <a:rPr lang="en-US" dirty="0" err="1"/>
              <a:t>Merkle</a:t>
            </a:r>
            <a:r>
              <a:rPr lang="en-US" dirty="0"/>
              <a:t> </a:t>
            </a:r>
            <a:r>
              <a:rPr lang="el-GR" dirty="0"/>
              <a:t>δέντρα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Ο </a:t>
            </a:r>
            <a:r>
              <a:rPr lang="en-US" dirty="0" smtClean="0"/>
              <a:t>Bob </a:t>
            </a:r>
            <a:r>
              <a:rPr lang="el-GR" dirty="0" smtClean="0"/>
              <a:t>επιβεβαιώνει:</a:t>
            </a:r>
          </a:p>
          <a:p>
            <a:pPr lvl="1"/>
            <a:r>
              <a:rPr lang="el-GR" dirty="0" smtClean="0"/>
              <a:t>Υπολογίζει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H(L)</a:t>
            </a:r>
          </a:p>
          <a:p>
            <a:pPr lvl="2"/>
            <a:r>
              <a:rPr lang="en-US" dirty="0" smtClean="0"/>
              <a:t>H(H(L)||S1) - </a:t>
            </a:r>
            <a:r>
              <a:rPr lang="el-GR" dirty="0" smtClean="0"/>
              <a:t>αριστερά</a:t>
            </a:r>
            <a:endParaRPr lang="en-US" dirty="0" smtClean="0"/>
          </a:p>
          <a:p>
            <a:pPr lvl="2"/>
            <a:r>
              <a:rPr lang="en-US" dirty="0" smtClean="0"/>
              <a:t>H(S2||H</a:t>
            </a:r>
            <a:r>
              <a:rPr lang="en-US" dirty="0"/>
              <a:t>(H(L)||S1</a:t>
            </a:r>
            <a:r>
              <a:rPr lang="en-US" dirty="0" smtClean="0"/>
              <a:t>))</a:t>
            </a:r>
            <a:r>
              <a:rPr lang="el-GR" dirty="0" smtClean="0"/>
              <a:t> - δεξιά</a:t>
            </a:r>
            <a:endParaRPr lang="en-US" dirty="0" smtClean="0"/>
          </a:p>
          <a:p>
            <a:pPr lvl="2"/>
            <a:r>
              <a:rPr lang="el-GR" dirty="0" smtClean="0"/>
              <a:t>κλπ.</a:t>
            </a:r>
            <a:endParaRPr lang="en-US" dirty="0" smtClean="0"/>
          </a:p>
          <a:p>
            <a:pPr lvl="1"/>
            <a:r>
              <a:rPr lang="el-GR" dirty="0" smtClean="0"/>
              <a:t>Βρίσκει τελικά το </a:t>
            </a:r>
            <a:r>
              <a:rPr lang="en-US" dirty="0" smtClean="0"/>
              <a:t>hash </a:t>
            </a:r>
            <a:r>
              <a:rPr lang="el-GR" dirty="0" smtClean="0"/>
              <a:t>της ρίζας</a:t>
            </a:r>
          </a:p>
          <a:p>
            <a:pPr lvl="1"/>
            <a:r>
              <a:rPr lang="el-GR" dirty="0" smtClean="0"/>
              <a:t>Ελέγχει αν είναι αυτό που ανέμενε</a:t>
            </a:r>
          </a:p>
          <a:p>
            <a:r>
              <a:rPr lang="el-GR" dirty="0" smtClean="0"/>
              <a:t>Μέγεθος απόδειξης: Λογαριθμικό!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01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262782" y="298703"/>
            <a:ext cx="817218" cy="562687"/>
          </a:xfrm>
          <a:prstGeom prst="ellips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28574" y="1699016"/>
            <a:ext cx="817218" cy="562687"/>
          </a:xfrm>
          <a:prstGeom prst="ellips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259443" y="1699016"/>
            <a:ext cx="817218" cy="562687"/>
          </a:xfrm>
          <a:prstGeom prst="ellips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43496" y="3110372"/>
            <a:ext cx="817218" cy="562687"/>
          </a:xfrm>
          <a:prstGeom prst="ellips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84331" y="3110372"/>
            <a:ext cx="817218" cy="562687"/>
          </a:xfrm>
          <a:prstGeom prst="ellips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236818" y="3110372"/>
            <a:ext cx="817218" cy="5626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266610" y="3110372"/>
            <a:ext cx="817218" cy="5626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44331" y="4510685"/>
            <a:ext cx="817218" cy="5626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729406" y="4510685"/>
            <a:ext cx="817218" cy="5626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787378" y="4510685"/>
            <a:ext cx="817218" cy="562687"/>
          </a:xfrm>
          <a:prstGeom prst="ellips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748155" y="4510685"/>
            <a:ext cx="817218" cy="562687"/>
          </a:xfrm>
          <a:prstGeom prst="ellips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772994" y="4510688"/>
            <a:ext cx="817218" cy="5626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797827" y="4510685"/>
            <a:ext cx="817218" cy="5626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745358" y="4510685"/>
            <a:ext cx="817218" cy="5626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110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772404" y="4510685"/>
            <a:ext cx="817218" cy="5626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111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0"/>
            <a:endCxn id="8" idx="3"/>
          </p:cNvCxnSpPr>
          <p:nvPr/>
        </p:nvCxnSpPr>
        <p:spPr>
          <a:xfrm flipV="1">
            <a:off x="1152940" y="3590655"/>
            <a:ext cx="210235" cy="920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0"/>
            <a:endCxn id="8" idx="5"/>
          </p:cNvCxnSpPr>
          <p:nvPr/>
        </p:nvCxnSpPr>
        <p:spPr>
          <a:xfrm flipH="1" flipV="1">
            <a:off x="1941035" y="3590655"/>
            <a:ext cx="196980" cy="920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0"/>
            <a:endCxn id="6" idx="3"/>
          </p:cNvCxnSpPr>
          <p:nvPr/>
        </p:nvCxnSpPr>
        <p:spPr>
          <a:xfrm flipV="1">
            <a:off x="1652105" y="2179299"/>
            <a:ext cx="696148" cy="931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0"/>
            <a:endCxn id="6" idx="5"/>
          </p:cNvCxnSpPr>
          <p:nvPr/>
        </p:nvCxnSpPr>
        <p:spPr>
          <a:xfrm flipH="1" flipV="1">
            <a:off x="2926113" y="2179299"/>
            <a:ext cx="766827" cy="931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7"/>
            <a:endCxn id="5" idx="3"/>
          </p:cNvCxnSpPr>
          <p:nvPr/>
        </p:nvCxnSpPr>
        <p:spPr>
          <a:xfrm flipV="1">
            <a:off x="2926113" y="778986"/>
            <a:ext cx="1456348" cy="1002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1"/>
            <a:endCxn id="5" idx="5"/>
          </p:cNvCxnSpPr>
          <p:nvPr/>
        </p:nvCxnSpPr>
        <p:spPr>
          <a:xfrm flipH="1" flipV="1">
            <a:off x="4960321" y="778986"/>
            <a:ext cx="1418801" cy="1002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0"/>
            <a:endCxn id="9" idx="3"/>
          </p:cNvCxnSpPr>
          <p:nvPr/>
        </p:nvCxnSpPr>
        <p:spPr>
          <a:xfrm flipV="1">
            <a:off x="3195987" y="3590655"/>
            <a:ext cx="208023" cy="920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0"/>
            <a:endCxn id="9" idx="5"/>
          </p:cNvCxnSpPr>
          <p:nvPr/>
        </p:nvCxnSpPr>
        <p:spPr>
          <a:xfrm flipH="1" flipV="1">
            <a:off x="3981870" y="3590655"/>
            <a:ext cx="174894" cy="920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0"/>
            <a:endCxn id="7" idx="3"/>
          </p:cNvCxnSpPr>
          <p:nvPr/>
        </p:nvCxnSpPr>
        <p:spPr>
          <a:xfrm flipV="1">
            <a:off x="5645427" y="2179299"/>
            <a:ext cx="733695" cy="931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0"/>
            <a:endCxn id="7" idx="5"/>
          </p:cNvCxnSpPr>
          <p:nvPr/>
        </p:nvCxnSpPr>
        <p:spPr>
          <a:xfrm flipH="1" flipV="1">
            <a:off x="6956982" y="2179299"/>
            <a:ext cx="718237" cy="931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0"/>
            <a:endCxn id="10" idx="3"/>
          </p:cNvCxnSpPr>
          <p:nvPr/>
        </p:nvCxnSpPr>
        <p:spPr>
          <a:xfrm flipV="1">
            <a:off x="5181603" y="3590655"/>
            <a:ext cx="174894" cy="92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0"/>
            <a:endCxn id="10" idx="5"/>
          </p:cNvCxnSpPr>
          <p:nvPr/>
        </p:nvCxnSpPr>
        <p:spPr>
          <a:xfrm flipH="1" flipV="1">
            <a:off x="5934357" y="3590655"/>
            <a:ext cx="272079" cy="920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0"/>
            <a:endCxn id="11" idx="3"/>
          </p:cNvCxnSpPr>
          <p:nvPr/>
        </p:nvCxnSpPr>
        <p:spPr>
          <a:xfrm flipV="1">
            <a:off x="7153967" y="3590655"/>
            <a:ext cx="232322" cy="920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9" idx="0"/>
            <a:endCxn id="11" idx="5"/>
          </p:cNvCxnSpPr>
          <p:nvPr/>
        </p:nvCxnSpPr>
        <p:spPr>
          <a:xfrm flipH="1" flipV="1">
            <a:off x="7964149" y="3590655"/>
            <a:ext cx="216864" cy="920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44331" y="5919304"/>
            <a:ext cx="817218" cy="57426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740863" y="5919304"/>
            <a:ext cx="817218" cy="57426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792203" y="5919304"/>
            <a:ext cx="817218" cy="574261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763618" y="5919304"/>
            <a:ext cx="817218" cy="57426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779618" y="5919304"/>
            <a:ext cx="817218" cy="57426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797827" y="5919304"/>
            <a:ext cx="817218" cy="57426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45358" y="5919304"/>
            <a:ext cx="817218" cy="57426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772404" y="5919304"/>
            <a:ext cx="817218" cy="57426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0" idx="0"/>
            <a:endCxn id="12" idx="4"/>
          </p:cNvCxnSpPr>
          <p:nvPr/>
        </p:nvCxnSpPr>
        <p:spPr>
          <a:xfrm flipV="1">
            <a:off x="1152940" y="5073372"/>
            <a:ext cx="0" cy="845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1" idx="0"/>
            <a:endCxn id="13" idx="4"/>
          </p:cNvCxnSpPr>
          <p:nvPr/>
        </p:nvCxnSpPr>
        <p:spPr>
          <a:xfrm flipH="1" flipV="1">
            <a:off x="2138015" y="5073372"/>
            <a:ext cx="11457" cy="845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2" idx="0"/>
            <a:endCxn id="14" idx="4"/>
          </p:cNvCxnSpPr>
          <p:nvPr/>
        </p:nvCxnSpPr>
        <p:spPr>
          <a:xfrm flipH="1" flipV="1">
            <a:off x="3195987" y="5073372"/>
            <a:ext cx="4825" cy="845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4" idx="0"/>
            <a:endCxn id="15" idx="4"/>
          </p:cNvCxnSpPr>
          <p:nvPr/>
        </p:nvCxnSpPr>
        <p:spPr>
          <a:xfrm flipH="1" flipV="1">
            <a:off x="4156764" y="5073372"/>
            <a:ext cx="15463" cy="845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5" idx="0"/>
            <a:endCxn id="16" idx="4"/>
          </p:cNvCxnSpPr>
          <p:nvPr/>
        </p:nvCxnSpPr>
        <p:spPr>
          <a:xfrm flipH="1" flipV="1">
            <a:off x="5181603" y="5073375"/>
            <a:ext cx="6624" cy="8459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6" idx="0"/>
            <a:endCxn id="17" idx="4"/>
          </p:cNvCxnSpPr>
          <p:nvPr/>
        </p:nvCxnSpPr>
        <p:spPr>
          <a:xfrm flipV="1">
            <a:off x="6206436" y="5073372"/>
            <a:ext cx="0" cy="845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0"/>
            <a:endCxn id="18" idx="4"/>
          </p:cNvCxnSpPr>
          <p:nvPr/>
        </p:nvCxnSpPr>
        <p:spPr>
          <a:xfrm flipV="1">
            <a:off x="7153967" y="5073372"/>
            <a:ext cx="0" cy="845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8" idx="0"/>
            <a:endCxn id="19" idx="4"/>
          </p:cNvCxnSpPr>
          <p:nvPr/>
        </p:nvCxnSpPr>
        <p:spPr>
          <a:xfrm flipV="1">
            <a:off x="8181013" y="5073372"/>
            <a:ext cx="0" cy="845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84467" y="376524"/>
            <a:ext cx="103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a35678…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252614" y="1770375"/>
            <a:ext cx="9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94287…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4262782" y="4128099"/>
            <a:ext cx="93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3412b…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21248" y="2714582"/>
            <a:ext cx="104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575789…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45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Χρήση </a:t>
            </a:r>
            <a:r>
              <a:rPr lang="en-US" dirty="0" err="1" smtClean="0"/>
              <a:t>Merkle</a:t>
            </a:r>
            <a:r>
              <a:rPr lang="en-US" dirty="0" smtClean="0"/>
              <a:t> Trees </a:t>
            </a:r>
            <a:r>
              <a:rPr lang="el-GR" dirty="0" smtClean="0"/>
              <a:t>στο </a:t>
            </a:r>
            <a:r>
              <a:rPr lang="en-US" dirty="0" err="1" smtClean="0"/>
              <a:t>BitTorrent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Στο </a:t>
            </a:r>
            <a:r>
              <a:rPr lang="en-US" dirty="0" err="1" smtClean="0"/>
              <a:t>BitTorrent</a:t>
            </a:r>
            <a:r>
              <a:rPr lang="en-US" dirty="0" smtClean="0"/>
              <a:t>, </a:t>
            </a:r>
            <a:r>
              <a:rPr lang="el-GR" dirty="0" smtClean="0"/>
              <a:t>ο κάθε χρήστης εμπιστεύεται τον </a:t>
            </a:r>
            <a:r>
              <a:rPr lang="en-US" dirty="0" smtClean="0"/>
              <a:t>tracker</a:t>
            </a:r>
          </a:p>
          <a:p>
            <a:r>
              <a:rPr lang="el-GR" dirty="0" smtClean="0"/>
              <a:t>Αρχικά συνδέεται με τον </a:t>
            </a:r>
            <a:r>
              <a:rPr lang="en-US" dirty="0" smtClean="0"/>
              <a:t>tracker </a:t>
            </a:r>
            <a:r>
              <a:rPr lang="el-GR" dirty="0" smtClean="0"/>
              <a:t>και κατεβάζει το </a:t>
            </a:r>
            <a:r>
              <a:rPr lang="en-US" dirty="0" err="1" smtClean="0"/>
              <a:t>merkle</a:t>
            </a:r>
            <a:r>
              <a:rPr lang="en-US" dirty="0" smtClean="0"/>
              <a:t> tree root</a:t>
            </a:r>
          </a:p>
          <a:p>
            <a:r>
              <a:rPr lang="el-GR" dirty="0" smtClean="0"/>
              <a:t>Στη συνέχεια μπορεί να επιβεβαιώσει ότι οποιοδήποτε κομμάτι του </a:t>
            </a:r>
            <a:r>
              <a:rPr lang="en-US" dirty="0" smtClean="0"/>
              <a:t>torrent </a:t>
            </a:r>
            <a:r>
              <a:rPr lang="el-GR" dirty="0" smtClean="0"/>
              <a:t>που κατεβάζει από άλλους είναι έγκυρο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8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0-23 at 4.09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7458"/>
            <a:ext cx="9144000" cy="469829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347299" y="4693476"/>
            <a:ext cx="3589130" cy="54113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04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Μάθαμε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/>
              <a:t>Επεκτάσεις του </a:t>
            </a:r>
            <a:r>
              <a:rPr lang="en-US" dirty="0"/>
              <a:t>collision resistance</a:t>
            </a:r>
          </a:p>
          <a:p>
            <a:r>
              <a:rPr lang="el-GR" dirty="0"/>
              <a:t>Δεσμεύσεις</a:t>
            </a:r>
            <a:r>
              <a:rPr lang="en-US" dirty="0"/>
              <a:t> / hiding / binding</a:t>
            </a:r>
          </a:p>
          <a:p>
            <a:r>
              <a:rPr lang="el-GR" dirty="0"/>
              <a:t>Αλάτι</a:t>
            </a:r>
            <a:endParaRPr lang="en-US" dirty="0"/>
          </a:p>
          <a:p>
            <a:r>
              <a:rPr lang="en-US" dirty="0"/>
              <a:t>md5, sha1, sha256, </a:t>
            </a:r>
            <a:r>
              <a:rPr lang="en-US" dirty="0" err="1"/>
              <a:t>bcrypt</a:t>
            </a:r>
            <a:r>
              <a:rPr lang="en-US" dirty="0"/>
              <a:t>, </a:t>
            </a:r>
            <a:r>
              <a:rPr lang="en-US" dirty="0" err="1"/>
              <a:t>scrypt</a:t>
            </a:r>
            <a:endParaRPr lang="en-US" dirty="0"/>
          </a:p>
          <a:p>
            <a:r>
              <a:rPr lang="en-US" dirty="0"/>
              <a:t>Proof of work</a:t>
            </a:r>
          </a:p>
          <a:p>
            <a:r>
              <a:rPr lang="el-GR" dirty="0"/>
              <a:t>Δέντρα </a:t>
            </a:r>
            <a:r>
              <a:rPr lang="en-US" dirty="0" err="1"/>
              <a:t>Merkle</a:t>
            </a:r>
            <a:endParaRPr lang="en-US" dirty="0"/>
          </a:p>
          <a:p>
            <a:r>
              <a:rPr lang="el-GR" dirty="0"/>
              <a:t>Αποθήκευση κωδικών πρόσβασης</a:t>
            </a:r>
          </a:p>
          <a:p>
            <a:r>
              <a:rPr lang="en-US" dirty="0" err="1" smtClean="0"/>
              <a:t>Timestamping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52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Την επόμενη φορά...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HMAC</a:t>
            </a:r>
          </a:p>
          <a:p>
            <a:r>
              <a:rPr lang="el-GR" dirty="0" smtClean="0"/>
              <a:t>Πώς μπορούμε να πιστοποιούμε τα μηνύματά μας με συμμετρική κρυπτογραφία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21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md5 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md5(                                                                         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=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md5(                                                                         )</a:t>
            </a:r>
            <a:endParaRPr lang="en-US" dirty="0"/>
          </a:p>
        </p:txBody>
      </p:sp>
      <p:pic>
        <p:nvPicPr>
          <p:cNvPr id="5" name="Picture 4" descr="Screen Shot 2015-10-22 at 10.41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10" y="1517160"/>
            <a:ext cx="6616700" cy="901700"/>
          </a:xfrm>
          <a:prstGeom prst="rect">
            <a:avLst/>
          </a:prstGeom>
        </p:spPr>
      </p:pic>
      <p:pic>
        <p:nvPicPr>
          <p:cNvPr id="6" name="Picture 5" descr="Screen Shot 2015-10-22 at 10.42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028" y="3809377"/>
            <a:ext cx="66548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3001</Words>
  <Application>Microsoft Macintosh PowerPoint</Application>
  <PresentationFormat>On-screen Show (4:3)</PresentationFormat>
  <Paragraphs>497</Paragraphs>
  <Slides>87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Office Theme</vt:lpstr>
      <vt:lpstr>Κρυπτογραφία: Εφαρμογές Hash</vt:lpstr>
      <vt:lpstr>Στόχοι του σημερινού μαθήματος</vt:lpstr>
      <vt:lpstr>One-way functions</vt:lpstr>
      <vt:lpstr>Hash functions</vt:lpstr>
      <vt:lpstr>Collision resistance</vt:lpstr>
      <vt:lpstr>Collision resistance</vt:lpstr>
      <vt:lpstr>md5</vt:lpstr>
      <vt:lpstr>Παράδειγμα md5</vt:lpstr>
      <vt:lpstr>md5 collision</vt:lpstr>
      <vt:lpstr>sha1</vt:lpstr>
      <vt:lpstr>Παράδειγμα sha1</vt:lpstr>
      <vt:lpstr>sha2</vt:lpstr>
      <vt:lpstr>Παράδειγμα sha256</vt:lpstr>
      <vt:lpstr>Χρησιμοποιώντας τη βιβλιοθήκη OpenSSL</vt:lpstr>
      <vt:lpstr>«Αντιστρέφοντας» ένα hash</vt:lpstr>
      <vt:lpstr>Dictionary attack σε hash</vt:lpstr>
      <vt:lpstr>Brute-force attack σε hash</vt:lpstr>
      <vt:lpstr>Σχήματα δέσμευσης</vt:lpstr>
      <vt:lpstr>Σχήματα δέσμευσης</vt:lpstr>
      <vt:lpstr>Απλή δέσμευση με hashes</vt:lpstr>
      <vt:lpstr>Φάση δέσμευσης</vt:lpstr>
      <vt:lpstr>Φάση αποκάλυψης</vt:lpstr>
      <vt:lpstr>Είναι πραγματικά hiding;</vt:lpstr>
      <vt:lpstr>Τι γίνεται αν ο Bob μπορεί να μαντέψει το b?</vt:lpstr>
      <vt:lpstr>Αλάτι (salt)</vt:lpstr>
      <vt:lpstr>Φάση δέσμευσης (commit)</vt:lpstr>
      <vt:lpstr>Φάση αποκάλυψης (reveal)</vt:lpstr>
      <vt:lpstr>Ρίψη νομίσματος</vt:lpstr>
      <vt:lpstr>Ρίψη νομίσματος</vt:lpstr>
      <vt:lpstr>Ρίψη νομίσματος</vt:lpstr>
      <vt:lpstr>Ορθή ρίψη νομίσματος</vt:lpstr>
      <vt:lpstr>Ρίψη νομίσματος: Δέσμευση</vt:lpstr>
      <vt:lpstr>Ρίψη νομίσματος: Αποκάλυψη</vt:lpstr>
      <vt:lpstr>Ρίψη νομίσματος</vt:lpstr>
      <vt:lpstr>Ρήψη νομίσματος</vt:lpstr>
      <vt:lpstr>Ρήψη νομίσματος</vt:lpstr>
      <vt:lpstr>Timestamping</vt:lpstr>
      <vt:lpstr>Απόδειξη copyright</vt:lpstr>
      <vt:lpstr>Δημοσιεύοντας</vt:lpstr>
      <vt:lpstr>Timestamping</vt:lpstr>
      <vt:lpstr>Timestamping</vt:lpstr>
      <vt:lpstr>PowerPoint Presentation</vt:lpstr>
      <vt:lpstr>Άσκηση</vt:lpstr>
      <vt:lpstr>PowerPoint Presentation</vt:lpstr>
      <vt:lpstr>Ασφαλής αποθήκευση κωδικών</vt:lpstr>
      <vt:lpstr>Ασφαλής αποθήκευση κωδικών</vt:lpstr>
      <vt:lpstr>Ασφαλής αποθήκευση κωδικών</vt:lpstr>
      <vt:lpstr>Ασφαλής αποθήκευση κωδικών</vt:lpstr>
      <vt:lpstr>Δημιουργία λογαριασμού</vt:lpstr>
      <vt:lpstr>Login</vt:lpstr>
      <vt:lpstr>Ασφαλής αποθήκευση κωδικών</vt:lpstr>
      <vt:lpstr>Ασφαλής αποθήκευση κωδικών</vt:lpstr>
      <vt:lpstr>PowerPoint Presentation</vt:lpstr>
      <vt:lpstr>Σπάσιμο πολλών hashes</vt:lpstr>
      <vt:lpstr>Σπάσιμο πολλών hashes</vt:lpstr>
      <vt:lpstr>Σπάσιμο πολλών hashes</vt:lpstr>
      <vt:lpstr>Ασφαλής αποθήκευση κωδικών</vt:lpstr>
      <vt:lpstr>Αλάτι στην αποθήκευση κωδικών</vt:lpstr>
      <vt:lpstr>Αλάτι στην αποθήκευση κωδικών</vt:lpstr>
      <vt:lpstr>Αλάτι στην αποθήκευση κωδικών</vt:lpstr>
      <vt:lpstr>Σωστή αποθήκευση κωδικών</vt:lpstr>
      <vt:lpstr>Σωστή αποθήκευση κωδικών</vt:lpstr>
      <vt:lpstr>bcrypt</vt:lpstr>
      <vt:lpstr>scrypt</vt:lpstr>
      <vt:lpstr>Proof of work</vt:lpstr>
      <vt:lpstr>Proof of work</vt:lpstr>
      <vt:lpstr>Proof of work</vt:lpstr>
      <vt:lpstr>Proof of work: Αίτηση</vt:lpstr>
      <vt:lpstr>Proof of work: Εργασία</vt:lpstr>
      <vt:lpstr>Proof of work: Απόδειξη</vt:lpstr>
      <vt:lpstr>Proof of work</vt:lpstr>
      <vt:lpstr>Proof of work</vt:lpstr>
      <vt:lpstr>Proof of work</vt:lpstr>
      <vt:lpstr>Proof of work</vt:lpstr>
      <vt:lpstr>Proof of work</vt:lpstr>
      <vt:lpstr>Proof of work</vt:lpstr>
      <vt:lpstr>Merkle δέντρα</vt:lpstr>
      <vt:lpstr>PowerPoint Presentation</vt:lpstr>
      <vt:lpstr>PowerPoint Presentation</vt:lpstr>
      <vt:lpstr>Merkle δέντρα</vt:lpstr>
      <vt:lpstr>Απόδειξη σε Merkle δέντρα</vt:lpstr>
      <vt:lpstr>Απόδειξη σε Merkle δέντρα</vt:lpstr>
      <vt:lpstr>PowerPoint Presentation</vt:lpstr>
      <vt:lpstr>Χρήση Merkle Trees στο BitTorrent</vt:lpstr>
      <vt:lpstr>PowerPoint Presentation</vt:lpstr>
      <vt:lpstr>Μάθαμε</vt:lpstr>
      <vt:lpstr>Την επόμενη φορά...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Κρυπτογραφία: Εισαγωγή &amp; Ιστορικά συστήματα</dc:title>
  <dc:creator>Dionysis Zindros</dc:creator>
  <cp:lastModifiedBy>Dionysis Zindros</cp:lastModifiedBy>
  <cp:revision>159</cp:revision>
  <dcterms:created xsi:type="dcterms:W3CDTF">2015-10-06T11:39:07Z</dcterms:created>
  <dcterms:modified xsi:type="dcterms:W3CDTF">2015-11-07T10:57:18Z</dcterms:modified>
</cp:coreProperties>
</file>