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4"/>
  </p:notesMasterIdLst>
  <p:sldIdLst>
    <p:sldId id="257" r:id="rId2"/>
    <p:sldId id="429" r:id="rId3"/>
    <p:sldId id="295" r:id="rId4"/>
    <p:sldId id="25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34" r:id="rId15"/>
    <p:sldId id="418" r:id="rId16"/>
    <p:sldId id="422" r:id="rId17"/>
    <p:sldId id="423" r:id="rId18"/>
    <p:sldId id="425" r:id="rId19"/>
    <p:sldId id="419" r:id="rId20"/>
    <p:sldId id="420" r:id="rId21"/>
    <p:sldId id="421" r:id="rId22"/>
    <p:sldId id="426" r:id="rId23"/>
    <p:sldId id="427" r:id="rId24"/>
    <p:sldId id="428" r:id="rId25"/>
    <p:sldId id="433" r:id="rId26"/>
    <p:sldId id="430" r:id="rId27"/>
    <p:sldId id="343" r:id="rId28"/>
    <p:sldId id="345" r:id="rId29"/>
    <p:sldId id="348" r:id="rId30"/>
    <p:sldId id="346" r:id="rId31"/>
    <p:sldId id="436" r:id="rId32"/>
    <p:sldId id="438" r:id="rId33"/>
    <p:sldId id="439" r:id="rId34"/>
    <p:sldId id="437" r:id="rId35"/>
    <p:sldId id="432" r:id="rId36"/>
    <p:sldId id="431" r:id="rId37"/>
    <p:sldId id="352" r:id="rId38"/>
    <p:sldId id="356" r:id="rId39"/>
    <p:sldId id="358" r:id="rId40"/>
    <p:sldId id="359" r:id="rId41"/>
    <p:sldId id="357" r:id="rId42"/>
    <p:sldId id="365" r:id="rId43"/>
    <p:sldId id="366" r:id="rId44"/>
    <p:sldId id="367" r:id="rId45"/>
    <p:sldId id="368" r:id="rId46"/>
    <p:sldId id="397" r:id="rId47"/>
    <p:sldId id="384" r:id="rId48"/>
    <p:sldId id="382" r:id="rId49"/>
    <p:sldId id="383" r:id="rId50"/>
    <p:sldId id="333" r:id="rId51"/>
    <p:sldId id="435" r:id="rId52"/>
    <p:sldId id="332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501" autoAdjust="0"/>
  </p:normalViewPr>
  <p:slideViewPr>
    <p:cSldViewPr>
      <p:cViewPr varScale="1">
        <p:scale>
          <a:sx n="92" d="100"/>
          <a:sy n="92" d="100"/>
        </p:scale>
        <p:origin x="8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A86B8-41A5-45BF-AE9B-96C920165E62}" type="datetimeFigureOut">
              <a:rPr lang="el-GR" smtClean="0"/>
              <a:t>20/5/2014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C186E-BD72-4EC5-9A2E-D7B3A468EF5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630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20,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20,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20,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20,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20,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20,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20,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facebook.endofcodes.com/hack63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facebook.endofcodes.com/hack" TargetMode="External"/><Relationship Id="rId3" Type="http://schemas.openxmlformats.org/officeDocument/2006/relationships/hyperlink" Target="https://twitter.com/" TargetMode="External"/><Relationship Id="rId7" Type="http://schemas.openxmlformats.org/officeDocument/2006/relationships/hyperlink" Target="https://secure.facebook.com.dionyziz.com/login/form" TargetMode="External"/><Relationship Id="rId2" Type="http://schemas.openxmlformats.org/officeDocument/2006/relationships/hyperlink" Target="https://faceboo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cure.facebook.com/login/form?id=981" TargetMode="External"/><Relationship Id="rId5" Type="http://schemas.openxmlformats.org/officeDocument/2006/relationships/hyperlink" Target="https://facebook.com/login/form?id=381" TargetMode="External"/><Relationship Id="rId4" Type="http://schemas.openxmlformats.org/officeDocument/2006/relationships/hyperlink" Target="https://login.facebook.com/" TargetMode="External"/><Relationship Id="rId9" Type="http://schemas.openxmlformats.org/officeDocument/2006/relationships/hyperlink" Target="http://facebook.com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facebook.endofcodes.com/hack" TargetMode="External"/><Relationship Id="rId3" Type="http://schemas.openxmlformats.org/officeDocument/2006/relationships/hyperlink" Target="https://twitter.com/" TargetMode="External"/><Relationship Id="rId7" Type="http://schemas.openxmlformats.org/officeDocument/2006/relationships/hyperlink" Target="https://secure.facebook.com.dionyziz.com/login/form" TargetMode="External"/><Relationship Id="rId2" Type="http://schemas.openxmlformats.org/officeDocument/2006/relationships/hyperlink" Target="https://faceboo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cure.facebook.com/login/form?id=981" TargetMode="External"/><Relationship Id="rId5" Type="http://schemas.openxmlformats.org/officeDocument/2006/relationships/hyperlink" Target="https://facebook.com/login/form?id=381" TargetMode="External"/><Relationship Id="rId4" Type="http://schemas.openxmlformats.org/officeDocument/2006/relationships/hyperlink" Target="https://login.facebook.com/" TargetMode="External"/><Relationship Id="rId9" Type="http://schemas.openxmlformats.org/officeDocument/2006/relationships/hyperlink" Target="http://facebook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uecrypt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mailto:dionyziz@gmail.com" TargetMode="External"/><Relationship Id="rId2" Type="http://schemas.openxmlformats.org/officeDocument/2006/relationships/hyperlink" Target="http://security-class.g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onyziz.com/" TargetMode="External"/><Relationship Id="rId5" Type="http://schemas.openxmlformats.org/officeDocument/2006/relationships/hyperlink" Target="https://facebook.com/dionyziz" TargetMode="External"/><Relationship Id="rId4" Type="http://schemas.openxmlformats.org/officeDocument/2006/relationships/hyperlink" Target="https://twitter.com/dionyziz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πρακτικη </a:t>
            </a:r>
            <a:r>
              <a:rPr lang="el-GR" dirty="0" smtClean="0"/>
              <a:t>ασφαλεια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/>
          <a:lstStyle/>
          <a:p>
            <a:r>
              <a:rPr lang="el-GR" dirty="0" smtClean="0"/>
              <a:t>Διδάσκοντες: </a:t>
            </a:r>
            <a:r>
              <a:rPr lang="el-GR" dirty="0" smtClean="0"/>
              <a:t>Δ</a:t>
            </a:r>
            <a:r>
              <a:rPr lang="el-GR" dirty="0" smtClean="0"/>
              <a:t>. </a:t>
            </a:r>
            <a:r>
              <a:rPr lang="el-GR" dirty="0" smtClean="0"/>
              <a:t>Ζήνδρος</a:t>
            </a:r>
          </a:p>
          <a:p>
            <a:endParaRPr lang="el-GR" dirty="0"/>
          </a:p>
          <a:p>
            <a:r>
              <a:rPr lang="el-GR" dirty="0" smtClean="0"/>
              <a:t>Επιμέλεια διαφανειών: Π. Αγγελάτος, Δ. </a:t>
            </a:r>
            <a:r>
              <a:rPr lang="el-GR" dirty="0" smtClean="0"/>
              <a:t>Ζήνδρος</a:t>
            </a:r>
            <a:endParaRPr lang="en-US" dirty="0" smtClean="0"/>
          </a:p>
        </p:txBody>
      </p:sp>
      <p:pic>
        <p:nvPicPr>
          <p:cNvPr id="4" name="Picture 2" descr="Padl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541" y="5383701"/>
            <a:ext cx="1111859" cy="111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85800" y="5733256"/>
            <a:ext cx="8137248" cy="94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Λύκειο Πεδινής</a:t>
            </a:r>
            <a:r>
              <a:rPr lang="en-US" dirty="0" smtClean="0"/>
              <a:t> 2014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76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 632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 θύτης επισκέπτεται το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2"/>
              </a:rPr>
              <a:t>http://facebook.endofcodes.com/hack632</a:t>
            </a:r>
            <a:endParaRPr lang="en-US" dirty="0" smtClean="0"/>
          </a:p>
          <a:p>
            <a:r>
              <a:rPr lang="el-GR" dirty="0" smtClean="0"/>
              <a:t>Πληκτρολογεί το</a:t>
            </a:r>
            <a:r>
              <a:rPr lang="en-US" dirty="0" smtClean="0"/>
              <a:t> id </a:t>
            </a:r>
            <a:r>
              <a:rPr lang="el-GR" dirty="0" smtClean="0"/>
              <a:t>του θύματος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4" y="3270210"/>
            <a:ext cx="7607691" cy="153677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12160" y="3717032"/>
            <a:ext cx="129614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77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 632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Στη συνέχεια συνδέεται με το </a:t>
            </a:r>
            <a:r>
              <a:rPr lang="el-GR" b="1" dirty="0" smtClean="0"/>
              <a:t>δικό του </a:t>
            </a:r>
            <a:r>
              <a:rPr lang="el-GR" dirty="0" smtClean="0"/>
              <a:t>λογαριασμό</a:t>
            </a:r>
          </a:p>
          <a:p>
            <a:r>
              <a:rPr lang="el-GR" dirty="0" smtClean="0"/>
              <a:t>Κάνοντας </a:t>
            </a:r>
            <a:r>
              <a:rPr lang="en-US" dirty="0" smtClean="0"/>
              <a:t>Connect with Facebook</a:t>
            </a:r>
          </a:p>
          <a:p>
            <a:r>
              <a:rPr lang="el-GR" dirty="0" smtClean="0"/>
              <a:t>Οι δύο λογαριασμοί </a:t>
            </a:r>
            <a:r>
              <a:rPr lang="el-GR" b="1" dirty="0" smtClean="0"/>
              <a:t>πρέπει</a:t>
            </a:r>
            <a:r>
              <a:rPr lang="el-GR" dirty="0" smtClean="0"/>
              <a:t> να είναι φίλοι μεταξύ τους στο </a:t>
            </a:r>
            <a:r>
              <a:rPr lang="en-US" dirty="0" smtClean="0"/>
              <a:t>Facebook</a:t>
            </a:r>
          </a:p>
          <a:p>
            <a:r>
              <a:rPr lang="el-GR" dirty="0" smtClean="0"/>
              <a:t>Λαμβάνει τον κρυπτογραφημένο κωδικό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6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el-GR" dirty="0" smtClean="0"/>
              <a:t>αποκρυπτογραφώντας τον κωδικό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2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Μα, για μισό λεπτό!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Ποιος έκλεψε τίνος τον κωδικό;</a:t>
            </a:r>
          </a:p>
          <a:p>
            <a:r>
              <a:rPr lang="el-GR" dirty="0" smtClean="0"/>
              <a:t>Θα ήταν ποτέ δυνατό το </a:t>
            </a:r>
            <a:r>
              <a:rPr lang="en-US" dirty="0" smtClean="0"/>
              <a:t>Facebook </a:t>
            </a:r>
            <a:r>
              <a:rPr lang="el-GR" dirty="0" smtClean="0"/>
              <a:t>να έχει ένα τόσο τετριμμένο πρόβλημα ασφάλειας;</a:t>
            </a:r>
          </a:p>
          <a:p>
            <a:r>
              <a:rPr lang="el-GR" dirty="0" smtClean="0"/>
              <a:t>Όχι - το </a:t>
            </a:r>
            <a:r>
              <a:rPr lang="en-US" dirty="0" smtClean="0"/>
              <a:t>Facebook </a:t>
            </a:r>
            <a:r>
              <a:rPr lang="el-GR" dirty="0" smtClean="0"/>
              <a:t>έχει μία δυνατή ομάδα ασφάλειας</a:t>
            </a:r>
          </a:p>
          <a:p>
            <a:r>
              <a:rPr lang="el-GR" dirty="0" smtClean="0"/>
              <a:t>Είναι σχεδόν αδύνατο να βρούμε τεχνικά προβλήματα εκτός αν είμαστε ειδικοί</a:t>
            </a:r>
          </a:p>
          <a:p>
            <a:r>
              <a:rPr lang="el-GR" dirty="0" smtClean="0"/>
              <a:t>Οι επιθέσεις στηρίζονται αποκλειστικά στην </a:t>
            </a:r>
            <a:r>
              <a:rPr lang="el-GR" b="1" dirty="0" smtClean="0"/>
              <a:t>ψυχολογία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2119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Hack632 </a:t>
            </a:r>
            <a:r>
              <a:rPr lang="el-GR" dirty="0" smtClean="0"/>
              <a:t>είναι ένα ψέμα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Μόλις πέσατε θύματα </a:t>
            </a:r>
            <a:r>
              <a:rPr lang="en-US" dirty="0" smtClean="0"/>
              <a:t>social engineering</a:t>
            </a:r>
          </a:p>
          <a:p>
            <a:r>
              <a:rPr lang="el-GR" dirty="0" smtClean="0"/>
              <a:t>Πληκτρολογήσατε </a:t>
            </a:r>
            <a:r>
              <a:rPr lang="el-GR" b="1" dirty="0" smtClean="0"/>
              <a:t>τον δικό σας κωδικό</a:t>
            </a:r>
            <a:r>
              <a:rPr lang="el-GR" dirty="0" smtClean="0"/>
              <a:t> σε ένα κακόβουλο </a:t>
            </a:r>
            <a:r>
              <a:rPr lang="en-US" dirty="0" smtClean="0"/>
              <a:t>website</a:t>
            </a:r>
          </a:p>
          <a:p>
            <a:r>
              <a:rPr lang="el-GR" b="1" dirty="0" smtClean="0"/>
              <a:t>Αυτή η επίθεση ονομάζεται </a:t>
            </a:r>
            <a:r>
              <a:rPr lang="en-US" b="1" dirty="0" smtClean="0"/>
              <a:t>phishing</a:t>
            </a:r>
            <a:endParaRPr lang="el-GR" b="1" dirty="0" smtClean="0"/>
          </a:p>
          <a:p>
            <a:r>
              <a:rPr lang="el-GR" b="1" dirty="0" smtClean="0"/>
              <a:t>Ηλεκτρονικό «ψάρεμα»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6344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“Hack</a:t>
            </a:r>
            <a:r>
              <a:rPr lang="el-GR" dirty="0" smtClean="0"/>
              <a:t>άροντας</a:t>
            </a:r>
            <a:r>
              <a:rPr lang="en-US" dirty="0" smtClean="0"/>
              <a:t>” </a:t>
            </a:r>
            <a:r>
              <a:rPr lang="el-GR" dirty="0" smtClean="0"/>
              <a:t>τον ανθρώπινο παράγοντα</a:t>
            </a:r>
          </a:p>
          <a:p>
            <a:r>
              <a:rPr lang="el-GR" dirty="0" smtClean="0"/>
              <a:t>Οι </a:t>
            </a:r>
            <a:r>
              <a:rPr lang="el-GR" b="1" dirty="0" smtClean="0"/>
              <a:t>άνθρωποι</a:t>
            </a:r>
            <a:r>
              <a:rPr lang="el-GR" dirty="0" smtClean="0"/>
              <a:t> είναι το πιο ευπαθές κομμάτι ενός συστήματος</a:t>
            </a:r>
          </a:p>
          <a:p>
            <a:r>
              <a:rPr lang="el-GR" dirty="0" smtClean="0"/>
              <a:t>Προσέχετε πού βάζετε τον κωδικό σας!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Πού βάζουμε τον κωδικό μας;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Προσοχή!</a:t>
            </a:r>
            <a:endParaRPr lang="en-US" dirty="0" smtClean="0"/>
          </a:p>
          <a:p>
            <a:r>
              <a:rPr lang="el-GR" dirty="0" smtClean="0"/>
              <a:t>Μόνο όταν βλέπουμε τη σωστή διεύθυνση</a:t>
            </a:r>
            <a:r>
              <a:rPr lang="en-US" dirty="0" smtClean="0"/>
              <a:t>!</a:t>
            </a:r>
          </a:p>
          <a:p>
            <a:r>
              <a:rPr lang="el-GR" dirty="0" smtClean="0"/>
              <a:t>Κοιτάμε το όνομα του </a:t>
            </a:r>
            <a:r>
              <a:rPr lang="en-US" dirty="0" smtClean="0"/>
              <a:t>site:</a:t>
            </a:r>
            <a:endParaRPr lang="el-GR" dirty="0" smtClean="0"/>
          </a:p>
          <a:p>
            <a:r>
              <a:rPr lang="el-GR" dirty="0" smtClean="0"/>
              <a:t>Ανάμεσα στο </a:t>
            </a:r>
            <a:r>
              <a:rPr lang="en-US" dirty="0" smtClean="0"/>
              <a:t>https:// </a:t>
            </a:r>
            <a:r>
              <a:rPr lang="el-GR" dirty="0" smtClean="0"/>
              <a:t>και στο πρώτο /</a:t>
            </a:r>
          </a:p>
          <a:p>
            <a:r>
              <a:rPr lang="en-US" dirty="0" smtClean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facebook.com</a:t>
            </a:r>
            <a:r>
              <a:rPr lang="el-GR" b="1" dirty="0" smtClean="0">
                <a:hlinkClick r:id="rId2"/>
              </a:rPr>
              <a:t>/</a:t>
            </a:r>
            <a:endParaRPr lang="el-GR" b="1" dirty="0" smtClean="0"/>
          </a:p>
          <a:p>
            <a:r>
              <a:rPr lang="el-GR" dirty="0" smtClean="0"/>
              <a:t>Εδώ η σελίδα είναι το </a:t>
            </a:r>
            <a:r>
              <a:rPr lang="en-US" dirty="0" smtClean="0"/>
              <a:t>facebook.com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71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Πού θα βάζατε τον κωδικό σας;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facebook.com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b="1" dirty="0" smtClean="0">
                <a:hlinkClick r:id="rId3"/>
              </a:rPr>
              <a:t>twitter.com</a:t>
            </a:r>
            <a:endParaRPr lang="en-US" b="1" dirty="0" smtClean="0"/>
          </a:p>
          <a:p>
            <a:r>
              <a:rPr lang="en-US" dirty="0" smtClean="0">
                <a:hlinkClick r:id="rId4"/>
              </a:rPr>
              <a:t>https://login.</a:t>
            </a:r>
            <a:r>
              <a:rPr lang="en-US" b="1" dirty="0" smtClean="0">
                <a:hlinkClick r:id="rId4"/>
              </a:rPr>
              <a:t>facebook.com</a:t>
            </a:r>
            <a:endParaRPr lang="en-US" b="1" dirty="0" smtClean="0"/>
          </a:p>
          <a:p>
            <a:r>
              <a:rPr lang="en-US" dirty="0" smtClean="0">
                <a:hlinkClick r:id="rId5"/>
              </a:rPr>
              <a:t>https://</a:t>
            </a:r>
            <a:r>
              <a:rPr lang="en-US" b="1" dirty="0" smtClean="0">
                <a:hlinkClick r:id="rId5"/>
              </a:rPr>
              <a:t>facebook.com</a:t>
            </a:r>
            <a:r>
              <a:rPr lang="en-US" dirty="0" smtClean="0">
                <a:hlinkClick r:id="rId5"/>
              </a:rPr>
              <a:t>/login/form?id=381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https://secure.</a:t>
            </a:r>
            <a:r>
              <a:rPr lang="en-US" b="1" dirty="0" smtClean="0">
                <a:hlinkClick r:id="rId6"/>
              </a:rPr>
              <a:t>facebook.com</a:t>
            </a:r>
            <a:r>
              <a:rPr lang="en-US" dirty="0" smtClean="0">
                <a:hlinkClick r:id="rId6"/>
              </a:rPr>
              <a:t>/login/form?id=981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https://secure.facebook.com.</a:t>
            </a:r>
            <a:r>
              <a:rPr lang="en-US" b="1" dirty="0" smtClean="0">
                <a:hlinkClick r:id="rId7"/>
              </a:rPr>
              <a:t>dionyziz.com</a:t>
            </a:r>
            <a:r>
              <a:rPr lang="en-US" dirty="0" smtClean="0">
                <a:hlinkClick r:id="rId7"/>
              </a:rPr>
              <a:t>/login/form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https://facebook.</a:t>
            </a:r>
            <a:r>
              <a:rPr lang="en-US" b="1" dirty="0" smtClean="0">
                <a:hlinkClick r:id="rId8"/>
              </a:rPr>
              <a:t>endofcodes.com</a:t>
            </a:r>
            <a:r>
              <a:rPr lang="en-US" dirty="0" smtClean="0">
                <a:hlinkClick r:id="rId8"/>
              </a:rPr>
              <a:t>/hack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http://facebook.com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1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Πού θα βάζατε τον κωδικό σας;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facebook.com</a:t>
            </a:r>
            <a:r>
              <a:rPr lang="en-US" b="1" dirty="0" smtClean="0"/>
              <a:t> - </a:t>
            </a:r>
            <a:r>
              <a:rPr lang="el-GR" dirty="0" smtClean="0"/>
              <a:t>ναι</a:t>
            </a:r>
            <a:endParaRPr lang="en-US" dirty="0" smtClean="0"/>
          </a:p>
          <a:p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b="1" dirty="0" smtClean="0">
                <a:hlinkClick r:id="rId3"/>
              </a:rPr>
              <a:t>twitter.com</a:t>
            </a:r>
            <a:r>
              <a:rPr lang="el-GR" b="1" dirty="0" smtClean="0"/>
              <a:t> - </a:t>
            </a:r>
            <a:r>
              <a:rPr lang="el-GR" dirty="0" smtClean="0"/>
              <a:t>ναι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https://login.</a:t>
            </a:r>
            <a:r>
              <a:rPr lang="en-US" b="1" dirty="0" smtClean="0">
                <a:hlinkClick r:id="rId4"/>
              </a:rPr>
              <a:t>facebook.com</a:t>
            </a:r>
            <a:r>
              <a:rPr lang="el-GR" b="1" dirty="0" smtClean="0"/>
              <a:t> - </a:t>
            </a:r>
            <a:r>
              <a:rPr lang="el-GR" dirty="0" smtClean="0"/>
              <a:t>ναι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</a:t>
            </a:r>
            <a:r>
              <a:rPr lang="en-US" b="1" dirty="0" smtClean="0">
                <a:hlinkClick r:id="rId5"/>
              </a:rPr>
              <a:t>facebook.com</a:t>
            </a:r>
            <a:r>
              <a:rPr lang="en-US" dirty="0" smtClean="0">
                <a:hlinkClick r:id="rId5"/>
              </a:rPr>
              <a:t>/login/form?id=381</a:t>
            </a:r>
            <a:r>
              <a:rPr lang="el-GR" dirty="0" smtClean="0"/>
              <a:t> - ναι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https://secure.</a:t>
            </a:r>
            <a:r>
              <a:rPr lang="en-US" b="1" dirty="0" smtClean="0">
                <a:hlinkClick r:id="rId6"/>
              </a:rPr>
              <a:t>facebook.com</a:t>
            </a:r>
            <a:r>
              <a:rPr lang="en-US" dirty="0" smtClean="0">
                <a:hlinkClick r:id="rId6"/>
              </a:rPr>
              <a:t>/login/form?id=981</a:t>
            </a:r>
            <a:r>
              <a:rPr lang="el-GR" dirty="0" smtClean="0"/>
              <a:t> - ναι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https://secure.facebook.com.</a:t>
            </a:r>
            <a:r>
              <a:rPr lang="en-US" b="1" dirty="0" smtClean="0">
                <a:hlinkClick r:id="rId7"/>
              </a:rPr>
              <a:t>dionyziz.com</a:t>
            </a:r>
            <a:r>
              <a:rPr lang="en-US" dirty="0" smtClean="0">
                <a:hlinkClick r:id="rId7"/>
              </a:rPr>
              <a:t>/login/form</a:t>
            </a:r>
            <a:r>
              <a:rPr lang="el-GR" dirty="0" smtClean="0"/>
              <a:t> - όχι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https://facebook.</a:t>
            </a:r>
            <a:r>
              <a:rPr lang="en-US" b="1" dirty="0" smtClean="0">
                <a:hlinkClick r:id="rId8"/>
              </a:rPr>
              <a:t>endofcodes.com</a:t>
            </a:r>
            <a:r>
              <a:rPr lang="en-US" dirty="0" smtClean="0">
                <a:hlinkClick r:id="rId8"/>
              </a:rPr>
              <a:t>/hack</a:t>
            </a:r>
            <a:r>
              <a:rPr lang="el-GR" dirty="0" smtClean="0"/>
              <a:t> - όχι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http://facebook.com</a:t>
            </a:r>
            <a:r>
              <a:rPr lang="en-US" dirty="0" smtClean="0"/>
              <a:t> - </a:t>
            </a:r>
            <a:r>
              <a:rPr lang="el-GR" dirty="0" smtClean="0"/>
              <a:t>όχι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2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4" y="-315416"/>
            <a:ext cx="11880035" cy="7425022"/>
          </a:xfrm>
        </p:spPr>
      </p:pic>
    </p:spTree>
    <p:extLst>
      <p:ext uri="{BB962C8B-B14F-4D97-AF65-F5344CB8AC3E}">
        <p14:creationId xmlns:p14="http://schemas.microsoft.com/office/powerpoint/2010/main" val="172848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Ποιος είμαι;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Διονύσης</a:t>
            </a:r>
            <a:endParaRPr lang="en-US" dirty="0" smtClean="0"/>
          </a:p>
          <a:p>
            <a:r>
              <a:rPr lang="el-GR" dirty="0" smtClean="0"/>
              <a:t>Ηλεκτρολόγος Μηχανικός και Μηχανικός Υπολογιστών</a:t>
            </a:r>
          </a:p>
          <a:p>
            <a:r>
              <a:rPr lang="el-GR" dirty="0" smtClean="0"/>
              <a:t>Εθνικός Μετσόβιο Πολυτεχνείο</a:t>
            </a:r>
          </a:p>
          <a:p>
            <a:r>
              <a:rPr lang="el-GR" dirty="0" smtClean="0"/>
              <a:t>Ομάδα ασφάλειας</a:t>
            </a:r>
            <a:r>
              <a:rPr lang="en-US" dirty="0" smtClean="0"/>
              <a:t> </a:t>
            </a:r>
            <a:r>
              <a:rPr lang="el-GR" dirty="0" smtClean="0"/>
              <a:t>προϊόντος, </a:t>
            </a:r>
            <a:r>
              <a:rPr lang="en-US" dirty="0" smtClean="0"/>
              <a:t>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07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4" y="-315416"/>
            <a:ext cx="11880035" cy="742502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35696" y="3068960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4" y="-315416"/>
            <a:ext cx="11880035" cy="742502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83768" y="3068960"/>
            <a:ext cx="129614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7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Διπλοί κωδικοί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Χρησιμοποιείτε τον ίδιο κωδικό του </a:t>
            </a:r>
            <a:r>
              <a:rPr lang="en-US" dirty="0" smtClean="0"/>
              <a:t>Facebook </a:t>
            </a:r>
            <a:r>
              <a:rPr lang="el-GR" dirty="0" smtClean="0"/>
              <a:t>σε άλλες σελίδες;</a:t>
            </a:r>
            <a:endParaRPr lang="en-US" dirty="0" smtClean="0"/>
          </a:p>
          <a:p>
            <a:r>
              <a:rPr lang="el-GR" dirty="0" smtClean="0"/>
              <a:t>Κακή ιδέα!</a:t>
            </a:r>
          </a:p>
          <a:p>
            <a:r>
              <a:rPr lang="el-GR" dirty="0" smtClean="0"/>
              <a:t>Αν κάποιος κακόβουλος κλέψει τον έναν κωδικό, έχει πρόσβαση παντού!</a:t>
            </a:r>
          </a:p>
        </p:txBody>
      </p:sp>
    </p:spTree>
    <p:extLst>
      <p:ext uri="{BB962C8B-B14F-4D97-AF65-F5344CB8AC3E}">
        <p14:creationId xmlns:p14="http://schemas.microsoft.com/office/powerpoint/2010/main" val="122686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Μοναδικός κωδικός σε κάθε σελίδα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Καλό είναι να έχουμε διαφορετικό κωδικό σε κάθε σελίδα</a:t>
            </a:r>
          </a:p>
          <a:p>
            <a:r>
              <a:rPr lang="el-GR" dirty="0" smtClean="0"/>
              <a:t>Ο κάθε κωδικός να μην μπορεί να προκύψει από τους άλλους εύκολα!</a:t>
            </a:r>
          </a:p>
          <a:p>
            <a:r>
              <a:rPr lang="el-GR" dirty="0" smtClean="0"/>
              <a:t>Κάθε κωδικός πρέπει να είναι μεγάλος (π.χ 15 χαρακτήρες)</a:t>
            </a:r>
          </a:p>
          <a:p>
            <a:r>
              <a:rPr lang="el-GR" dirty="0" smtClean="0"/>
              <a:t>Πώς μπορούμε να θυμόμαστε όλους αυτούς τους κωδικούς;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9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LastPass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Είναι αδύνατο να θυμόμαστε όλους τους κωδικούς!</a:t>
            </a:r>
          </a:p>
          <a:p>
            <a:r>
              <a:rPr lang="el-GR" dirty="0" smtClean="0"/>
              <a:t>Αλλά δεν χρειάζεται</a:t>
            </a:r>
          </a:p>
          <a:p>
            <a:r>
              <a:rPr lang="el-GR" dirty="0" smtClean="0"/>
              <a:t>Το </a:t>
            </a:r>
            <a:r>
              <a:rPr lang="en-US" dirty="0" err="1" smtClean="0"/>
              <a:t>LastPass</a:t>
            </a:r>
            <a:r>
              <a:rPr lang="en-US" dirty="0" smtClean="0"/>
              <a:t>…</a:t>
            </a:r>
            <a:endParaRPr lang="el-GR" dirty="0" smtClean="0"/>
          </a:p>
          <a:p>
            <a:r>
              <a:rPr lang="el-GR" dirty="0"/>
              <a:t>Θ</a:t>
            </a:r>
            <a:r>
              <a:rPr lang="el-GR" dirty="0" smtClean="0"/>
              <a:t>υμάται τους κωδικούς μας</a:t>
            </a:r>
          </a:p>
          <a:p>
            <a:r>
              <a:rPr lang="el-GR" dirty="0" smtClean="0"/>
              <a:t>Ας το χρησιμοποιήσουμε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701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LastPass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Ξεκινήστε να το χρησιμοποιείτε για νέες σελίδες που γράφεστε</a:t>
            </a:r>
          </a:p>
          <a:p>
            <a:r>
              <a:rPr lang="el-GR" dirty="0" smtClean="0"/>
              <a:t>Σιγά σιγά αλλάξτε τους παλιούς σας κωδικούς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3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068960"/>
            <a:ext cx="8229600" cy="990600"/>
          </a:xfrm>
        </p:spPr>
        <p:txBody>
          <a:bodyPr/>
          <a:lstStyle/>
          <a:p>
            <a:pPr algn="ctr"/>
            <a:r>
              <a:rPr lang="en-US" dirty="0" err="1" smtClean="0"/>
              <a:t>LastPass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Φυσική ασφάλεια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Προστασία από φυσικές απειλές</a:t>
            </a:r>
          </a:p>
          <a:p>
            <a:r>
              <a:rPr lang="el-GR" dirty="0" smtClean="0"/>
              <a:t>Προσέξτε τα αδιάκριτα βλέμματα</a:t>
            </a:r>
            <a:endParaRPr lang="el-G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227909"/>
            <a:ext cx="26955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5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Κλοπή κωδικών πρόσβασης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Κοιτάζοντας πάνω από τον ώμο μας</a:t>
            </a:r>
          </a:p>
          <a:p>
            <a:r>
              <a:rPr lang="el-GR" dirty="0" smtClean="0"/>
              <a:t>Φωτογραφία από το παράθυρο</a:t>
            </a:r>
          </a:p>
          <a:p>
            <a:r>
              <a:rPr lang="en-US" dirty="0" smtClean="0"/>
              <a:t>Post-it </a:t>
            </a:r>
            <a:r>
              <a:rPr lang="el-GR" dirty="0" smtClean="0"/>
              <a:t>με κωδικούς πρόσβασης</a:t>
            </a:r>
            <a:endParaRPr lang="en-US" dirty="0" smtClean="0"/>
          </a:p>
          <a:p>
            <a:r>
              <a:rPr lang="en-US" dirty="0" err="1" smtClean="0"/>
              <a:t>Keyloggers</a:t>
            </a:r>
            <a:endParaRPr lang="el-G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9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58" y="23815"/>
            <a:ext cx="9148758" cy="686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9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ώρας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l-GR" dirty="0" smtClean="0"/>
              <a:t>Έννοιες </a:t>
            </a:r>
            <a:r>
              <a:rPr lang="el-GR" dirty="0"/>
              <a:t>στη φυσική </a:t>
            </a:r>
            <a:r>
              <a:rPr lang="el-GR" dirty="0" smtClean="0"/>
              <a:t>ασφάλεια</a:t>
            </a:r>
            <a:endParaRPr lang="en-US" dirty="0" smtClean="0"/>
          </a:p>
          <a:p>
            <a:r>
              <a:rPr lang="el-GR" dirty="0" smtClean="0"/>
              <a:t>Κωδικοί πρόσβασης</a:t>
            </a:r>
          </a:p>
          <a:p>
            <a:r>
              <a:rPr lang="en-US" dirty="0" err="1" smtClean="0"/>
              <a:t>LastPass</a:t>
            </a:r>
            <a:endParaRPr lang="en-US" dirty="0" smtClean="0"/>
          </a:p>
          <a:p>
            <a:r>
              <a:rPr lang="en-US" dirty="0" err="1" smtClean="0"/>
              <a:t>AdBlock</a:t>
            </a:r>
            <a:endParaRPr lang="en-US" dirty="0" smtClean="0"/>
          </a:p>
          <a:p>
            <a:r>
              <a:rPr lang="en-US" dirty="0" smtClean="0"/>
              <a:t>2 Factor Authentication</a:t>
            </a:r>
            <a:endParaRPr lang="el-GR" dirty="0"/>
          </a:p>
          <a:p>
            <a:r>
              <a:rPr lang="el-GR" dirty="0"/>
              <a:t>Κρυπτογράφηση δίσκου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TrueCrypt</a:t>
            </a:r>
            <a:r>
              <a:rPr lang="en-US" dirty="0"/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1149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loggers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Τρόπος κλοπής του τι γράφεται στο πληκτρολόγιο:</a:t>
            </a:r>
          </a:p>
          <a:p>
            <a:pPr lvl="1"/>
            <a:r>
              <a:rPr lang="el-GR" dirty="0" smtClean="0"/>
              <a:t>Κωδικοί πρόσβασης</a:t>
            </a:r>
          </a:p>
          <a:p>
            <a:pPr lvl="1"/>
            <a:r>
              <a:rPr lang="el-GR" dirty="0" smtClean="0"/>
              <a:t>Πιστωτικές κάρτες</a:t>
            </a:r>
          </a:p>
          <a:p>
            <a:r>
              <a:rPr lang="en-US" dirty="0" smtClean="0"/>
              <a:t>Hardware </a:t>
            </a:r>
            <a:r>
              <a:rPr lang="en-US" dirty="0" err="1" smtClean="0"/>
              <a:t>keylogging</a:t>
            </a:r>
            <a:r>
              <a:rPr lang="en-US" dirty="0" smtClean="0"/>
              <a:t> (</a:t>
            </a:r>
            <a:r>
              <a:rPr lang="el-GR" dirty="0" smtClean="0"/>
              <a:t>σε </a:t>
            </a:r>
            <a:r>
              <a:rPr lang="en-US" dirty="0" smtClean="0"/>
              <a:t>Internet café)</a:t>
            </a:r>
            <a:endParaRPr lang="en-US" dirty="0" smtClean="0"/>
          </a:p>
          <a:p>
            <a:pPr lvl="1"/>
            <a:r>
              <a:rPr lang="el-GR" dirty="0" smtClean="0"/>
              <a:t>Αλλαγή πληκτρολογίου</a:t>
            </a:r>
          </a:p>
          <a:p>
            <a:pPr lvl="1"/>
            <a:r>
              <a:rPr lang="el-GR" dirty="0" smtClean="0"/>
              <a:t>Παρεμβολή στο καλώδιο πληκτρολογίου</a:t>
            </a:r>
            <a:endParaRPr lang="en-US" dirty="0" smtClean="0"/>
          </a:p>
          <a:p>
            <a:pPr lvl="1"/>
            <a:r>
              <a:rPr lang="el-GR" dirty="0" smtClean="0"/>
              <a:t>Αποθηκεύουν τους κωδικούς στο </a:t>
            </a:r>
            <a:r>
              <a:rPr lang="en-US" dirty="0" smtClean="0"/>
              <a:t>hardware </a:t>
            </a:r>
            <a:r>
              <a:rPr lang="el-GR" dirty="0" smtClean="0"/>
              <a:t>μέχρι να ανακτηθούν</a:t>
            </a:r>
            <a:endParaRPr lang="en-US" dirty="0" smtClean="0"/>
          </a:p>
          <a:p>
            <a:pPr lvl="1"/>
            <a:r>
              <a:rPr lang="el-GR" dirty="0" smtClean="0"/>
              <a:t>Ή τους στέλνουν μέσω </a:t>
            </a:r>
            <a:r>
              <a:rPr lang="en-US" dirty="0" err="1" smtClean="0"/>
              <a:t>WiFi</a:t>
            </a:r>
            <a:endParaRPr lang="el-GR" dirty="0" smtClean="0"/>
          </a:p>
          <a:p>
            <a:r>
              <a:rPr lang="en-US" dirty="0" smtClean="0"/>
              <a:t>Software </a:t>
            </a:r>
            <a:r>
              <a:rPr lang="en-US" dirty="0" err="1" smtClean="0"/>
              <a:t>keylogging</a:t>
            </a:r>
            <a:endParaRPr lang="en-US" dirty="0" smtClean="0"/>
          </a:p>
          <a:p>
            <a:pPr lvl="1"/>
            <a:r>
              <a:rPr lang="el-GR" dirty="0" smtClean="0"/>
              <a:t>Ιός - </a:t>
            </a:r>
            <a:r>
              <a:rPr lang="en-US" dirty="0" smtClean="0"/>
              <a:t>malware</a:t>
            </a:r>
            <a:endParaRPr lang="el-GR" dirty="0" smtClean="0"/>
          </a:p>
          <a:p>
            <a:pPr lvl="1"/>
            <a:r>
              <a:rPr lang="el-GR" dirty="0" smtClean="0"/>
              <a:t>Αποθηκεύει τους κωδικούς σε αρχείο</a:t>
            </a:r>
          </a:p>
          <a:p>
            <a:pPr lvl="1"/>
            <a:r>
              <a:rPr lang="el-GR" dirty="0" smtClean="0"/>
              <a:t>Τους στέλνει μέσω </a:t>
            </a:r>
            <a:r>
              <a:rPr lang="en-US" dirty="0" smtClean="0"/>
              <a:t>Internet </a:t>
            </a:r>
            <a:r>
              <a:rPr lang="el-GR" dirty="0" smtClean="0"/>
              <a:t>στο</a:t>
            </a:r>
            <a:r>
              <a:rPr lang="en-US" dirty="0" smtClean="0"/>
              <a:t> </a:t>
            </a:r>
            <a:r>
              <a:rPr lang="el-GR" dirty="0" smtClean="0"/>
              <a:t>θύτη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725144"/>
            <a:ext cx="26193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2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Factor Authenticator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Βάζουμε έναν επιπλέον κωδικό που στέλνεται στο κινητό μας</a:t>
            </a:r>
          </a:p>
          <a:p>
            <a:r>
              <a:rPr lang="el-GR" dirty="0" smtClean="0"/>
              <a:t>Μπορούμε να το ενεργοποιήσουμε για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Facebook</a:t>
            </a:r>
          </a:p>
          <a:p>
            <a:pPr lvl="1"/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Gmail</a:t>
            </a:r>
          </a:p>
          <a:p>
            <a:pPr lvl="1"/>
            <a:r>
              <a:rPr lang="en-US" dirty="0" smtClean="0"/>
              <a:t>Blizzard</a:t>
            </a:r>
          </a:p>
          <a:p>
            <a:pPr lvl="1"/>
            <a:r>
              <a:rPr lang="el-GR" dirty="0" smtClean="0"/>
              <a:t>Και άλλα</a:t>
            </a:r>
          </a:p>
          <a:p>
            <a:r>
              <a:rPr lang="el-GR" dirty="0" smtClean="0"/>
              <a:t>Ας το ενεργοποιήσουμε τώρα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3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434675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555776" y="2420888"/>
            <a:ext cx="100811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2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93" y="1412776"/>
            <a:ext cx="9144000" cy="40386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547664" y="2856012"/>
            <a:ext cx="122413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35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2 Factor Authentication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8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Προστασία από ιούς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Δεν τρέχουμε προγράμματα ή αρχεία που μας στέλνουν!</a:t>
            </a:r>
          </a:p>
          <a:p>
            <a:r>
              <a:rPr lang="el-GR" dirty="0" smtClean="0"/>
              <a:t>Είτε με </a:t>
            </a:r>
            <a:r>
              <a:rPr lang="en-US" dirty="0" smtClean="0"/>
              <a:t>e-mail </a:t>
            </a:r>
            <a:r>
              <a:rPr lang="el-GR" dirty="0" smtClean="0"/>
              <a:t>είτε μέσω </a:t>
            </a:r>
            <a:r>
              <a:rPr lang="en-US" dirty="0" smtClean="0"/>
              <a:t>Facebook</a:t>
            </a:r>
          </a:p>
          <a:p>
            <a:r>
              <a:rPr lang="el-GR" dirty="0" smtClean="0"/>
              <a:t>Επιβεβαιώνουμε ότι ο αποστολέας μας το έστειλε</a:t>
            </a:r>
          </a:p>
          <a:p>
            <a:r>
              <a:rPr lang="el-GR" dirty="0" smtClean="0"/>
              <a:t>Ρωτάμε: Μου έστειλες κάποιο αρχείο</a:t>
            </a:r>
            <a:r>
              <a:rPr lang="en-US" dirty="0"/>
              <a:t>?</a:t>
            </a:r>
            <a:endParaRPr lang="en-US" dirty="0" smtClean="0"/>
          </a:p>
          <a:p>
            <a:r>
              <a:rPr lang="el-GR" dirty="0" smtClean="0"/>
              <a:t>Ενημερώνουμε </a:t>
            </a:r>
            <a:r>
              <a:rPr lang="el-GR" b="1" dirty="0" smtClean="0"/>
              <a:t>πάντα</a:t>
            </a:r>
            <a:r>
              <a:rPr lang="el-GR" dirty="0" smtClean="0"/>
              <a:t> τον υπολογιστή μας</a:t>
            </a:r>
          </a:p>
          <a:p>
            <a:r>
              <a:rPr lang="el-GR" dirty="0" smtClean="0"/>
              <a:t>Ενημέρωση σε: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Linux / Ubuntu</a:t>
            </a:r>
          </a:p>
          <a:p>
            <a:pPr lvl="1"/>
            <a:r>
              <a:rPr lang="en-US" dirty="0" smtClean="0"/>
              <a:t>Adobe Flash / Adobe Acrobat</a:t>
            </a:r>
          </a:p>
          <a:p>
            <a:pPr lvl="1"/>
            <a:r>
              <a:rPr lang="en-US" dirty="0" smtClean="0"/>
              <a:t>Java</a:t>
            </a:r>
          </a:p>
          <a:p>
            <a:r>
              <a:rPr lang="el-GR" dirty="0" smtClean="0"/>
              <a:t>Μην ξεχνάτε να τρέχετε τις ενημερώσεις!</a:t>
            </a:r>
            <a:endParaRPr lang="en-US" dirty="0" smtClean="0"/>
          </a:p>
          <a:p>
            <a:r>
              <a:rPr lang="el-GR" dirty="0" smtClean="0"/>
              <a:t>Ενεργοποιήστε τις αυτόματες ενημερώσεις</a:t>
            </a:r>
          </a:p>
        </p:txBody>
      </p:sp>
    </p:spTree>
    <p:extLst>
      <p:ext uri="{BB962C8B-B14F-4D97-AF65-F5344CB8AC3E}">
        <p14:creationId xmlns:p14="http://schemas.microsoft.com/office/powerpoint/2010/main" val="47977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Μπλοκάρει τις διαφημίσεις στον </a:t>
            </a:r>
            <a:r>
              <a:rPr lang="en-US" dirty="0" smtClean="0"/>
              <a:t>browser</a:t>
            </a:r>
          </a:p>
          <a:p>
            <a:r>
              <a:rPr lang="el-GR" dirty="0" smtClean="0"/>
              <a:t>Μας προστατεύει από παραπλανητικά μηνύματα</a:t>
            </a:r>
            <a:r>
              <a:rPr lang="en-US" dirty="0" smtClean="0"/>
              <a:t> / malware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7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Προστασία από φυσικές επιθέσεις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Κρυπτογράφηση </a:t>
            </a:r>
            <a:r>
              <a:rPr lang="el-GR" dirty="0" smtClean="0"/>
              <a:t>δίσκου</a:t>
            </a:r>
          </a:p>
          <a:p>
            <a:r>
              <a:rPr lang="el-GR" dirty="0" smtClean="0"/>
              <a:t>Σε περίπτωση κλοπής εξοπλισμού, τα δεδομένα είναι ασφαλή</a:t>
            </a:r>
            <a:endParaRPr lang="en-US" dirty="0" smtClean="0"/>
          </a:p>
          <a:p>
            <a:r>
              <a:rPr lang="el-GR" dirty="0" smtClean="0"/>
              <a:t>Δυνατοί κωδικοί πρόσβασης</a:t>
            </a:r>
          </a:p>
          <a:p>
            <a:r>
              <a:rPr lang="el-GR" dirty="0" smtClean="0"/>
              <a:t>Ορθή πολιτική χρήσης κωδικών πρόσβασης</a:t>
            </a:r>
          </a:p>
        </p:txBody>
      </p:sp>
    </p:spTree>
    <p:extLst>
      <p:ext uri="{BB962C8B-B14F-4D97-AF65-F5344CB8AC3E}">
        <p14:creationId xmlns:p14="http://schemas.microsoft.com/office/powerpoint/2010/main" val="40590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Κρυπτογράφηση δίσκου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Πλήρης ή μερική</a:t>
            </a:r>
          </a:p>
          <a:p>
            <a:r>
              <a:rPr lang="el-GR" b="1" dirty="0" smtClean="0"/>
              <a:t>Πλήρης</a:t>
            </a:r>
            <a:r>
              <a:rPr lang="el-GR" dirty="0" smtClean="0"/>
              <a:t>: Κρυπτογραφεί όλο το σύστημα αρχείων</a:t>
            </a:r>
          </a:p>
          <a:p>
            <a:r>
              <a:rPr lang="el-GR" b="1" dirty="0" smtClean="0"/>
              <a:t>Μερική</a:t>
            </a:r>
            <a:r>
              <a:rPr lang="el-GR" dirty="0" smtClean="0"/>
              <a:t>: Κρυπτογραφεί επιλεγμένα αρχεία</a:t>
            </a:r>
          </a:p>
          <a:p>
            <a:r>
              <a:rPr lang="el-GR" dirty="0" smtClean="0"/>
              <a:t>Για την κρυπτογράφηση χρησιμοποιείται ένας κωδικός πρόσβασης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70953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TrueCrypt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Επιτρέπει μερική</a:t>
            </a:r>
            <a:r>
              <a:rPr lang="en-US" dirty="0" smtClean="0"/>
              <a:t>/</a:t>
            </a:r>
            <a:r>
              <a:rPr lang="el-GR" dirty="0" smtClean="0"/>
              <a:t>πλήρη κρυπτογράφηση δίσκου</a:t>
            </a:r>
            <a:endParaRPr lang="en-US" dirty="0" smtClean="0"/>
          </a:p>
          <a:p>
            <a:r>
              <a:rPr lang="el-GR" dirty="0" smtClean="0"/>
              <a:t>Είναι </a:t>
            </a:r>
            <a:r>
              <a:rPr lang="el-GR" dirty="0" smtClean="0"/>
              <a:t>ανοιχτού κώδικα</a:t>
            </a:r>
          </a:p>
          <a:p>
            <a:r>
              <a:rPr lang="el-GR" dirty="0" smtClean="0"/>
              <a:t>Υποστηρίζει </a:t>
            </a:r>
            <a:r>
              <a:rPr lang="en-US" dirty="0" smtClean="0"/>
              <a:t>Linux, Mac, Windows</a:t>
            </a:r>
          </a:p>
        </p:txBody>
      </p:sp>
    </p:spTree>
    <p:extLst>
      <p:ext uri="{BB962C8B-B14F-4D97-AF65-F5344CB8AC3E}">
        <p14:creationId xmlns:p14="http://schemas.microsoft.com/office/powerpoint/2010/main" val="402344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Όσο ξεκινάμε...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l-GR" dirty="0" smtClean="0"/>
              <a:t>Κατεβάστε το </a:t>
            </a:r>
            <a:r>
              <a:rPr lang="en-US" dirty="0" err="1" smtClean="0"/>
              <a:t>TrueCrypt</a:t>
            </a:r>
            <a:r>
              <a:rPr lang="en-US" dirty="0" smtClean="0"/>
              <a:t> </a:t>
            </a:r>
            <a:r>
              <a:rPr lang="el-GR" dirty="0" smtClean="0"/>
              <a:t>για το σύστημά σας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http://www.truecrypt.org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l-GR" dirty="0" smtClean="0"/>
              <a:t>Εγκαταστήστε το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758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990600"/>
          </a:xfrm>
        </p:spPr>
        <p:txBody>
          <a:bodyPr/>
          <a:lstStyle/>
          <a:p>
            <a:pPr algn="ctr"/>
            <a:r>
              <a:rPr lang="en-US" dirty="0" err="1" smtClean="0"/>
              <a:t>TrueCrypt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Αποκάλυψη κλειδιού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Κάποιος που βλέπει το δίσκο μπορεί να καταλάβει ότι είναι </a:t>
            </a:r>
            <a:r>
              <a:rPr lang="el-GR" dirty="0" smtClean="0"/>
              <a:t>κρυπτογραφημένος</a:t>
            </a:r>
          </a:p>
          <a:p>
            <a:r>
              <a:rPr lang="el-GR" dirty="0" smtClean="0"/>
              <a:t>Αν υπάρχει υποψία ότι έχουμε παράνομα δεδομένα, μπορεί να μας ζητηθεί ο κωδικός πρόσβασης από κάποια αρχή (αστυνομία, δικαστήριο...)</a:t>
            </a:r>
          </a:p>
          <a:p>
            <a:r>
              <a:rPr lang="el-GR" dirty="0" smtClean="0"/>
              <a:t>Δεν μπορούμε πάντα να αρνηθούμε!</a:t>
            </a:r>
          </a:p>
        </p:txBody>
      </p:sp>
    </p:spTree>
    <p:extLst>
      <p:ext uri="{BB962C8B-B14F-4D97-AF65-F5344CB8AC3E}">
        <p14:creationId xmlns:p14="http://schemas.microsoft.com/office/powerpoint/2010/main" val="91952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Disk Encryption (FDE)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Όλος ο δίσκος κρυπτογραφείται</a:t>
            </a:r>
          </a:p>
          <a:p>
            <a:pPr lvl="1"/>
            <a:r>
              <a:rPr lang="el-GR" dirty="0" smtClean="0"/>
              <a:t>Λειτουργικό σύστημα</a:t>
            </a:r>
          </a:p>
          <a:p>
            <a:pPr lvl="1"/>
            <a:r>
              <a:rPr lang="el-GR" dirty="0" smtClean="0"/>
              <a:t>Προγράμματα</a:t>
            </a:r>
          </a:p>
          <a:p>
            <a:pPr lvl="1"/>
            <a:r>
              <a:rPr lang="el-GR" dirty="0" smtClean="0"/>
              <a:t>Δεδομένα του </a:t>
            </a:r>
            <a:r>
              <a:rPr lang="el-GR" dirty="0" smtClean="0"/>
              <a:t>χρήστη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6605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Disk Encryption (FDE)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</a:t>
            </a:r>
          </a:p>
          <a:p>
            <a:pPr lvl="1"/>
            <a:r>
              <a:rPr lang="en-US" dirty="0" err="1" smtClean="0"/>
              <a:t>FileVault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2492896"/>
            <a:ext cx="5400600" cy="42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Disk Encryption (FDE)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LUKS/</a:t>
            </a:r>
            <a:r>
              <a:rPr lang="en-US" dirty="0" err="1" smtClean="0"/>
              <a:t>dm</a:t>
            </a:r>
            <a:r>
              <a:rPr lang="en-US" dirty="0" smtClean="0"/>
              <a:t>-crypt</a:t>
            </a:r>
          </a:p>
          <a:p>
            <a:pPr lvl="1"/>
            <a:r>
              <a:rPr lang="el-GR" dirty="0" smtClean="0"/>
              <a:t>Υποστηρίζεται από τον πυρήνα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780928"/>
            <a:ext cx="61912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1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Disk Encryption (FDE)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pPr lvl="1"/>
            <a:r>
              <a:rPr lang="en-US" dirty="0" err="1" smtClean="0"/>
              <a:t>TrueCrypt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126" y="2563191"/>
            <a:ext cx="4851748" cy="295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4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056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“You </a:t>
            </a:r>
            <a:r>
              <a:rPr lang="en-US" sz="3200" dirty="0"/>
              <a:t>can always be a little more paranoid</a:t>
            </a:r>
            <a:r>
              <a:rPr lang="en-US" sz="3200" dirty="0" smtClean="0"/>
              <a:t>.”</a:t>
            </a:r>
            <a:endParaRPr lang="en-US" sz="3200" dirty="0"/>
          </a:p>
          <a:p>
            <a:pPr marL="0" indent="0" algn="ctr">
              <a:buNone/>
            </a:pPr>
            <a:r>
              <a:rPr lang="en-US" dirty="0" smtClean="0"/>
              <a:t>Tom </a:t>
            </a:r>
            <a:r>
              <a:rPr lang="en-US" dirty="0" err="1"/>
              <a:t>Lowenthal</a:t>
            </a:r>
            <a:endParaRPr lang="en-US" dirty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08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Υπάρχει περίπτωση να κρυπτογραφηθεί ο δίσκος μας χωρίς να το θέλουμε;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Ransomware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Ιός που βασίζεται στην κρυπτογραφία</a:t>
            </a:r>
            <a:endParaRPr lang="en-US" dirty="0" smtClean="0"/>
          </a:p>
          <a:p>
            <a:r>
              <a:rPr lang="el-GR" dirty="0" smtClean="0"/>
              <a:t>Κρυπτογραφεί τα αρχεία μας</a:t>
            </a:r>
          </a:p>
          <a:p>
            <a:endParaRPr lang="el-GR" dirty="0" smtClean="0"/>
          </a:p>
          <a:p>
            <a:r>
              <a:rPr lang="el-GR" dirty="0" smtClean="0"/>
              <a:t>Δεν </a:t>
            </a:r>
            <a:r>
              <a:rPr lang="el-GR" dirty="0" smtClean="0"/>
              <a:t>περιέχει το </a:t>
            </a:r>
            <a:r>
              <a:rPr lang="en-US" dirty="0" smtClean="0"/>
              <a:t>private key</a:t>
            </a:r>
            <a:endParaRPr lang="el-GR" dirty="0" smtClean="0"/>
          </a:p>
          <a:p>
            <a:r>
              <a:rPr lang="el-GR" dirty="0" smtClean="0"/>
              <a:t>Μας ζητάει λύτρα για να ξεκλειδώσουν τα αρχεία μας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9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0528" y="-99392"/>
            <a:ext cx="9505056" cy="741682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0"/>
            <a:ext cx="8820472" cy="687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9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8520" y="-99392"/>
            <a:ext cx="9433048" cy="7128792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75656" y="3933056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dirty="0" smtClean="0">
                <a:solidFill>
                  <a:schemeClr val="bg1"/>
                </a:solidFill>
              </a:rPr>
              <a:t>Ας χακάρουμε το </a:t>
            </a:r>
            <a:r>
              <a:rPr lang="en-US" sz="3600" dirty="0" smtClean="0">
                <a:solidFill>
                  <a:schemeClr val="bg1"/>
                </a:solidFill>
              </a:rPr>
              <a:t>Facebook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620688"/>
            <a:ext cx="2870448" cy="28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8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Μάθαμε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LastPass</a:t>
            </a:r>
            <a:endParaRPr lang="en-US" dirty="0" smtClean="0"/>
          </a:p>
          <a:p>
            <a:r>
              <a:rPr lang="en-US" dirty="0" err="1" smtClean="0"/>
              <a:t>AdBlock</a:t>
            </a:r>
            <a:endParaRPr lang="en-US" dirty="0" smtClean="0"/>
          </a:p>
          <a:p>
            <a:r>
              <a:rPr lang="en-US" dirty="0" smtClean="0"/>
              <a:t>Social engineering</a:t>
            </a:r>
          </a:p>
          <a:p>
            <a:r>
              <a:rPr lang="el-GR" dirty="0" smtClean="0"/>
              <a:t>Κωδικούς πρόσβασης</a:t>
            </a:r>
            <a:endParaRPr lang="en-US" dirty="0" smtClean="0"/>
          </a:p>
          <a:p>
            <a:r>
              <a:rPr lang="el-GR" dirty="0" smtClean="0"/>
              <a:t>Κρυπτογράφηση </a:t>
            </a:r>
            <a:r>
              <a:rPr lang="el-GR" dirty="0"/>
              <a:t>δίσκου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TrueCrypt</a:t>
            </a:r>
            <a:r>
              <a:rPr lang="en-US" dirty="0" smtClean="0"/>
              <a:t>)</a:t>
            </a:r>
            <a:endParaRPr lang="el-GR" dirty="0"/>
          </a:p>
          <a:p>
            <a:r>
              <a:rPr lang="en-US" dirty="0" smtClean="0"/>
              <a:t>2 factor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3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Σε ενδιαφέρει η ασφάλεια;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</a:t>
            </a:r>
            <a:endParaRPr lang="el-GR" dirty="0" smtClean="0"/>
          </a:p>
          <a:p>
            <a:pPr lvl="1"/>
            <a:r>
              <a:rPr lang="el-GR" dirty="0" smtClean="0"/>
              <a:t>Ανώνυμη περιήγηση στο διαδίκτυο</a:t>
            </a:r>
          </a:p>
          <a:p>
            <a:r>
              <a:rPr lang="en-US" dirty="0" smtClean="0"/>
              <a:t>Hidden Volumes</a:t>
            </a:r>
            <a:endParaRPr lang="el-GR" dirty="0" smtClean="0"/>
          </a:p>
          <a:p>
            <a:pPr lvl="1"/>
            <a:r>
              <a:rPr lang="el-GR" dirty="0" smtClean="0"/>
              <a:t>Κρυμμένοι σκληροί δίσκοι που δεν φαίνεται ότι υπάρχουν</a:t>
            </a:r>
            <a:endParaRPr lang="en-US" dirty="0" smtClean="0"/>
          </a:p>
          <a:p>
            <a:r>
              <a:rPr lang="en-US" dirty="0" err="1" smtClean="0"/>
              <a:t>Bitcoin</a:t>
            </a:r>
            <a:endParaRPr lang="en-US" dirty="0" smtClean="0"/>
          </a:p>
          <a:p>
            <a:pPr lvl="1"/>
            <a:r>
              <a:rPr lang="el-GR" dirty="0" smtClean="0"/>
              <a:t>Ασφαλείς, αποκεντρωμένες πληρωμές</a:t>
            </a:r>
            <a:endParaRPr lang="en-US" dirty="0" smtClean="0"/>
          </a:p>
          <a:p>
            <a:r>
              <a:rPr lang="en-US" dirty="0" smtClean="0"/>
              <a:t>HTTPS / ARP / HSTS / BREACH</a:t>
            </a:r>
          </a:p>
          <a:p>
            <a:pPr lvl="1"/>
            <a:r>
              <a:rPr lang="el-GR" dirty="0" smtClean="0"/>
              <a:t>Ασφάλειας δικτύων</a:t>
            </a:r>
          </a:p>
          <a:p>
            <a:r>
              <a:rPr lang="en-US" dirty="0" smtClean="0"/>
              <a:t>OTR</a:t>
            </a:r>
          </a:p>
          <a:p>
            <a:pPr lvl="1"/>
            <a:r>
              <a:rPr lang="el-GR" dirty="0" smtClean="0"/>
              <a:t>Ασφαλές</a:t>
            </a:r>
            <a:r>
              <a:rPr lang="en-US" dirty="0" smtClean="0"/>
              <a:t>, </a:t>
            </a:r>
            <a:r>
              <a:rPr lang="el-GR" dirty="0" smtClean="0"/>
              <a:t>κρυπτογραφημένο </a:t>
            </a:r>
            <a:r>
              <a:rPr lang="en-US" dirty="0" smtClean="0"/>
              <a:t>chat</a:t>
            </a:r>
          </a:p>
          <a:p>
            <a:r>
              <a:rPr lang="en-US" dirty="0" smtClean="0"/>
              <a:t>GPG</a:t>
            </a:r>
          </a:p>
          <a:p>
            <a:pPr lvl="1"/>
            <a:r>
              <a:rPr lang="el-GR" dirty="0" smtClean="0"/>
              <a:t>Κρυπτογράφηση </a:t>
            </a:r>
            <a:r>
              <a:rPr lang="en-US" dirty="0" smtClean="0"/>
              <a:t>e-mail, </a:t>
            </a:r>
            <a:r>
              <a:rPr lang="el-GR" dirty="0" smtClean="0"/>
              <a:t>ψηφιακές υπογραφές</a:t>
            </a:r>
          </a:p>
        </p:txBody>
      </p:sp>
    </p:spTree>
    <p:extLst>
      <p:ext uri="{BB962C8B-B14F-4D97-AF65-F5344CB8AC3E}">
        <p14:creationId xmlns:p14="http://schemas.microsoft.com/office/powerpoint/2010/main" val="3923937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91264" cy="1152128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Ευχαριστώ </a:t>
            </a:r>
            <a:r>
              <a:rPr lang="el-GR" dirty="0" smtClean="0"/>
              <a:t>που </a:t>
            </a:r>
            <a:r>
              <a:rPr lang="el-GR" dirty="0" smtClean="0"/>
              <a:t>με </a:t>
            </a:r>
            <a:r>
              <a:rPr lang="el-GR" dirty="0" smtClean="0"/>
              <a:t>παρακολουθήσατε!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7"/>
            <a:ext cx="8291264" cy="4248473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Ενδιαφέρεστε για ασφάλεια;</a:t>
            </a:r>
          </a:p>
          <a:p>
            <a:r>
              <a:rPr lang="el-GR" dirty="0" smtClean="0"/>
              <a:t>10 ώρες μαθημάτων ασφάλειας στο:</a:t>
            </a:r>
          </a:p>
          <a:p>
            <a:r>
              <a:rPr lang="en-US" dirty="0" smtClean="0">
                <a:hlinkClick r:id="rId2"/>
              </a:rPr>
              <a:t>http://security-class.gr</a:t>
            </a:r>
            <a:r>
              <a:rPr lang="en-US" dirty="0" smtClean="0"/>
              <a:t> </a:t>
            </a:r>
            <a:endParaRPr lang="el-GR" dirty="0" smtClean="0"/>
          </a:p>
          <a:p>
            <a:pPr marL="0" indent="0">
              <a:buNone/>
            </a:pPr>
            <a:endParaRPr lang="en-US" dirty="0"/>
          </a:p>
          <a:p>
            <a:r>
              <a:rPr lang="el-GR" dirty="0" smtClean="0"/>
              <a:t>Παραμένω διαθέσιμος: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dionyziz@gmail.com</a:t>
            </a:r>
            <a:endParaRPr lang="el-GR" dirty="0" smtClean="0"/>
          </a:p>
          <a:p>
            <a:pPr lvl="1"/>
            <a:r>
              <a:rPr lang="en-US" dirty="0" smtClean="0">
                <a:hlinkClick r:id="rId4"/>
              </a:rPr>
              <a:t>https://twitter.com/dionyziz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https://facebook.com/dionyziz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https://dionyziz.com</a:t>
            </a:r>
            <a:endParaRPr lang="el-GR" dirty="0" smtClean="0"/>
          </a:p>
          <a:p>
            <a:pPr lvl="1"/>
            <a:endParaRPr lang="el-GR" dirty="0"/>
          </a:p>
          <a:p>
            <a:r>
              <a:rPr lang="en-US" dirty="0" smtClean="0"/>
              <a:t>Creative </a:t>
            </a:r>
            <a:r>
              <a:rPr lang="en-US" dirty="0" smtClean="0"/>
              <a:t>Commons 3.0 </a:t>
            </a:r>
            <a:r>
              <a:rPr lang="en-US" dirty="0" smtClean="0"/>
              <a:t>Attribution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275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Παραβίαση λογαριασμών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παραβίαση λογαριασμών μπορεί να γίνει με δύο τρόπους:</a:t>
            </a:r>
          </a:p>
          <a:p>
            <a:r>
              <a:rPr lang="el-GR" b="1" dirty="0" smtClean="0"/>
              <a:t>Τεχνικούς τρόπους</a:t>
            </a:r>
          </a:p>
          <a:p>
            <a:r>
              <a:rPr lang="el-GR" b="1" dirty="0" smtClean="0"/>
              <a:t>Ψυχολογικούς τρόπους</a:t>
            </a:r>
          </a:p>
        </p:txBody>
      </p:sp>
    </p:spTree>
    <p:extLst>
      <p:ext uri="{BB962C8B-B14F-4D97-AF65-F5344CB8AC3E}">
        <p14:creationId xmlns:p14="http://schemas.microsoft.com/office/powerpoint/2010/main" val="76101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Τεχνικοί τρόποι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Βασιζόμαστε σε κάποιο </a:t>
            </a:r>
            <a:r>
              <a:rPr lang="en-US" dirty="0" smtClean="0"/>
              <a:t>bug </a:t>
            </a:r>
            <a:r>
              <a:rPr lang="el-GR" dirty="0" smtClean="0"/>
              <a:t>που έχει το σύστημα</a:t>
            </a:r>
          </a:p>
          <a:p>
            <a:r>
              <a:rPr lang="el-GR" dirty="0" smtClean="0"/>
              <a:t>Κάποιο πρόβλημα ασφάλειας του λογισμικού του </a:t>
            </a:r>
            <a:r>
              <a:rPr lang="en-US" dirty="0" smtClean="0"/>
              <a:t>Facebook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9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Ας δούμε έναν τεχνικό τρόπο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l-GR" dirty="0" smtClean="0"/>
              <a:t>Παράδειγμα τεχνικού τρόπου:</a:t>
            </a:r>
            <a:endParaRPr lang="en-US" dirty="0" smtClean="0"/>
          </a:p>
          <a:p>
            <a:r>
              <a:rPr lang="en-US" dirty="0" smtClean="0"/>
              <a:t>“Hack 632” </a:t>
            </a:r>
            <a:r>
              <a:rPr lang="el-GR" dirty="0" smtClean="0"/>
              <a:t>του </a:t>
            </a:r>
            <a:r>
              <a:rPr lang="en-US" dirty="0" smtClean="0"/>
              <a:t>Facebook</a:t>
            </a:r>
          </a:p>
          <a:p>
            <a:r>
              <a:rPr lang="el-GR" dirty="0" smtClean="0"/>
              <a:t>Αξιοποιεί τη δυνατότητα </a:t>
            </a:r>
            <a:r>
              <a:rPr lang="en-US" dirty="0" smtClean="0"/>
              <a:t>“Flag for Spam” </a:t>
            </a:r>
            <a:r>
              <a:rPr lang="el-GR" dirty="0" smtClean="0"/>
              <a:t>του </a:t>
            </a:r>
            <a:r>
              <a:rPr lang="en-US" dirty="0" smtClean="0"/>
              <a:t>Facebook</a:t>
            </a:r>
          </a:p>
          <a:p>
            <a:r>
              <a:rPr lang="el-GR" dirty="0" smtClean="0"/>
              <a:t>Πρέπει ο θύτης και το θύμα να είναι «φίλοι»</a:t>
            </a:r>
            <a:endParaRPr lang="en-US" dirty="0" smtClean="0"/>
          </a:p>
          <a:p>
            <a:r>
              <a:rPr lang="el-GR" dirty="0" smtClean="0"/>
              <a:t>Υποκλέπτει το </a:t>
            </a:r>
            <a:r>
              <a:rPr lang="en-US" dirty="0" err="1" smtClean="0"/>
              <a:t>friendid</a:t>
            </a:r>
            <a:r>
              <a:rPr lang="en-US" dirty="0" smtClean="0"/>
              <a:t> </a:t>
            </a:r>
            <a:r>
              <a:rPr lang="el-GR" dirty="0" smtClean="0"/>
              <a:t>ανάμεσα στο θύμα και το θύτη</a:t>
            </a:r>
          </a:p>
          <a:p>
            <a:r>
              <a:rPr lang="el-GR" dirty="0" smtClean="0"/>
              <a:t>Προκύπτει ένας κρυπτογραφημένος κωδικός</a:t>
            </a:r>
          </a:p>
          <a:p>
            <a:r>
              <a:rPr lang="el-GR" dirty="0" smtClean="0"/>
              <a:t>Μπορούμε στη συνέχεια να τον αποκρυπτογραφήσουμε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2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 632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Δεν χρειάζεται να έχουμε τεχνικές γνώσεις!</a:t>
            </a:r>
          </a:p>
          <a:p>
            <a:r>
              <a:rPr lang="el-GR" dirty="0" smtClean="0"/>
              <a:t>Θα χρειαστούμε 2 εθελοντές: Έναν θύτη και ένα θύμα</a:t>
            </a:r>
            <a:endParaRPr lang="en-US" dirty="0" smtClean="0"/>
          </a:p>
          <a:p>
            <a:r>
              <a:rPr lang="el-GR" dirty="0" smtClean="0"/>
              <a:t>Που να είναι μεταξύ τους φίλοι στο </a:t>
            </a:r>
            <a:r>
              <a:rPr lang="en-US" dirty="0" smtClean="0"/>
              <a:t>Facebook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2507772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6209</TotalTime>
  <Words>1062</Words>
  <Application>Microsoft Office PowerPoint</Application>
  <PresentationFormat>On-screen Show (4:3)</PresentationFormat>
  <Paragraphs>234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Calibri</vt:lpstr>
      <vt:lpstr>Clarity</vt:lpstr>
      <vt:lpstr>πρακτικη ασφαλεια</vt:lpstr>
      <vt:lpstr>Ποιος είμαι;</vt:lpstr>
      <vt:lpstr>Στόχος της ώρας</vt:lpstr>
      <vt:lpstr>Όσο ξεκινάμε...</vt:lpstr>
      <vt:lpstr>PowerPoint Presentation</vt:lpstr>
      <vt:lpstr>Παραβίαση λογαριασμών</vt:lpstr>
      <vt:lpstr>Τεχνικοί τρόποι</vt:lpstr>
      <vt:lpstr>Ας δούμε έναν τεχνικό τρόπο</vt:lpstr>
      <vt:lpstr>Hack 632</vt:lpstr>
      <vt:lpstr>Hack 632</vt:lpstr>
      <vt:lpstr>Hack 632</vt:lpstr>
      <vt:lpstr>…αποκρυπτογραφώντας τον κωδικό</vt:lpstr>
      <vt:lpstr>Μα, για μισό λεπτό!</vt:lpstr>
      <vt:lpstr>To Hack632 είναι ένα ψέμα</vt:lpstr>
      <vt:lpstr>Social engineering</vt:lpstr>
      <vt:lpstr>Πού βάζουμε τον κωδικό μας;</vt:lpstr>
      <vt:lpstr>Πού θα βάζατε τον κωδικό σας;</vt:lpstr>
      <vt:lpstr>Πού θα βάζατε τον κωδικό σας;</vt:lpstr>
      <vt:lpstr>PowerPoint Presentation</vt:lpstr>
      <vt:lpstr>PowerPoint Presentation</vt:lpstr>
      <vt:lpstr>PowerPoint Presentation</vt:lpstr>
      <vt:lpstr>Διπλοί κωδικοί</vt:lpstr>
      <vt:lpstr>Μοναδικός κωδικός σε κάθε σελίδα</vt:lpstr>
      <vt:lpstr>LastPass</vt:lpstr>
      <vt:lpstr>LastPass</vt:lpstr>
      <vt:lpstr>LastPass Demo</vt:lpstr>
      <vt:lpstr>Φυσική ασφάλεια</vt:lpstr>
      <vt:lpstr>Κλοπή κωδικών πρόσβασης</vt:lpstr>
      <vt:lpstr>PowerPoint Presentation</vt:lpstr>
      <vt:lpstr>Key loggers</vt:lpstr>
      <vt:lpstr>2 Factor Authenticator</vt:lpstr>
      <vt:lpstr>PowerPoint Presentation</vt:lpstr>
      <vt:lpstr>PowerPoint Presentation</vt:lpstr>
      <vt:lpstr>2 Factor Authentication demo</vt:lpstr>
      <vt:lpstr>Προστασία από ιούς</vt:lpstr>
      <vt:lpstr>AdBlock</vt:lpstr>
      <vt:lpstr>Προστασία από φυσικές επιθέσεις</vt:lpstr>
      <vt:lpstr>Κρυπτογράφηση δίσκου</vt:lpstr>
      <vt:lpstr>TrueCrypt</vt:lpstr>
      <vt:lpstr>TrueCrypt demo</vt:lpstr>
      <vt:lpstr>Αποκάλυψη κλειδιού</vt:lpstr>
      <vt:lpstr>Full Disk Encryption (FDE)</vt:lpstr>
      <vt:lpstr>Full Disk Encryption (FDE)</vt:lpstr>
      <vt:lpstr>Full Disk Encryption (FDE)</vt:lpstr>
      <vt:lpstr>Full Disk Encryption (FDE)</vt:lpstr>
      <vt:lpstr>PowerPoint Presentation</vt:lpstr>
      <vt:lpstr>Quiz</vt:lpstr>
      <vt:lpstr>Ransomware</vt:lpstr>
      <vt:lpstr>PowerPoint Presentation</vt:lpstr>
      <vt:lpstr>Μάθαμε</vt:lpstr>
      <vt:lpstr>Σε ενδιαφέρει η ασφάλεια;</vt:lpstr>
      <vt:lpstr>Ευχαριστώ που με παρακολουθήσατε!</vt:lpstr>
    </vt:vector>
  </TitlesOfParts>
  <Company>Kamibu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</dc:title>
  <dc:creator>Dionysis Zindros</dc:creator>
  <cp:lastModifiedBy>john</cp:lastModifiedBy>
  <cp:revision>351</cp:revision>
  <dcterms:created xsi:type="dcterms:W3CDTF">2010-08-21T11:02:20Z</dcterms:created>
  <dcterms:modified xsi:type="dcterms:W3CDTF">2014-05-20T11:29:16Z</dcterms:modified>
</cp:coreProperties>
</file>