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1.png" ContentType="image/png"/>
  <Override PartName="/ppt/media/image5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22880" y="4146840"/>
            <a:ext cx="2916360" cy="2325600"/>
          </a:xfrm>
          <a:prstGeom prst="rect">
            <a:avLst/>
          </a:prstGeom>
          <a:ln>
            <a:noFill/>
          </a:ln>
        </p:spPr>
      </p:pic>
      <p:pic>
        <p:nvPicPr>
          <p:cNvPr descr="" id="4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560" y="4146840"/>
            <a:ext cx="2916360" cy="2325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22880" y="4146840"/>
            <a:ext cx="2916360" cy="2325600"/>
          </a:xfrm>
          <a:prstGeom prst="rect">
            <a:avLst/>
          </a:prstGeom>
          <a:ln>
            <a:noFill/>
          </a:ln>
        </p:spPr>
      </p:pic>
      <p:pic>
        <p:nvPicPr>
          <p:cNvPr descr="" id="8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560" y="4146840"/>
            <a:ext cx="2916360" cy="2325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2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22880" y="4146840"/>
            <a:ext cx="2916360" cy="2325600"/>
          </a:xfrm>
          <a:prstGeom prst="rect">
            <a:avLst/>
          </a:prstGeom>
          <a:ln>
            <a:noFill/>
          </a:ln>
        </p:spPr>
      </p:pic>
      <p:pic>
        <p:nvPicPr>
          <p:cNvPr descr="" id="12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560" y="4146840"/>
            <a:ext cx="2916360" cy="2325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d2533c"/>
                </a:solidFill>
                <a:latin typeface="Arial"/>
              </a:rPr>
              <a:t>Πατήστε για επεξεργασία της μορφής κειμένου του τίτλουClick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2/14/14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1E59084-04CC-4F8A-8BB2-F64AFC111938}" type="slidenum">
              <a:rPr b="1" lang="en-US" sz="1400">
                <a:solidFill>
                  <a:srgbClr val="ffffff"/>
                </a:solidFill>
                <a:latin typeface="Arial"/>
              </a:rPr>
              <a:t>&lt;αριθμός&gt;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Έκτο επίπεδο διάρθρωσης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Έβδομο επίπεδο διάρθρωσης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4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Πατήστε για επεξεργασία της μορφής κειμένου του τίτλουClick to edit Master title style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2/14/14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D8B749A-59B8-407E-8247-CABCC651DF5A}" type="slidenum">
              <a:rPr b="1" lang="en-US" sz="1400">
                <a:solidFill>
                  <a:srgbClr val="ffffff"/>
                </a:solidFill>
                <a:latin typeface="Arial"/>
              </a:rPr>
              <a:t>&lt;αριθμός&gt;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84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Πατήστε για επεξεργασία της μορφής κειμένου του τίτλουClick to edit Master title style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1676520"/>
            <a:ext cx="3931560" cy="63936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292934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438280"/>
            <a:ext cx="3931560" cy="395100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754880" y="1676520"/>
            <a:ext cx="3931560" cy="63936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292934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4754880" y="2438280"/>
            <a:ext cx="3931560" cy="395100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90" name="PlaceHolder 8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</a:rPr>
              <a:t>2/14/14</a:t>
            </a:r>
            <a:endParaRPr/>
          </a:p>
        </p:txBody>
      </p:sp>
      <p:sp>
        <p:nvSpPr>
          <p:cNvPr id="91" name="PlaceHolder 9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2" name="PlaceHolder 10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9C3536B-ED79-4E0C-9C3C-45F383FDFA2D}" type="slidenum">
              <a:rPr b="1" lang="en-US" sz="2400">
                <a:solidFill>
                  <a:srgbClr val="ffffff"/>
                </a:solidFill>
                <a:latin typeface="Arial"/>
              </a:rPr>
              <a:t>&lt;αριθμός&gt;</a:t>
            </a:fld>
            <a:endParaRPr/>
          </a:p>
        </p:txBody>
      </p:sp>
      <p:sp>
        <p:nvSpPr>
          <p:cNvPr id="93" name="Line 11"/>
          <p:cNvSpPr/>
          <p:nvPr/>
        </p:nvSpPr>
        <p:spPr>
          <a:xfrm flipH="1">
            <a:off x="4572000" y="1691640"/>
            <a:ext cx="720" cy="470916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security-class.gr/" TargetMode="External"/><Relationship Id="rId2" Type="http://schemas.openxmlformats.org/officeDocument/2006/relationships/hyperlink" Target="https://groups.google.com/forum/#!forum/security-class-gr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d2533c"/>
                </a:solidFill>
                <a:latin typeface="Arial"/>
              </a:rPr>
              <a:t>Security Seminar - Οργανωτικά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685800" y="3505320"/>
            <a:ext cx="8136720" cy="2227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57576e"/>
                </a:solidFill>
                <a:latin typeface="Arial"/>
              </a:rPr>
              <a:t>Π. Αγγελάτος, Δ. Ζήνδρος</a:t>
            </a:r>
            <a:endParaRPr/>
          </a:p>
        </p:txBody>
      </p:sp>
      <p:pic>
        <p:nvPicPr>
          <p:cNvPr descr="" id="13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422480" y="5383800"/>
            <a:ext cx="1111320" cy="111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Πέτρος Αγγελάτος &lt;petrosagg@gmail.com&gt;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560" y="152388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Φοιτητής στη σχολή ΗΜΜΥ του ΕΜΠ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Ζει στο Λονδίνο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Co-founder στο resin.io*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*ψάχνουμε καλούς προγραμματιστές, λύσε τα challenges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Διονύσης Ζήνδρος &lt;dionyziz@gmail.com&gt;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52388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Φοιτητής στη σχολή ΗΜΜΥ του ΕΜΠ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Το τελευταίο τρίμηνο ήταν security team του Twitter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Συνδιοργανωτές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52388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Σωκράτης Βίδρος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Κωστής Καραντίας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Γιώργος Καργιωτάκης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Λάζαρος Κάτανας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Νικόλας Κορασίδης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Γιώργος Χατζησωφρονίου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Οργανωτικά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Διδάσκοντες: Πέτρος Αγγελάτος, Διονύσης Ζήνδρος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5 ημέρες, 18:00 – 20:00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Ιστοσελίδα: </a:t>
            </a:r>
            <a:r>
              <a:rPr lang="en-US" sz="3200">
                <a:solidFill>
                  <a:srgbClr val="292934"/>
                </a:solidFill>
                <a:latin typeface="Arial"/>
                <a:hlinkClick r:id="rId1"/>
              </a:rPr>
              <a:t>http://security-class.gr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Mailing list: </a:t>
            </a:r>
            <a:r>
              <a:rPr lang="en-US" sz="3200">
                <a:solidFill>
                  <a:srgbClr val="292934"/>
                </a:solidFill>
                <a:latin typeface="Arial"/>
                <a:hlinkClick r:id="rId2"/>
              </a:rPr>
              <a:t>https://groups.google.com/forum/#!forum/security-class-gr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Facebook Group: https://www.facebook.com/groups/1449508148600922/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Οι διαλέξεις θα βιντεοσκοπηθούν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83464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8000">
                <a:solidFill>
                  <a:srgbClr val="d2533c"/>
                </a:solidFill>
                <a:latin typeface="Arial"/>
              </a:rPr>
              <a:t>Πρόγραμμα Σεμιναρίου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Παρασκευή – 14 Φεβρουαρίου 2014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Βασικές έννοιες κρυπτογραφίας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PKI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GPG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Web of trust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Enigmail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Δευτέρα – 17 Φεβρουαρίου</a:t>
            </a:r>
            <a:r>
              <a:rPr lang="en-US" sz="4000">
                <a:solidFill>
                  <a:srgbClr val="d2533c"/>
                </a:solidFill>
                <a:latin typeface="Arial"/>
              </a:rPr>
              <a:t> 2014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HTTPS, Certificate Authorities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Eavesdropping (ARP, DNS poisoning)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HSTS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BREACH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Τρίτη – 18 Φεβρουαρίου</a:t>
            </a:r>
            <a:r>
              <a:rPr lang="en-US" sz="4000">
                <a:solidFill>
                  <a:srgbClr val="d2533c"/>
                </a:solidFill>
                <a:latin typeface="Arial"/>
              </a:rPr>
              <a:t> 2014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Unvalidated input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Injection attacks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Browser vulnerabilities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Business Logic Flaws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Τετάρτη – 19 Φεβρουαρίου</a:t>
            </a:r>
            <a:r>
              <a:rPr lang="en-US" sz="4000">
                <a:solidFill>
                  <a:srgbClr val="d2533c"/>
                </a:solidFill>
                <a:latin typeface="Arial"/>
              </a:rPr>
              <a:t> 2014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Tor και onion routing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OTR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Bitcoin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Παρασκευή – 21 Φεβρουαρίου</a:t>
            </a:r>
            <a:r>
              <a:rPr lang="en-US" sz="4000">
                <a:solidFill>
                  <a:srgbClr val="d2533c"/>
                </a:solidFill>
                <a:latin typeface="Arial"/>
              </a:rPr>
              <a:t> 2014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Πώς να συζητάτε για ασφάλεια (ορίζοντας threat models)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Πλήρης κρυπτογράφηση δίσκου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Φυσική ασφάλεια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83464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8000">
                <a:solidFill>
                  <a:srgbClr val="d2533c"/>
                </a:solidFill>
                <a:latin typeface="Arial"/>
              </a:rPr>
              <a:t>Ποιοι είμαστε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