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6.png" ContentType="image/png"/>
  <Override PartName="/ppt/media/image3.png" ContentType="image/png"/>
  <Override PartName="/ppt/media/image7.png" ContentType="image/png"/>
  <Override PartName="/ppt/media/image4.png" ContentType="image/png"/>
  <Override PartName="/ppt/media/image1.png" ContentType="image/png"/>
  <Override PartName="/ppt/media/image5.png" ContentType="image/png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4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4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8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876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92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2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22880" y="4146840"/>
            <a:ext cx="2916360" cy="2325600"/>
          </a:xfrm>
          <a:prstGeom prst="rect">
            <a:avLst/>
          </a:prstGeom>
          <a:ln>
            <a:noFill/>
          </a:ln>
        </p:spPr>
      </p:pic>
      <p:pic>
        <p:nvPicPr>
          <p:cNvPr descr="" id="127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560" y="4146840"/>
            <a:ext cx="2916360" cy="2325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533520"/>
            <a:ext cx="8229240" cy="5943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876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414684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4146840"/>
            <a:ext cx="8228520" cy="2325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FAF7956-D6FE-4DF3-A825-76D2061FC704}" type="slidenum">
              <a:rPr b="1" lang="en-US" sz="1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Έκτο επίπεδο διάρθρωσης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Έβδομο επίπεδο διάρθρωσης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43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E18BA2E-FB6B-4EB9-8251-26379B406752}" type="slidenum">
              <a:rPr b="1" lang="en-US" sz="1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 w="26280">
            <a:noFill/>
          </a:ln>
        </p:spPr>
      </p:sp>
      <p:sp>
        <p:nvSpPr>
          <p:cNvPr id="84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rgbClr val="93a299"/>
          </a:solidFill>
          <a:ln w="26280">
            <a:noFill/>
          </a:ln>
        </p:spPr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Πατήστε για επεξεργασία της μορφής κειμένου του τίτλουClick to edit Master title style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1676520"/>
            <a:ext cx="3931560" cy="6393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438280"/>
            <a:ext cx="393156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754880" y="1676520"/>
            <a:ext cx="3931560" cy="6393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292934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4754880" y="2438280"/>
            <a:ext cx="3931560" cy="395100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Πατήστε για επεξεργασία της μορφής κειμένου διάρθρωσης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Δεύτερο επίπεδο διάρθρωσης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Τρίτο επίπεδο διάρθρωσης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Τέταρτο επίπεδο διάρθρωσης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Πέμπτο επίπεδο διάρθρωσης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Έκτο επίπεδο διάρθρωσης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Arial"/>
              </a:rPr>
              <a:t>Έβδομο επίπεδο διάρθρωσηςClick to edit Master text styles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000">
                <a:solidFill>
                  <a:srgbClr val="292934"/>
                </a:solidFill>
                <a:latin typeface="Arial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>
                <a:solidFill>
                  <a:srgbClr val="292934"/>
                </a:solidFill>
                <a:latin typeface="Arial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292934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90" name="PlaceHolder 8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</a:rPr>
              <a:t>2/14/14</a:t>
            </a:r>
            <a:endParaRPr/>
          </a:p>
        </p:txBody>
      </p:sp>
      <p:sp>
        <p:nvSpPr>
          <p:cNvPr id="91" name="PlaceHolder 9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2" name="PlaceHolder 10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2F4295A-4B16-4418-8F3A-41BD2E924A1D}" type="slidenum">
              <a:rPr b="1" lang="en-US" sz="2400">
                <a:solidFill>
                  <a:srgbClr val="ffffff"/>
                </a:solidFill>
                <a:latin typeface="Arial"/>
              </a:rPr>
              <a:t>&lt;αριθμός&gt;</a:t>
            </a:fld>
            <a:endParaRPr/>
          </a:p>
        </p:txBody>
      </p:sp>
      <p:sp>
        <p:nvSpPr>
          <p:cNvPr id="93" name="Line 11"/>
          <p:cNvSpPr/>
          <p:nvPr/>
        </p:nvSpPr>
        <p:spPr>
          <a:xfrm flipH="1">
            <a:off x="4572000" y="1691640"/>
            <a:ext cx="720" cy="4709160"/>
          </a:xfrm>
          <a:prstGeom prst="line">
            <a:avLst/>
          </a:prstGeom>
          <a:ln w="19080">
            <a:solidFill>
              <a:srgbClr val="d2533c"/>
            </a:solidFill>
            <a:round/>
          </a:ln>
        </p:spPr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security-class.gr/" TargetMode="External"/><Relationship Id="rId2" Type="http://schemas.openxmlformats.org/officeDocument/2006/relationships/hyperlink" Target="https://groups.google.com/forum/#!forum/security-class-gr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d2533c"/>
                </a:solidFill>
                <a:latin typeface="Arial"/>
              </a:rPr>
              <a:t>Security Seminar - Οργανωτικά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685800" y="3505320"/>
            <a:ext cx="8136720" cy="2227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57576e"/>
                </a:solidFill>
                <a:latin typeface="Arial"/>
              </a:rPr>
              <a:t>Π. Αγγελάτος, Δ. Ζήνδρος</a:t>
            </a:r>
            <a:endParaRPr/>
          </a:p>
        </p:txBody>
      </p:sp>
      <p:pic>
        <p:nvPicPr>
          <p:cNvPr descr="" id="13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422480" y="5383800"/>
            <a:ext cx="1111320" cy="11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Πέτρος Αγγελάτος &lt;petrosagg@gmail.com&gt;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56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Φοιτητής στη σχολή ΗΜΜΥ του ΕΜΠ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Ζει στο Λονδίνο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Co-founder στο resin.io*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 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*ψάχνουμε καλούς προγραμματιστές, λύσε τα challenges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Διονύσης Ζήνδρος &lt;dionyziz@gmail.com&gt;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Φοιτητής στη σχολή ΗΜΜΥ του ΕΜΠ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Το τελευταίο τρίμηνο ήταν security team του Twitter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Συνδιοργανωτές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52388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Σωκράτης Βίδρος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Κωστής Καραντίας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Γιώργος Καργιωτάκης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Λάζαρος Κάτανας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Νικόλας Κορασίδης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Γιώργος Χατζησωφρονίου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Οργανωτικά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Διδάσκοντες: Πέτρος Αγγελάτος, Διονύσης Ζήνδρος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5 ημέρες, 18:00 – 20:00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Ιστοσελίδα: </a:t>
            </a:r>
            <a:r>
              <a:rPr lang="en-US" sz="2400">
                <a:solidFill>
                  <a:srgbClr val="292934"/>
                </a:solidFill>
                <a:latin typeface="Arial"/>
                <a:hlinkClick r:id="rId1"/>
              </a:rPr>
              <a:t>http://security-class.gr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Mailing list: </a:t>
            </a:r>
            <a:r>
              <a:rPr lang="en-US" sz="2400">
                <a:solidFill>
                  <a:srgbClr val="292934"/>
                </a:solidFill>
                <a:latin typeface="Arial"/>
                <a:hlinkClick r:id="rId2"/>
              </a:rPr>
              <a:t>https://groups.google.com/forum/#!forum/security-class-gr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Facebook Group: https://www.facebook.com/groups/1449508148600922/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Οι διαλέξεις θα βιντεοσκοπηθούν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83464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d2533c"/>
                </a:solidFill>
                <a:latin typeface="Arial"/>
              </a:rPr>
              <a:t>Πρόγραμμα Σεμιναρίου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Παρασκευή – 14 Μαρτίου 2014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Βασικές έννοιες κρυπτογραφίας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PKI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GPG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Web of trust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n-US" sz="2400">
                <a:solidFill>
                  <a:srgbClr val="292934"/>
                </a:solidFill>
                <a:latin typeface="Arial"/>
              </a:rPr>
              <a:t>Enigmail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Δευτέρα – 17 Μαρτίου 2014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HTTPS, Certificate Authorities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Eavesdropping (ARP, DNS poisoning)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HSTS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BREACH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Τρίτη – 18 Μαρτίου 2014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Unvalidated input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Injection attacks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Browser vulnerabilities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Business Logic Flaws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Τετάρτη – 19 Μαρτίου 2014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Tor και onion routing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OTR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Bitcoin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000">
                <a:solidFill>
                  <a:srgbClr val="d2533c"/>
                </a:solidFill>
                <a:latin typeface="Arial"/>
              </a:rPr>
              <a:t>Παρασκευή – 21 Μαρτίου 2014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Πώς να συζητάτε για ασφάλεια (ορίζοντας threat models)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Πλήρης κρυπτογράφηση δίσκου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"/>
            </a:pPr>
            <a:r>
              <a:rPr lang="en-US" sz="2400">
                <a:solidFill>
                  <a:srgbClr val="292934"/>
                </a:solidFill>
                <a:latin typeface="Arial"/>
              </a:rPr>
              <a:t>Φυσική ασφάλεια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834640"/>
            <a:ext cx="82292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8000">
                <a:solidFill>
                  <a:srgbClr val="d2533c"/>
                </a:solidFill>
                <a:latin typeface="Arial"/>
              </a:rPr>
              <a:t>Ποιοι είμαστε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