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56" r:id="rId6"/>
    <p:sldId id="262" r:id="rId7"/>
    <p:sldId id="261" r:id="rId8"/>
    <p:sldId id="266" r:id="rId9"/>
    <p:sldId id="269" r:id="rId10"/>
    <p:sldId id="263" r:id="rId11"/>
    <p:sldId id="264" r:id="rId12"/>
    <p:sldId id="258" r:id="rId13"/>
    <p:sldId id="270" r:id="rId14"/>
    <p:sldId id="26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57716" autoAdjust="0"/>
  </p:normalViewPr>
  <p:slideViewPr>
    <p:cSldViewPr>
      <p:cViewPr>
        <p:scale>
          <a:sx n="66" d="100"/>
          <a:sy n="66" d="100"/>
        </p:scale>
        <p:origin x="-136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9F42B-A2F1-4EAD-8314-F92DFDCCB385}" type="doc">
      <dgm:prSet loTypeId="urn:microsoft.com/office/officeart/2005/8/layout/vList3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5499DED6-7401-4FCB-B4DC-AA7C9B5D387B}">
      <dgm:prSet/>
      <dgm:spPr/>
      <dgm:t>
        <a:bodyPr/>
        <a:lstStyle/>
        <a:p>
          <a:pPr rtl="0"/>
          <a:r>
            <a:rPr lang="en-GB" dirty="0" smtClean="0"/>
            <a:t>Have a great idea?</a:t>
          </a:r>
          <a:endParaRPr lang="en-GB" dirty="0"/>
        </a:p>
      </dgm:t>
    </dgm:pt>
    <dgm:pt modelId="{4D0FC870-3500-47A9-AA15-A10690B17586}" type="parTrans" cxnId="{CB58208B-20AB-4524-8A49-7E25A4BFFD9C}">
      <dgm:prSet/>
      <dgm:spPr/>
      <dgm:t>
        <a:bodyPr/>
        <a:lstStyle/>
        <a:p>
          <a:endParaRPr lang="en-GB"/>
        </a:p>
      </dgm:t>
    </dgm:pt>
    <dgm:pt modelId="{4E2B9C7A-A844-4433-9A4D-5653F7D505D0}" type="sibTrans" cxnId="{CB58208B-20AB-4524-8A49-7E25A4BFFD9C}">
      <dgm:prSet/>
      <dgm:spPr/>
      <dgm:t>
        <a:bodyPr/>
        <a:lstStyle/>
        <a:p>
          <a:endParaRPr lang="en-GB"/>
        </a:p>
      </dgm:t>
    </dgm:pt>
    <dgm:pt modelId="{5717F225-C33A-4DA5-BAAB-409FE98E2A8E}">
      <dgm:prSet/>
      <dgm:spPr/>
      <dgm:t>
        <a:bodyPr/>
        <a:lstStyle/>
        <a:p>
          <a:pPr rtl="0"/>
          <a:r>
            <a:rPr lang="en-GB" dirty="0" smtClean="0"/>
            <a:t>Submit it as a new ‘Feature’ in the Issue Tracker</a:t>
          </a:r>
          <a:endParaRPr lang="en-GB" dirty="0"/>
        </a:p>
      </dgm:t>
    </dgm:pt>
    <dgm:pt modelId="{F1EF7676-D20E-400E-9B76-624A9EACC973}" type="parTrans" cxnId="{951A2BA6-BF5E-4B49-873D-40603B32C0BA}">
      <dgm:prSet/>
      <dgm:spPr/>
      <dgm:t>
        <a:bodyPr/>
        <a:lstStyle/>
        <a:p>
          <a:endParaRPr lang="en-GB"/>
        </a:p>
      </dgm:t>
    </dgm:pt>
    <dgm:pt modelId="{1288ED71-0C4A-4978-A43F-9C3EF25DB9B0}" type="sibTrans" cxnId="{951A2BA6-BF5E-4B49-873D-40603B32C0BA}">
      <dgm:prSet/>
      <dgm:spPr/>
      <dgm:t>
        <a:bodyPr/>
        <a:lstStyle/>
        <a:p>
          <a:endParaRPr lang="en-GB"/>
        </a:p>
      </dgm:t>
    </dgm:pt>
    <dgm:pt modelId="{ED437F69-3A90-4A8B-9BE7-7CBE1F94A7FC}">
      <dgm:prSet/>
      <dgm:spPr/>
      <dgm:t>
        <a:bodyPr/>
        <a:lstStyle/>
        <a:p>
          <a:pPr rtl="0"/>
          <a:r>
            <a:rPr lang="en-GB" dirty="0" smtClean="0"/>
            <a:t>Found a bug?</a:t>
          </a:r>
          <a:endParaRPr lang="en-GB" dirty="0"/>
        </a:p>
      </dgm:t>
    </dgm:pt>
    <dgm:pt modelId="{992556F0-B86C-4128-95F6-C2C21352B5BA}" type="parTrans" cxnId="{1D184282-8C98-4967-83C6-2C0FCE2E0CA9}">
      <dgm:prSet/>
      <dgm:spPr/>
      <dgm:t>
        <a:bodyPr/>
        <a:lstStyle/>
        <a:p>
          <a:endParaRPr lang="en-GB"/>
        </a:p>
      </dgm:t>
    </dgm:pt>
    <dgm:pt modelId="{E356818F-4DE9-4E4B-94E1-BA5C21E957AE}" type="sibTrans" cxnId="{1D184282-8C98-4967-83C6-2C0FCE2E0CA9}">
      <dgm:prSet/>
      <dgm:spPr/>
      <dgm:t>
        <a:bodyPr/>
        <a:lstStyle/>
        <a:p>
          <a:endParaRPr lang="en-GB"/>
        </a:p>
      </dgm:t>
    </dgm:pt>
    <dgm:pt modelId="{B5EEB642-9E7E-47BD-905D-5CB429F4429E}">
      <dgm:prSet/>
      <dgm:spPr/>
      <dgm:t>
        <a:bodyPr/>
        <a:lstStyle/>
        <a:p>
          <a:pPr rtl="0"/>
          <a:r>
            <a:rPr lang="en-GB" dirty="0" smtClean="0"/>
            <a:t>Submit it as a new ‘Issue’ in the Issue Tracker</a:t>
          </a:r>
          <a:endParaRPr lang="en-GB" dirty="0"/>
        </a:p>
      </dgm:t>
    </dgm:pt>
    <dgm:pt modelId="{7D0F19EC-C1BF-4F87-B978-254FC94340A5}" type="parTrans" cxnId="{B54A8C9F-E0A8-48B4-A2A7-13955630BB77}">
      <dgm:prSet/>
      <dgm:spPr/>
      <dgm:t>
        <a:bodyPr/>
        <a:lstStyle/>
        <a:p>
          <a:endParaRPr lang="en-GB"/>
        </a:p>
      </dgm:t>
    </dgm:pt>
    <dgm:pt modelId="{07EE3169-B059-444E-BFB2-24643D7319B1}" type="sibTrans" cxnId="{B54A8C9F-E0A8-48B4-A2A7-13955630BB77}">
      <dgm:prSet/>
      <dgm:spPr/>
      <dgm:t>
        <a:bodyPr/>
        <a:lstStyle/>
        <a:p>
          <a:endParaRPr lang="en-GB"/>
        </a:p>
      </dgm:t>
    </dgm:pt>
    <dgm:pt modelId="{7DD55180-D5E1-4364-8AE8-64CB0475E73A}">
      <dgm:prSet/>
      <dgm:spPr/>
      <dgm:t>
        <a:bodyPr/>
        <a:lstStyle/>
        <a:p>
          <a:pPr rtl="0"/>
          <a:r>
            <a:rPr lang="en-GB" smtClean="0"/>
            <a:t>Include as much info as you can</a:t>
          </a:r>
          <a:endParaRPr lang="en-GB"/>
        </a:p>
      </dgm:t>
    </dgm:pt>
    <dgm:pt modelId="{69FDBBA3-BD9D-40FA-9A92-81B4E35EADA1}" type="parTrans" cxnId="{E09093FC-2436-4926-A9FA-356CBEA813ED}">
      <dgm:prSet/>
      <dgm:spPr/>
      <dgm:t>
        <a:bodyPr/>
        <a:lstStyle/>
        <a:p>
          <a:endParaRPr lang="en-GB"/>
        </a:p>
      </dgm:t>
    </dgm:pt>
    <dgm:pt modelId="{A52DC89D-70B7-4740-AF55-1B7627243E5B}" type="sibTrans" cxnId="{E09093FC-2436-4926-A9FA-356CBEA813ED}">
      <dgm:prSet/>
      <dgm:spPr/>
      <dgm:t>
        <a:bodyPr/>
        <a:lstStyle/>
        <a:p>
          <a:endParaRPr lang="en-GB"/>
        </a:p>
      </dgm:t>
    </dgm:pt>
    <dgm:pt modelId="{9CE4540A-333D-4FDA-8389-8A70D4486323}">
      <dgm:prSet/>
      <dgm:spPr/>
      <dgm:t>
        <a:bodyPr/>
        <a:lstStyle/>
        <a:p>
          <a:pPr rtl="0"/>
          <a:r>
            <a:rPr lang="en-GB" dirty="0" smtClean="0"/>
            <a:t>Have a working extension prototype?</a:t>
          </a:r>
          <a:endParaRPr lang="en-GB" dirty="0"/>
        </a:p>
      </dgm:t>
    </dgm:pt>
    <dgm:pt modelId="{711BD8B0-C488-4397-AE4A-3F905754506E}" type="parTrans" cxnId="{F7885891-F449-4116-85B4-0CB6A1DD6566}">
      <dgm:prSet/>
      <dgm:spPr/>
      <dgm:t>
        <a:bodyPr/>
        <a:lstStyle/>
        <a:p>
          <a:endParaRPr lang="en-GB"/>
        </a:p>
      </dgm:t>
    </dgm:pt>
    <dgm:pt modelId="{37708662-EDF2-4E2D-BAE1-C7F9071F7447}" type="sibTrans" cxnId="{F7885891-F449-4116-85B4-0CB6A1DD6566}">
      <dgm:prSet/>
      <dgm:spPr/>
      <dgm:t>
        <a:bodyPr/>
        <a:lstStyle/>
        <a:p>
          <a:endParaRPr lang="en-GB"/>
        </a:p>
      </dgm:t>
    </dgm:pt>
    <dgm:pt modelId="{4492FD73-7D16-4C76-98E5-5D2FA440822F}">
      <dgm:prSet/>
      <dgm:spPr/>
      <dgm:t>
        <a:bodyPr/>
        <a:lstStyle/>
        <a:p>
          <a:pPr rtl="0"/>
          <a:r>
            <a:rPr lang="en-GB" dirty="0" smtClean="0"/>
            <a:t>Contact the team to discuss potential inclusion</a:t>
          </a:r>
          <a:endParaRPr lang="en-GB" dirty="0"/>
        </a:p>
      </dgm:t>
    </dgm:pt>
    <dgm:pt modelId="{9C402229-7B2C-4E34-BAB8-0E9EC70FF732}" type="parTrans" cxnId="{2CF71636-6D60-4F36-B9BD-3D03F26862A0}">
      <dgm:prSet/>
      <dgm:spPr/>
      <dgm:t>
        <a:bodyPr/>
        <a:lstStyle/>
        <a:p>
          <a:endParaRPr lang="en-GB"/>
        </a:p>
      </dgm:t>
    </dgm:pt>
    <dgm:pt modelId="{D523682B-DEAB-404F-B109-9A786150A5CF}" type="sibTrans" cxnId="{2CF71636-6D60-4F36-B9BD-3D03F26862A0}">
      <dgm:prSet/>
      <dgm:spPr/>
      <dgm:t>
        <a:bodyPr/>
        <a:lstStyle/>
        <a:p>
          <a:endParaRPr lang="en-GB"/>
        </a:p>
      </dgm:t>
    </dgm:pt>
    <dgm:pt modelId="{0961A5A4-BCE2-461B-A9D8-C526F335E117}" type="pres">
      <dgm:prSet presAssocID="{08E9F42B-A2F1-4EAD-8314-F92DFDCCB38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3943B38-E7BB-436A-BD2B-D3E7870E1CA6}" type="pres">
      <dgm:prSet presAssocID="{5499DED6-7401-4FCB-B4DC-AA7C9B5D387B}" presName="composite" presStyleCnt="0"/>
      <dgm:spPr/>
    </dgm:pt>
    <dgm:pt modelId="{AF86CF56-B473-4BE9-83B2-A9A702AA3DB0}" type="pres">
      <dgm:prSet presAssocID="{5499DED6-7401-4FCB-B4DC-AA7C9B5D387B}" presName="imgShp" presStyleLbl="fgImgPlace1" presStyleIdx="0" presStyleCnt="3" custLinFactNeighborX="-53830" custLinFactNeighborY="-198"/>
      <dgm:spPr/>
    </dgm:pt>
    <dgm:pt modelId="{6B0C6626-F2DC-435D-8EB7-051583773EE6}" type="pres">
      <dgm:prSet presAssocID="{5499DED6-7401-4FCB-B4DC-AA7C9B5D387B}" presName="txShp" presStyleLbl="node1" presStyleIdx="0" presStyleCnt="3" custScaleX="1210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281D762-A4B4-41E3-B338-0FED755CEBA0}" type="pres">
      <dgm:prSet presAssocID="{4E2B9C7A-A844-4433-9A4D-5653F7D505D0}" presName="spacing" presStyleCnt="0"/>
      <dgm:spPr/>
    </dgm:pt>
    <dgm:pt modelId="{EA28D299-C4C8-4CD0-A566-4B4A6F87768B}" type="pres">
      <dgm:prSet presAssocID="{ED437F69-3A90-4A8B-9BE7-7CBE1F94A7FC}" presName="composite" presStyleCnt="0"/>
      <dgm:spPr/>
    </dgm:pt>
    <dgm:pt modelId="{7BB8BA0D-2617-4448-B028-66C0EEE48048}" type="pres">
      <dgm:prSet presAssocID="{ED437F69-3A90-4A8B-9BE7-7CBE1F94A7FC}" presName="imgShp" presStyleLbl="fgImgPlace1" presStyleIdx="1" presStyleCnt="3" custLinFactNeighborX="-53811" custLinFactNeighborY="-1280"/>
      <dgm:spPr/>
    </dgm:pt>
    <dgm:pt modelId="{4EC22842-82FE-4096-94F3-C2CB99D73E34}" type="pres">
      <dgm:prSet presAssocID="{ED437F69-3A90-4A8B-9BE7-7CBE1F94A7FC}" presName="txShp" presStyleLbl="node1" presStyleIdx="1" presStyleCnt="3" custScaleX="12103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8AFDCE1-2DE4-438D-A25A-191F9FF5FB51}" type="pres">
      <dgm:prSet presAssocID="{E356818F-4DE9-4E4B-94E1-BA5C21E957AE}" presName="spacing" presStyleCnt="0"/>
      <dgm:spPr/>
    </dgm:pt>
    <dgm:pt modelId="{77BF7E25-A362-4C5F-A38B-D6779D583668}" type="pres">
      <dgm:prSet presAssocID="{9CE4540A-333D-4FDA-8389-8A70D4486323}" presName="composite" presStyleCnt="0"/>
      <dgm:spPr/>
    </dgm:pt>
    <dgm:pt modelId="{4D4DA68E-BAF6-4E39-9856-6082EE33ABAF}" type="pres">
      <dgm:prSet presAssocID="{9CE4540A-333D-4FDA-8389-8A70D4486323}" presName="imgShp" presStyleLbl="fgImgPlace1" presStyleIdx="2" presStyleCnt="3" custLinFactNeighborX="-53811" custLinFactNeighborY="-1043"/>
      <dgm:spPr/>
    </dgm:pt>
    <dgm:pt modelId="{9F0DAC9A-417D-47A4-BFFC-C9394F58E8C2}" type="pres">
      <dgm:prSet presAssocID="{9CE4540A-333D-4FDA-8389-8A70D4486323}" presName="txShp" presStyleLbl="node1" presStyleIdx="2" presStyleCnt="3" custScaleX="12103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D184282-8C98-4967-83C6-2C0FCE2E0CA9}" srcId="{08E9F42B-A2F1-4EAD-8314-F92DFDCCB385}" destId="{ED437F69-3A90-4A8B-9BE7-7CBE1F94A7FC}" srcOrd="1" destOrd="0" parTransId="{992556F0-B86C-4128-95F6-C2C21352B5BA}" sibTransId="{E356818F-4DE9-4E4B-94E1-BA5C21E957AE}"/>
    <dgm:cxn modelId="{951A2BA6-BF5E-4B49-873D-40603B32C0BA}" srcId="{5499DED6-7401-4FCB-B4DC-AA7C9B5D387B}" destId="{5717F225-C33A-4DA5-BAAB-409FE98E2A8E}" srcOrd="0" destOrd="0" parTransId="{F1EF7676-D20E-400E-9B76-624A9EACC973}" sibTransId="{1288ED71-0C4A-4978-A43F-9C3EF25DB9B0}"/>
    <dgm:cxn modelId="{2427DB9D-A967-4541-8566-782A373D8524}" type="presOf" srcId="{B5EEB642-9E7E-47BD-905D-5CB429F4429E}" destId="{4EC22842-82FE-4096-94F3-C2CB99D73E34}" srcOrd="0" destOrd="1" presId="urn:microsoft.com/office/officeart/2005/8/layout/vList3"/>
    <dgm:cxn modelId="{F7885891-F449-4116-85B4-0CB6A1DD6566}" srcId="{08E9F42B-A2F1-4EAD-8314-F92DFDCCB385}" destId="{9CE4540A-333D-4FDA-8389-8A70D4486323}" srcOrd="2" destOrd="0" parTransId="{711BD8B0-C488-4397-AE4A-3F905754506E}" sibTransId="{37708662-EDF2-4E2D-BAE1-C7F9071F7447}"/>
    <dgm:cxn modelId="{7149D405-FFD1-4464-B265-92A417342BA7}" type="presOf" srcId="{5499DED6-7401-4FCB-B4DC-AA7C9B5D387B}" destId="{6B0C6626-F2DC-435D-8EB7-051583773EE6}" srcOrd="0" destOrd="0" presId="urn:microsoft.com/office/officeart/2005/8/layout/vList3"/>
    <dgm:cxn modelId="{1CFD497C-1D8A-48D6-A566-61D64FC9AD1C}" type="presOf" srcId="{9CE4540A-333D-4FDA-8389-8A70D4486323}" destId="{9F0DAC9A-417D-47A4-BFFC-C9394F58E8C2}" srcOrd="0" destOrd="0" presId="urn:microsoft.com/office/officeart/2005/8/layout/vList3"/>
    <dgm:cxn modelId="{CB58208B-20AB-4524-8A49-7E25A4BFFD9C}" srcId="{08E9F42B-A2F1-4EAD-8314-F92DFDCCB385}" destId="{5499DED6-7401-4FCB-B4DC-AA7C9B5D387B}" srcOrd="0" destOrd="0" parTransId="{4D0FC870-3500-47A9-AA15-A10690B17586}" sibTransId="{4E2B9C7A-A844-4433-9A4D-5653F7D505D0}"/>
    <dgm:cxn modelId="{1B5278D1-7873-411A-B6AF-A9D8AA457C86}" type="presOf" srcId="{4492FD73-7D16-4C76-98E5-5D2FA440822F}" destId="{9F0DAC9A-417D-47A4-BFFC-C9394F58E8C2}" srcOrd="0" destOrd="1" presId="urn:microsoft.com/office/officeart/2005/8/layout/vList3"/>
    <dgm:cxn modelId="{2CF71636-6D60-4F36-B9BD-3D03F26862A0}" srcId="{9CE4540A-333D-4FDA-8389-8A70D4486323}" destId="{4492FD73-7D16-4C76-98E5-5D2FA440822F}" srcOrd="0" destOrd="0" parTransId="{9C402229-7B2C-4E34-BAB8-0E9EC70FF732}" sibTransId="{D523682B-DEAB-404F-B109-9A786150A5CF}"/>
    <dgm:cxn modelId="{BF9F9D4B-DE0C-4DD0-A6B8-6F7A11DB75F1}" type="presOf" srcId="{ED437F69-3A90-4A8B-9BE7-7CBE1F94A7FC}" destId="{4EC22842-82FE-4096-94F3-C2CB99D73E34}" srcOrd="0" destOrd="0" presId="urn:microsoft.com/office/officeart/2005/8/layout/vList3"/>
    <dgm:cxn modelId="{3C0F3FFD-2EEE-4D70-AE88-6D3EC5F4D5A4}" type="presOf" srcId="{7DD55180-D5E1-4364-8AE8-64CB0475E73A}" destId="{4EC22842-82FE-4096-94F3-C2CB99D73E34}" srcOrd="0" destOrd="2" presId="urn:microsoft.com/office/officeart/2005/8/layout/vList3"/>
    <dgm:cxn modelId="{B54A8C9F-E0A8-48B4-A2A7-13955630BB77}" srcId="{ED437F69-3A90-4A8B-9BE7-7CBE1F94A7FC}" destId="{B5EEB642-9E7E-47BD-905D-5CB429F4429E}" srcOrd="0" destOrd="0" parTransId="{7D0F19EC-C1BF-4F87-B978-254FC94340A5}" sibTransId="{07EE3169-B059-444E-BFB2-24643D7319B1}"/>
    <dgm:cxn modelId="{B4790C8F-279F-4BF4-83DF-44E55AB29A0C}" type="presOf" srcId="{08E9F42B-A2F1-4EAD-8314-F92DFDCCB385}" destId="{0961A5A4-BCE2-461B-A9D8-C526F335E117}" srcOrd="0" destOrd="0" presId="urn:microsoft.com/office/officeart/2005/8/layout/vList3"/>
    <dgm:cxn modelId="{E09093FC-2436-4926-A9FA-356CBEA813ED}" srcId="{ED437F69-3A90-4A8B-9BE7-7CBE1F94A7FC}" destId="{7DD55180-D5E1-4364-8AE8-64CB0475E73A}" srcOrd="1" destOrd="0" parTransId="{69FDBBA3-BD9D-40FA-9A92-81B4E35EADA1}" sibTransId="{A52DC89D-70B7-4740-AF55-1B7627243E5B}"/>
    <dgm:cxn modelId="{8E90B1A0-CD27-413D-B12C-13B77E5289F0}" type="presOf" srcId="{5717F225-C33A-4DA5-BAAB-409FE98E2A8E}" destId="{6B0C6626-F2DC-435D-8EB7-051583773EE6}" srcOrd="0" destOrd="1" presId="urn:microsoft.com/office/officeart/2005/8/layout/vList3"/>
    <dgm:cxn modelId="{A9CA3599-A961-4008-8B82-D3549BFCBE3B}" type="presParOf" srcId="{0961A5A4-BCE2-461B-A9D8-C526F335E117}" destId="{73943B38-E7BB-436A-BD2B-D3E7870E1CA6}" srcOrd="0" destOrd="0" presId="urn:microsoft.com/office/officeart/2005/8/layout/vList3"/>
    <dgm:cxn modelId="{0695B8D5-8E0D-43C0-B07F-EA3CC82CBD14}" type="presParOf" srcId="{73943B38-E7BB-436A-BD2B-D3E7870E1CA6}" destId="{AF86CF56-B473-4BE9-83B2-A9A702AA3DB0}" srcOrd="0" destOrd="0" presId="urn:microsoft.com/office/officeart/2005/8/layout/vList3"/>
    <dgm:cxn modelId="{5F956B6E-D4BC-4712-8F08-BCC33312E46E}" type="presParOf" srcId="{73943B38-E7BB-436A-BD2B-D3E7870E1CA6}" destId="{6B0C6626-F2DC-435D-8EB7-051583773EE6}" srcOrd="1" destOrd="0" presId="urn:microsoft.com/office/officeart/2005/8/layout/vList3"/>
    <dgm:cxn modelId="{5C262311-1F42-4B53-907E-0EB3A246E755}" type="presParOf" srcId="{0961A5A4-BCE2-461B-A9D8-C526F335E117}" destId="{5281D762-A4B4-41E3-B338-0FED755CEBA0}" srcOrd="1" destOrd="0" presId="urn:microsoft.com/office/officeart/2005/8/layout/vList3"/>
    <dgm:cxn modelId="{6D473A2A-5DDC-4F56-A3E3-9B407FBF34EB}" type="presParOf" srcId="{0961A5A4-BCE2-461B-A9D8-C526F335E117}" destId="{EA28D299-C4C8-4CD0-A566-4B4A6F87768B}" srcOrd="2" destOrd="0" presId="urn:microsoft.com/office/officeart/2005/8/layout/vList3"/>
    <dgm:cxn modelId="{197768DD-6ECE-4D43-9CDB-297F14B3696E}" type="presParOf" srcId="{EA28D299-C4C8-4CD0-A566-4B4A6F87768B}" destId="{7BB8BA0D-2617-4448-B028-66C0EEE48048}" srcOrd="0" destOrd="0" presId="urn:microsoft.com/office/officeart/2005/8/layout/vList3"/>
    <dgm:cxn modelId="{4D275BA7-BE71-4133-A0DD-1CCD976E055A}" type="presParOf" srcId="{EA28D299-C4C8-4CD0-A566-4B4A6F87768B}" destId="{4EC22842-82FE-4096-94F3-C2CB99D73E34}" srcOrd="1" destOrd="0" presId="urn:microsoft.com/office/officeart/2005/8/layout/vList3"/>
    <dgm:cxn modelId="{DF5E74AA-73F9-4F80-90A6-C10778F8BB78}" type="presParOf" srcId="{0961A5A4-BCE2-461B-A9D8-C526F335E117}" destId="{D8AFDCE1-2DE4-438D-A25A-191F9FF5FB51}" srcOrd="3" destOrd="0" presId="urn:microsoft.com/office/officeart/2005/8/layout/vList3"/>
    <dgm:cxn modelId="{CB148F08-D152-4F7E-B1B9-0020DCB049EC}" type="presParOf" srcId="{0961A5A4-BCE2-461B-A9D8-C526F335E117}" destId="{77BF7E25-A362-4C5F-A38B-D6779D583668}" srcOrd="4" destOrd="0" presId="urn:microsoft.com/office/officeart/2005/8/layout/vList3"/>
    <dgm:cxn modelId="{E381E483-AA7A-4330-A6CA-01E06E00DC57}" type="presParOf" srcId="{77BF7E25-A362-4C5F-A38B-D6779D583668}" destId="{4D4DA68E-BAF6-4E39-9856-6082EE33ABAF}" srcOrd="0" destOrd="0" presId="urn:microsoft.com/office/officeart/2005/8/layout/vList3"/>
    <dgm:cxn modelId="{FE7FA162-C425-4074-9E88-CB8517410E48}" type="presParOf" srcId="{77BF7E25-A362-4C5F-A38B-D6779D583668}" destId="{9F0DAC9A-417D-47A4-BFFC-C9394F58E8C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C6626-F2DC-435D-8EB7-051583773EE6}">
      <dsp:nvSpPr>
        <dsp:cNvPr id="0" name=""/>
        <dsp:cNvSpPr/>
      </dsp:nvSpPr>
      <dsp:spPr>
        <a:xfrm rot="10800000">
          <a:off x="861227" y="1183"/>
          <a:ext cx="6614257" cy="1384707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617" tIns="99060" rIns="184912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Have a great idea?</a:t>
          </a:r>
          <a:endParaRPr lang="en-GB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Submit it as a new ‘Feature’ in the Issue Tracker</a:t>
          </a:r>
          <a:endParaRPr lang="en-GB" sz="2000" kern="1200" dirty="0"/>
        </a:p>
      </dsp:txBody>
      <dsp:txXfrm rot="10800000">
        <a:off x="1207404" y="1183"/>
        <a:ext cx="6268080" cy="1384707"/>
      </dsp:txXfrm>
    </dsp:sp>
    <dsp:sp modelId="{AF86CF56-B473-4BE9-83B2-A9A702AA3DB0}">
      <dsp:nvSpPr>
        <dsp:cNvPr id="0" name=""/>
        <dsp:cNvSpPr/>
      </dsp:nvSpPr>
      <dsp:spPr>
        <a:xfrm>
          <a:off x="0" y="0"/>
          <a:ext cx="1384707" cy="1384707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22842-82FE-4096-94F3-C2CB99D73E34}">
      <dsp:nvSpPr>
        <dsp:cNvPr id="0" name=""/>
        <dsp:cNvSpPr/>
      </dsp:nvSpPr>
      <dsp:spPr>
        <a:xfrm rot="10800000">
          <a:off x="860448" y="1799235"/>
          <a:ext cx="6615295" cy="1384707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617" tIns="95250" rIns="17780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Found a bug?</a:t>
          </a:r>
          <a:endParaRPr lang="en-GB" sz="25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Submit it as a new ‘Issue’ in the Issue Tracker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smtClean="0"/>
            <a:t>Include as much info as you can</a:t>
          </a:r>
          <a:endParaRPr lang="en-GB" sz="2000" kern="1200"/>
        </a:p>
      </dsp:txBody>
      <dsp:txXfrm rot="10800000">
        <a:off x="1206625" y="1799235"/>
        <a:ext cx="6269118" cy="1384707"/>
      </dsp:txXfrm>
    </dsp:sp>
    <dsp:sp modelId="{7BB8BA0D-2617-4448-B028-66C0EEE48048}">
      <dsp:nvSpPr>
        <dsp:cNvPr id="0" name=""/>
        <dsp:cNvSpPr/>
      </dsp:nvSpPr>
      <dsp:spPr>
        <a:xfrm>
          <a:off x="0" y="1781511"/>
          <a:ext cx="1384707" cy="1384707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DAC9A-417D-47A4-BFFC-C9394F58E8C2}">
      <dsp:nvSpPr>
        <dsp:cNvPr id="0" name=""/>
        <dsp:cNvSpPr/>
      </dsp:nvSpPr>
      <dsp:spPr>
        <a:xfrm rot="10800000">
          <a:off x="860448" y="3597288"/>
          <a:ext cx="6615295" cy="1384707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617" tIns="95250" rIns="17780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Have a working extension prototype?</a:t>
          </a:r>
          <a:endParaRPr lang="en-GB" sz="25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Contact the team to discuss potential inclusion</a:t>
          </a:r>
          <a:endParaRPr lang="en-GB" sz="2000" kern="1200" dirty="0"/>
        </a:p>
      </dsp:txBody>
      <dsp:txXfrm rot="10800000">
        <a:off x="1206625" y="3597288"/>
        <a:ext cx="6269118" cy="1384707"/>
      </dsp:txXfrm>
    </dsp:sp>
    <dsp:sp modelId="{4D4DA68E-BAF6-4E39-9856-6082EE33ABAF}">
      <dsp:nvSpPr>
        <dsp:cNvPr id="0" name=""/>
        <dsp:cNvSpPr/>
      </dsp:nvSpPr>
      <dsp:spPr>
        <a:xfrm>
          <a:off x="0" y="3582846"/>
          <a:ext cx="1384707" cy="1384707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7D791-E40B-47BE-80A3-4D896A37C012}" type="datetimeFigureOut">
              <a:rPr lang="en-US" smtClean="0"/>
              <a:pPr/>
              <a:t>9/25/2010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B3FD1-8508-44CD-8D5D-8E363D0695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94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Introduce myself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Solutions</a:t>
            </a:r>
            <a:r>
              <a:rPr lang="en-GB" baseline="0" dirty="0" smtClean="0"/>
              <a:t> Architect for Content and Code with development background</a:t>
            </a:r>
          </a:p>
          <a:p>
            <a:pPr lvl="1">
              <a:buFont typeface="Arial" pitchFamily="34" charset="0"/>
              <a:buChar char="•"/>
            </a:pPr>
            <a:r>
              <a:rPr lang="en-GB" baseline="0" dirty="0" smtClean="0"/>
              <a:t>Working with SharePoint for over 4 years, WCM, ECM and VS tools</a:t>
            </a:r>
          </a:p>
          <a:p>
            <a:pPr lvl="1">
              <a:buFont typeface="Arial" pitchFamily="34" charset="0"/>
              <a:buChar char="•"/>
            </a:pPr>
            <a:r>
              <a:rPr lang="en-GB" baseline="0" dirty="0" smtClean="0"/>
              <a:t>Founding member of CKSDev</a:t>
            </a:r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Explain what the Community Kit for SharePoint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Previous</a:t>
            </a:r>
            <a:r>
              <a:rPr lang="en-GB" baseline="0" dirty="0" smtClean="0"/>
              <a:t> CKS output has been installable end products like the Enhance SP Blog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B3FD1-8508-44CD-8D5D-8E363D06957C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We’re looking</a:t>
            </a:r>
            <a:r>
              <a:rPr lang="en-GB" baseline="0" dirty="0" smtClean="0"/>
              <a:t> for the community to help us drive CKSDev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baseline="0" dirty="0" smtClean="0"/>
              <a:t>The project backlog is in the ‘Issue Tracker’ on our CodePlex site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baseline="0" dirty="0" smtClean="0"/>
              <a:t>Vote for your favourite features</a:t>
            </a:r>
          </a:p>
          <a:p>
            <a:pPr marL="171450" indent="-171450">
              <a:buFont typeface="Arial" pitchFamily="34" charset="0"/>
              <a:buChar char="•"/>
            </a:pPr>
            <a:endParaRPr lang="en-GB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GB" baseline="0" dirty="0" smtClean="0"/>
              <a:t>If you have an idea then submit details as a new ‘Feature’ in the Issue Tracker</a:t>
            </a:r>
          </a:p>
          <a:p>
            <a:pPr marL="171450" indent="-171450">
              <a:buFont typeface="Arial" pitchFamily="34" charset="0"/>
              <a:buChar char="•"/>
            </a:pPr>
            <a:endParaRPr lang="en-GB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GB" baseline="0" dirty="0" smtClean="0"/>
              <a:t>Found a bug?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GB" baseline="0" dirty="0" smtClean="0"/>
              <a:t>Submit as much info as you can into a new ‘Issue’ in the Issue Tracker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GB" baseline="0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GB" baseline="0" dirty="0" smtClean="0"/>
              <a:t>Prototype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GB" baseline="0" dirty="0" smtClean="0"/>
              <a:t>If you have an extension or working prototype then speak to any member of the team to discuss it’s </a:t>
            </a:r>
            <a:r>
              <a:rPr lang="en-GB" baseline="0" smtClean="0"/>
              <a:t>potential inclusion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B3FD1-8508-44CD-8D5D-8E363D06957C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474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B3FD1-8508-44CD-8D5D-8E363D06957C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839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the attendees</a:t>
            </a:r>
          </a:p>
          <a:p>
            <a:endParaRPr lang="en-GB" dirty="0" smtClean="0"/>
          </a:p>
          <a:p>
            <a:r>
              <a:rPr lang="en-GB" dirty="0" smtClean="0"/>
              <a:t>Any questions??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B3FD1-8508-44CD-8D5D-8E363D06957C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47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Where have we been?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GB" dirty="0" smtClean="0"/>
              <a:t>Quick recap of what was available</a:t>
            </a:r>
            <a:r>
              <a:rPr lang="en-GB" baseline="0" dirty="0" smtClean="0"/>
              <a:t> to us for MOSS dev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What’s in the box today?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GB" dirty="0" smtClean="0"/>
              <a:t>Overview of the new VS2010</a:t>
            </a:r>
            <a:r>
              <a:rPr lang="en-GB" baseline="0" dirty="0" smtClean="0"/>
              <a:t> tools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Overview of CKSDev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GB" dirty="0" smtClean="0"/>
              <a:t>Overview of the CKSDev</a:t>
            </a:r>
            <a:r>
              <a:rPr lang="en-GB" baseline="0" dirty="0" smtClean="0"/>
              <a:t> 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Getting productive WCM scenario demo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GB" dirty="0" smtClean="0"/>
              <a:t>Going to demo some</a:t>
            </a:r>
            <a:r>
              <a:rPr lang="en-GB" baseline="0" dirty="0" smtClean="0"/>
              <a:t> of the tools in a WCM style scenario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Where do I get CKSDev?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GB" dirty="0" smtClean="0"/>
              <a:t>Information about how and where to get CKSDev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Project information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GB" dirty="0" smtClean="0"/>
              <a:t>Information</a:t>
            </a:r>
            <a:r>
              <a:rPr lang="en-GB" baseline="0" dirty="0" smtClean="0"/>
              <a:t> about the project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Questions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GB" dirty="0" smtClean="0"/>
              <a:t>Any</a:t>
            </a:r>
            <a:r>
              <a:rPr lang="en-GB" baseline="0" dirty="0" smtClean="0"/>
              <a:t> questions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B3FD1-8508-44CD-8D5D-8E363D06957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0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SharePoint 2007 Experience wasn’t ideal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Lack of true VS support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Visual Studio Extensions for WSS 3.0 was much improved as it evolved from version 1.0 to 1.3 but still wasn’t widely</a:t>
            </a:r>
            <a:r>
              <a:rPr lang="en-US" baseline="0" dirty="0" smtClean="0"/>
              <a:t> adopted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Many community offerings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Generally this was a personal preference meaning skills between dev’s differed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Not all had F5 debugging which reduced productivity</a:t>
            </a:r>
          </a:p>
          <a:p>
            <a:pPr marL="1085850" lvl="2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Hand crafting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Frustrations from hand crafting xml, CAML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Became a specialist skill</a:t>
            </a:r>
            <a:endParaRPr lang="en-US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Barriers to entry for ASP.Net devs wanting to get into SharePoint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B3FD1-8508-44CD-8D5D-8E363D06957C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313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Visual Studio  2010 SharePoint Tools provides</a:t>
            </a:r>
            <a:r>
              <a:rPr lang="en-US" baseline="0" dirty="0" smtClean="0"/>
              <a:t> a end to end development experience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Server explorer allows a dev to interrogate the local site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Project items allow pre-configured projects to be created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Item templates allow quick creation of things like content types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Packaging becomes much easier to configure now that designers are provided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Migration for VSeWSS projects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Benefits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We no longer have to structure VS projects the</a:t>
            </a:r>
            <a:r>
              <a:rPr lang="en-US" baseline="0" dirty="0" smtClean="0"/>
              <a:t> same as the SharePoint Root dictates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Allows better logical layouts for solution/projects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F5 debugging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Auto attach the debugger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Retract and deploy the solution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Auto recycle the app pool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Configurable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Control of packaging through designer to allow multiple projects to output one wsp etc.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Extensibility API for the tools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This is where we enter the CKSDev story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B3FD1-8508-44CD-8D5D-8E363D06957C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548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Embraces</a:t>
            </a:r>
            <a:r>
              <a:rPr lang="en-GB" baseline="0" dirty="0" smtClean="0"/>
              <a:t> the VS2010 SharePoint tools extensibility model</a:t>
            </a:r>
          </a:p>
          <a:p>
            <a:pPr lvl="1">
              <a:buFont typeface="Arial" pitchFamily="34" charset="0"/>
              <a:buChar char="•"/>
            </a:pPr>
            <a:r>
              <a:rPr lang="en-GB" baseline="0" dirty="0" smtClean="0"/>
              <a:t>Uses supported API</a:t>
            </a:r>
          </a:p>
          <a:p>
            <a:pPr lvl="1">
              <a:buFont typeface="Arial" pitchFamily="34" charset="0"/>
              <a:buChar char="•"/>
            </a:pPr>
            <a:endParaRPr lang="en-GB" baseline="0" dirty="0" smtClean="0"/>
          </a:p>
          <a:p>
            <a:pPr lvl="0">
              <a:buFont typeface="Arial" pitchFamily="34" charset="0"/>
              <a:buChar char="•"/>
            </a:pPr>
            <a:r>
              <a:rPr lang="en-GB" baseline="0" dirty="0" smtClean="0"/>
              <a:t>Enhances the OOB but doesn’t replace it</a:t>
            </a:r>
          </a:p>
          <a:p>
            <a:pPr lvl="1">
              <a:buFont typeface="Arial" pitchFamily="34" charset="0"/>
              <a:buChar char="•"/>
            </a:pPr>
            <a:r>
              <a:rPr lang="en-GB" baseline="0" dirty="0" smtClean="0"/>
              <a:t>We work with the MS team to ensure we ‘play nice’</a:t>
            </a:r>
          </a:p>
          <a:p>
            <a:pPr lvl="1">
              <a:buFont typeface="Arial" pitchFamily="34" charset="0"/>
              <a:buChar char="•"/>
            </a:pPr>
            <a:r>
              <a:rPr lang="en-GB" baseline="0" dirty="0" smtClean="0"/>
              <a:t>CKSDev works with Microsoft’s SharePoint Power Tools and other MS VS extensions</a:t>
            </a:r>
          </a:p>
          <a:p>
            <a:pPr lvl="0">
              <a:buFont typeface="Arial" pitchFamily="34" charset="0"/>
              <a:buChar char="•"/>
            </a:pPr>
            <a:endParaRPr lang="en-GB" baseline="0" dirty="0" smtClean="0"/>
          </a:p>
          <a:p>
            <a:pPr lvl="0">
              <a:buFont typeface="Arial" pitchFamily="34" charset="0"/>
              <a:buChar char="•"/>
            </a:pPr>
            <a:r>
              <a:rPr lang="en-GB" baseline="0" dirty="0" smtClean="0"/>
              <a:t>Four Areas:</a:t>
            </a:r>
          </a:p>
          <a:p>
            <a:pPr lvl="1">
              <a:buFont typeface="Arial" pitchFamily="34" charset="0"/>
              <a:buChar char="•"/>
            </a:pPr>
            <a:r>
              <a:rPr lang="en-GB" baseline="0" dirty="0" smtClean="0"/>
              <a:t>Environment &gt; Covers extensions directly to the VS IDE</a:t>
            </a:r>
          </a:p>
          <a:p>
            <a:pPr lvl="1">
              <a:buFont typeface="Arial" pitchFamily="34" charset="0"/>
              <a:buChar char="•"/>
            </a:pPr>
            <a:r>
              <a:rPr lang="en-GB" baseline="0" dirty="0" smtClean="0"/>
              <a:t>Explorer &gt; Covers extensions to the server explorer</a:t>
            </a:r>
          </a:p>
          <a:p>
            <a:pPr lvl="1">
              <a:buFont typeface="Arial" pitchFamily="34" charset="0"/>
              <a:buChar char="•"/>
            </a:pPr>
            <a:r>
              <a:rPr lang="en-GB" baseline="0" dirty="0" smtClean="0"/>
              <a:t>Content &gt; Project and item templates</a:t>
            </a:r>
          </a:p>
          <a:p>
            <a:pPr lvl="1">
              <a:buFont typeface="Arial" pitchFamily="34" charset="0"/>
              <a:buChar char="•"/>
            </a:pPr>
            <a:r>
              <a:rPr lang="en-GB" baseline="0" dirty="0" smtClean="0"/>
              <a:t>Deployment &gt; New deployment steps and Quick Deploy</a:t>
            </a:r>
          </a:p>
          <a:p>
            <a:pPr lvl="1">
              <a:buFont typeface="Arial" pitchFamily="34" charset="0"/>
              <a:buChar char="•"/>
            </a:pPr>
            <a:endParaRPr lang="en-GB" baseline="0" dirty="0" smtClean="0"/>
          </a:p>
          <a:p>
            <a:pPr lvl="0">
              <a:buFont typeface="Arial" pitchFamily="34" charset="0"/>
              <a:buChar char="•"/>
            </a:pPr>
            <a:r>
              <a:rPr lang="en-GB" baseline="0" dirty="0" smtClean="0"/>
              <a:t>Integrated within Visual Studio, feels like part of the product</a:t>
            </a:r>
          </a:p>
          <a:p>
            <a:pPr lvl="1">
              <a:buFont typeface="Arial" pitchFamily="34" charset="0"/>
              <a:buChar char="•"/>
            </a:pPr>
            <a:endParaRPr lang="en-GB" baseline="0" dirty="0" smtClean="0"/>
          </a:p>
          <a:p>
            <a:pPr lvl="0">
              <a:buFont typeface="Arial" pitchFamily="34" charset="0"/>
              <a:buChar char="•"/>
            </a:pPr>
            <a:r>
              <a:rPr lang="en-GB" baseline="0" dirty="0" smtClean="0"/>
              <a:t>Downloaded from Visual Studio Gallery</a:t>
            </a:r>
          </a:p>
          <a:p>
            <a:pPr lvl="1">
              <a:buFont typeface="Arial" pitchFamily="34" charset="0"/>
              <a:buChar char="•"/>
            </a:pPr>
            <a:r>
              <a:rPr lang="en-GB" baseline="0" dirty="0" smtClean="0"/>
              <a:t>Versions</a:t>
            </a:r>
          </a:p>
          <a:p>
            <a:pPr lvl="2">
              <a:buFont typeface="Arial" pitchFamily="34" charset="0"/>
              <a:buChar char="•"/>
            </a:pPr>
            <a:r>
              <a:rPr lang="en-GB" baseline="0" dirty="0" smtClean="0"/>
              <a:t>Foundation for those using SharePoint Foundation only</a:t>
            </a:r>
          </a:p>
          <a:p>
            <a:pPr lvl="2">
              <a:buFont typeface="Arial" pitchFamily="34" charset="0"/>
              <a:buChar char="•"/>
            </a:pPr>
            <a:r>
              <a:rPr lang="en-GB" baseline="0" dirty="0" smtClean="0"/>
              <a:t>Server for those using SharePoint server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Supported</a:t>
            </a:r>
            <a:r>
              <a:rPr lang="en-GB" baseline="0" dirty="0" smtClean="0"/>
              <a:t> through our CodePlex site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B3FD1-8508-44CD-8D5D-8E363D06957C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600" dirty="0" smtClean="0"/>
              <a:t>Environment</a:t>
            </a:r>
          </a:p>
          <a:p>
            <a:pPr lvl="1"/>
            <a:r>
              <a:rPr lang="en-GB" sz="1400" dirty="0" smtClean="0"/>
              <a:t>SharePoint references tab</a:t>
            </a:r>
          </a:p>
          <a:p>
            <a:pPr lvl="1"/>
            <a:r>
              <a:rPr lang="en-GB" sz="1400" dirty="0" smtClean="0"/>
              <a:t>Copy assembly name</a:t>
            </a:r>
          </a:p>
          <a:p>
            <a:pPr lvl="1"/>
            <a:endParaRPr lang="en-GB" sz="1200" dirty="0" smtClean="0"/>
          </a:p>
          <a:p>
            <a:r>
              <a:rPr lang="en-GB" sz="1600" dirty="0" smtClean="0"/>
              <a:t>Exploration</a:t>
            </a:r>
          </a:p>
          <a:p>
            <a:pPr lvl="1"/>
            <a:r>
              <a:rPr lang="en-GB" sz="1400" dirty="0" smtClean="0"/>
              <a:t>Common Galleries</a:t>
            </a:r>
          </a:p>
          <a:p>
            <a:pPr lvl="1"/>
            <a:r>
              <a:rPr lang="en-GB" sz="1400" dirty="0" smtClean="0"/>
              <a:t>Pages</a:t>
            </a:r>
          </a:p>
          <a:p>
            <a:pPr lvl="1"/>
            <a:r>
              <a:rPr lang="en-GB" sz="1400" dirty="0" smtClean="0"/>
              <a:t>Web templates</a:t>
            </a:r>
          </a:p>
          <a:p>
            <a:pPr lvl="1"/>
            <a:r>
              <a:rPr lang="en-GB" sz="1400" dirty="0" smtClean="0"/>
              <a:t>Activate/Deactivate features</a:t>
            </a:r>
          </a:p>
          <a:p>
            <a:pPr lvl="1"/>
            <a:r>
              <a:rPr lang="en-GB" sz="1400" dirty="0" smtClean="0"/>
              <a:t>Dev dashboard settings</a:t>
            </a:r>
          </a:p>
          <a:p>
            <a:pPr lvl="1"/>
            <a:r>
              <a:rPr lang="en-GB" sz="1400" dirty="0" smtClean="0"/>
              <a:t>Generate entity classes</a:t>
            </a:r>
          </a:p>
          <a:p>
            <a:pPr lvl="1"/>
            <a:r>
              <a:rPr lang="en-GB" sz="1400" dirty="0" smtClean="0"/>
              <a:t>Open SPD</a:t>
            </a:r>
          </a:p>
          <a:p>
            <a:pPr lvl="1"/>
            <a:r>
              <a:rPr lang="en-GB" sz="1400" dirty="0" smtClean="0"/>
              <a:t>File IO for editing</a:t>
            </a:r>
          </a:p>
          <a:p>
            <a:pPr lvl="1"/>
            <a:r>
              <a:rPr lang="en-GB" sz="1400" dirty="0" smtClean="0"/>
              <a:t>Content type grouping</a:t>
            </a:r>
          </a:p>
          <a:p>
            <a:pPr lvl="1"/>
            <a:r>
              <a:rPr lang="en-GB" sz="1400" dirty="0" smtClean="0"/>
              <a:t>Site columns with grouping</a:t>
            </a:r>
          </a:p>
          <a:p>
            <a:pPr lvl="1"/>
            <a:r>
              <a:rPr lang="en-GB" sz="1400" dirty="0" smtClean="0"/>
              <a:t>Import content type(s)</a:t>
            </a:r>
          </a:p>
          <a:p>
            <a:pPr lvl="1"/>
            <a:r>
              <a:rPr lang="en-GB" sz="1400" dirty="0" smtClean="0"/>
              <a:t>Import site column(s)</a:t>
            </a:r>
          </a:p>
          <a:p>
            <a:pPr lvl="1"/>
            <a:r>
              <a:rPr lang="en-GB" sz="1400" dirty="0" smtClean="0"/>
              <a:t>Generate page layout from content type</a:t>
            </a:r>
          </a:p>
          <a:p>
            <a:pPr lvl="1"/>
            <a:r>
              <a:rPr lang="en-GB" sz="1400" dirty="0" smtClean="0"/>
              <a:t>Generate page template</a:t>
            </a:r>
          </a:p>
          <a:p>
            <a:pPr lvl="1"/>
            <a:r>
              <a:rPr lang="en-GB" sz="1400" dirty="0" smtClean="0"/>
              <a:t>Export page</a:t>
            </a:r>
          </a:p>
          <a:p>
            <a:pPr lvl="1"/>
            <a:endParaRPr lang="en-GB" sz="1400" dirty="0" smtClean="0"/>
          </a:p>
          <a:p>
            <a:r>
              <a:rPr lang="en-GB" sz="1600" dirty="0" smtClean="0"/>
              <a:t>Content</a:t>
            </a:r>
          </a:p>
          <a:p>
            <a:pPr lvl="1"/>
            <a:r>
              <a:rPr lang="en-GB" sz="1400" dirty="0" smtClean="0"/>
              <a:t>Fluent UI Visual web part</a:t>
            </a:r>
          </a:p>
          <a:p>
            <a:pPr lvl="1"/>
            <a:r>
              <a:rPr lang="en-GB" sz="1400" dirty="0" smtClean="0"/>
              <a:t>Starter master page</a:t>
            </a:r>
          </a:p>
          <a:p>
            <a:pPr lvl="1"/>
            <a:r>
              <a:rPr lang="en-GB" sz="1400" dirty="0" smtClean="0"/>
              <a:t>Blank site definition</a:t>
            </a:r>
          </a:p>
          <a:p>
            <a:pPr lvl="1"/>
            <a:r>
              <a:rPr lang="en-GB" sz="1400" dirty="0" smtClean="0"/>
              <a:t>Custom action group</a:t>
            </a:r>
          </a:p>
          <a:p>
            <a:pPr lvl="1"/>
            <a:r>
              <a:rPr lang="en-GB" sz="1400" dirty="0" smtClean="0"/>
              <a:t>Custom action</a:t>
            </a:r>
          </a:p>
          <a:p>
            <a:pPr lvl="1"/>
            <a:r>
              <a:rPr lang="en-GB" sz="1400" dirty="0" smtClean="0"/>
              <a:t>Hide custom action</a:t>
            </a:r>
          </a:p>
          <a:p>
            <a:pPr lvl="1"/>
            <a:r>
              <a:rPr lang="en-GB" sz="1400" dirty="0" smtClean="0"/>
              <a:t>Delegate control</a:t>
            </a:r>
          </a:p>
          <a:p>
            <a:pPr lvl="1"/>
            <a:r>
              <a:rPr lang="en-GB" sz="1400" dirty="0" smtClean="0"/>
              <a:t>Full trust proxy</a:t>
            </a:r>
          </a:p>
          <a:p>
            <a:pPr lvl="1"/>
            <a:r>
              <a:rPr lang="en-GB" sz="1400" dirty="0" smtClean="0"/>
              <a:t>SPMetal definition</a:t>
            </a:r>
          </a:p>
          <a:p>
            <a:pPr lvl="1"/>
            <a:r>
              <a:rPr lang="en-GB" sz="1400" dirty="0" smtClean="0"/>
              <a:t>SharePoint console application</a:t>
            </a:r>
          </a:p>
          <a:p>
            <a:pPr lvl="1"/>
            <a:endParaRPr lang="en-GB" sz="1200" dirty="0" smtClean="0"/>
          </a:p>
          <a:p>
            <a:r>
              <a:rPr lang="en-GB" sz="1600" dirty="0" smtClean="0"/>
              <a:t>Deployment</a:t>
            </a:r>
          </a:p>
          <a:p>
            <a:pPr lvl="1"/>
            <a:r>
              <a:rPr lang="en-GB" sz="1400" dirty="0" smtClean="0"/>
              <a:t>Quick deploy</a:t>
            </a:r>
          </a:p>
          <a:p>
            <a:pPr lvl="1"/>
            <a:r>
              <a:rPr lang="en-GB" sz="1400" dirty="0" smtClean="0"/>
              <a:t>Auto quick deploy</a:t>
            </a:r>
          </a:p>
          <a:p>
            <a:pPr lvl="1"/>
            <a:r>
              <a:rPr lang="en-GB" sz="1400" dirty="0" smtClean="0"/>
              <a:t>Recycle App Pools</a:t>
            </a:r>
          </a:p>
          <a:p>
            <a:pPr lvl="1"/>
            <a:r>
              <a:rPr lang="en-GB" sz="1400" dirty="0" smtClean="0"/>
              <a:t>Attach to worker process</a:t>
            </a:r>
          </a:p>
          <a:p>
            <a:pPr lvl="1"/>
            <a:r>
              <a:rPr lang="en-GB" sz="1400" dirty="0" smtClean="0"/>
              <a:t>Deployment steps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B3FD1-8508-44CD-8D5D-8E363D06957C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339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Run through</a:t>
            </a:r>
            <a:r>
              <a:rPr lang="en-GB" baseline="0" dirty="0" smtClean="0"/>
              <a:t> the basic scenario</a:t>
            </a:r>
          </a:p>
          <a:p>
            <a:endParaRPr lang="en-GB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GB" baseline="0" dirty="0" smtClean="0"/>
              <a:t>Lets build a small WCM site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GB" baseline="0" dirty="0" smtClean="0"/>
              <a:t>Needs content types for the page types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GB" baseline="0" dirty="0" smtClean="0"/>
              <a:t>Page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GB" baseline="0" dirty="0" smtClean="0"/>
              <a:t>Team member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GB" baseline="0" dirty="0" smtClean="0"/>
              <a:t>Press release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GB" baseline="0" dirty="0" smtClean="0"/>
              <a:t>Needs custom branding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GB" baseline="0" dirty="0" smtClean="0"/>
              <a:t>Master page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GB" baseline="0" dirty="0" smtClean="0"/>
              <a:t>Page layouts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GB" baseline="0" dirty="0" smtClean="0"/>
              <a:t>Global banner delegate control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B3FD1-8508-44CD-8D5D-8E363D06957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704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here needs to</a:t>
            </a:r>
            <a:r>
              <a:rPr lang="en-GB" baseline="0" dirty="0" smtClean="0"/>
              <a:t> go the typed up notes from my pad…… demo in TFS under </a:t>
            </a:r>
            <a:r>
              <a:rPr lang="en-GB" baseline="0" smtClean="0"/>
              <a:t>usual folder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B3FD1-8508-44CD-8D5D-8E363D06957C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951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Visual Studio Gallery is the location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You</a:t>
            </a:r>
            <a:r>
              <a:rPr lang="en-GB" baseline="0" dirty="0" smtClean="0"/>
              <a:t> can find CKS directly from the VS Extension Manager by searching for CKSDev</a:t>
            </a:r>
          </a:p>
          <a:p>
            <a:pPr lvl="1">
              <a:buFont typeface="Arial" pitchFamily="34" charset="0"/>
              <a:buChar char="•"/>
            </a:pPr>
            <a:r>
              <a:rPr lang="en-GB" baseline="0" dirty="0" smtClean="0"/>
              <a:t>Updates will be automatically notified of new versions in the gallery</a:t>
            </a:r>
          </a:p>
          <a:p>
            <a:pPr lvl="1">
              <a:buFont typeface="Arial" pitchFamily="34" charset="0"/>
              <a:buChar char="•"/>
            </a:pPr>
            <a:endParaRPr lang="en-GB" baseline="0" dirty="0" smtClean="0"/>
          </a:p>
          <a:p>
            <a:pPr lvl="0">
              <a:buFont typeface="Arial" pitchFamily="34" charset="0"/>
              <a:buChar char="•"/>
            </a:pPr>
            <a:r>
              <a:rPr lang="en-GB" baseline="0" dirty="0" smtClean="0"/>
              <a:t>Project site</a:t>
            </a:r>
          </a:p>
          <a:p>
            <a:pPr lvl="1">
              <a:buFont typeface="Arial" pitchFamily="34" charset="0"/>
              <a:buChar char="•"/>
            </a:pPr>
            <a:r>
              <a:rPr lang="en-GB" baseline="0" dirty="0" smtClean="0"/>
              <a:t>Information</a:t>
            </a:r>
          </a:p>
          <a:p>
            <a:pPr lvl="2">
              <a:buFont typeface="Arial" pitchFamily="34" charset="0"/>
              <a:buChar char="•"/>
            </a:pPr>
            <a:r>
              <a:rPr lang="en-GB" baseline="0" dirty="0" smtClean="0"/>
              <a:t>Feature list</a:t>
            </a:r>
          </a:p>
          <a:p>
            <a:pPr lvl="2">
              <a:buFont typeface="Arial" pitchFamily="34" charset="0"/>
              <a:buChar char="•"/>
            </a:pPr>
            <a:r>
              <a:rPr lang="en-GB" baseline="0" dirty="0" smtClean="0"/>
              <a:t>How To’s</a:t>
            </a:r>
          </a:p>
          <a:p>
            <a:pPr lvl="2">
              <a:buFont typeface="Arial" pitchFamily="34" charset="0"/>
              <a:buChar char="•"/>
            </a:pPr>
            <a:r>
              <a:rPr lang="en-GB" baseline="0" dirty="0" smtClean="0"/>
              <a:t>Links to demo video’s (coming soon)</a:t>
            </a:r>
          </a:p>
          <a:p>
            <a:pPr lvl="2">
              <a:buFont typeface="Arial" pitchFamily="34" charset="0"/>
              <a:buChar char="•"/>
            </a:pPr>
            <a:r>
              <a:rPr lang="en-GB" baseline="0" dirty="0" smtClean="0"/>
              <a:t>Discussions of new features</a:t>
            </a:r>
          </a:p>
          <a:p>
            <a:pPr lvl="2">
              <a:buFont typeface="Arial" pitchFamily="34" charset="0"/>
              <a:buChar char="•"/>
            </a:pPr>
            <a:r>
              <a:rPr lang="en-GB" baseline="0" dirty="0" smtClean="0"/>
              <a:t>Defect list &gt; hoping this one stays empty ;)</a:t>
            </a:r>
          </a:p>
          <a:p>
            <a:pPr lvl="2">
              <a:buFont typeface="Arial" pitchFamily="34" charset="0"/>
              <a:buChar char="•"/>
            </a:pPr>
            <a:r>
              <a:rPr lang="en-GB" baseline="0" dirty="0" smtClean="0"/>
              <a:t>Team contact details</a:t>
            </a:r>
          </a:p>
          <a:p>
            <a:pPr lvl="2">
              <a:buFont typeface="Arial" pitchFamily="34" charset="0"/>
              <a:buChar char="•"/>
            </a:pPr>
            <a:r>
              <a:rPr lang="en-GB" baseline="0" dirty="0" smtClean="0"/>
              <a:t>And of course the Code</a:t>
            </a:r>
          </a:p>
          <a:p>
            <a:pPr lvl="1">
              <a:buFont typeface="Arial" pitchFamily="34" charset="0"/>
              <a:buChar char="•"/>
            </a:pPr>
            <a:r>
              <a:rPr lang="en-GB" baseline="0" dirty="0" smtClean="0"/>
              <a:t>NB that no Download! This is because we want you to use VS Gallery so you get updates.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B3FD1-8508-44CD-8D5D-8E363D06957C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727"/>
            <a:ext cx="7772400" cy="1470025"/>
          </a:xfrm>
        </p:spPr>
        <p:txBody>
          <a:bodyPr>
            <a:noAutofit/>
          </a:bodyPr>
          <a:lstStyle>
            <a:lvl1pPr algn="ctr">
              <a:defRPr sz="4800" b="1" baseline="0">
                <a:ln>
                  <a:solidFill>
                    <a:schemeClr val="tx1">
                      <a:alpha val="22000"/>
                    </a:schemeClr>
                  </a:solidFill>
                </a:ln>
                <a:solidFill>
                  <a:srgbClr val="52B2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9540"/>
            <a:ext cx="6400800" cy="895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57500" y="5000636"/>
            <a:ext cx="5643590" cy="1214426"/>
          </a:xfrm>
        </p:spPr>
        <p:txBody>
          <a:bodyPr>
            <a:normAutofit/>
          </a:bodyPr>
          <a:lstStyle>
            <a:lvl1pPr algn="r">
              <a:buNone/>
              <a:defRPr sz="2000" baseline="0"/>
            </a:lvl1pPr>
          </a:lstStyle>
          <a:p>
            <a:pPr lvl="0"/>
            <a:r>
              <a:rPr lang="en-GB" sz="2000" dirty="0" smtClean="0"/>
              <a:t>Click to add Presenter’s Name</a:t>
            </a:r>
          </a:p>
          <a:p>
            <a:pPr lvl="0"/>
            <a:r>
              <a:rPr lang="en-GB" sz="2000" dirty="0" smtClean="0"/>
              <a:t>Additional Info</a:t>
            </a:r>
          </a:p>
          <a:p>
            <a:pPr lvl="0"/>
            <a:r>
              <a:rPr lang="en-GB" sz="2000" dirty="0" smtClean="0"/>
              <a:t>Job Title, Company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14950"/>
            <a:ext cx="5486400" cy="500066"/>
          </a:xfrm>
        </p:spPr>
        <p:txBody>
          <a:bodyPr anchor="b">
            <a:noAutofit/>
          </a:bodyPr>
          <a:lstStyle>
            <a:lvl1pPr algn="l">
              <a:defRPr lang="en-US" sz="2000" b="1" kern="1200" baseline="0" dirty="0">
                <a:ln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2B2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4056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33EE-8F8E-481D-A89D-E794AECF6AC9}" type="datetimeFigureOut">
              <a:rPr lang="en-US" smtClean="0"/>
              <a:pPr/>
              <a:t>9/25/2010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DEC3-2019-4519-A79C-A07A150215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85938" y="5786438"/>
            <a:ext cx="5500687" cy="6429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2984"/>
            <a:ext cx="8229600" cy="51435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33EE-8F8E-481D-A89D-E794AECF6AC9}" type="datetimeFigureOut">
              <a:rPr lang="en-US" smtClean="0"/>
              <a:pPr/>
              <a:t>9/25/2010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DEC3-2019-4519-A79C-A07A150215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42984"/>
            <a:ext cx="2057400" cy="5143536"/>
          </a:xfrm>
        </p:spPr>
        <p:txBody>
          <a:bodyPr vert="eaVert">
            <a:normAutofit/>
          </a:bodyPr>
          <a:lstStyle>
            <a:lvl1pPr>
              <a:defRPr lang="en-US" sz="3200" b="1" kern="1200" baseline="0" dirty="0">
                <a:ln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2B239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2984"/>
            <a:ext cx="6019800" cy="51435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33EE-8F8E-481D-A89D-E794AECF6AC9}" type="datetimeFigureOut">
              <a:rPr lang="en-US" smtClean="0"/>
              <a:pPr/>
              <a:t>9/25/2010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DEC3-2019-4519-A79C-A07A150215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33EE-8F8E-481D-A89D-E794AECF6AC9}" type="datetimeFigureOut">
              <a:rPr lang="en-US" smtClean="0"/>
              <a:pPr/>
              <a:t>9/25/2010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DEC3-2019-4519-A79C-A07A150215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4348" y="3286124"/>
            <a:ext cx="8429652" cy="2071702"/>
          </a:xfrm>
          <a:prstGeom prst="rect">
            <a:avLst/>
          </a:prstGeom>
          <a:solidFill>
            <a:srgbClr val="52B239"/>
          </a:solidFill>
          <a:ln w="12700">
            <a:solidFill>
              <a:schemeClr val="tx1">
                <a:alpha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429000"/>
            <a:ext cx="7429552" cy="1785950"/>
          </a:xfrm>
          <a:solidFill>
            <a:srgbClr val="52B239"/>
          </a:solidFill>
          <a:ln>
            <a:noFill/>
          </a:ln>
        </p:spPr>
        <p:txBody>
          <a:bodyPr anchor="t">
            <a:noAutofit/>
          </a:bodyPr>
          <a:lstStyle>
            <a:lvl1pPr algn="l">
              <a:defRPr lang="en-US" sz="48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1928802"/>
            <a:ext cx="7772400" cy="135732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72272"/>
            <a:ext cx="2133600" cy="2857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3333EE-8F8E-481D-A89D-E794AECF6AC9}" type="datetimeFigureOut">
              <a:rPr lang="en-US" smtClean="0"/>
              <a:pPr/>
              <a:t>9/25/2010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3108" y="6572272"/>
            <a:ext cx="4857784" cy="2857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72272"/>
            <a:ext cx="2133600" cy="2857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33DEC3-2019-4519-A79C-A07A150215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4348" y="3286124"/>
            <a:ext cx="8429652" cy="2071702"/>
          </a:xfrm>
          <a:prstGeom prst="rect">
            <a:avLst/>
          </a:prstGeom>
          <a:solidFill>
            <a:srgbClr val="52B239"/>
          </a:solidFill>
          <a:ln w="12700">
            <a:solidFill>
              <a:schemeClr val="tx1">
                <a:alpha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86050" y="3857628"/>
            <a:ext cx="5715040" cy="928694"/>
          </a:xfrm>
          <a:solidFill>
            <a:srgbClr val="52B239"/>
          </a:solidFill>
          <a:ln>
            <a:noFill/>
          </a:ln>
        </p:spPr>
        <p:txBody>
          <a:bodyPr anchor="t">
            <a:noAutofit/>
          </a:bodyPr>
          <a:lstStyle>
            <a:lvl1pPr algn="l">
              <a:defRPr lang="en-US" sz="48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1928802"/>
            <a:ext cx="7772400" cy="135732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72272"/>
            <a:ext cx="2133600" cy="2857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3333EE-8F8E-481D-A89D-E794AECF6AC9}" type="datetimeFigureOut">
              <a:rPr lang="en-US" smtClean="0"/>
              <a:pPr/>
              <a:t>9/25/2010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3108" y="6572272"/>
            <a:ext cx="4857784" cy="2857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72272"/>
            <a:ext cx="2133600" cy="2857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33DEC3-2019-4519-A79C-A07A150215B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Dem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0100" y="3571876"/>
            <a:ext cx="1638673" cy="15751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33EE-8F8E-481D-A89D-E794AECF6AC9}" type="datetimeFigureOut">
              <a:rPr lang="en-US" smtClean="0"/>
              <a:pPr/>
              <a:t>9/25/2010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DEC3-2019-4519-A79C-A07A150215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00240"/>
            <a:ext cx="4040188" cy="41259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442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00240"/>
            <a:ext cx="4041775" cy="41259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33EE-8F8E-481D-A89D-E794AECF6AC9}" type="datetimeFigureOut">
              <a:rPr lang="en-US" smtClean="0"/>
              <a:pPr/>
              <a:t>9/25/2010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DEC3-2019-4519-A79C-A07A150215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33EE-8F8E-481D-A89D-E794AECF6AC9}" type="datetimeFigureOut">
              <a:rPr lang="en-US" smtClean="0"/>
              <a:pPr/>
              <a:t>9/25/2010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DEC3-2019-4519-A79C-A07A150215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33EE-8F8E-481D-A89D-E794AECF6AC9}" type="datetimeFigureOut">
              <a:rPr lang="en-US" smtClean="0"/>
              <a:pPr/>
              <a:t>9/25/2010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DEC3-2019-4519-A79C-A07A150215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911"/>
            <a:ext cx="3008313" cy="709577"/>
          </a:xfrm>
        </p:spPr>
        <p:txBody>
          <a:bodyPr anchor="b">
            <a:normAutofit/>
          </a:bodyPr>
          <a:lstStyle>
            <a:lvl1pPr algn="l">
              <a:defRPr lang="en-US" sz="2000" b="1" kern="1200" baseline="0" dirty="0">
                <a:ln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2B239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911"/>
            <a:ext cx="5111750" cy="54244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14489"/>
            <a:ext cx="3008313" cy="4714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33EE-8F8E-481D-A89D-E794AECF6AC9}" type="datetimeFigureOut">
              <a:rPr lang="en-US" smtClean="0"/>
              <a:pPr/>
              <a:t>9/25/2010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572272"/>
            <a:ext cx="2133600" cy="285728"/>
          </a:xfrm>
        </p:spPr>
        <p:txBody>
          <a:bodyPr/>
          <a:lstStyle/>
          <a:p>
            <a:fld id="{4633DEC3-2019-4519-A79C-A07A150215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6143668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2984"/>
            <a:ext cx="8229600" cy="4983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3"/>
            <a:ext cx="2133600" cy="2857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B081D11-8C4D-48BD-9985-0F04545E9810}" type="datetime1">
              <a:rPr lang="en-GB" smtClean="0"/>
              <a:pPr/>
              <a:t>25/09/2010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3108" y="6572272"/>
            <a:ext cx="485778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72272"/>
            <a:ext cx="2133600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BA231C2-0C29-49C6-8D63-EF97E7EB57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lang="en-US" sz="3400" kern="1200" baseline="0" dirty="0" smtClean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visualstudiogallery.msdn.microsoft.com/en-us/ee876627-962c-4c35-a4a6-a4d89bfb61dc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hyperlink" Target="http://visualstudiogallery.msdn.microsoft.com/en-us/a346880f-2d29-47a6-84a2-f2d568dd6997" TargetMode="External"/><Relationship Id="rId7" Type="http://schemas.openxmlformats.org/officeDocument/2006/relationships/hyperlink" Target="http://visualstudiogallery.msdn.microsoft.com/en-u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cksdev.codeplex.com/" TargetMode="External"/><Relationship Id="rId4" Type="http://schemas.openxmlformats.org/officeDocument/2006/relationships/hyperlink" Target="http://visualstudiogallery.msdn.microsoft.com/en-us/ee876627-962c-4c35-a4a6-a4d89bfb61dc" TargetMode="Externa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Community Kit for SharePoint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428760"/>
          </a:xfrm>
        </p:spPr>
        <p:txBody>
          <a:bodyPr>
            <a:normAutofit/>
          </a:bodyPr>
          <a:lstStyle/>
          <a:p>
            <a:r>
              <a:rPr lang="en-GB" sz="4000" dirty="0" smtClean="0"/>
              <a:t>Development Tools Edition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Wesley Hackett</a:t>
            </a:r>
          </a:p>
          <a:p>
            <a:r>
              <a:rPr lang="en-GB" dirty="0" smtClean="0"/>
              <a:t>Solutions Architect</a:t>
            </a:r>
          </a:p>
          <a:p>
            <a:r>
              <a:rPr lang="en-GB" dirty="0" smtClean="0"/>
              <a:t>Content and Code</a:t>
            </a:r>
            <a:endParaRPr lang="en-GB" dirty="0"/>
          </a:p>
        </p:txBody>
      </p:sp>
      <p:pic>
        <p:nvPicPr>
          <p:cNvPr id="1026" name="Picture 2" descr="SharePoint Saturday UK 2-10-2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12"/>
            <a:ext cx="6387822" cy="7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KS - Development Tools Edition (Server)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712" y="4005064"/>
            <a:ext cx="8572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KS - Development Tools Edition (Server)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4744" y="2937891"/>
            <a:ext cx="8572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968354" y="6525344"/>
            <a:ext cx="4068142" cy="2520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48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 smtClean="0"/>
              <a:t>Be sure to visit - http://cksdev.codeplex.com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408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Fancy getting your hands dirty?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438650"/>
              </p:ext>
            </p:extLst>
          </p:nvPr>
        </p:nvGraphicFramePr>
        <p:xfrm>
          <a:off x="711605" y="1059275"/>
          <a:ext cx="8218752" cy="4983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96" y="2996952"/>
            <a:ext cx="975822" cy="861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74980"/>
            <a:ext cx="688798" cy="10431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1" y="5013176"/>
            <a:ext cx="1266311" cy="71335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968354" y="6525344"/>
            <a:ext cx="4068142" cy="2520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48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 smtClean="0"/>
              <a:t>Be sure to visit - http://cksdev.codeplex.com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986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Project Team</a:t>
            </a:r>
            <a:endParaRPr lang="en-GB" dirty="0"/>
          </a:p>
        </p:txBody>
      </p:sp>
      <p:pic>
        <p:nvPicPr>
          <p:cNvPr id="9" name="Picture 8" descr="MattSmit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1254079"/>
            <a:ext cx="720000" cy="7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WaldekMastykarz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2564904"/>
            <a:ext cx="720000" cy="7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WesHacket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52" y="3789000"/>
            <a:ext cx="720000" cy="7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WoutervanVug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52" y="1254079"/>
            <a:ext cx="720000" cy="7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789000"/>
            <a:ext cx="720000" cy="7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564904"/>
            <a:ext cx="720000" cy="7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 descr="ToddBleeker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52" y="5013256"/>
            <a:ext cx="720000" cy="7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Content Placeholder 7"/>
          <p:cNvSpPr>
            <a:spLocks noGrp="1"/>
          </p:cNvSpPr>
          <p:nvPr>
            <p:ph sz="half" idx="1"/>
          </p:nvPr>
        </p:nvSpPr>
        <p:spPr>
          <a:xfrm>
            <a:off x="5796136" y="1205202"/>
            <a:ext cx="3096344" cy="817754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GB" b="1" dirty="0" smtClean="0"/>
              <a:t>Matt Smith</a:t>
            </a:r>
          </a:p>
          <a:p>
            <a:pPr marL="0" lvl="2" indent="0" algn="r">
              <a:buNone/>
            </a:pPr>
            <a:r>
              <a:rPr lang="en-GB" sz="1600" dirty="0" smtClean="0"/>
              <a:t>	@mattsmithnz</a:t>
            </a:r>
          </a:p>
          <a:p>
            <a:pPr marL="0" lvl="2" indent="0" algn="r">
              <a:buNone/>
            </a:pPr>
            <a:r>
              <a:rPr lang="en-GB" sz="1600" dirty="0"/>
              <a:t>http://blog.mattsmith.co.nz/</a:t>
            </a:r>
          </a:p>
          <a:p>
            <a:pPr marL="0" lvl="2" indent="0">
              <a:buNone/>
            </a:pPr>
            <a:endParaRPr lang="en-GB" sz="1600" dirty="0"/>
          </a:p>
        </p:txBody>
      </p:sp>
      <p:sp>
        <p:nvSpPr>
          <p:cNvPr id="23" name="Content Placeholder 7"/>
          <p:cNvSpPr>
            <a:spLocks noGrp="1"/>
          </p:cNvSpPr>
          <p:nvPr>
            <p:ph sz="half" idx="1"/>
          </p:nvPr>
        </p:nvSpPr>
        <p:spPr>
          <a:xfrm>
            <a:off x="1403648" y="2492896"/>
            <a:ext cx="3240360" cy="817754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GB" b="1" dirty="0" smtClean="0"/>
              <a:t>Waldek Mastykarz</a:t>
            </a:r>
          </a:p>
          <a:p>
            <a:pPr marL="0" lvl="2" indent="0" algn="r">
              <a:buNone/>
            </a:pPr>
            <a:r>
              <a:rPr lang="en-GB" sz="1600" dirty="0" smtClean="0"/>
              <a:t>	@waldekm</a:t>
            </a:r>
          </a:p>
          <a:p>
            <a:pPr marL="0" lvl="2" indent="0" algn="r">
              <a:buNone/>
            </a:pPr>
            <a:r>
              <a:rPr lang="en-GB" sz="1600" dirty="0"/>
              <a:t>http://blog.mastykarz.nl/</a:t>
            </a:r>
          </a:p>
          <a:p>
            <a:pPr marL="0" lvl="2" indent="0">
              <a:buNone/>
            </a:pPr>
            <a:endParaRPr lang="en-GB" sz="1600" dirty="0"/>
          </a:p>
        </p:txBody>
      </p:sp>
      <p:sp>
        <p:nvSpPr>
          <p:cNvPr id="24" name="Content Placeholder 7"/>
          <p:cNvSpPr>
            <a:spLocks noGrp="1"/>
          </p:cNvSpPr>
          <p:nvPr>
            <p:ph sz="half" idx="1"/>
          </p:nvPr>
        </p:nvSpPr>
        <p:spPr>
          <a:xfrm>
            <a:off x="5796136" y="2492896"/>
            <a:ext cx="3096344" cy="817754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GB" b="1" dirty="0" smtClean="0"/>
              <a:t>Carsten Keutmann</a:t>
            </a:r>
          </a:p>
          <a:p>
            <a:pPr marL="0" lvl="2" indent="0" algn="r">
              <a:buNone/>
            </a:pPr>
            <a:r>
              <a:rPr lang="en-GB" sz="1600" dirty="0" smtClean="0"/>
              <a:t>	@keutmann</a:t>
            </a:r>
          </a:p>
          <a:p>
            <a:pPr marL="0" lvl="2" indent="0" algn="r">
              <a:buNone/>
            </a:pPr>
            <a:r>
              <a:rPr lang="en-GB" sz="1600" dirty="0"/>
              <a:t>http://keutmann.blogspot.com/</a:t>
            </a:r>
          </a:p>
        </p:txBody>
      </p:sp>
      <p:sp>
        <p:nvSpPr>
          <p:cNvPr id="25" name="Content Placeholder 7"/>
          <p:cNvSpPr>
            <a:spLocks noGrp="1"/>
          </p:cNvSpPr>
          <p:nvPr>
            <p:ph sz="half" idx="1"/>
          </p:nvPr>
        </p:nvSpPr>
        <p:spPr>
          <a:xfrm>
            <a:off x="1403648" y="3740123"/>
            <a:ext cx="3240360" cy="817754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GB" b="1" dirty="0" smtClean="0"/>
              <a:t>Wes Hackett</a:t>
            </a:r>
          </a:p>
          <a:p>
            <a:pPr marL="0" lvl="2" indent="0" algn="r">
              <a:buNone/>
            </a:pPr>
            <a:r>
              <a:rPr lang="en-GB" sz="1600" dirty="0" smtClean="0"/>
              <a:t>	@weshackett</a:t>
            </a:r>
          </a:p>
          <a:p>
            <a:pPr marL="0" lvl="2" indent="0" algn="r">
              <a:buNone/>
            </a:pPr>
            <a:r>
              <a:rPr lang="en-GB" sz="1600" dirty="0"/>
              <a:t>http://weshackett.spaces.live.com/blog/</a:t>
            </a:r>
          </a:p>
          <a:p>
            <a:pPr marL="0" lvl="2" indent="0">
              <a:buNone/>
            </a:pPr>
            <a:endParaRPr lang="en-GB" sz="1600" dirty="0"/>
          </a:p>
        </p:txBody>
      </p:sp>
      <p:sp>
        <p:nvSpPr>
          <p:cNvPr id="26" name="Content Placeholder 7"/>
          <p:cNvSpPr>
            <a:spLocks noGrp="1"/>
          </p:cNvSpPr>
          <p:nvPr>
            <p:ph sz="half" idx="1"/>
          </p:nvPr>
        </p:nvSpPr>
        <p:spPr>
          <a:xfrm>
            <a:off x="1403648" y="1254079"/>
            <a:ext cx="3240360" cy="817754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GB" b="1" dirty="0" smtClean="0"/>
              <a:t>Wouter van Vugt</a:t>
            </a:r>
          </a:p>
          <a:p>
            <a:pPr marL="0" lvl="2" indent="0" algn="r">
              <a:buNone/>
            </a:pPr>
            <a:r>
              <a:rPr lang="en-GB" sz="1600" dirty="0" smtClean="0"/>
              <a:t>	@woutervugt</a:t>
            </a:r>
          </a:p>
          <a:p>
            <a:pPr marL="0" lvl="2" indent="0" algn="r">
              <a:buNone/>
            </a:pPr>
            <a:r>
              <a:rPr lang="en-GB" sz="1600" dirty="0"/>
              <a:t>http://blogs.code-counsel.net/Wouter/</a:t>
            </a:r>
          </a:p>
          <a:p>
            <a:pPr marL="0" lvl="2" indent="0">
              <a:buNone/>
            </a:pPr>
            <a:endParaRPr lang="en-GB" sz="1600" dirty="0"/>
          </a:p>
        </p:txBody>
      </p:sp>
      <p:sp>
        <p:nvSpPr>
          <p:cNvPr id="27" name="Content Placeholder 7"/>
          <p:cNvSpPr>
            <a:spLocks noGrp="1"/>
          </p:cNvSpPr>
          <p:nvPr>
            <p:ph sz="half" idx="1"/>
          </p:nvPr>
        </p:nvSpPr>
        <p:spPr>
          <a:xfrm>
            <a:off x="5796136" y="3740123"/>
            <a:ext cx="3096344" cy="817754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GB" b="1" dirty="0" smtClean="0"/>
              <a:t>Jeremy Thake</a:t>
            </a:r>
          </a:p>
          <a:p>
            <a:pPr marL="0" lvl="2" indent="0" algn="r">
              <a:buNone/>
            </a:pPr>
            <a:r>
              <a:rPr lang="en-GB" sz="1600" dirty="0" smtClean="0"/>
              <a:t>	@jthake</a:t>
            </a:r>
          </a:p>
          <a:p>
            <a:pPr marL="0" lvl="2" indent="0" algn="r">
              <a:buNone/>
            </a:pPr>
            <a:r>
              <a:rPr lang="en-GB" sz="1600" dirty="0"/>
              <a:t>http://www.made4the.net/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half" idx="1"/>
          </p:nvPr>
        </p:nvSpPr>
        <p:spPr>
          <a:xfrm>
            <a:off x="1403648" y="4949618"/>
            <a:ext cx="4464496" cy="99966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GB" b="1" dirty="0" smtClean="0"/>
              <a:t>Todd Bleeker</a:t>
            </a:r>
          </a:p>
          <a:p>
            <a:pPr lvl="2" algn="ctr">
              <a:buNone/>
            </a:pPr>
            <a:r>
              <a:rPr lang="en-GB" sz="1600" dirty="0" smtClean="0"/>
              <a:t>@toddbleeker</a:t>
            </a:r>
          </a:p>
          <a:p>
            <a:pPr lvl="2">
              <a:buNone/>
            </a:pPr>
            <a:r>
              <a:rPr lang="en-GB" sz="1600" dirty="0" smtClean="0"/>
              <a:t>http</a:t>
            </a:r>
            <a:r>
              <a:rPr lang="en-GB" sz="1600" dirty="0"/>
              <a:t>://sharepoint.mindsharpblogs.com/Todd/</a:t>
            </a:r>
          </a:p>
          <a:p>
            <a:pPr lvl="2">
              <a:buNone/>
            </a:pPr>
            <a:endParaRPr lang="en-GB" sz="16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968354" y="6525344"/>
            <a:ext cx="4068142" cy="2520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48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 smtClean="0"/>
              <a:t>Be sure to visit - http://cksdev.codeplex.com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1099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429000"/>
            <a:ext cx="7429552" cy="792088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 for attending.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68354" y="6525344"/>
            <a:ext cx="4068142" cy="2520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48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 smtClean="0"/>
              <a:t>Be sure to visit - http://cksdev.codeplex.com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7649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Where have we been?</a:t>
            </a:r>
          </a:p>
          <a:p>
            <a:r>
              <a:rPr lang="en-GB" dirty="0" smtClean="0"/>
              <a:t>What’s in the box today?</a:t>
            </a:r>
          </a:p>
          <a:p>
            <a:r>
              <a:rPr lang="en-GB" dirty="0" smtClean="0"/>
              <a:t>Overview of CKSDev</a:t>
            </a:r>
          </a:p>
          <a:p>
            <a:r>
              <a:rPr lang="en-GB" dirty="0" smtClean="0"/>
              <a:t>Getting productive WCM scenario demo</a:t>
            </a:r>
          </a:p>
          <a:p>
            <a:r>
              <a:rPr lang="en-GB" dirty="0" smtClean="0"/>
              <a:t>Where do I get CKSDev?</a:t>
            </a:r>
          </a:p>
          <a:p>
            <a:r>
              <a:rPr lang="en-GB" dirty="0" smtClean="0"/>
              <a:t>Project information</a:t>
            </a:r>
          </a:p>
          <a:p>
            <a:r>
              <a:rPr lang="en-GB" dirty="0" smtClean="0"/>
              <a:t>Questions</a:t>
            </a:r>
          </a:p>
          <a:p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68354" y="6525344"/>
            <a:ext cx="4068142" cy="2520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48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 smtClean="0"/>
              <a:t>Be sure to visit - http://cksdev.codeplex.com</a:t>
            </a:r>
            <a:endParaRPr lang="en-GB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Where have we been?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SharePoint 2007 Development Experience</a:t>
            </a:r>
          </a:p>
          <a:p>
            <a:pPr lvl="1"/>
            <a:r>
              <a:rPr lang="en-GB" dirty="0" smtClean="0"/>
              <a:t>Limited Tooling</a:t>
            </a:r>
          </a:p>
          <a:p>
            <a:pPr lvl="2"/>
            <a:r>
              <a:rPr lang="en-GB" dirty="0" smtClean="0"/>
              <a:t>VSeWSS 1.3</a:t>
            </a:r>
          </a:p>
          <a:p>
            <a:pPr lvl="2"/>
            <a:r>
              <a:rPr lang="en-GB" dirty="0" smtClean="0"/>
              <a:t>Community</a:t>
            </a:r>
          </a:p>
          <a:p>
            <a:pPr lvl="3"/>
            <a:r>
              <a:rPr lang="en-GB" dirty="0" smtClean="0"/>
              <a:t>WSP Builder</a:t>
            </a:r>
          </a:p>
          <a:p>
            <a:pPr lvl="3"/>
            <a:r>
              <a:rPr lang="en-GB" dirty="0" smtClean="0"/>
              <a:t>STSDev</a:t>
            </a:r>
          </a:p>
          <a:p>
            <a:pPr lvl="3"/>
            <a:r>
              <a:rPr lang="en-GB" dirty="0" smtClean="0"/>
              <a:t>SPVisualDev</a:t>
            </a:r>
          </a:p>
          <a:p>
            <a:pPr lvl="1"/>
            <a:r>
              <a:rPr lang="en-GB" dirty="0" smtClean="0"/>
              <a:t>Hand crafting</a:t>
            </a:r>
          </a:p>
          <a:p>
            <a:pPr lvl="2"/>
            <a:r>
              <a:rPr lang="en-GB" dirty="0" smtClean="0"/>
              <a:t>Intimate knowledge of CAML and XML</a:t>
            </a:r>
          </a:p>
          <a:p>
            <a:pPr lvl="2"/>
            <a:r>
              <a:rPr lang="en-GB" dirty="0" smtClean="0"/>
              <a:t>Understanding the SP Root structure</a:t>
            </a:r>
          </a:p>
          <a:p>
            <a:pPr lvl="2"/>
            <a:r>
              <a:rPr lang="en-GB" dirty="0" smtClean="0"/>
              <a:t>Understand how to package with chosen tool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68354" y="6525344"/>
            <a:ext cx="4068142" cy="2520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48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 smtClean="0"/>
              <a:t>Be sure to visit - http://cksdev.codeplex.com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3348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What’s in the box today?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36"/>
          </a:xfrm>
        </p:spPr>
        <p:txBody>
          <a:bodyPr>
            <a:normAutofit/>
          </a:bodyPr>
          <a:lstStyle/>
          <a:p>
            <a:r>
              <a:rPr lang="en-GB" dirty="0" smtClean="0"/>
              <a:t>SharePoint 2010 Development Experience</a:t>
            </a:r>
          </a:p>
          <a:p>
            <a:pPr lvl="1"/>
            <a:r>
              <a:rPr lang="en-GB" dirty="0" smtClean="0"/>
              <a:t>Integrated VS tools</a:t>
            </a:r>
          </a:p>
          <a:p>
            <a:pPr lvl="2"/>
            <a:r>
              <a:rPr lang="en-GB" dirty="0" smtClean="0"/>
              <a:t>SharePoint Explorer for site exploration</a:t>
            </a:r>
          </a:p>
          <a:p>
            <a:pPr lvl="2"/>
            <a:r>
              <a:rPr lang="en-GB" dirty="0" smtClean="0"/>
              <a:t>SharePoint project and item templates</a:t>
            </a:r>
          </a:p>
          <a:p>
            <a:pPr lvl="2"/>
            <a:r>
              <a:rPr lang="en-GB" dirty="0" smtClean="0"/>
              <a:t>Visual designers for key scenarios like packaging</a:t>
            </a:r>
          </a:p>
          <a:p>
            <a:pPr lvl="2"/>
            <a:r>
              <a:rPr lang="en-GB" dirty="0" smtClean="0"/>
              <a:t>Migration for VSeWSS projects</a:t>
            </a:r>
          </a:p>
          <a:p>
            <a:pPr lvl="1"/>
            <a:r>
              <a:rPr lang="en-GB" dirty="0" smtClean="0"/>
              <a:t>Benefits</a:t>
            </a:r>
          </a:p>
          <a:p>
            <a:pPr lvl="2"/>
            <a:r>
              <a:rPr lang="en-GB" dirty="0" smtClean="0"/>
              <a:t>Abstracts away the SharePoint Root details</a:t>
            </a:r>
          </a:p>
          <a:p>
            <a:pPr lvl="2"/>
            <a:r>
              <a:rPr lang="en-GB" dirty="0" smtClean="0"/>
              <a:t>F5 debugging with configurable deployment</a:t>
            </a:r>
          </a:p>
          <a:p>
            <a:pPr lvl="2"/>
            <a:r>
              <a:rPr lang="en-GB" dirty="0" smtClean="0"/>
              <a:t>Allows easier control of packaging</a:t>
            </a:r>
          </a:p>
          <a:p>
            <a:pPr lvl="2"/>
            <a:r>
              <a:rPr lang="en-GB" dirty="0" smtClean="0"/>
              <a:t>Extensible tools API</a:t>
            </a:r>
          </a:p>
          <a:p>
            <a:pPr lvl="2"/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68354" y="6525344"/>
            <a:ext cx="4068142" cy="2520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48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 smtClean="0"/>
              <a:t>Be sure to visit - http://cksdev.codeplex.com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6982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CKSDev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Covers four areas:</a:t>
            </a:r>
          </a:p>
          <a:p>
            <a:pPr lvl="1"/>
            <a:r>
              <a:rPr lang="en-GB" dirty="0" smtClean="0"/>
              <a:t>Environment</a:t>
            </a:r>
          </a:p>
          <a:p>
            <a:pPr lvl="1"/>
            <a:r>
              <a:rPr lang="en-GB" dirty="0" smtClean="0"/>
              <a:t>Explorer</a:t>
            </a:r>
          </a:p>
          <a:p>
            <a:pPr lvl="1"/>
            <a:r>
              <a:rPr lang="en-GB" dirty="0" smtClean="0"/>
              <a:t>Content</a:t>
            </a:r>
          </a:p>
          <a:p>
            <a:pPr lvl="1"/>
            <a:r>
              <a:rPr lang="en-GB" dirty="0" smtClean="0"/>
              <a:t>Deployment</a:t>
            </a:r>
          </a:p>
          <a:p>
            <a:r>
              <a:rPr lang="en-GB" dirty="0" smtClean="0"/>
              <a:t>Integrated into Visual Studio 2010</a:t>
            </a:r>
          </a:p>
          <a:p>
            <a:r>
              <a:rPr lang="en-GB" dirty="0" smtClean="0"/>
              <a:t>Two versions</a:t>
            </a:r>
          </a:p>
          <a:p>
            <a:pPr lvl="1"/>
            <a:r>
              <a:rPr lang="en-GB" dirty="0" smtClean="0"/>
              <a:t>CKSDev for SharePoint Foundation 2010</a:t>
            </a:r>
          </a:p>
          <a:p>
            <a:pPr lvl="1"/>
            <a:r>
              <a:rPr lang="en-GB" dirty="0" smtClean="0"/>
              <a:t>CKSDev for SharePoint Server 2010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68354" y="6525344"/>
            <a:ext cx="4068142" cy="2520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48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 smtClean="0"/>
              <a:t>Be sure to visit - http://cksdev.codeplex.com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0805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23528" y="1131210"/>
            <a:ext cx="3960440" cy="53769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smtClean="0"/>
              <a:t>Environment</a:t>
            </a:r>
          </a:p>
          <a:p>
            <a:pPr lvl="1"/>
            <a:r>
              <a:rPr lang="en-GB" sz="1400" dirty="0" smtClean="0"/>
              <a:t>SharePoint references tab</a:t>
            </a:r>
          </a:p>
          <a:p>
            <a:pPr lvl="1"/>
            <a:r>
              <a:rPr lang="en-GB" sz="1400" dirty="0" smtClean="0"/>
              <a:t>Copy assembly name</a:t>
            </a:r>
          </a:p>
          <a:p>
            <a:pPr lvl="1"/>
            <a:endParaRPr lang="en-GB" sz="1200" dirty="0"/>
          </a:p>
          <a:p>
            <a:r>
              <a:rPr lang="en-GB" sz="1600" dirty="0" smtClean="0"/>
              <a:t>Exploration</a:t>
            </a:r>
          </a:p>
          <a:p>
            <a:pPr lvl="1"/>
            <a:r>
              <a:rPr lang="en-GB" sz="1400" dirty="0" smtClean="0"/>
              <a:t>Common Galleries</a:t>
            </a:r>
          </a:p>
          <a:p>
            <a:pPr lvl="1"/>
            <a:r>
              <a:rPr lang="en-GB" sz="1400" dirty="0" smtClean="0"/>
              <a:t>Pages</a:t>
            </a:r>
          </a:p>
          <a:p>
            <a:pPr lvl="1"/>
            <a:r>
              <a:rPr lang="en-GB" sz="1400" dirty="0" smtClean="0"/>
              <a:t>Web templates</a:t>
            </a:r>
          </a:p>
          <a:p>
            <a:pPr lvl="1"/>
            <a:r>
              <a:rPr lang="en-GB" sz="1400" dirty="0" smtClean="0"/>
              <a:t>Activate/Deactivate features</a:t>
            </a:r>
          </a:p>
          <a:p>
            <a:pPr lvl="1"/>
            <a:r>
              <a:rPr lang="en-GB" sz="1400" dirty="0" smtClean="0"/>
              <a:t>Dev dashboard settings</a:t>
            </a:r>
          </a:p>
          <a:p>
            <a:pPr lvl="1"/>
            <a:r>
              <a:rPr lang="en-GB" sz="1400" dirty="0" smtClean="0"/>
              <a:t>Generate entity classes</a:t>
            </a:r>
          </a:p>
          <a:p>
            <a:pPr lvl="1"/>
            <a:r>
              <a:rPr lang="en-GB" sz="1400" dirty="0" smtClean="0"/>
              <a:t>Open SPD</a:t>
            </a:r>
          </a:p>
          <a:p>
            <a:pPr lvl="1"/>
            <a:r>
              <a:rPr lang="en-GB" sz="1400" dirty="0" smtClean="0"/>
              <a:t>File IO for editing</a:t>
            </a:r>
          </a:p>
          <a:p>
            <a:pPr lvl="1"/>
            <a:r>
              <a:rPr lang="en-GB" sz="1400" dirty="0" smtClean="0"/>
              <a:t>Content type grouping</a:t>
            </a:r>
          </a:p>
          <a:p>
            <a:pPr lvl="1"/>
            <a:r>
              <a:rPr lang="en-GB" sz="1400" dirty="0" smtClean="0"/>
              <a:t>Site columns with grouping</a:t>
            </a:r>
          </a:p>
          <a:p>
            <a:pPr lvl="1"/>
            <a:r>
              <a:rPr lang="en-GB" sz="1400" dirty="0" smtClean="0"/>
              <a:t>Import </a:t>
            </a:r>
            <a:r>
              <a:rPr lang="en-GB" sz="1400" dirty="0"/>
              <a:t>c</a:t>
            </a:r>
            <a:r>
              <a:rPr lang="en-GB" sz="1400" dirty="0" smtClean="0"/>
              <a:t>ontent type(s)</a:t>
            </a:r>
          </a:p>
          <a:p>
            <a:pPr lvl="1"/>
            <a:r>
              <a:rPr lang="en-GB" sz="1400" dirty="0" smtClean="0"/>
              <a:t>Import site column(s)</a:t>
            </a:r>
          </a:p>
          <a:p>
            <a:pPr lvl="1"/>
            <a:r>
              <a:rPr lang="en-GB" sz="1400" dirty="0" smtClean="0"/>
              <a:t>Generate page layout from content type</a:t>
            </a:r>
          </a:p>
          <a:p>
            <a:pPr lvl="1"/>
            <a:r>
              <a:rPr lang="en-GB" sz="1400" dirty="0" smtClean="0"/>
              <a:t>Generate page template</a:t>
            </a:r>
          </a:p>
          <a:p>
            <a:pPr lvl="1"/>
            <a:r>
              <a:rPr lang="en-GB" sz="1400" dirty="0" smtClean="0"/>
              <a:t>Export page</a:t>
            </a:r>
          </a:p>
          <a:p>
            <a:pPr lvl="1"/>
            <a:endParaRPr lang="en-GB" sz="12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788024" y="1131210"/>
            <a:ext cx="3960440" cy="53769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smtClean="0"/>
              <a:t>Content</a:t>
            </a:r>
          </a:p>
          <a:p>
            <a:pPr lvl="1"/>
            <a:r>
              <a:rPr lang="en-GB" sz="1400" dirty="0" smtClean="0"/>
              <a:t>Fluent UI Visual web part</a:t>
            </a:r>
          </a:p>
          <a:p>
            <a:pPr lvl="1"/>
            <a:r>
              <a:rPr lang="en-GB" sz="1400" dirty="0" smtClean="0"/>
              <a:t>Starter master page</a:t>
            </a:r>
          </a:p>
          <a:p>
            <a:pPr lvl="1"/>
            <a:r>
              <a:rPr lang="en-GB" sz="1400" dirty="0" smtClean="0"/>
              <a:t>Blank site definition</a:t>
            </a:r>
          </a:p>
          <a:p>
            <a:pPr lvl="1"/>
            <a:r>
              <a:rPr lang="en-GB" sz="1400" dirty="0" smtClean="0"/>
              <a:t>Custom action group</a:t>
            </a:r>
          </a:p>
          <a:p>
            <a:pPr lvl="1"/>
            <a:r>
              <a:rPr lang="en-GB" sz="1400" dirty="0" smtClean="0"/>
              <a:t>Custom action</a:t>
            </a:r>
          </a:p>
          <a:p>
            <a:pPr lvl="1"/>
            <a:r>
              <a:rPr lang="en-GB" sz="1400" dirty="0" smtClean="0"/>
              <a:t>Hide custom action</a:t>
            </a:r>
          </a:p>
          <a:p>
            <a:pPr lvl="1"/>
            <a:r>
              <a:rPr lang="en-GB" sz="1400" dirty="0" smtClean="0"/>
              <a:t>Delegate control</a:t>
            </a:r>
          </a:p>
          <a:p>
            <a:pPr lvl="1"/>
            <a:r>
              <a:rPr lang="en-GB" sz="1400" dirty="0" smtClean="0"/>
              <a:t>Full trust proxy</a:t>
            </a:r>
          </a:p>
          <a:p>
            <a:pPr lvl="1"/>
            <a:r>
              <a:rPr lang="en-GB" sz="1400" dirty="0" smtClean="0"/>
              <a:t>SPMetal definition</a:t>
            </a:r>
          </a:p>
          <a:p>
            <a:pPr lvl="1"/>
            <a:r>
              <a:rPr lang="en-GB" sz="1400" dirty="0" smtClean="0"/>
              <a:t>SharePoint console application</a:t>
            </a:r>
          </a:p>
          <a:p>
            <a:pPr lvl="1"/>
            <a:endParaRPr lang="en-GB" sz="1200" dirty="0"/>
          </a:p>
          <a:p>
            <a:r>
              <a:rPr lang="en-GB" sz="1600" dirty="0" smtClean="0"/>
              <a:t>Deployment</a:t>
            </a:r>
          </a:p>
          <a:p>
            <a:pPr lvl="1"/>
            <a:r>
              <a:rPr lang="en-GB" sz="1400" dirty="0" smtClean="0"/>
              <a:t>Quick deploy</a:t>
            </a:r>
          </a:p>
          <a:p>
            <a:pPr lvl="1"/>
            <a:r>
              <a:rPr lang="en-GB" sz="1400" dirty="0" smtClean="0"/>
              <a:t>Auto quick deploy</a:t>
            </a:r>
          </a:p>
          <a:p>
            <a:pPr lvl="1"/>
            <a:r>
              <a:rPr lang="en-GB" sz="1400" dirty="0" smtClean="0"/>
              <a:t>Recycle App Pools</a:t>
            </a:r>
          </a:p>
          <a:p>
            <a:pPr lvl="1"/>
            <a:r>
              <a:rPr lang="en-GB" sz="1400" dirty="0" smtClean="0"/>
              <a:t>Attach to worker process</a:t>
            </a:r>
          </a:p>
          <a:p>
            <a:pPr lvl="1"/>
            <a:r>
              <a:rPr lang="en-GB" sz="1400" dirty="0" smtClean="0"/>
              <a:t>Deployment steps</a:t>
            </a:r>
          </a:p>
          <a:p>
            <a:pPr lvl="1"/>
            <a:endParaRPr lang="en-GB" sz="1200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968354" y="6525344"/>
            <a:ext cx="4068142" cy="2520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48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 smtClean="0"/>
              <a:t>Be sure to visit - http://cksdev.codeplex.com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006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Getting productive with CKSDev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 scenario:</a:t>
            </a:r>
          </a:p>
          <a:p>
            <a:pPr lvl="1"/>
            <a:r>
              <a:rPr lang="en-GB" dirty="0" smtClean="0"/>
              <a:t>Small WCM site</a:t>
            </a:r>
          </a:p>
          <a:p>
            <a:pPr lvl="2"/>
            <a:r>
              <a:rPr lang="en-GB" dirty="0" smtClean="0"/>
              <a:t>Custom </a:t>
            </a:r>
            <a:r>
              <a:rPr lang="en-GB" dirty="0" err="1" smtClean="0"/>
              <a:t>masterpage</a:t>
            </a:r>
            <a:endParaRPr lang="en-GB" dirty="0" smtClean="0"/>
          </a:p>
          <a:p>
            <a:pPr lvl="2"/>
            <a:r>
              <a:rPr lang="en-GB" dirty="0" smtClean="0"/>
              <a:t>Custom content types</a:t>
            </a:r>
          </a:p>
          <a:p>
            <a:pPr lvl="2"/>
            <a:r>
              <a:rPr lang="en-GB" dirty="0" smtClean="0"/>
              <a:t>Custom page layouts</a:t>
            </a:r>
          </a:p>
          <a:p>
            <a:pPr lvl="3"/>
            <a:r>
              <a:rPr lang="en-GB" dirty="0" smtClean="0"/>
              <a:t>Page</a:t>
            </a:r>
            <a:endParaRPr lang="en-GB" dirty="0"/>
          </a:p>
          <a:p>
            <a:pPr lvl="3"/>
            <a:r>
              <a:rPr lang="en-GB" dirty="0" smtClean="0"/>
              <a:t>Team member</a:t>
            </a:r>
          </a:p>
          <a:p>
            <a:pPr lvl="3"/>
            <a:r>
              <a:rPr lang="en-GB" dirty="0" smtClean="0"/>
              <a:t>Press release</a:t>
            </a:r>
          </a:p>
          <a:p>
            <a:pPr lvl="2"/>
            <a:r>
              <a:rPr lang="en-GB" dirty="0" smtClean="0"/>
              <a:t>Global banner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68354" y="6525344"/>
            <a:ext cx="4068142" cy="2520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48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 smtClean="0"/>
              <a:t>Be sure to visit - http://cksdev.codeplex.com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0602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Building a WCM solution scenario</a:t>
            </a:r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68354" y="6525344"/>
            <a:ext cx="4068142" cy="2520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48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 smtClean="0"/>
              <a:t>Be sure to visit - http://cksdev.codeplex.com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0073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Visual Studio Gallery:</a:t>
            </a:r>
          </a:p>
          <a:p>
            <a:endParaRPr lang="en-GB" sz="1400" dirty="0" smtClean="0"/>
          </a:p>
          <a:p>
            <a:pPr lvl="1"/>
            <a:r>
              <a:rPr lang="en-GB" dirty="0" smtClean="0"/>
              <a:t>SharePoint Foundation 2010</a:t>
            </a:r>
          </a:p>
          <a:p>
            <a:pPr lvl="2"/>
            <a:r>
              <a:rPr lang="en-GB" dirty="0" smtClean="0">
                <a:hlinkClick r:id="rId3"/>
              </a:rPr>
              <a:t>http://visualstudiogallery.msdn.microsoft.com/en-us/a346880f-2d29-47a6-84a2-f2d568dd6997</a:t>
            </a:r>
            <a:endParaRPr lang="en-GB" dirty="0" smtClean="0"/>
          </a:p>
          <a:p>
            <a:pPr lvl="1"/>
            <a:r>
              <a:rPr lang="en-GB" dirty="0" smtClean="0"/>
              <a:t>SharePoint Server 2010</a:t>
            </a:r>
          </a:p>
          <a:p>
            <a:pPr lvl="2"/>
            <a:r>
              <a:rPr lang="en-GB" dirty="0" smtClean="0">
                <a:hlinkClick r:id="rId4"/>
              </a:rPr>
              <a:t>http://visualstudiogallery.msdn.microsoft.com/en-us/ee876627-962c-4c35-a4a6-a4d89bfb61dc</a:t>
            </a:r>
            <a:endParaRPr lang="en-GB" dirty="0" smtClean="0"/>
          </a:p>
          <a:p>
            <a:endParaRPr lang="en-GB" sz="1400" dirty="0" smtClean="0"/>
          </a:p>
          <a:p>
            <a:r>
              <a:rPr lang="en-GB" dirty="0" smtClean="0"/>
              <a:t>Project site:</a:t>
            </a:r>
          </a:p>
          <a:p>
            <a:pPr lvl="2"/>
            <a:r>
              <a:rPr lang="en-GB" dirty="0" smtClean="0">
                <a:hlinkClick r:id="rId5"/>
              </a:rPr>
              <a:t>http://cksdev.codeplex.com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052736"/>
            <a:ext cx="2448272" cy="13916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Download Details</a:t>
            </a:r>
            <a:endParaRPr lang="en-GB" dirty="0"/>
          </a:p>
        </p:txBody>
      </p:sp>
      <p:pic>
        <p:nvPicPr>
          <p:cNvPr id="2052" name="Picture 4" descr="Visual Studio logo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797152"/>
            <a:ext cx="2335716" cy="13916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contourClr>
              <a:srgbClr val="969696"/>
            </a:contourClr>
          </a:sp3d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968354" y="6525344"/>
            <a:ext cx="4068142" cy="2520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48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 smtClean="0"/>
              <a:t>Be sure to visit - http://cksdev.codeplex.com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2951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KS PowerPoint 201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ubtitle xmlns="412be796-976c-46e3-96f8-16252ffb0a6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tandard Document" ma:contentTypeID="0x0101001590CF6943DA7E43BC10583AFFEB9C6600968DECC0B85E2346A5FCFF229DBECC38" ma:contentTypeVersion="6" ma:contentTypeDescription="" ma:contentTypeScope="" ma:versionID="f3ed2467187c8db13be190a55c620f00">
  <xsd:schema xmlns:xsd="http://www.w3.org/2001/XMLSchema" xmlns:p="http://schemas.microsoft.com/office/2006/metadata/properties" xmlns:ns2="412be796-976c-46e3-96f8-16252ffb0a6e" targetNamespace="http://schemas.microsoft.com/office/2006/metadata/properties" ma:root="true" ma:fieldsID="48ad11d443e49689b7554673bcb5797b" ns2:_="">
    <xsd:import namespace="412be796-976c-46e3-96f8-16252ffb0a6e"/>
    <xsd:element name="properties">
      <xsd:complexType>
        <xsd:sequence>
          <xsd:element name="documentManagement">
            <xsd:complexType>
              <xsd:all>
                <xsd:element ref="ns2:Subtitl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412be796-976c-46e3-96f8-16252ffb0a6e" elementFormDefault="qualified">
    <xsd:import namespace="http://schemas.microsoft.com/office/2006/documentManagement/types"/>
    <xsd:element name="Subtitle" ma:index="8" nillable="true" ma:displayName="Subtitle" ma:internalName="Subtitl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9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6BBB4E4-AC64-4503-A2CE-97F4036567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47492A-9B87-4DAE-93A2-C2B892C4D55B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412be796-976c-46e3-96f8-16252ffb0a6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F99FF68-E531-47EA-BDB2-350E6A72CE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2be796-976c-46e3-96f8-16252ffb0a6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CKS PowerPoint 2010 Template</Template>
  <TotalTime>1192</TotalTime>
  <Words>1284</Words>
  <Application>Microsoft Office PowerPoint</Application>
  <PresentationFormat>On-screen Show (4:3)</PresentationFormat>
  <Paragraphs>320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CKS PowerPoint 2010 Template</vt:lpstr>
      <vt:lpstr>Community Kit for SharePoint</vt:lpstr>
      <vt:lpstr>Outline</vt:lpstr>
      <vt:lpstr>Where have we been?</vt:lpstr>
      <vt:lpstr>What’s in the box today?</vt:lpstr>
      <vt:lpstr>CKSDev overview</vt:lpstr>
      <vt:lpstr>Features</vt:lpstr>
      <vt:lpstr>Getting productive with CKSDev</vt:lpstr>
      <vt:lpstr>Demo</vt:lpstr>
      <vt:lpstr>Download Details</vt:lpstr>
      <vt:lpstr>Fancy getting your hands dirty?</vt:lpstr>
      <vt:lpstr>Project Team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Kit for SharePoint</dc:title>
  <dc:creator>Wesley</dc:creator>
  <cp:lastModifiedBy>Wesley</cp:lastModifiedBy>
  <cp:revision>51</cp:revision>
  <dcterms:created xsi:type="dcterms:W3CDTF">2010-09-23T06:16:30Z</dcterms:created>
  <dcterms:modified xsi:type="dcterms:W3CDTF">2010-09-25T20:11:07Z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0x0101001590CF6943DA7E43BC10583AFFEB9C6600968DECC0B85E2346A5FCFF229DBECC38</vt:lpwstr>
  </property>
</Properties>
</file>