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5" r:id="rId6"/>
    <p:sldId id="296" r:id="rId7"/>
    <p:sldId id="297" r:id="rId8"/>
    <p:sldId id="298" r:id="rId9"/>
    <p:sldId id="299" r:id="rId10"/>
    <p:sldId id="30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E5E4D699-C3CF-4415-B32C-A18B48AFE2A3}">
      <dgm:prSet/>
      <dgm:spPr/>
      <dgm:t>
        <a:bodyPr/>
        <a:lstStyle/>
        <a:p>
          <a:r>
            <a:rPr lang="en-US" dirty="0"/>
            <a:t>Problem</a:t>
          </a:r>
        </a:p>
      </dgm:t>
    </dgm:pt>
    <dgm:pt modelId="{C7C70553-EB1A-4554-849D-8153CC4AFCEB}" type="parTrans" cxnId="{A2DF84EA-DA42-4F03-BD6F-8E8D9966CB10}">
      <dgm:prSet/>
      <dgm:spPr/>
      <dgm:t>
        <a:bodyPr/>
        <a:lstStyle/>
        <a:p>
          <a:endParaRPr lang="en-US"/>
        </a:p>
      </dgm:t>
    </dgm:pt>
    <dgm:pt modelId="{61990FFE-20A5-4112-BACD-16BA28C36EBA}" type="sibTrans" cxnId="{A2DF84EA-DA42-4F03-BD6F-8E8D9966CB10}">
      <dgm:prSet/>
      <dgm:spPr/>
      <dgm:t>
        <a:bodyPr/>
        <a:lstStyle/>
        <a:p>
          <a:endParaRPr lang="en-US"/>
        </a:p>
      </dgm:t>
    </dgm:pt>
    <dgm:pt modelId="{9DB38719-EEF9-4638-91CE-8E8C646CC524}">
      <dgm:prSet/>
      <dgm:spPr/>
      <dgm:t>
        <a:bodyPr/>
        <a:lstStyle/>
        <a:p>
          <a:r>
            <a:rPr lang="en-US" dirty="0"/>
            <a:t>Identify the problem and the business plan</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r>
            <a:rPr lang="en-US" dirty="0"/>
            <a:t>Plan</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Describe the process </a:t>
          </a:r>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845D52A-E054-4EB0-A5A3-32AE7DC6D645}">
      <dgm:prSet/>
      <dgm:spPr/>
      <dgm:t>
        <a:bodyPr/>
        <a:lstStyle/>
        <a:p>
          <a:r>
            <a:rPr lang="en-US" dirty="0"/>
            <a:t>Application</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566C4A8F-CE66-4FF5-AF11-6C385F74A275}">
      <dgm:prSet/>
      <dgm:spPr/>
      <dgm:t>
        <a:bodyPr/>
        <a:lstStyle/>
        <a:p>
          <a:r>
            <a:rPr lang="en-US" dirty="0"/>
            <a:t>Apply the solution</a:t>
          </a:r>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dgm:spPr/>
      <dgm:t>
        <a:bodyPr/>
        <a:lstStyle/>
        <a:p>
          <a:r>
            <a:rPr lang="en-US" dirty="0"/>
            <a:t>Solution</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Conclude if the solution satisfies the company’s needs</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4">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4">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4"/>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4"/>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3"/>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4">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4">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4"/>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4"/>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3"/>
      <dgm:spPr/>
    </dgm:pt>
    <dgm:pt modelId="{D1770950-AE34-40D9-810A-BC109B39D24D}" type="pres">
      <dgm:prSet presAssocID="{9845D52A-E054-4EB0-A5A3-32AE7DC6D645}" presName="composite" presStyleCnt="0"/>
      <dgm:spPr/>
    </dgm:pt>
    <dgm:pt modelId="{BF256D98-0EB6-41C8-AEED-E83691475757}" type="pres">
      <dgm:prSet presAssocID="{9845D52A-E054-4EB0-A5A3-32AE7DC6D645}" presName="Parent1" presStyleLbl="alignNode1" presStyleIdx="2" presStyleCnt="4">
        <dgm:presLayoutVars>
          <dgm:chMax val="1"/>
          <dgm:chPref val="1"/>
          <dgm:bulletEnabled val="1"/>
        </dgm:presLayoutVars>
      </dgm:prSet>
      <dgm:spPr/>
    </dgm:pt>
    <dgm:pt modelId="{DEDEAEC8-775B-4A0E-BDF8-C0B5BC0821DF}" type="pres">
      <dgm:prSet presAssocID="{9845D52A-E054-4EB0-A5A3-32AE7DC6D645}" presName="Childtext1" presStyleLbl="revTx" presStyleIdx="2" presStyleCnt="4">
        <dgm:presLayoutVars>
          <dgm:chMax val="0"/>
          <dgm:chPref val="0"/>
          <dgm:bulletEnabled/>
        </dgm:presLayoutVars>
      </dgm:prSet>
      <dgm:spPr/>
    </dgm:pt>
    <dgm:pt modelId="{D59E0661-D3C3-4072-9F55-5F1D1C88A7C9}" type="pres">
      <dgm:prSet presAssocID="{9845D52A-E054-4EB0-A5A3-32AE7DC6D645}" presName="ConnectLine" presStyleLbl="sibTrans1D1" presStyleIdx="2" presStyleCnt="4"/>
      <dgm:spPr>
        <a:noFill/>
        <a:ln w="12700" cap="flat" cmpd="sng" algn="ctr">
          <a:solidFill>
            <a:schemeClr val="accent1">
              <a:hueOff val="0"/>
              <a:satOff val="0"/>
              <a:lumOff val="0"/>
              <a:alphaOff val="0"/>
            </a:schemeClr>
          </a:solidFill>
          <a:prstDash val="dash"/>
        </a:ln>
        <a:effectLst/>
      </dgm:spPr>
    </dgm:pt>
    <dgm:pt modelId="{4A753F44-E78B-4293-B0C7-6430408A43FA}" type="pres">
      <dgm:prSet presAssocID="{9845D52A-E054-4EB0-A5A3-32AE7DC6D645}" presName="ConnectLineEnd" presStyleLbl="node1" presStyleIdx="2" presStyleCnt="4"/>
      <dgm:spPr/>
    </dgm:pt>
    <dgm:pt modelId="{40AE410E-3FB3-4E51-8DE0-EDECFB7DA049}" type="pres">
      <dgm:prSet presAssocID="{9845D52A-E054-4EB0-A5A3-32AE7DC6D645}" presName="EmptyPane" presStyleCnt="0"/>
      <dgm:spPr/>
    </dgm:pt>
    <dgm:pt modelId="{601495B8-8CCC-4CA7-9BCE-B7441480B866}" type="pres">
      <dgm:prSet presAssocID="{796364FD-7651-493A-AEE5-8DD45DF8EEAC}" presName="spaceBetweenRectangles" presStyleLbl="fgAcc1" presStyleIdx="2" presStyleCnt="3"/>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3" presStyleCnt="4">
        <dgm:presLayoutVars>
          <dgm:chMax val="1"/>
          <dgm:chPref val="1"/>
          <dgm:bulletEnabled val="1"/>
        </dgm:presLayoutVars>
      </dgm:prSet>
      <dgm:spPr/>
    </dgm:pt>
    <dgm:pt modelId="{BFDCC47A-3FE9-44B5-9256-8406C22486BA}" type="pres">
      <dgm:prSet presAssocID="{9AC77E87-FC4D-4F04-889B-73358514DC0D}" presName="Childtext1" presStyleLbl="revTx" presStyleIdx="3" presStyleCnt="4">
        <dgm:presLayoutVars>
          <dgm:chMax val="0"/>
          <dgm:chPref val="0"/>
          <dgm:bulletEnabled/>
        </dgm:presLayoutVars>
      </dgm:prSet>
      <dgm:spPr/>
    </dgm:pt>
    <dgm:pt modelId="{DF12EC0F-ABC1-486B-A916-C06438CBEF0F}" type="pres">
      <dgm:prSet presAssocID="{9AC77E87-FC4D-4F04-889B-73358514DC0D}" presName="ConnectLine" presStyleLbl="sibTrans1D1" presStyleIdx="3" presStyleCnt="4"/>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3" presStyleCnt="4"/>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6E1E710E-5FCE-4A3A-BCC2-57EE88D2B611}" type="presOf" srcId="{9845D52A-E054-4EB0-A5A3-32AE7DC6D645}" destId="{BF256D98-0EB6-41C8-AEED-E83691475757}" srcOrd="0" destOrd="0" presId="urn:microsoft.com/office/officeart/2016/7/layout/HexagonTimeline"/>
    <dgm:cxn modelId="{B04C6215-C46D-4282-963F-02A26E25C8AB}" srcId="{08F627ED-A304-4697-8C44-18E45D3D2B1A}" destId="{9845D52A-E054-4EB0-A5A3-32AE7DC6D645}" srcOrd="2" destOrd="0" parTransId="{952EE001-86C3-4022-96EE-ABDB540B8A78}" sibTransId="{796364FD-7651-493A-AEE5-8DD45DF8EEAC}"/>
    <dgm:cxn modelId="{0BBE1328-2BDE-48E8-8607-729E9AD5CC15}" type="presOf" srcId="{9DB38719-EEF9-4638-91CE-8E8C646CC524}" destId="{3F8C8DF1-69FF-4267-9807-429FE1F669A4}" srcOrd="0" destOrd="0" presId="urn:microsoft.com/office/officeart/2016/7/layout/HexagonTimeline"/>
    <dgm:cxn modelId="{BD204A29-3AE9-4D43-8D20-E6691DA3D10E}" type="presOf" srcId="{566C4A8F-CE66-4FF5-AF11-6C385F74A275}" destId="{DEDEAEC8-775B-4A0E-BDF8-C0B5BC0821DF}"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6E8CE3C-459F-4648-B4D7-5039298A0E92}" srcId="{9845D52A-E054-4EB0-A5A3-32AE7DC6D645}" destId="{566C4A8F-CE66-4FF5-AF11-6C385F74A275}" srcOrd="0" destOrd="0" parTransId="{375C5A5E-5F04-4FE8-98F8-795867C18A18}" sibTransId="{E74B8A5E-78D9-4E5B-86E1-203DE271581F}"/>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3"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BFE8FC82-748F-4007-B16A-8ADD470E5CE8}" type="presParOf" srcId="{0580C383-85A3-425E-A44E-5E7306FF943E}" destId="{D1770950-AE34-40D9-810A-BC109B39D24D}" srcOrd="4" destOrd="0" presId="urn:microsoft.com/office/officeart/2016/7/layout/HexagonTimeline"/>
    <dgm:cxn modelId="{DFBD7509-815F-4FB8-A809-02375B172794}" type="presParOf" srcId="{D1770950-AE34-40D9-810A-BC109B39D24D}" destId="{BF256D98-0EB6-41C8-AEED-E83691475757}" srcOrd="0" destOrd="0" presId="urn:microsoft.com/office/officeart/2016/7/layout/HexagonTimeline"/>
    <dgm:cxn modelId="{0C3DD67A-9FDC-4E90-B290-3282E9CF1422}" type="presParOf" srcId="{D1770950-AE34-40D9-810A-BC109B39D24D}" destId="{DEDEAEC8-775B-4A0E-BDF8-C0B5BC0821DF}" srcOrd="1" destOrd="0" presId="urn:microsoft.com/office/officeart/2016/7/layout/HexagonTimeline"/>
    <dgm:cxn modelId="{DE943765-9F2B-414A-B8D6-82E9446F1B9C}" type="presParOf" srcId="{D1770950-AE34-40D9-810A-BC109B39D24D}" destId="{D59E0661-D3C3-4072-9F55-5F1D1C88A7C9}" srcOrd="2" destOrd="0" presId="urn:microsoft.com/office/officeart/2016/7/layout/HexagonTimeline"/>
    <dgm:cxn modelId="{8BCF504B-2DB1-409E-91C5-1930DC978596}" type="presParOf" srcId="{D1770950-AE34-40D9-810A-BC109B39D24D}" destId="{4A753F44-E78B-4293-B0C7-6430408A43FA}" srcOrd="3" destOrd="0" presId="urn:microsoft.com/office/officeart/2016/7/layout/HexagonTimeline"/>
    <dgm:cxn modelId="{D5E0E930-6D1D-4CA3-9410-1B7166E1ECE6}" type="presParOf" srcId="{D1770950-AE34-40D9-810A-BC109B39D24D}" destId="{40AE410E-3FB3-4E51-8DE0-EDECFB7DA049}" srcOrd="4" destOrd="0" presId="urn:microsoft.com/office/officeart/2016/7/layout/HexagonTimeline"/>
    <dgm:cxn modelId="{91F94770-C15E-4938-B10F-2A7CBA135758}" type="presParOf" srcId="{0580C383-85A3-425E-A44E-5E7306FF943E}" destId="{601495B8-8CCC-4CA7-9BCE-B7441480B866}" srcOrd="5" destOrd="0" presId="urn:microsoft.com/office/officeart/2016/7/layout/HexagonTimeline"/>
    <dgm:cxn modelId="{D2F630C4-800F-4F2C-96C2-5FAC8C3DDA3F}" type="presParOf" srcId="{0580C383-85A3-425E-A44E-5E7306FF943E}" destId="{5B34DA1A-FC3A-4252-92D3-378DC0EC0FE5}" srcOrd="6"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352043"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Problem</a:t>
          </a:r>
        </a:p>
      </dsp:txBody>
      <dsp:txXfrm>
        <a:off x="352043" y="1639269"/>
        <a:ext cx="1721097" cy="447073"/>
      </dsp:txXfrm>
    </dsp:sp>
    <dsp:sp modelId="{3F8C8DF1-69FF-4267-9807-429FE1F669A4}">
      <dsp:nvSpPr>
        <dsp:cNvPr id="0" name=""/>
        <dsp:cNvSpPr/>
      </dsp:nvSpPr>
      <dsp:spPr>
        <a:xfrm>
          <a:off x="0"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Identify the problem and the business plan</a:t>
          </a:r>
        </a:p>
      </dsp:txBody>
      <dsp:txXfrm>
        <a:off x="0" y="0"/>
        <a:ext cx="2514600" cy="1192195"/>
      </dsp:txXfrm>
    </dsp:sp>
    <dsp:sp modelId="{0EDA1889-E3C7-4C7B-AA49-EF34A4D5D342}">
      <dsp:nvSpPr>
        <dsp:cNvPr id="0" name=""/>
        <dsp:cNvSpPr/>
      </dsp:nvSpPr>
      <dsp:spPr>
        <a:xfrm>
          <a:off x="2162555"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2572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2200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28666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Plan</a:t>
          </a:r>
        </a:p>
      </dsp:txBody>
      <dsp:txXfrm>
        <a:off x="3077129" y="1691245"/>
        <a:ext cx="1389540" cy="343121"/>
      </dsp:txXfrm>
    </dsp:sp>
    <dsp:sp modelId="{7197D426-886B-449E-A886-FD13F5E0AC97}">
      <dsp:nvSpPr>
        <dsp:cNvPr id="0" name=""/>
        <dsp:cNvSpPr/>
      </dsp:nvSpPr>
      <dsp:spPr>
        <a:xfrm>
          <a:off x="2514599"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Describe the process </a:t>
          </a:r>
        </a:p>
      </dsp:txBody>
      <dsp:txXfrm>
        <a:off x="2514599" y="2533416"/>
        <a:ext cx="2514600" cy="1192195"/>
      </dsp:txXfrm>
    </dsp:sp>
    <dsp:sp modelId="{1E3B17F3-BEE3-4918-AC1A-690DF45EE902}">
      <dsp:nvSpPr>
        <dsp:cNvPr id="0" name=""/>
        <dsp:cNvSpPr/>
      </dsp:nvSpPr>
      <dsp:spPr>
        <a:xfrm>
          <a:off x="46771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3771899"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37346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F256D98-0EB6-41C8-AEED-E83691475757}">
      <dsp:nvSpPr>
        <dsp:cNvPr id="0" name=""/>
        <dsp:cNvSpPr/>
      </dsp:nvSpPr>
      <dsp:spPr>
        <a:xfrm>
          <a:off x="53812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Application</a:t>
          </a:r>
        </a:p>
      </dsp:txBody>
      <dsp:txXfrm>
        <a:off x="5591729" y="1691245"/>
        <a:ext cx="1389540" cy="343121"/>
      </dsp:txXfrm>
    </dsp:sp>
    <dsp:sp modelId="{DEDEAEC8-775B-4A0E-BDF8-C0B5BC0821DF}">
      <dsp:nvSpPr>
        <dsp:cNvPr id="0" name=""/>
        <dsp:cNvSpPr/>
      </dsp:nvSpPr>
      <dsp:spPr>
        <a:xfrm>
          <a:off x="5029199"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Apply the solution</a:t>
          </a:r>
        </a:p>
      </dsp:txBody>
      <dsp:txXfrm>
        <a:off x="5029199" y="0"/>
        <a:ext cx="2514600" cy="1192195"/>
      </dsp:txXfrm>
    </dsp:sp>
    <dsp:sp modelId="{601495B8-8CCC-4CA7-9BCE-B7441480B866}">
      <dsp:nvSpPr>
        <dsp:cNvPr id="0" name=""/>
        <dsp:cNvSpPr/>
      </dsp:nvSpPr>
      <dsp:spPr>
        <a:xfrm>
          <a:off x="71917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9E0661-D3C3-4072-9F55-5F1D1C88A7C9}">
      <dsp:nvSpPr>
        <dsp:cNvPr id="0" name=""/>
        <dsp:cNvSpPr/>
      </dsp:nvSpPr>
      <dsp:spPr>
        <a:xfrm>
          <a:off x="62864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A753F44-E78B-4293-B0C7-6430408A43FA}">
      <dsp:nvSpPr>
        <dsp:cNvPr id="0" name=""/>
        <dsp:cNvSpPr/>
      </dsp:nvSpPr>
      <dsp:spPr>
        <a:xfrm>
          <a:off x="62492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895844"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Solution</a:t>
          </a:r>
        </a:p>
      </dsp:txBody>
      <dsp:txXfrm rot="10800000">
        <a:off x="7985259" y="1639269"/>
        <a:ext cx="1721097" cy="447073"/>
      </dsp:txXfrm>
    </dsp:sp>
    <dsp:sp modelId="{BFDCC47A-3FE9-44B5-9256-8406C22486BA}">
      <dsp:nvSpPr>
        <dsp:cNvPr id="0" name=""/>
        <dsp:cNvSpPr/>
      </dsp:nvSpPr>
      <dsp:spPr>
        <a:xfrm>
          <a:off x="7543800"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Conclude if the solution satisfies the company’s needs</a:t>
          </a:r>
        </a:p>
      </dsp:txBody>
      <dsp:txXfrm>
        <a:off x="7543800" y="2533416"/>
        <a:ext cx="2514600" cy="1192195"/>
      </dsp:txXfrm>
    </dsp:sp>
    <dsp:sp modelId="{DF12EC0F-ABC1-486B-A916-C06438CBEF0F}">
      <dsp:nvSpPr>
        <dsp:cNvPr id="0" name=""/>
        <dsp:cNvSpPr/>
      </dsp:nvSpPr>
      <dsp:spPr>
        <a:xfrm>
          <a:off x="8801100"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7638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10/7/2020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Capstone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Heart Condition Classification</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Project Steps</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249200073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ECD7-35CE-42A3-8C24-FE0E4BBE2CB2}"/>
              </a:ext>
            </a:extLst>
          </p:cNvPr>
          <p:cNvSpPr>
            <a:spLocks noGrp="1"/>
          </p:cNvSpPr>
          <p:nvPr>
            <p:ph type="title"/>
          </p:nvPr>
        </p:nvSpPr>
        <p:spPr/>
        <p:txBody>
          <a:bodyPr/>
          <a:lstStyle/>
          <a:p>
            <a:r>
              <a:rPr lang="en-US" dirty="0"/>
              <a:t>The Business Problem</a:t>
            </a:r>
            <a:endParaRPr lang="el-GR" dirty="0"/>
          </a:p>
        </p:txBody>
      </p:sp>
      <p:sp>
        <p:nvSpPr>
          <p:cNvPr id="3" name="Content Placeholder 2">
            <a:extLst>
              <a:ext uri="{FF2B5EF4-FFF2-40B4-BE49-F238E27FC236}">
                <a16:creationId xmlns:a16="http://schemas.microsoft.com/office/drawing/2014/main" id="{3884EAB5-022F-44DD-8F7D-8C69DFB03132}"/>
              </a:ext>
            </a:extLst>
          </p:cNvPr>
          <p:cNvSpPr>
            <a:spLocks noGrp="1"/>
          </p:cNvSpPr>
          <p:nvPr>
            <p:ph idx="1"/>
          </p:nvPr>
        </p:nvSpPr>
        <p:spPr/>
        <p:txBody>
          <a:bodyPr/>
          <a:lstStyle/>
          <a:p>
            <a:r>
              <a:rPr lang="en-US" dirty="0"/>
              <a:t>An insurance company needs to develop a model that will save time and money</a:t>
            </a:r>
          </a:p>
          <a:p>
            <a:r>
              <a:rPr lang="en-US" dirty="0"/>
              <a:t>We want to focus on identify potential heart conditions of the company’s clients</a:t>
            </a:r>
          </a:p>
          <a:p>
            <a:r>
              <a:rPr lang="en-US" dirty="0"/>
              <a:t>Fast way to classify clients as healthy or prone to heart disease</a:t>
            </a:r>
          </a:p>
          <a:p>
            <a:r>
              <a:rPr lang="en-US" dirty="0"/>
              <a:t>Refer the clients that are classified as potentially conditioned to a doctor for further examination</a:t>
            </a:r>
            <a:endParaRPr lang="el-GR" dirty="0"/>
          </a:p>
        </p:txBody>
      </p:sp>
    </p:spTree>
    <p:extLst>
      <p:ext uri="{BB962C8B-B14F-4D97-AF65-F5344CB8AC3E}">
        <p14:creationId xmlns:p14="http://schemas.microsoft.com/office/powerpoint/2010/main" val="75533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FD1A-FA40-456D-A903-68C68FE773F3}"/>
              </a:ext>
            </a:extLst>
          </p:cNvPr>
          <p:cNvSpPr>
            <a:spLocks noGrp="1"/>
          </p:cNvSpPr>
          <p:nvPr>
            <p:ph type="title"/>
          </p:nvPr>
        </p:nvSpPr>
        <p:spPr/>
        <p:txBody>
          <a:bodyPr/>
          <a:lstStyle/>
          <a:p>
            <a:r>
              <a:rPr lang="en-US" dirty="0"/>
              <a:t>The Plan</a:t>
            </a:r>
            <a:endParaRPr lang="el-GR" dirty="0"/>
          </a:p>
        </p:txBody>
      </p:sp>
      <p:sp>
        <p:nvSpPr>
          <p:cNvPr id="3" name="Content Placeholder 2">
            <a:extLst>
              <a:ext uri="{FF2B5EF4-FFF2-40B4-BE49-F238E27FC236}">
                <a16:creationId xmlns:a16="http://schemas.microsoft.com/office/drawing/2014/main" id="{7B977583-BF7C-4A6D-9CCE-3062FCD4D08D}"/>
              </a:ext>
            </a:extLst>
          </p:cNvPr>
          <p:cNvSpPr>
            <a:spLocks noGrp="1"/>
          </p:cNvSpPr>
          <p:nvPr>
            <p:ph idx="1"/>
          </p:nvPr>
        </p:nvSpPr>
        <p:spPr/>
        <p:txBody>
          <a:bodyPr/>
          <a:lstStyle/>
          <a:p>
            <a:r>
              <a:rPr lang="en-US" dirty="0"/>
              <a:t>We will use modern Data Science tools to achieve that</a:t>
            </a:r>
          </a:p>
          <a:p>
            <a:r>
              <a:rPr lang="en-US" dirty="0"/>
              <a:t>Gather data from existing patients </a:t>
            </a:r>
          </a:p>
          <a:p>
            <a:r>
              <a:rPr lang="en-US" dirty="0"/>
              <a:t>Use classification machine learning algorithm</a:t>
            </a:r>
          </a:p>
          <a:p>
            <a:r>
              <a:rPr lang="en-US" dirty="0"/>
              <a:t>Test the accuracy of the model</a:t>
            </a:r>
          </a:p>
          <a:p>
            <a:r>
              <a:rPr lang="en-US" dirty="0"/>
              <a:t>Apply an accurate model to the company’s clients</a:t>
            </a:r>
          </a:p>
        </p:txBody>
      </p:sp>
    </p:spTree>
    <p:extLst>
      <p:ext uri="{BB962C8B-B14F-4D97-AF65-F5344CB8AC3E}">
        <p14:creationId xmlns:p14="http://schemas.microsoft.com/office/powerpoint/2010/main" val="141695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675B-E6F2-44F8-A3BD-5A58842905BF}"/>
              </a:ext>
            </a:extLst>
          </p:cNvPr>
          <p:cNvSpPr>
            <a:spLocks noGrp="1"/>
          </p:cNvSpPr>
          <p:nvPr>
            <p:ph type="title"/>
          </p:nvPr>
        </p:nvSpPr>
        <p:spPr/>
        <p:txBody>
          <a:bodyPr/>
          <a:lstStyle/>
          <a:p>
            <a:r>
              <a:rPr lang="en-US" dirty="0"/>
              <a:t>The Data</a:t>
            </a:r>
            <a:endParaRPr lang="el-GR" dirty="0"/>
          </a:p>
        </p:txBody>
      </p:sp>
      <p:sp>
        <p:nvSpPr>
          <p:cNvPr id="3" name="Content Placeholder 2">
            <a:extLst>
              <a:ext uri="{FF2B5EF4-FFF2-40B4-BE49-F238E27FC236}">
                <a16:creationId xmlns:a16="http://schemas.microsoft.com/office/drawing/2014/main" id="{48D44863-E444-4F74-954F-1D107DF2882B}"/>
              </a:ext>
            </a:extLst>
          </p:cNvPr>
          <p:cNvSpPr>
            <a:spLocks noGrp="1"/>
          </p:cNvSpPr>
          <p:nvPr>
            <p:ph idx="1"/>
          </p:nvPr>
        </p:nvSpPr>
        <p:spPr/>
        <p:txBody>
          <a:bodyPr/>
          <a:lstStyle/>
          <a:p>
            <a:r>
              <a:rPr lang="en-US" dirty="0"/>
              <a:t>The original dataset is based on real patients' cases</a:t>
            </a:r>
          </a:p>
          <a:p>
            <a:r>
              <a:rPr lang="en-US" dirty="0"/>
              <a:t>Uses features recommended by doctors as important indicators</a:t>
            </a:r>
          </a:p>
          <a:p>
            <a:r>
              <a:rPr lang="en-US" dirty="0"/>
              <a:t>The records are already classified as healthy or not in order to train and test the model</a:t>
            </a:r>
          </a:p>
          <a:p>
            <a:r>
              <a:rPr lang="en-US" dirty="0"/>
              <a:t>The records are numerous so that the model is accurate enough</a:t>
            </a:r>
            <a:endParaRPr lang="el-GR" dirty="0"/>
          </a:p>
        </p:txBody>
      </p:sp>
      <p:pic>
        <p:nvPicPr>
          <p:cNvPr id="5" name="Picture 4">
            <a:extLst>
              <a:ext uri="{FF2B5EF4-FFF2-40B4-BE49-F238E27FC236}">
                <a16:creationId xmlns:a16="http://schemas.microsoft.com/office/drawing/2014/main" id="{60F692DE-058C-4763-B2AF-C32DD5EA1610}"/>
              </a:ext>
            </a:extLst>
          </p:cNvPr>
          <p:cNvPicPr>
            <a:picLocks noChangeAspect="1"/>
          </p:cNvPicPr>
          <p:nvPr/>
        </p:nvPicPr>
        <p:blipFill>
          <a:blip r:embed="rId2"/>
          <a:stretch>
            <a:fillRect/>
          </a:stretch>
        </p:blipFill>
        <p:spPr>
          <a:xfrm>
            <a:off x="2547937" y="4027932"/>
            <a:ext cx="7096125" cy="1809750"/>
          </a:xfrm>
          <a:prstGeom prst="rect">
            <a:avLst/>
          </a:prstGeom>
        </p:spPr>
      </p:pic>
    </p:spTree>
    <p:extLst>
      <p:ext uri="{BB962C8B-B14F-4D97-AF65-F5344CB8AC3E}">
        <p14:creationId xmlns:p14="http://schemas.microsoft.com/office/powerpoint/2010/main" val="2475656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13F42-C396-4560-A9D2-F5DD5529500F}"/>
              </a:ext>
            </a:extLst>
          </p:cNvPr>
          <p:cNvSpPr>
            <a:spLocks noGrp="1"/>
          </p:cNvSpPr>
          <p:nvPr>
            <p:ph type="title"/>
          </p:nvPr>
        </p:nvSpPr>
        <p:spPr/>
        <p:txBody>
          <a:bodyPr/>
          <a:lstStyle/>
          <a:p>
            <a:r>
              <a:rPr lang="en-US" dirty="0"/>
              <a:t>The Algorithm</a:t>
            </a:r>
            <a:endParaRPr lang="el-GR" dirty="0"/>
          </a:p>
        </p:txBody>
      </p:sp>
      <p:sp>
        <p:nvSpPr>
          <p:cNvPr id="3" name="Content Placeholder 2">
            <a:extLst>
              <a:ext uri="{FF2B5EF4-FFF2-40B4-BE49-F238E27FC236}">
                <a16:creationId xmlns:a16="http://schemas.microsoft.com/office/drawing/2014/main" id="{7525B39C-383E-4C55-8843-629744DCE9CE}"/>
              </a:ext>
            </a:extLst>
          </p:cNvPr>
          <p:cNvSpPr>
            <a:spLocks noGrp="1"/>
          </p:cNvSpPr>
          <p:nvPr>
            <p:ph idx="1"/>
          </p:nvPr>
        </p:nvSpPr>
        <p:spPr/>
        <p:txBody>
          <a:bodyPr/>
          <a:lstStyle/>
          <a:p>
            <a:r>
              <a:rPr lang="en-US" dirty="0"/>
              <a:t>We will be using the Support Vector Machine (SVM) algorithm</a:t>
            </a:r>
          </a:p>
          <a:p>
            <a:r>
              <a:rPr lang="en-US" dirty="0"/>
              <a:t>Splitting the dataset to random train and test sets</a:t>
            </a:r>
          </a:p>
          <a:p>
            <a:r>
              <a:rPr lang="en-US" dirty="0"/>
              <a:t>Using the train set to find the dependencies of the features on the class</a:t>
            </a:r>
          </a:p>
          <a:p>
            <a:r>
              <a:rPr lang="en-US" dirty="0"/>
              <a:t>Using the test set to evaluate the accuracy</a:t>
            </a:r>
            <a:endParaRPr lang="el-GR" dirty="0"/>
          </a:p>
        </p:txBody>
      </p:sp>
      <p:pic>
        <p:nvPicPr>
          <p:cNvPr id="5" name="Picture 4">
            <a:extLst>
              <a:ext uri="{FF2B5EF4-FFF2-40B4-BE49-F238E27FC236}">
                <a16:creationId xmlns:a16="http://schemas.microsoft.com/office/drawing/2014/main" id="{A1E723F3-4D11-4DEF-8173-9505AE131A0D}"/>
              </a:ext>
            </a:extLst>
          </p:cNvPr>
          <p:cNvPicPr>
            <a:picLocks noChangeAspect="1"/>
          </p:cNvPicPr>
          <p:nvPr/>
        </p:nvPicPr>
        <p:blipFill>
          <a:blip r:embed="rId2"/>
          <a:stretch>
            <a:fillRect/>
          </a:stretch>
        </p:blipFill>
        <p:spPr>
          <a:xfrm>
            <a:off x="4491037" y="4027932"/>
            <a:ext cx="3209925" cy="628650"/>
          </a:xfrm>
          <a:prstGeom prst="rect">
            <a:avLst/>
          </a:prstGeom>
        </p:spPr>
      </p:pic>
    </p:spTree>
    <p:extLst>
      <p:ext uri="{BB962C8B-B14F-4D97-AF65-F5344CB8AC3E}">
        <p14:creationId xmlns:p14="http://schemas.microsoft.com/office/powerpoint/2010/main" val="2696284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28D7D-0661-48C2-9FDB-73C225D37967}"/>
              </a:ext>
            </a:extLst>
          </p:cNvPr>
          <p:cNvSpPr>
            <a:spLocks noGrp="1"/>
          </p:cNvSpPr>
          <p:nvPr>
            <p:ph type="title"/>
          </p:nvPr>
        </p:nvSpPr>
        <p:spPr/>
        <p:txBody>
          <a:bodyPr/>
          <a:lstStyle/>
          <a:p>
            <a:r>
              <a:rPr lang="en-US" dirty="0"/>
              <a:t>The Results</a:t>
            </a:r>
            <a:endParaRPr lang="el-GR" dirty="0"/>
          </a:p>
        </p:txBody>
      </p:sp>
      <p:sp>
        <p:nvSpPr>
          <p:cNvPr id="3" name="Content Placeholder 2">
            <a:extLst>
              <a:ext uri="{FF2B5EF4-FFF2-40B4-BE49-F238E27FC236}">
                <a16:creationId xmlns:a16="http://schemas.microsoft.com/office/drawing/2014/main" id="{1E7CE843-88F0-484D-961F-65BC5993860E}"/>
              </a:ext>
            </a:extLst>
          </p:cNvPr>
          <p:cNvSpPr>
            <a:spLocks noGrp="1"/>
          </p:cNvSpPr>
          <p:nvPr>
            <p:ph idx="1"/>
          </p:nvPr>
        </p:nvSpPr>
        <p:spPr/>
        <p:txBody>
          <a:bodyPr/>
          <a:lstStyle/>
          <a:p>
            <a:r>
              <a:rPr lang="en-US" dirty="0"/>
              <a:t>Confusion Matrix</a:t>
            </a:r>
          </a:p>
          <a:p>
            <a:r>
              <a:rPr lang="en-US" dirty="0"/>
              <a:t>F1 score and Jaccard Similarity reveal 83% accuracy</a:t>
            </a:r>
          </a:p>
          <a:p>
            <a:r>
              <a:rPr lang="en-US" dirty="0"/>
              <a:t>Satisfying results lead to usage of the model</a:t>
            </a:r>
            <a:endParaRPr lang="el-GR" dirty="0"/>
          </a:p>
        </p:txBody>
      </p:sp>
      <p:pic>
        <p:nvPicPr>
          <p:cNvPr id="5" name="Picture 4">
            <a:extLst>
              <a:ext uri="{FF2B5EF4-FFF2-40B4-BE49-F238E27FC236}">
                <a16:creationId xmlns:a16="http://schemas.microsoft.com/office/drawing/2014/main" id="{2C221372-9EDE-4750-9360-13DD5A1D7B9E}"/>
              </a:ext>
            </a:extLst>
          </p:cNvPr>
          <p:cNvPicPr>
            <a:picLocks noChangeAspect="1"/>
          </p:cNvPicPr>
          <p:nvPr/>
        </p:nvPicPr>
        <p:blipFill>
          <a:blip r:embed="rId2"/>
          <a:stretch>
            <a:fillRect/>
          </a:stretch>
        </p:blipFill>
        <p:spPr>
          <a:xfrm>
            <a:off x="6262688" y="2852870"/>
            <a:ext cx="4700588" cy="3188800"/>
          </a:xfrm>
          <a:prstGeom prst="rect">
            <a:avLst/>
          </a:prstGeom>
        </p:spPr>
      </p:pic>
    </p:spTree>
    <p:extLst>
      <p:ext uri="{BB962C8B-B14F-4D97-AF65-F5344CB8AC3E}">
        <p14:creationId xmlns:p14="http://schemas.microsoft.com/office/powerpoint/2010/main" val="2682975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{4ABA56EA-4A65-4BAB-901E-29E7738A93D6}tf56219246_win32</Template>
  <TotalTime>16</TotalTime>
  <Words>239</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Avenir Next LT Pro</vt:lpstr>
      <vt:lpstr>Avenir Next LT Pro Light</vt:lpstr>
      <vt:lpstr>Garamond</vt:lpstr>
      <vt:lpstr>SavonVTI</vt:lpstr>
      <vt:lpstr>Capstone project</vt:lpstr>
      <vt:lpstr>Project Steps</vt:lpstr>
      <vt:lpstr>The Business Problem</vt:lpstr>
      <vt:lpstr>The Plan</vt:lpstr>
      <vt:lpstr>The Data</vt:lpstr>
      <vt:lpstr>The Algorithm</vt:lpstr>
      <vt:lpstr>The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DIMITRIOS KOUTSOUKOS</dc:creator>
  <cp:lastModifiedBy>DIMITRIOS KOUTSOUKOS</cp:lastModifiedBy>
  <cp:revision>2</cp:revision>
  <dcterms:created xsi:type="dcterms:W3CDTF">2020-10-07T17:31:52Z</dcterms:created>
  <dcterms:modified xsi:type="dcterms:W3CDTF">2020-10-07T17:48:19Z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