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71" r:id="rId13"/>
    <p:sldId id="272" r:id="rId14"/>
    <p:sldId id="273" r:id="rId15"/>
    <p:sldId id="274" r:id="rId16"/>
    <p:sldId id="275" r:id="rId17"/>
    <p:sldId id="260" r:id="rId18"/>
    <p:sldId id="263" r:id="rId19"/>
    <p:sldId id="264" r:id="rId20"/>
    <p:sldId id="265" r:id="rId21"/>
    <p:sldId id="266" r:id="rId22"/>
    <p:sldId id="267" r:id="rId23"/>
    <p:sldId id="268" r:id="rId24"/>
    <p:sldId id="276" r:id="rId25"/>
    <p:sldId id="277" r:id="rId26"/>
    <p:sldId id="279" r:id="rId27"/>
    <p:sldId id="278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5B28-78E4-42D4-9CBA-F11E179D577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D5D0-2B1D-425F-8B15-14672810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0876" y="686430"/>
            <a:ext cx="3692769" cy="208290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239838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025775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4" y="4120284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873250"/>
            <a:ext cx="8410575" cy="407034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412875"/>
            <a:ext cx="2073275" cy="45307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2875"/>
            <a:ext cx="6048376" cy="45307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873250"/>
            <a:ext cx="2073275" cy="407035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300"/>
            <a:ext cx="6048376" cy="40512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765502" y="1758950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3765502" y="3198572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152" rIns="2194560" bIns="0" anchor="t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3765502" y="4638747"/>
            <a:ext cx="5011785" cy="1382015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6530637" y="3198572"/>
            <a:ext cx="2246673" cy="1382015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152" rIns="91440" bIns="0" anchor="t" anchorCtr="0"/>
          <a:lstStyle>
            <a:lvl1pPr marL="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585203" y="1704953"/>
            <a:ext cx="3059993" cy="2545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66713" y="3889376"/>
            <a:ext cx="3455987" cy="2282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35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6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8" name="Picture 7" descr="RSA_Division_EMC_logo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2" y="6261113"/>
            <a:ext cx="731520" cy="3365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9" name="Picture 8" descr="VMW_09Q3_LOGO_Corp_Whit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gray">
          <a:xfrm>
            <a:off x="338602" y="6350093"/>
            <a:ext cx="1188720" cy="179833"/>
          </a:xfrm>
          <a:prstGeom prst="rect">
            <a:avLst/>
          </a:prstGeom>
        </p:spPr>
      </p:pic>
      <p:pic>
        <p:nvPicPr>
          <p:cNvPr id="10" name="Picture 9" descr="Cisco_whit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 bwMode="gray">
          <a:xfrm>
            <a:off x="4224760" y="6246496"/>
            <a:ext cx="694481" cy="365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-no-tag_white_RGB-150dpi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1828800" y="2392363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613350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2219252"/>
            <a:ext cx="6048375" cy="2988687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3025776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6172200"/>
            <a:ext cx="9144000" cy="514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9" name="Picture 8" descr="EMC logo white-lg.png"/>
          <p:cNvPicPr>
            <a:picLocks noChangeAspect="1"/>
          </p:cNvPicPr>
          <p:nvPr/>
        </p:nvPicPr>
        <p:blipFill>
          <a:blip r:embed="rId29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 flipH="1">
            <a:off x="8553450" y="6721346"/>
            <a:ext cx="5334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6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6714" y="6721346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2013 EMC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cohen/medicalhebrew/archive/master.zip" TargetMode="Externa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Medical Texts: </a:t>
            </a:r>
            <a:br>
              <a:rPr lang="en-US" dirty="0" smtClean="0"/>
            </a:br>
            <a:r>
              <a:rPr lang="en-US" dirty="0" smtClean="0"/>
              <a:t>Introduction and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Raphael Cohen</a:t>
            </a:r>
          </a:p>
        </p:txBody>
      </p:sp>
    </p:spTree>
    <p:extLst>
      <p:ext uri="{BB962C8B-B14F-4D97-AF65-F5344CB8AC3E}">
        <p14:creationId xmlns:p14="http://schemas.microsoft.com/office/powerpoint/2010/main" val="15724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challenge: Epilepsy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identify the patients with Epilepsy</a:t>
            </a:r>
          </a:p>
          <a:p>
            <a:r>
              <a:rPr lang="en-US" dirty="0" smtClean="0"/>
              <a:t>ICD 9 codes are rarely indicative (may be tagged as “Loss of consciousness”)</a:t>
            </a:r>
          </a:p>
          <a:p>
            <a:r>
              <a:rPr lang="en-US" dirty="0" smtClean="0"/>
              <a:t>No ICD 9 codes in the </a:t>
            </a:r>
            <a:r>
              <a:rPr lang="en-US" dirty="0" err="1" smtClean="0"/>
              <a:t>out patient</a:t>
            </a:r>
            <a:r>
              <a:rPr lang="en-US" dirty="0" smtClean="0"/>
              <a:t> clinic anyway</a:t>
            </a:r>
          </a:p>
          <a:p>
            <a:r>
              <a:rPr lang="en-US" dirty="0" smtClean="0"/>
              <a:t>Can we automate?</a:t>
            </a:r>
          </a:p>
          <a:p>
            <a:pPr lvl="1"/>
            <a:r>
              <a:rPr lang="en-US" dirty="0" smtClean="0"/>
              <a:t>Does it have to be perfect?</a:t>
            </a:r>
          </a:p>
          <a:p>
            <a:pPr lvl="1"/>
            <a:r>
              <a:rPr lang="en-US" dirty="0" smtClean="0"/>
              <a:t>Should be able to reapply to new data</a:t>
            </a:r>
          </a:p>
          <a:p>
            <a:r>
              <a:rPr lang="en-US" dirty="0" smtClean="0"/>
              <a:t>This is CS – let’s formalize!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Methodology- Machine Learning 15 minutes crash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</a:p>
          <a:p>
            <a:r>
              <a:rPr lang="en-US" dirty="0" smtClean="0"/>
              <a:t>What are features?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Classification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classifier?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our example we want to classify documents as epilepsy positive or negative</a:t>
                </a:r>
              </a:p>
              <a:p>
                <a:r>
                  <a:rPr lang="en-US" dirty="0" smtClean="0"/>
                  <a:t>A classifier is a function </a:t>
                </a:r>
                <a:br>
                  <a:rPr lang="en-US" dirty="0" smtClean="0"/>
                </a:br>
                <a:r>
                  <a:rPr lang="en-US" dirty="0" smtClean="0"/>
                  <a:t>h(X)</a:t>
                </a:r>
                <a:r>
                  <a:rPr lang="en-US" dirty="0" smtClean="0">
                    <a:sym typeface="Wingdings" panose="05000000000000000000" pitchFamily="2" charset="2"/>
                  </a:rPr>
                  <a:t>Y  where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X is the data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Y are the labels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In a document we seek: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𝑑𝑜𝑐𝑢𝑚𝑒𝑛𝑡</m:t>
                        </m:r>
                        <m: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 smtClean="0"/>
                  <a:t>epilepsy status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upload.wikimedia.org/wikipedia/commons/thumb/4/46/Linear-svm-scatterplot.svg/720px-Linear-svm-scatterplot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5714" r="7460" b="3703"/>
          <a:stretch/>
        </p:blipFill>
        <p:spPr bwMode="auto">
          <a:xfrm>
            <a:off x="6477000" y="2209800"/>
            <a:ext cx="2167631" cy="171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 t="7119" r="11537" b="7215"/>
          <a:stretch/>
        </p:blipFill>
        <p:spPr bwMode="auto">
          <a:xfrm>
            <a:off x="5410200" y="2514599"/>
            <a:ext cx="3861787" cy="332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8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he-IL" dirty="0" smtClean="0"/>
              <a:t>תכוניות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does the function do it?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𝑑𝑜𝑐𝑢𝑚𝑒𝑛𝑡</m:t>
                        </m:r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status</a:t>
                </a:r>
              </a:p>
              <a:p>
                <a:r>
                  <a:rPr lang="en-US" dirty="0" smtClean="0"/>
                  <a:t>Our classifier function is based on features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For example use the words in the document to choose (bag-of-words):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</a:t>
                </a:r>
                <a:r>
                  <a:rPr lang="en-US" dirty="0" smtClean="0"/>
                  <a:t>status</a:t>
                </a:r>
              </a:p>
              <a:p>
                <a:r>
                  <a:rPr lang="en-US" dirty="0" smtClean="0"/>
                  <a:t>We can use the bi-grams (word pairs):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),</m:t>
                        </m:r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…,</m:t>
                        </m:r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epilepsy </a:t>
                </a:r>
                <a:r>
                  <a:rPr lang="en-US" dirty="0" smtClean="0"/>
                  <a:t>status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the features?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tokens, strings separated by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about “dogs” and “dog”?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about “</a:t>
            </a:r>
            <a:r>
              <a:rPr lang="he-IL" dirty="0" smtClean="0"/>
              <a:t>כלבים</a:t>
            </a:r>
            <a:r>
              <a:rPr lang="en-US" dirty="0" smtClean="0"/>
              <a:t>“ and </a:t>
            </a:r>
            <a:r>
              <a:rPr lang="he-IL" dirty="0" smtClean="0"/>
              <a:t>"הכלבים"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we need more complex features?</a:t>
            </a:r>
          </a:p>
          <a:p>
            <a:pPr marL="1028700" lvl="1" indent="-514350"/>
            <a:r>
              <a:rPr lang="en-US" dirty="0" smtClean="0"/>
              <a:t>N-grams</a:t>
            </a:r>
          </a:p>
          <a:p>
            <a:pPr marL="1028700" lvl="1" indent="-514350"/>
            <a:r>
              <a:rPr lang="en-US" dirty="0" smtClean="0"/>
              <a:t>Syntax (</a:t>
            </a:r>
            <a:r>
              <a:rPr lang="en-US" dirty="0" err="1" smtClean="0"/>
              <a:t>verb+subject</a:t>
            </a:r>
            <a:r>
              <a:rPr lang="en-US" dirty="0" smtClean="0"/>
              <a:t>)</a:t>
            </a:r>
          </a:p>
          <a:p>
            <a:pPr marL="1028700" lvl="1" indent="-514350"/>
            <a:r>
              <a:rPr lang="en-US" dirty="0" smtClean="0"/>
              <a:t>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features lead to </a:t>
            </a:r>
            <a:r>
              <a:rPr lang="en-US" b="1" dirty="0" smtClean="0"/>
              <a:t>over fitting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Logistic regression </a:t>
            </a:r>
            <a:r>
              <a:rPr lang="en-US" dirty="0" smtClean="0"/>
              <a:t>– discriminative model, learns the posterior of p(</a:t>
            </a:r>
            <a:r>
              <a:rPr lang="en-US" dirty="0" err="1" smtClean="0"/>
              <a:t>y|x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Represented as weights over </a:t>
            </a:r>
            <a:br>
              <a:rPr lang="en-US" dirty="0" smtClean="0"/>
            </a:br>
            <a:r>
              <a:rPr lang="en-US" dirty="0" smtClean="0"/>
              <a:t>the feature space vector.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Naïve Bayes </a:t>
            </a:r>
            <a:r>
              <a:rPr lang="en-US" dirty="0" smtClean="0"/>
              <a:t>– generative model, learns the joint probability of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With words we basically count the occurrences with each predicted class.</a:t>
            </a:r>
          </a:p>
          <a:p>
            <a:pPr marL="0" indent="0">
              <a:buNone/>
            </a:pPr>
            <a:r>
              <a:rPr lang="en-US" b="1" dirty="0" smtClean="0"/>
              <a:t>Decision Tree</a:t>
            </a:r>
            <a:r>
              <a:rPr lang="en-US" dirty="0" smtClean="0"/>
              <a:t> –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1958" r="9098" b="9648"/>
          <a:stretch/>
        </p:blipFill>
        <p:spPr bwMode="auto">
          <a:xfrm>
            <a:off x="5715000" y="2362200"/>
            <a:ext cx="2583403" cy="73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962400"/>
            <a:ext cx="4467225" cy="6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3" y="5381348"/>
            <a:ext cx="5283835" cy="1356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our problem</a:t>
            </a:r>
            <a:br>
              <a:rPr lang="en-US" dirty="0" smtClean="0"/>
            </a:br>
            <a:r>
              <a:rPr lang="en-US" sz="2400" dirty="0" smtClean="0"/>
              <a:t>(supervised setting)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visit records of 498 patients</a:t>
            </a:r>
          </a:p>
          <a:p>
            <a:r>
              <a:rPr lang="en-US" dirty="0" smtClean="0"/>
              <a:t>Most visited more than once, how do we account for this?</a:t>
            </a:r>
          </a:p>
          <a:p>
            <a:r>
              <a:rPr lang="en-US" dirty="0" smtClean="0"/>
              <a:t>Created an annotated set: 208 patients annotated with epilepsy and the rest as negative.</a:t>
            </a:r>
          </a:p>
          <a:p>
            <a:r>
              <a:rPr lang="en-US" dirty="0" smtClean="0"/>
              <a:t>How can we automate this?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 smtClean="0"/>
              <a:t>– Current epidemiology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Epilepsy Retrospective Criterion: A patient medicated fo</a:t>
            </a:r>
            <a:r>
              <a:rPr lang="en-US" dirty="0" smtClean="0"/>
              <a:t>r epilepsy</a:t>
            </a:r>
          </a:p>
          <a:p>
            <a:r>
              <a:rPr lang="en-US" dirty="0" smtClean="0"/>
              <a:t>Medications in the database: only 12 patients of 500</a:t>
            </a:r>
          </a:p>
          <a:p>
            <a:r>
              <a:rPr lang="en-US" dirty="0" smtClean="0"/>
              <a:t>Use medications as keyword list: </a:t>
            </a:r>
            <a:r>
              <a:rPr lang="he-IL" dirty="0" smtClean="0"/>
              <a:t>"</a:t>
            </a:r>
            <a:r>
              <a:rPr lang="he-IL" dirty="0" err="1" smtClean="0"/>
              <a:t>דפלפט</a:t>
            </a:r>
            <a:r>
              <a:rPr lang="he-IL" dirty="0" smtClean="0"/>
              <a:t>", "</a:t>
            </a:r>
            <a:r>
              <a:rPr lang="he-IL" dirty="0" err="1" smtClean="0"/>
              <a:t>טגרטול</a:t>
            </a:r>
            <a:r>
              <a:rPr lang="he-IL" dirty="0" smtClean="0"/>
              <a:t>"</a:t>
            </a:r>
          </a:p>
          <a:p>
            <a:r>
              <a:rPr lang="en-US" dirty="0" smtClean="0"/>
              <a:t>Rule based Classifier:</a:t>
            </a:r>
            <a:endParaRPr lang="en-US" dirty="0"/>
          </a:p>
          <a:p>
            <a:pPr lvl="1"/>
            <a:r>
              <a:rPr lang="en-US" dirty="0" smtClean="0"/>
              <a:t>If: found in the doc -&gt; positive</a:t>
            </a:r>
          </a:p>
          <a:p>
            <a:pPr lvl="1"/>
            <a:r>
              <a:rPr lang="en-US" dirty="0" smtClean="0"/>
              <a:t>Else </a:t>
            </a:r>
            <a:r>
              <a:rPr lang="en-US" dirty="0" smtClean="0">
                <a:sym typeface="Wingdings" panose="05000000000000000000" pitchFamily="2" charset="2"/>
              </a:rPr>
              <a:t> Negative</a:t>
            </a:r>
          </a:p>
          <a:p>
            <a:r>
              <a:rPr lang="en-US" dirty="0"/>
              <a:t>Result: Recall 89%, Precision 76%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– Current epidemiology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the English and generic </a:t>
            </a:r>
            <a:r>
              <a:rPr lang="en-US" dirty="0" smtClean="0"/>
              <a:t>names:</a:t>
            </a:r>
          </a:p>
          <a:p>
            <a:pPr lvl="1"/>
            <a:r>
              <a:rPr lang="en-US" dirty="0" smtClean="0"/>
              <a:t>“carbamazepine</a:t>
            </a:r>
            <a:r>
              <a:rPr lang="en-US" dirty="0"/>
              <a:t>","</a:t>
            </a:r>
            <a:r>
              <a:rPr lang="en-US" dirty="0" err="1" smtClean="0"/>
              <a:t>valproic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 change in Recall/Precision</a:t>
            </a:r>
          </a:p>
          <a:p>
            <a:r>
              <a:rPr lang="en-US" dirty="0" smtClean="0"/>
              <a:t>Add some more medications:</a:t>
            </a:r>
          </a:p>
          <a:p>
            <a:pPr lvl="1"/>
            <a:r>
              <a:rPr lang="he-IL" dirty="0"/>
              <a:t>"</a:t>
            </a:r>
            <a:r>
              <a:rPr lang="he-IL" dirty="0" err="1"/>
              <a:t>קרניטין</a:t>
            </a:r>
            <a:r>
              <a:rPr lang="he-IL" dirty="0"/>
              <a:t>","</a:t>
            </a:r>
            <a:r>
              <a:rPr lang="he-IL" dirty="0" err="1"/>
              <a:t>דנטואין</a:t>
            </a:r>
            <a:r>
              <a:rPr lang="he-IL" dirty="0"/>
              <a:t>","</a:t>
            </a:r>
            <a:r>
              <a:rPr lang="he-IL" dirty="0" err="1"/>
              <a:t>פניטואין</a:t>
            </a:r>
            <a:r>
              <a:rPr lang="he-IL" dirty="0" smtClean="0"/>
              <a:t>"</a:t>
            </a:r>
            <a:endParaRPr lang="en-US" dirty="0" smtClean="0"/>
          </a:p>
          <a:p>
            <a:pPr lvl="1"/>
            <a:r>
              <a:rPr lang="en-US" dirty="0" smtClean="0"/>
              <a:t>Recall increases to 91%</a:t>
            </a:r>
          </a:p>
          <a:p>
            <a:pPr lvl="1"/>
            <a:r>
              <a:rPr lang="en-US" dirty="0" smtClean="0"/>
              <a:t>Precision drops to 72%</a:t>
            </a:r>
          </a:p>
          <a:p>
            <a:pPr lvl="1"/>
            <a:r>
              <a:rPr lang="en-US" dirty="0" smtClean="0"/>
              <a:t>F-score is 80%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II – Machine Learning with 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Extract the tokens for each document</a:t>
            </a:r>
          </a:p>
          <a:p>
            <a:pPr lvl="1"/>
            <a:r>
              <a:rPr lang="en-US" dirty="0" smtClean="0"/>
              <a:t>Choose features</a:t>
            </a:r>
          </a:p>
          <a:p>
            <a:pPr lvl="1"/>
            <a:r>
              <a:rPr lang="en-US" dirty="0" smtClean="0"/>
              <a:t>Divide document to Train/Test </a:t>
            </a:r>
          </a:p>
          <a:p>
            <a:pPr lvl="1"/>
            <a:r>
              <a:rPr lang="en-US" dirty="0" smtClean="0"/>
              <a:t>Train Classifier</a:t>
            </a:r>
          </a:p>
          <a:p>
            <a:pPr lvl="1"/>
            <a:r>
              <a:rPr lang="en-US" dirty="0" smtClean="0"/>
              <a:t>Test Classifier</a:t>
            </a:r>
          </a:p>
          <a:p>
            <a:pPr lvl="1"/>
            <a:r>
              <a:rPr lang="en-US" dirty="0" smtClean="0"/>
              <a:t>Error Analysis</a:t>
            </a:r>
          </a:p>
          <a:p>
            <a:r>
              <a:rPr lang="en-US" dirty="0" smtClean="0"/>
              <a:t>Result: F-measure of</a:t>
            </a:r>
            <a:r>
              <a:rPr lang="he-IL" dirty="0" smtClean="0"/>
              <a:t> </a:t>
            </a:r>
            <a:r>
              <a:rPr lang="en-US" dirty="0" smtClean="0"/>
              <a:t> 80%</a:t>
            </a:r>
          </a:p>
          <a:p>
            <a:r>
              <a:rPr lang="en-US" dirty="0" smtClean="0"/>
              <a:t>Automatic, but not improved…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 rot="10800000">
            <a:off x="457200" y="2667000"/>
            <a:ext cx="304800" cy="1828800"/>
          </a:xfrm>
          <a:prstGeom prst="curvedLef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Motivation- Pediatric Epilepsy</a:t>
            </a:r>
            <a:br>
              <a:rPr lang="en-US" dirty="0" smtClean="0"/>
            </a:br>
            <a:r>
              <a:rPr lang="en-US" dirty="0" smtClean="0"/>
              <a:t>with Dr. Zaid </a:t>
            </a:r>
            <a:r>
              <a:rPr lang="en-US" dirty="0" err="1" smtClean="0"/>
              <a:t>Afawi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Retrospective study on the Pediatric Epilepsy Unit in </a:t>
            </a:r>
            <a:r>
              <a:rPr lang="en-US" dirty="0" err="1" smtClean="0"/>
              <a:t>Soroka</a:t>
            </a:r>
            <a:endParaRPr lang="en-US" dirty="0" smtClean="0"/>
          </a:p>
          <a:p>
            <a:r>
              <a:rPr lang="en-US" dirty="0" smtClean="0"/>
              <a:t>Hypothesis I: </a:t>
            </a:r>
            <a:r>
              <a:rPr lang="en-US" dirty="0" err="1" smtClean="0"/>
              <a:t>Soroka</a:t>
            </a:r>
            <a:r>
              <a:rPr lang="en-US" dirty="0" smtClean="0"/>
              <a:t> will present Epilepsy incidence higher than in western countries but lower than in Africa</a:t>
            </a:r>
          </a:p>
          <a:p>
            <a:r>
              <a:rPr lang="en-US" dirty="0" smtClean="0"/>
              <a:t>Hypothesis II: The population wil</a:t>
            </a:r>
            <a:r>
              <a:rPr lang="en-US" dirty="0" smtClean="0"/>
              <a:t>l have high heritability</a:t>
            </a:r>
          </a:p>
          <a:p>
            <a:r>
              <a:rPr lang="en-US" dirty="0" smtClean="0"/>
              <a:t>Bottleneck: All the data is in Hebrew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NLP Pipeline</a:t>
            </a:r>
            <a:br>
              <a:rPr lang="en-US" dirty="0" smtClean="0"/>
            </a:br>
            <a:r>
              <a:rPr lang="en-US" sz="2400" dirty="0" smtClean="0"/>
              <a:t>Longer talk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Segmentation – especially all the pesky prefixes (</a:t>
            </a:r>
            <a:r>
              <a:rPr lang="he-IL" dirty="0" err="1" smtClean="0"/>
              <a:t>בכלם</a:t>
            </a:r>
            <a:r>
              <a:rPr lang="en-US" dirty="0" smtClean="0"/>
              <a:t>) or suffixes (</a:t>
            </a:r>
            <a:r>
              <a:rPr lang="he-IL" dirty="0" smtClean="0"/>
              <a:t>ים</a:t>
            </a:r>
            <a:r>
              <a:rPr lang="en-US" dirty="0" smtClean="0"/>
              <a:t> / </a:t>
            </a:r>
            <a:r>
              <a:rPr lang="he-IL" dirty="0" err="1" smtClean="0"/>
              <a:t>ות</a:t>
            </a:r>
            <a:r>
              <a:rPr lang="en-US" dirty="0" smtClean="0"/>
              <a:t>)</a:t>
            </a:r>
            <a:endParaRPr lang="he-IL" dirty="0" smtClean="0"/>
          </a:p>
          <a:p>
            <a:pPr lvl="1"/>
            <a:r>
              <a:rPr lang="en-US" dirty="0" smtClean="0"/>
              <a:t>This is the only thing we’ll use for the epilepsy problem</a:t>
            </a:r>
          </a:p>
          <a:p>
            <a:r>
              <a:rPr lang="en-US" dirty="0" smtClean="0"/>
              <a:t>Part of Speech Tagging – Verb, Noun, </a:t>
            </a:r>
            <a:r>
              <a:rPr lang="en-US" dirty="0" err="1" smtClean="0"/>
              <a:t>etc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Morphology – </a:t>
            </a:r>
            <a:r>
              <a:rPr lang="he-IL" dirty="0" smtClean="0"/>
              <a:t>זכר / נקבה, יחיד / רבים</a:t>
            </a:r>
            <a:endParaRPr lang="en-US" dirty="0" smtClean="0"/>
          </a:p>
          <a:p>
            <a:r>
              <a:rPr lang="en-US" dirty="0" smtClean="0"/>
              <a:t>Syntax – describing the syntactic relations between words in the sentence (subject, object…)</a:t>
            </a:r>
          </a:p>
          <a:p>
            <a:r>
              <a:rPr lang="en-US" dirty="0" smtClean="0"/>
              <a:t>Topic modeling – clustering content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Hebrew Morphological </a:t>
            </a:r>
            <a:r>
              <a:rPr lang="en-US" dirty="0" err="1" smtClean="0"/>
              <a:t>Disambiguator</a:t>
            </a:r>
            <a:r>
              <a:rPr lang="en-US" dirty="0" smtClean="0"/>
              <a:t> </a:t>
            </a:r>
            <a:r>
              <a:rPr lang="en-US" dirty="0" err="1" smtClean="0"/>
              <a:t>Segementation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Replace: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the tokens for each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With:</a:t>
            </a:r>
          </a:p>
          <a:p>
            <a:pPr lvl="1"/>
            <a:r>
              <a:rPr lang="en-US" dirty="0" smtClean="0"/>
              <a:t>Extract the lemmas (base word)</a:t>
            </a:r>
          </a:p>
          <a:p>
            <a:r>
              <a:rPr lang="en-US" dirty="0" smtClean="0"/>
              <a:t>Result: F-measure </a:t>
            </a:r>
            <a:r>
              <a:rPr lang="en-US" dirty="0"/>
              <a:t>83% </a:t>
            </a:r>
            <a:r>
              <a:rPr lang="en-US" dirty="0" smtClean="0"/>
              <a:t>(+3%)</a:t>
            </a:r>
          </a:p>
          <a:p>
            <a:r>
              <a:rPr lang="en-US" dirty="0" smtClean="0"/>
              <a:t>Error analysis:</a:t>
            </a:r>
          </a:p>
          <a:p>
            <a:pPr lvl="1"/>
            <a:r>
              <a:rPr lang="en-US" dirty="0" smtClean="0"/>
              <a:t>Fails rarely, but on medical terms</a:t>
            </a:r>
          </a:p>
          <a:p>
            <a:pPr lvl="1"/>
            <a:r>
              <a:rPr lang="he-IL" dirty="0" err="1" smtClean="0"/>
              <a:t>בדפלפט</a:t>
            </a:r>
            <a:r>
              <a:rPr lang="en-US" dirty="0" smtClean="0"/>
              <a:t> – segmented correctly only 50% of the time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21511"/>
              </p:ext>
            </p:extLst>
          </p:nvPr>
        </p:nvGraphicFramePr>
        <p:xfrm>
          <a:off x="2057400" y="3657600"/>
          <a:ext cx="6553200" cy="14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3" imgW="3505200" imgH="771525" progId="Excel.Sheet.12">
                  <p:embed/>
                </p:oleObj>
              </mc:Choice>
              <mc:Fallback>
                <p:oleObj name="Worksheet" r:id="rId3" imgW="3505200" imgH="771525" progId="Excel.Shee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6553200" cy="144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5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automatic medical dictionary to the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learned from data</a:t>
            </a:r>
          </a:p>
          <a:p>
            <a:r>
              <a:rPr lang="en-US" dirty="0" smtClean="0"/>
              <a:t>Helps normalization</a:t>
            </a:r>
          </a:p>
          <a:p>
            <a:r>
              <a:rPr lang="en-US" dirty="0" smtClean="0"/>
              <a:t>Connects to English Dictionary</a:t>
            </a:r>
          </a:p>
          <a:p>
            <a:r>
              <a:rPr lang="en-US" dirty="0" smtClean="0"/>
              <a:t>F-measure up to 87% (+4%)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514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0" y="4572000"/>
            <a:ext cx="762000" cy="533400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to certain parts of speech</a:t>
            </a:r>
          </a:p>
          <a:p>
            <a:r>
              <a:rPr lang="en-US" dirty="0" smtClean="0"/>
              <a:t>Use only medical terms</a:t>
            </a:r>
          </a:p>
          <a:p>
            <a:r>
              <a:rPr lang="en-US" dirty="0" smtClean="0"/>
              <a:t>Use topic modeling for dimensionality reduction</a:t>
            </a:r>
          </a:p>
          <a:p>
            <a:endParaRPr lang="en-US" dirty="0"/>
          </a:p>
          <a:p>
            <a:r>
              <a:rPr lang="en-US" dirty="0" smtClean="0"/>
              <a:t>On the epilepsy case – these did not further improve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	- Let’s do this for </a:t>
            </a:r>
            <a:r>
              <a:rPr lang="en-US" dirty="0" err="1" smtClean="0"/>
              <a:t>realz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two forums from BeOk.co.il (the largest repository of physicians answers in the world!)</a:t>
            </a:r>
          </a:p>
          <a:p>
            <a:r>
              <a:rPr lang="en-US" dirty="0" smtClean="0"/>
              <a:t>We’ll classify which is which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github.com/raficohen/medicalhebrew/archive/master.zip</a:t>
            </a:r>
            <a:endParaRPr lang="en-US" dirty="0" smtClean="0"/>
          </a:p>
          <a:p>
            <a:r>
              <a:rPr lang="en-US" dirty="0" smtClean="0"/>
              <a:t>Hebrew data:</a:t>
            </a:r>
          </a:p>
          <a:p>
            <a:pPr lvl="1"/>
            <a:r>
              <a:rPr lang="en-US" dirty="0" smtClean="0"/>
              <a:t>Encoding, this is magic.</a:t>
            </a:r>
          </a:p>
          <a:p>
            <a:pPr lvl="1"/>
            <a:r>
              <a:rPr lang="en-US" dirty="0" smtClean="0"/>
              <a:t>Not all packages are utf8 friendly</a:t>
            </a:r>
          </a:p>
          <a:p>
            <a:pPr lvl="1"/>
            <a:r>
              <a:rPr lang="en-US" dirty="0"/>
              <a:t>http://www.azavea.com/blogs/labs/2014/03/solving-unicode-problems-in-python-2-7/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-  Rule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list of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– ML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extraction /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br>
              <a:rPr lang="en-US" dirty="0" smtClean="0"/>
            </a:br>
            <a:r>
              <a:rPr lang="en-US" dirty="0" smtClean="0"/>
              <a:t>Tasks – ML with Morphological Analyzer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the files</a:t>
            </a:r>
          </a:p>
          <a:p>
            <a:pPr marL="1028700" lvl="1" indent="-514350"/>
            <a:r>
              <a:rPr lang="en-US" dirty="0" smtClean="0"/>
              <a:t>Choosing the encoding</a:t>
            </a:r>
          </a:p>
          <a:p>
            <a:pPr marL="1028700" lvl="1" indent="-514350"/>
            <a:r>
              <a:rPr lang="en-US" dirty="0" smtClean="0"/>
              <a:t>Printing the documents for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1028700" lvl="1" indent="-514350"/>
            <a:r>
              <a:rPr lang="en-US" dirty="0" smtClean="0"/>
              <a:t>Add the BGU NLP Morphological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extraction /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Results</a:t>
            </a:r>
            <a:br>
              <a:rPr lang="en-US" dirty="0" smtClean="0"/>
            </a:br>
            <a:r>
              <a:rPr lang="en-US" dirty="0" smtClean="0"/>
              <a:t>(Interesting data </a:t>
            </a:r>
            <a:r>
              <a:rPr lang="en-US" dirty="0" smtClean="0">
                <a:sym typeface="Wingdings" panose="05000000000000000000" pitchFamily="2" charset="2"/>
              </a:rPr>
              <a:t> Interesting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in southern Israel is not higher</a:t>
            </a:r>
          </a:p>
          <a:p>
            <a:r>
              <a:rPr lang="en-US" dirty="0" smtClean="0"/>
              <a:t>Heritability (AKA the genetic factor) accounts for 10-15% of the cases in Israel in both Jews and </a:t>
            </a:r>
            <a:r>
              <a:rPr lang="en-US" dirty="0" err="1" smtClean="0"/>
              <a:t>Beduins</a:t>
            </a:r>
            <a:endParaRPr lang="en-US" dirty="0" smtClean="0"/>
          </a:p>
          <a:p>
            <a:r>
              <a:rPr lang="en-US" dirty="0" smtClean="0"/>
              <a:t>This is over 10 times more than previously reported anywhere</a:t>
            </a:r>
          </a:p>
          <a:p>
            <a:r>
              <a:rPr lang="en-US" dirty="0" smtClean="0"/>
              <a:t>Specifically, in Jews, absence seizures are significantly linked to familial presence of Epilepsy</a:t>
            </a:r>
          </a:p>
          <a:p>
            <a:r>
              <a:rPr lang="en-US" dirty="0" smtClean="0"/>
              <a:t>The molecular mechanism is not known – we’ll leave it to the audience…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</a:t>
            </a:r>
            <a:r>
              <a:rPr lang="he-IL" sz="1600" dirty="0" smtClean="0"/>
              <a:t>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 smtClean="0"/>
          </a:p>
          <a:p>
            <a:pPr marL="0" indent="0" algn="r"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8001000" cy="6858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477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What’s the age?</a:t>
            </a:r>
          </a:p>
          <a:p>
            <a:r>
              <a:rPr lang="en-US" dirty="0" smtClean="0"/>
              <a:t>Gender?</a:t>
            </a:r>
          </a:p>
          <a:p>
            <a:r>
              <a:rPr lang="en-US" dirty="0" smtClean="0"/>
              <a:t>Normal pregnancy and delivery?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</a:t>
            </a:r>
            <a:r>
              <a:rPr lang="he-IL" sz="1600" dirty="0" smtClean="0"/>
              <a:t>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 smtClean="0"/>
          </a:p>
          <a:p>
            <a:pPr marL="0" indent="0" algn="r"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229600" cy="6096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477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Seizure type?</a:t>
            </a:r>
          </a:p>
          <a:p>
            <a:r>
              <a:rPr lang="en-US" dirty="0" smtClean="0"/>
              <a:t>Seizure frequency?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</a:t>
            </a:r>
            <a:r>
              <a:rPr lang="he-IL" sz="1600" dirty="0" smtClean="0"/>
              <a:t>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 smtClean="0"/>
          </a:p>
          <a:p>
            <a:pPr marL="0" indent="0" algn="r"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8001000" cy="6096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477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Family history</a:t>
            </a:r>
          </a:p>
          <a:p>
            <a:r>
              <a:rPr lang="en-US" dirty="0" smtClean="0"/>
              <a:t>Don’t confuse with patient!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</a:t>
            </a:r>
            <a:r>
              <a:rPr lang="he-IL" sz="1600" dirty="0" smtClean="0"/>
              <a:t>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 smtClean="0"/>
          </a:p>
          <a:p>
            <a:pPr marL="0" indent="0" algn="r"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8001000" cy="6858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477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Seizure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5422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– an anonymized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/>
              <a:t>בן 8.8 שנים. בעברו </a:t>
            </a:r>
            <a:r>
              <a:rPr lang="he-IL" sz="1600" dirty="0" err="1"/>
              <a:t>בדרל</a:t>
            </a:r>
            <a:r>
              <a:rPr lang="he-IL" sz="1600" dirty="0"/>
              <a:t> כלל בריא. נולד בשבוע 36 במשקל 2100 גרם בלידה רגילה עם מהלך התפתחותי תקין. 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600" dirty="0" err="1" smtClean="0"/>
              <a:t>מיזה</a:t>
            </a:r>
            <a:r>
              <a:rPr lang="he-IL" sz="1600" dirty="0" smtClean="0"/>
              <a:t> כשנתיים הילד מפתח אירועים לשניות ספורות בצורת הטיות עיניים </a:t>
            </a:r>
            <a:r>
              <a:rPr lang="he-IL" sz="1600" b="1" dirty="0" smtClean="0"/>
              <a:t>וניתוק </a:t>
            </a:r>
            <a:r>
              <a:rPr lang="he-IL" sz="1600" dirty="0" smtClean="0"/>
              <a:t>עם בהייה וחוזר </a:t>
            </a:r>
            <a:r>
              <a:rPr lang="he-IL" sz="1600" dirty="0" err="1" smtClean="0"/>
              <a:t>במיידית</a:t>
            </a:r>
            <a:r>
              <a:rPr lang="he-IL" sz="1600" dirty="0" smtClean="0"/>
              <a:t> לעצמו. האירועים המדווחים מידי יום עד 10פעמים ביום. האירועים </a:t>
            </a:r>
            <a:r>
              <a:rPr lang="he-IL" sz="1600" dirty="0" err="1" smtClean="0"/>
              <a:t>ניצפו</a:t>
            </a:r>
            <a:r>
              <a:rPr lang="he-IL" sz="1600" dirty="0" smtClean="0"/>
              <a:t> הן בבית והן בבית הספר.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b="1" dirty="0" smtClean="0"/>
              <a:t>במשפחה</a:t>
            </a:r>
            <a:r>
              <a:rPr lang="he-IL" sz="1600" dirty="0" smtClean="0"/>
              <a:t> </a:t>
            </a:r>
            <a:r>
              <a:rPr lang="he-IL" sz="1600" dirty="0"/>
              <a:t>הורים בריאים ועוד 3 ילדים בריאים לאחד מהם הייתה אפילפסיה וטופל </a:t>
            </a:r>
            <a:r>
              <a:rPr lang="he-IL" sz="1600" b="1" dirty="0" err="1"/>
              <a:t>בדפלפט</a:t>
            </a:r>
            <a:r>
              <a:rPr lang="he-IL" sz="1600" dirty="0"/>
              <a:t> שהופסק לאחרונה. 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בבדיקה </a:t>
            </a:r>
            <a:r>
              <a:rPr lang="he-IL" sz="1600" dirty="0"/>
              <a:t>הנוירולוגית תקינה למעט מגושמות יתר. קרקעיות עיניים תקינות. בבדיקה הראשונה בעבר אוורור יתר גרם לאירוע של בהייה וניתוק עם הטיות עיניים עדינות כלפי מעלה ושקיעה קלה של הראש אירוע שנמשך </a:t>
            </a:r>
            <a:r>
              <a:rPr lang="he-IL" sz="1600" dirty="0" err="1"/>
              <a:t>לכ</a:t>
            </a:r>
            <a:r>
              <a:rPr lang="he-IL" sz="1600" dirty="0"/>
              <a:t>- 10-15 שניות וחזר לעצמו. </a:t>
            </a:r>
            <a:endParaRPr lang="en-US" sz="1600" dirty="0"/>
          </a:p>
          <a:p>
            <a:pPr marL="0" indent="0" algn="r">
              <a:buNone/>
            </a:pPr>
            <a:r>
              <a:rPr lang="he-IL" sz="1600" dirty="0"/>
              <a:t>לסכום: על פי הקליניקה ועל פי הבדיקה והאקטיבציה של אירוע מדובר באירוע של </a:t>
            </a:r>
            <a:r>
              <a:rPr lang="he-IL" sz="1600" b="1" dirty="0" err="1"/>
              <a:t>אבסנס</a:t>
            </a:r>
            <a:r>
              <a:rPr lang="he-IL" sz="1600" dirty="0"/>
              <a:t>. </a:t>
            </a:r>
            <a:r>
              <a:rPr lang="he-IL" sz="1600" dirty="0" smtClean="0"/>
              <a:t>מאז </a:t>
            </a:r>
            <a:r>
              <a:rPr lang="he-IL" sz="1600" dirty="0"/>
              <a:t>התחלת </a:t>
            </a:r>
            <a:r>
              <a:rPr lang="he-IL" sz="1600" dirty="0" smtClean="0"/>
              <a:t>הטיפול </a:t>
            </a:r>
            <a:r>
              <a:rPr lang="he-IL" sz="1800" b="1" dirty="0" err="1"/>
              <a:t>בדפלט</a:t>
            </a:r>
            <a:r>
              <a:rPr lang="he-IL" sz="1800" dirty="0"/>
              <a:t> </a:t>
            </a:r>
            <a:r>
              <a:rPr lang="he-IL" sz="1600" dirty="0"/>
              <a:t>לא </a:t>
            </a:r>
            <a:r>
              <a:rPr lang="he-IL" sz="1600" dirty="0" err="1"/>
              <a:t>ניצפו</a:t>
            </a:r>
            <a:r>
              <a:rPr lang="he-IL" sz="1600" dirty="0"/>
              <a:t> אירועים נוספים של </a:t>
            </a:r>
            <a:r>
              <a:rPr lang="he-IL" sz="1600" dirty="0" err="1" smtClean="0"/>
              <a:t>אבסנס</a:t>
            </a:r>
            <a:r>
              <a:rPr lang="he-IL" sz="1600" dirty="0" smtClean="0"/>
              <a:t>.</a:t>
            </a:r>
            <a:endParaRPr lang="en-US" sz="1600" dirty="0" smtClean="0"/>
          </a:p>
          <a:p>
            <a:pPr marL="0" indent="0" algn="r">
              <a:buNone/>
            </a:pPr>
            <a:r>
              <a:rPr lang="en-US" sz="1600" dirty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3962400"/>
            <a:ext cx="8001000" cy="6858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477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Seizure description</a:t>
            </a:r>
          </a:p>
          <a:p>
            <a:r>
              <a:rPr lang="en-US" dirty="0" smtClean="0"/>
              <a:t>Medication</a:t>
            </a:r>
          </a:p>
          <a:p>
            <a:r>
              <a:rPr lang="en-US" dirty="0" smtClean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926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 4x3 EMC external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4x3 EMC external template</Template>
  <TotalTime>5742</TotalTime>
  <Words>1719</Words>
  <Application>Microsoft Office PowerPoint</Application>
  <PresentationFormat>On-screen Show (4:3)</PresentationFormat>
  <Paragraphs>199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2013 4x3 EMC external template</vt:lpstr>
      <vt:lpstr>Microsoft Excel Worksheet</vt:lpstr>
      <vt:lpstr>Classifying Medical Texts:  Introduction and Lab</vt:lpstr>
      <vt:lpstr>Study Motivation- Pediatric Epilepsy with Dr. Zaid Afawi</vt:lpstr>
      <vt:lpstr>Study Results (Interesting data  Interesting results)</vt:lpstr>
      <vt:lpstr>The data – an anonymized record</vt:lpstr>
      <vt:lpstr>The data – an anonymized record</vt:lpstr>
      <vt:lpstr>The data – an anonymized record</vt:lpstr>
      <vt:lpstr>The data – an anonymized record</vt:lpstr>
      <vt:lpstr>The data – an anonymized record</vt:lpstr>
      <vt:lpstr>The data – an anonymized record</vt:lpstr>
      <vt:lpstr>First challenge: Epilepsy Status</vt:lpstr>
      <vt:lpstr>Methodology- Machine Learning 15 minutes crash course </vt:lpstr>
      <vt:lpstr>What is a classifier?</vt:lpstr>
      <vt:lpstr>Features תכוניות</vt:lpstr>
      <vt:lpstr>Feature Extraction</vt:lpstr>
      <vt:lpstr>Classification algorithms</vt:lpstr>
      <vt:lpstr>So, Back to our problem (supervised setting)</vt:lpstr>
      <vt:lpstr>Baseline – Current epidemiology approach</vt:lpstr>
      <vt:lpstr>Baseline – Current epidemiology approach</vt:lpstr>
      <vt:lpstr>Baseline II – Machine Learning with Bag of Words</vt:lpstr>
      <vt:lpstr>Hebrew NLP Pipeline Longer talk later</vt:lpstr>
      <vt:lpstr>Classification with Hebrew Morphological Disambiguator Segementation</vt:lpstr>
      <vt:lpstr>Add an automatic medical dictionary to the analyzer</vt:lpstr>
      <vt:lpstr>Complex features</vt:lpstr>
      <vt:lpstr>Lab - Let’s do this for realz!</vt:lpstr>
      <vt:lpstr>Lab overview Tasks -  Rule based</vt:lpstr>
      <vt:lpstr>Lab overview Tasks – ML Baseline</vt:lpstr>
      <vt:lpstr>Lab overview Tasks – ML with Morphological Analyzer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Medical Texts:  Introduction and Lab</dc:title>
  <dc:creator>Cohen, Raphael</dc:creator>
  <cp:lastModifiedBy>EMC</cp:lastModifiedBy>
  <cp:revision>114</cp:revision>
  <dcterms:created xsi:type="dcterms:W3CDTF">2006-08-16T00:00:00Z</dcterms:created>
  <dcterms:modified xsi:type="dcterms:W3CDTF">2014-09-21T07:22:46Z</dcterms:modified>
</cp:coreProperties>
</file>