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5" r:id="rId3"/>
    <p:sldId id="306" r:id="rId4"/>
    <p:sldId id="309" r:id="rId5"/>
    <p:sldId id="299" r:id="rId6"/>
    <p:sldId id="308" r:id="rId7"/>
    <p:sldId id="310" r:id="rId8"/>
    <p:sldId id="312" r:id="rId9"/>
    <p:sldId id="314" r:id="rId10"/>
    <p:sldId id="315" r:id="rId11"/>
    <p:sldId id="319" r:id="rId12"/>
    <p:sldId id="316" r:id="rId13"/>
    <p:sldId id="317" r:id="rId14"/>
    <p:sldId id="318" r:id="rId15"/>
    <p:sldId id="321" r:id="rId16"/>
    <p:sldId id="320" r:id="rId17"/>
    <p:sldId id="284" r:id="rId18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49A942"/>
    <a:srgbClr val="73C167"/>
    <a:srgbClr val="4E917A"/>
    <a:srgbClr val="76AE99"/>
    <a:srgbClr val="005C42"/>
    <a:srgbClr val="9DC8BA"/>
    <a:srgbClr val="B5121B"/>
    <a:srgbClr val="A8D59D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9874" autoAdjust="0"/>
  </p:normalViewPr>
  <p:slideViewPr>
    <p:cSldViewPr snapToGrid="0" showGuides="1">
      <p:cViewPr>
        <p:scale>
          <a:sx n="100" d="100"/>
          <a:sy n="100" d="100"/>
        </p:scale>
        <p:origin x="-1044" y="-462"/>
      </p:cViewPr>
      <p:guideLst>
        <p:guide orient="horz" pos="495"/>
        <p:guide orient="horz" pos="894"/>
        <p:guide pos="5529"/>
        <p:guide pos="231"/>
        <p:guide pos="16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471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16549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2269331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3" y="3320641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52400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4296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16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5" name="Picture 4" descr="RSA_Division_EMC_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3" y="4684871"/>
            <a:ext cx="596304" cy="2743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accent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6" name="Picture 5" descr="VMW_09Q3_LOGO_Corp_Whit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338603" y="4739735"/>
            <a:ext cx="1087981" cy="164592"/>
          </a:xfrm>
          <a:prstGeom prst="rect">
            <a:avLst/>
          </a:prstGeom>
        </p:spPr>
      </p:pic>
      <p:pic>
        <p:nvPicPr>
          <p:cNvPr id="7" name="Picture 6" descr="Cisco_whit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 bwMode="gray">
          <a:xfrm>
            <a:off x="4298549" y="4678014"/>
            <a:ext cx="546902" cy="288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C-no-tag_white_RGB-150dp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22128" y="1534824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1" y="4767263"/>
            <a:ext cx="2289175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8C2F-8697-46A5-A743-63D274ED2982}" type="datetimeFigureOut">
              <a:rPr lang="en-US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CD98-E80A-4907-A990-81E06ED4A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657600" y="1411110"/>
            <a:ext cx="5119688" cy="2494845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2269332"/>
            <a:ext cx="6048375" cy="21026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33041"/>
            <a:ext cx="5334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6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8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66714" y="5033041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2013 EMC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97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93" r:id="rId14"/>
    <p:sldLayoutId id="2147483692" r:id="rId15"/>
    <p:sldLayoutId id="2147483682" r:id="rId16"/>
    <p:sldLayoutId id="2147483700" r:id="rId17"/>
    <p:sldLayoutId id="2147483684" r:id="rId18"/>
    <p:sldLayoutId id="2147483686" r:id="rId19"/>
    <p:sldLayoutId id="2147483689" r:id="rId20"/>
    <p:sldLayoutId id="2147483690" r:id="rId21"/>
    <p:sldLayoutId id="2147483688" r:id="rId22"/>
    <p:sldLayoutId id="2147483695" r:id="rId23"/>
    <p:sldLayoutId id="2147483691" r:id="rId24"/>
    <p:sldLayoutId id="2147483687" r:id="rId25"/>
    <p:sldLayoutId id="2147483701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s.bgu.ac.il/~cohenrap/entitylinking.html" TargetMode="Externa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3" y="1405140"/>
            <a:ext cx="6048376" cy="609398"/>
          </a:xfrm>
        </p:spPr>
        <p:txBody>
          <a:bodyPr/>
          <a:lstStyle/>
          <a:p>
            <a:r>
              <a:rPr lang="en-US" dirty="0" smtClean="0"/>
              <a:t>Hebrew NLP </a:t>
            </a:r>
            <a:r>
              <a:rPr lang="en-US" dirty="0" err="1" smtClean="0"/>
              <a:t>Pipline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514" y="2269331"/>
            <a:ext cx="6048375" cy="369332"/>
          </a:xfrm>
        </p:spPr>
        <p:txBody>
          <a:bodyPr/>
          <a:lstStyle/>
          <a:p>
            <a:r>
              <a:rPr lang="en-US" dirty="0" smtClean="0"/>
              <a:t>NLP@BGU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2195513" y="3320641"/>
            <a:ext cx="6048375" cy="830997"/>
          </a:xfrm>
        </p:spPr>
        <p:txBody>
          <a:bodyPr/>
          <a:lstStyle/>
          <a:p>
            <a:pPr lvl="0"/>
            <a:r>
              <a:rPr lang="en-US" dirty="0" err="1" smtClean="0"/>
              <a:t>Dr.</a:t>
            </a:r>
            <a:r>
              <a:rPr lang="en-US" dirty="0" err="1" smtClean="0"/>
              <a:t>Raphael</a:t>
            </a:r>
            <a:r>
              <a:rPr lang="en-US" dirty="0" smtClean="0"/>
              <a:t> Cohe</a:t>
            </a:r>
            <a:r>
              <a:rPr lang="en-US" dirty="0" smtClean="0"/>
              <a:t>n,</a:t>
            </a:r>
          </a:p>
          <a:p>
            <a:pPr lvl="0"/>
            <a:r>
              <a:rPr lang="en-US" dirty="0" smtClean="0"/>
              <a:t>Data Science Service</a:t>
            </a:r>
            <a:r>
              <a:rPr lang="en-US" dirty="0" smtClean="0"/>
              <a:t>s,</a:t>
            </a:r>
          </a:p>
          <a:p>
            <a:pPr lvl="0"/>
            <a:r>
              <a:rPr lang="en-US" dirty="0" smtClean="0"/>
              <a:t>EMC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1712914" y="1968282"/>
            <a:ext cx="4380137" cy="7257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Result – Hebrew-UMLS dictionary </a:t>
            </a:r>
            <a:r>
              <a:rPr lang="en-US" sz="2400" dirty="0" smtClean="0"/>
              <a:t>+ </a:t>
            </a:r>
            <a:r>
              <a:rPr lang="en-US" sz="2400" dirty="0" smtClean="0"/>
              <a:t>Hebrew-Medical-Lexicon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/>
          <a:lstStyle/>
          <a:p>
            <a:r>
              <a:rPr lang="en-US" sz="2400" dirty="0" smtClean="0"/>
              <a:t>~3,500 Hebrew-UMLS terms acquired automatically</a:t>
            </a:r>
          </a:p>
          <a:p>
            <a:r>
              <a:rPr lang="en-US" sz="2400" dirty="0" smtClean="0"/>
              <a:t>Combined with hand-crafted dictionaries collected from the WWW</a:t>
            </a:r>
          </a:p>
          <a:p>
            <a:r>
              <a:rPr lang="en-US" sz="2400" dirty="0" smtClean="0"/>
              <a:t>Final dictionary: 8,500 Hebrew-UMLS terms, verified manually (web resource had 91% accuracy compared to 78% for automatically acquired resource).</a:t>
            </a:r>
          </a:p>
          <a:p>
            <a:r>
              <a:rPr lang="en-US" sz="2400" dirty="0" smtClean="0"/>
              <a:t>Lexicon with linguistic knowledge for the unknown terms.</a:t>
            </a:r>
          </a:p>
          <a:p>
            <a:r>
              <a:rPr lang="en-US" sz="2400" dirty="0" smtClean="0"/>
              <a:t>Error reduction of 50% on segmentation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61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Linking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to UMLS </a:t>
            </a:r>
            <a:br>
              <a:rPr lang="en-US" dirty="0" smtClean="0"/>
            </a:br>
            <a:r>
              <a:rPr lang="en-US" dirty="0" smtClean="0"/>
              <a:t>terms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www.cs.bgu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.</a:t>
            </a:r>
            <a:r>
              <a:rPr lang="en-US" dirty="0">
                <a:hlinkClick r:id="rId2"/>
              </a:rPr>
              <a:t>ac.il/~</a:t>
            </a:r>
            <a:r>
              <a:rPr lang="en-US" dirty="0" err="1" smtClean="0">
                <a:hlinkClick r:id="rId2"/>
              </a:rPr>
              <a:t>cohenrap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entitylinking.html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52" y="895348"/>
            <a:ext cx="505939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7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Yoav</a:t>
            </a:r>
            <a:r>
              <a:rPr lang="en-US" dirty="0" smtClean="0"/>
              <a:t> Goldberg and Michael Elhadad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Dependency Parsing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Relationship structure</a:t>
            </a:r>
            <a:br>
              <a:rPr lang="en-US" dirty="0" smtClean="0"/>
            </a:br>
            <a:r>
              <a:rPr lang="en-US" dirty="0" smtClean="0"/>
              <a:t>between words</a:t>
            </a:r>
          </a:p>
          <a:p>
            <a:pPr marL="0" indent="0">
              <a:buNone/>
            </a:pPr>
            <a:r>
              <a:rPr lang="en-US" dirty="0" smtClean="0"/>
              <a:t>Useful for:</a:t>
            </a:r>
          </a:p>
          <a:p>
            <a:r>
              <a:rPr lang="en-US" dirty="0" smtClean="0"/>
              <a:t>Negation detection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Information extraction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61" y="1400175"/>
            <a:ext cx="4015709" cy="318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8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NLP @ BGU Lab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Medical Domain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small tree bank has been constructed</a:t>
            </a:r>
          </a:p>
          <a:p>
            <a:r>
              <a:rPr lang="en-US" dirty="0" smtClean="0"/>
              <a:t>Some domain adaptation is still recommended:</a:t>
            </a:r>
          </a:p>
          <a:p>
            <a:pPr lvl="1"/>
            <a:r>
              <a:rPr lang="en-US" dirty="0" smtClean="0"/>
              <a:t>Co-training (</a:t>
            </a:r>
            <a:r>
              <a:rPr lang="en-US" dirty="0" err="1" smtClean="0"/>
              <a:t>Sagae</a:t>
            </a:r>
            <a:r>
              <a:rPr lang="en-US" dirty="0" smtClean="0"/>
              <a:t>): training 2 parsers, tagging new data and using high agreement trees to expand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1"/>
            <a:r>
              <a:rPr lang="en-US" dirty="0" smtClean="0"/>
              <a:t>Syntactic clusters, additional features:</a:t>
            </a:r>
          </a:p>
          <a:p>
            <a:endParaRPr lang="en-US" dirty="0"/>
          </a:p>
        </p:txBody>
      </p:sp>
      <p:graphicFrame>
        <p:nvGraphicFramePr>
          <p:cNvPr id="355" name="Table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22362"/>
              </p:ext>
            </p:extLst>
          </p:nvPr>
        </p:nvGraphicFramePr>
        <p:xfrm>
          <a:off x="1066800" y="3400425"/>
          <a:ext cx="7258051" cy="1221277"/>
        </p:xfrm>
        <a:graphic>
          <a:graphicData uri="http://schemas.openxmlformats.org/drawingml/2006/table">
            <a:tbl>
              <a:tblPr firstRow="1" firstCol="1" bandRow="1"/>
              <a:tblGrid>
                <a:gridCol w="661579"/>
                <a:gridCol w="1171848"/>
                <a:gridCol w="2475689"/>
                <a:gridCol w="2948935"/>
              </a:tblGrid>
              <a:tr h="1386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Source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Semantic Class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Arguments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SimSun"/>
                        </a:rPr>
                        <a:t>Predicates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5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Genia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Cell-cycle process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stages stage process steps committed block regulator acquire switch points needed directs determinant il-21 proceeds arrest regulators relate d3 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differentiation development activation  maturation cycle hematopoiesis infection commitment lymphopoiesis stage lineage selection erythropoiesis cascade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Genia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Cells and growing conditions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supernatants co-culture co-cultured replication medium surface </a:t>
                      </a: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chemotaxis</a:t>
                      </a: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 supernatant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SimSun"/>
                        </a:rPr>
                        <a:t>beta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cell monocyte lymphocyte </a:t>
                      </a: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pbmc</a:t>
                      </a: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 macrophage line blood neutrophil cd dc leukocyte t eosinophil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SimSun"/>
                        </a:rPr>
                        <a:t>fibroblast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80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BGU @ NLP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(LDA)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recommend MALLET</a:t>
            </a:r>
          </a:p>
          <a:p>
            <a:r>
              <a:rPr lang="en-US" dirty="0" smtClean="0"/>
              <a:t>Use lemmas from Morphological Analysis</a:t>
            </a:r>
          </a:p>
          <a:p>
            <a:r>
              <a:rPr lang="en-US" dirty="0" smtClean="0"/>
              <a:t>Remove redundancy!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2560796"/>
            <a:ext cx="3067050" cy="197824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5"/>
          <a:stretch/>
        </p:blipFill>
        <p:spPr bwMode="auto">
          <a:xfrm>
            <a:off x="695326" y="2985655"/>
            <a:ext cx="2228849" cy="155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8469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on Noted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Same patient notes contain a lot of copy-paste material</a:t>
            </a:r>
          </a:p>
          <a:p>
            <a:r>
              <a:rPr lang="en-US" dirty="0" smtClean="0"/>
              <a:t>This is detrimental to </a:t>
            </a:r>
            <a:br>
              <a:rPr lang="en-US" dirty="0" smtClean="0"/>
            </a:br>
            <a:r>
              <a:rPr lang="en-US" dirty="0" smtClean="0"/>
              <a:t>count based ML </a:t>
            </a:r>
            <a:br>
              <a:rPr lang="en-US" dirty="0" smtClean="0"/>
            </a:br>
            <a:r>
              <a:rPr lang="en-US" dirty="0" smtClean="0"/>
              <a:t>algorithms</a:t>
            </a:r>
          </a:p>
          <a:p>
            <a:r>
              <a:rPr lang="en-US" dirty="0" smtClean="0"/>
              <a:t>Also, be </a:t>
            </a:r>
            <a:r>
              <a:rPr lang="en-US" smtClean="0"/>
              <a:t>careful </a:t>
            </a:r>
            <a:br>
              <a:rPr lang="en-US" smtClean="0"/>
            </a:br>
            <a:r>
              <a:rPr lang="en-US" smtClean="0"/>
              <a:t>dividing </a:t>
            </a:r>
            <a:r>
              <a:rPr lang="en-US" dirty="0" smtClean="0"/>
              <a:t>train/test</a:t>
            </a:r>
          </a:p>
          <a:p>
            <a:endParaRPr lang="en-US" dirty="0"/>
          </a:p>
        </p:txBody>
      </p:sp>
      <p:pic>
        <p:nvPicPr>
          <p:cNvPr id="6146" name="Picture 2" descr="C:\Users\cohenr5\Downloads\journal.pone.0087555.g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70" y="1930400"/>
            <a:ext cx="4831467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553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missing stuff:</a:t>
            </a:r>
          </a:p>
          <a:p>
            <a:r>
              <a:rPr lang="en-US" dirty="0" smtClean="0"/>
              <a:t>Normalization (spelling correction and the like)</a:t>
            </a:r>
          </a:p>
          <a:p>
            <a:r>
              <a:rPr lang="en-US" dirty="0" smtClean="0"/>
              <a:t>Awesome annotating environment</a:t>
            </a:r>
          </a:p>
          <a:p>
            <a:r>
              <a:rPr lang="en-US" dirty="0" smtClean="0"/>
              <a:t>Wrapping the Analyzer in Hadoop or other distributed API</a:t>
            </a:r>
          </a:p>
          <a:p>
            <a:r>
              <a:rPr lang="en-US" dirty="0" smtClean="0"/>
              <a:t>Great discoveries with 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76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- Needs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Tokenization – separating words (is . </a:t>
            </a:r>
            <a:r>
              <a:rPr lang="en-US" dirty="0" smtClean="0"/>
              <a:t>end of line?)</a:t>
            </a:r>
          </a:p>
          <a:p>
            <a:r>
              <a:rPr lang="en-US" dirty="0" smtClean="0"/>
              <a:t>Morphological Analysis: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POS Tagging</a:t>
            </a:r>
          </a:p>
          <a:p>
            <a:pPr lvl="1"/>
            <a:r>
              <a:rPr lang="en-US" dirty="0" smtClean="0"/>
              <a:t>Morphology</a:t>
            </a:r>
            <a:endParaRPr lang="en-US" dirty="0" smtClean="0"/>
          </a:p>
          <a:p>
            <a:r>
              <a:rPr lang="en-US" dirty="0" smtClean="0"/>
              <a:t>Syntax – </a:t>
            </a:r>
            <a:r>
              <a:rPr lang="en-US" dirty="0" smtClean="0"/>
              <a:t>Constituency / Dependency Parsing</a:t>
            </a:r>
          </a:p>
          <a:p>
            <a:r>
              <a:rPr lang="en-US" dirty="0" smtClean="0"/>
              <a:t>Semantics – </a:t>
            </a:r>
            <a:r>
              <a:rPr lang="en-US" dirty="0" err="1" smtClean="0"/>
              <a:t>FrameNet</a:t>
            </a:r>
            <a:endParaRPr lang="en-US" dirty="0" smtClean="0"/>
          </a:p>
          <a:p>
            <a:r>
              <a:rPr lang="en-US" dirty="0" smtClean="0"/>
              <a:t>Topic Modeling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Tokenizaiton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Separate various punctuation</a:t>
            </a:r>
          </a:p>
          <a:p>
            <a:r>
              <a:rPr lang="en-US" dirty="0" smtClean="0"/>
              <a:t>Identify end of sentence</a:t>
            </a:r>
          </a:p>
          <a:p>
            <a:pPr lvl="1"/>
            <a:r>
              <a:rPr lang="en-US" dirty="0" smtClean="0"/>
              <a:t>Medical: may be hard. </a:t>
            </a:r>
            <a:r>
              <a:rPr lang="en-US" i="1" dirty="0" smtClean="0"/>
              <a:t>e.g. “M.R.I.”</a:t>
            </a:r>
          </a:p>
          <a:p>
            <a:r>
              <a:rPr lang="en-US" dirty="0" smtClean="0"/>
              <a:t>Separate foreign and </a:t>
            </a:r>
            <a:r>
              <a:rPr lang="en-US" dirty="0" err="1" smtClean="0"/>
              <a:t>hebrew</a:t>
            </a:r>
            <a:r>
              <a:rPr lang="en-US" dirty="0" smtClean="0"/>
              <a:t> words</a:t>
            </a:r>
          </a:p>
          <a:p>
            <a:pPr lvl="1" algn="r" rtl="1"/>
            <a:r>
              <a:rPr lang="he-IL" dirty="0"/>
              <a:t>חשד ל</a:t>
            </a:r>
            <a:r>
              <a:rPr lang="en-US" dirty="0"/>
              <a:t>CA OF PANCREAS </a:t>
            </a:r>
            <a:r>
              <a:rPr lang="he-IL" dirty="0"/>
              <a:t>בסי טי מהקופה</a:t>
            </a:r>
            <a:r>
              <a:rPr lang="he-IL" dirty="0"/>
              <a:t> </a:t>
            </a:r>
            <a:endParaRPr lang="he-IL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54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06862"/>
              </p:ext>
            </p:extLst>
          </p:nvPr>
        </p:nvGraphicFramePr>
        <p:xfrm>
          <a:off x="563984" y="1752600"/>
          <a:ext cx="8224416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3505200" imgH="771525" progId="Excel.Sheet.12">
                  <p:embed/>
                </p:oleObj>
              </mc:Choice>
              <mc:Fallback>
                <p:oleObj name="Worksheet" r:id="rId3" imgW="35052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984" y="1752600"/>
                        <a:ext cx="8224416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834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</a:t>
            </a:r>
            <a:r>
              <a:rPr lang="en-US" dirty="0" smtClean="0"/>
              <a:t>and Michael Elhadad (2006)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Hebrew has complex </a:t>
            </a:r>
            <a:r>
              <a:rPr lang="en-US" dirty="0"/>
              <a:t>rules of </a:t>
            </a:r>
            <a:r>
              <a:rPr lang="en-US" dirty="0" smtClean="0"/>
              <a:t>word </a:t>
            </a:r>
            <a:r>
              <a:rPr lang="en-US" dirty="0"/>
              <a:t>formation </a:t>
            </a:r>
            <a:endParaRPr lang="en-US" dirty="0" smtClean="0"/>
          </a:p>
          <a:p>
            <a:r>
              <a:rPr lang="en-US" dirty="0" smtClean="0"/>
              <a:t>Agglutinative: prefixes and suffixes (~150)</a:t>
            </a:r>
          </a:p>
          <a:p>
            <a:r>
              <a:rPr lang="en-US" dirty="0" smtClean="0"/>
              <a:t>High ambiguity (2.4 possibl</a:t>
            </a:r>
            <a:r>
              <a:rPr lang="en-US" dirty="0" smtClean="0"/>
              <a:t>e senses in Hebrew compared to 1.4 in English)</a:t>
            </a:r>
          </a:p>
          <a:p>
            <a:r>
              <a:rPr lang="en-US" dirty="0" smtClean="0"/>
              <a:t>Adler </a:t>
            </a:r>
            <a:r>
              <a:rPr lang="en-US" dirty="0"/>
              <a:t>and Elhadad </a:t>
            </a:r>
            <a:r>
              <a:rPr lang="en-US" dirty="0" smtClean="0"/>
              <a:t>combine </a:t>
            </a:r>
            <a:r>
              <a:rPr lang="en-US" dirty="0"/>
              <a:t>segmentation and morpheme tagging using an HMM model over a lattice of possible </a:t>
            </a:r>
            <a:r>
              <a:rPr lang="en-US" dirty="0" smtClean="0"/>
              <a:t>segmentations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and Michael Elhadad (2006)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 –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uses a lexicon to find all possible </a:t>
            </a:r>
            <a:r>
              <a:rPr lang="en-US" dirty="0" err="1"/>
              <a:t>seg-mentations</a:t>
            </a:r>
            <a:r>
              <a:rPr lang="en-US" dirty="0"/>
              <a:t> for all 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Unknown words are segmented using all possible segmentation and choosing based on context</a:t>
            </a:r>
          </a:p>
          <a:p>
            <a:r>
              <a:rPr lang="en-US" dirty="0" smtClean="0"/>
              <a:t>Segmentation accuracy is 98%</a:t>
            </a:r>
          </a:p>
          <a:p>
            <a:r>
              <a:rPr lang="en-US" dirty="0" smtClean="0"/>
              <a:t>Full morphology accuracy is 94%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09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Medical Hebrew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Segmentation accuracy drops on transliterations</a:t>
            </a:r>
          </a:p>
          <a:p>
            <a:r>
              <a:rPr lang="en-US" dirty="0" smtClean="0"/>
              <a:t>Not by much- but these are medical terms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5525" y="2469355"/>
            <a:ext cx="2803525" cy="210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cohenr5\Downloads\2013-01-29 08.59.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-346" r="29875" b="48264"/>
          <a:stretch/>
        </p:blipFill>
        <p:spPr bwMode="auto">
          <a:xfrm>
            <a:off x="415470" y="2469355"/>
            <a:ext cx="3204028" cy="21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 bwMode="gray">
          <a:xfrm>
            <a:off x="415470" y="76510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spcBef>
                <a:spcPts val="0"/>
              </a:spcBef>
              <a:buClr>
                <a:srgbClr val="2C95DD"/>
              </a:buClr>
              <a:buFont typeface="Arial" pitchFamily="34" charset="0"/>
              <a:buNone/>
              <a:tabLst/>
              <a:defRPr sz="2000" b="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Raphael Cohen and Michael Elhadad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409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Analysis – Transliterations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Unknown </a:t>
            </a:r>
            <a:r>
              <a:rPr lang="en-US" dirty="0" smtClean="0"/>
              <a:t>tokens make up most of the errors.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Most unknowns are medical words borrowed from English / Latin (“</a:t>
            </a:r>
            <a:r>
              <a:rPr lang="en-US" i="1" dirty="0" smtClean="0"/>
              <a:t>Stent”</a:t>
            </a:r>
            <a:r>
              <a:rPr lang="en-US" dirty="0" smtClean="0"/>
              <a:t>-&gt; “</a:t>
            </a:r>
            <a:r>
              <a:rPr lang="he-IL" i="1" dirty="0" smtClean="0"/>
              <a:t>סטנט</a:t>
            </a:r>
            <a:r>
              <a:rPr lang="en-US" i="1" dirty="0" smtClean="0"/>
              <a:t>")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252" y="3133725"/>
            <a:ext cx="10924911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5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Acquiring a transliteration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Data </a:t>
            </a:r>
            <a:r>
              <a:rPr lang="en-US" dirty="0" smtClean="0"/>
              <a:t>Driven Acquisition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Noisy Transliterate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Corticosteroid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e-IL" sz="2400" dirty="0" smtClean="0"/>
              <a:t>קורטיקושתראיד</a:t>
            </a:r>
            <a:r>
              <a:rPr lang="en-US" sz="2400" dirty="0" smtClean="0"/>
              <a:t> , </a:t>
            </a:r>
            <a:r>
              <a:rPr lang="he-IL" sz="2400" dirty="0" smtClean="0"/>
              <a:t>קורטיקוסטירעויד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קורטיקוסטירעוייד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קורטיקוסטירעואיד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קורטיקוסטירואיד</a:t>
            </a:r>
            <a:r>
              <a:rPr lang="en-US" sz="2400" dirty="0" smtClean="0"/>
              <a:t>… (41K possibilities).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86100"/>
            <a:ext cx="7234238" cy="148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3 16x9 EMC external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16x9 EMC external template</Template>
  <TotalTime>5021</TotalTime>
  <Words>535</Words>
  <Application>Microsoft Office PowerPoint</Application>
  <PresentationFormat>On-screen Show (16:9)</PresentationFormat>
  <Paragraphs>97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2013 16x9 EMC external template</vt:lpstr>
      <vt:lpstr>Microsoft Excel Worksheet</vt:lpstr>
      <vt:lpstr>Hebrew NLP Pipline</vt:lpstr>
      <vt:lpstr>The Stack - Needs</vt:lpstr>
      <vt:lpstr>Tokenizaiton</vt:lpstr>
      <vt:lpstr>Morphological Analysis</vt:lpstr>
      <vt:lpstr>Morphological Analysis</vt:lpstr>
      <vt:lpstr>Morphological Analysis – cont’</vt:lpstr>
      <vt:lpstr>Segmentation in Medical Hebrew</vt:lpstr>
      <vt:lpstr>Error Analysis – Transliterations</vt:lpstr>
      <vt:lpstr>Acquiring a transliteration dictionary </vt:lpstr>
      <vt:lpstr>Result – Hebrew-UMLS dictionary + Hebrew-Medical-Lexicon</vt:lpstr>
      <vt:lpstr>Entity Linking </vt:lpstr>
      <vt:lpstr>Syntax – Dependency Parsing</vt:lpstr>
      <vt:lpstr>Syntax – Medical Domain</vt:lpstr>
      <vt:lpstr>Topic Modeling (LDA)</vt:lpstr>
      <vt:lpstr>Topic Modeling on Noted</vt:lpstr>
      <vt:lpstr>Where do we go from here?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44 POINT VERDANA ALL CAPS</dc:title>
  <dc:creator>EMC</dc:creator>
  <cp:lastModifiedBy>EMC</cp:lastModifiedBy>
  <cp:revision>40</cp:revision>
  <dcterms:created xsi:type="dcterms:W3CDTF">2014-09-17T07:59:32Z</dcterms:created>
  <dcterms:modified xsi:type="dcterms:W3CDTF">2014-09-20T19:41:08Z</dcterms:modified>
</cp:coreProperties>
</file>