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9" r:id="rId3"/>
    <p:sldId id="261" r:id="rId4"/>
    <p:sldId id="273" r:id="rId5"/>
    <p:sldId id="274" r:id="rId6"/>
    <p:sldId id="257" r:id="rId7"/>
    <p:sldId id="258" r:id="rId8"/>
    <p:sldId id="266" r:id="rId9"/>
    <p:sldId id="267" r:id="rId10"/>
    <p:sldId id="262" r:id="rId11"/>
    <p:sldId id="264" r:id="rId12"/>
    <p:sldId id="271" r:id="rId13"/>
    <p:sldId id="272" r:id="rId14"/>
    <p:sldId id="265" r:id="rId15"/>
    <p:sldId id="270" r:id="rId16"/>
    <p:sldId id="260" r:id="rId17"/>
    <p:sldId id="263" r:id="rId18"/>
    <p:sldId id="268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4336"/>
    <a:srgbClr val="E57373"/>
    <a:srgbClr val="FFCD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50" autoAdjust="0"/>
    <p:restoredTop sz="90841" autoAdjust="0"/>
  </p:normalViewPr>
  <p:slideViewPr>
    <p:cSldViewPr snapToGrid="0">
      <p:cViewPr varScale="1">
        <p:scale>
          <a:sx n="86" d="100"/>
          <a:sy n="86" d="100"/>
        </p:scale>
        <p:origin x="2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429937-7834-4D9A-9783-D4845D59146C}" type="datetimeFigureOut">
              <a:rPr lang="de-DE" smtClean="0"/>
              <a:t>25.03.2019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5FCFBD-0F05-448F-A964-E69926D910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0305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5FCFBD-0F05-448F-A964-E69926D910A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351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err="1"/>
              <a:t>Constitutes</a:t>
            </a:r>
            <a:r>
              <a:rPr lang="de-DE" dirty="0"/>
              <a:t> also </a:t>
            </a:r>
            <a:r>
              <a:rPr lang="de-DE" dirty="0" err="1"/>
              <a:t>serious</a:t>
            </a:r>
            <a:r>
              <a:rPr lang="de-DE" dirty="0"/>
              <a:t> </a:t>
            </a:r>
            <a:r>
              <a:rPr lang="de-DE" dirty="0" err="1"/>
              <a:t>concern</a:t>
            </a:r>
            <a:r>
              <a:rPr lang="de-DE" dirty="0"/>
              <a:t> in S. Korea</a:t>
            </a:r>
          </a:p>
          <a:p>
            <a:pPr marL="171450" indent="-171450">
              <a:buFontTx/>
              <a:buChar char="-"/>
            </a:pPr>
            <a:r>
              <a:rPr lang="de-DE" dirty="0"/>
              <a:t>Point out </a:t>
            </a:r>
            <a:r>
              <a:rPr lang="de-DE" dirty="0" err="1"/>
              <a:t>importance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cyberbullying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pay</a:t>
            </a:r>
            <a:r>
              <a:rPr lang="de-DE" dirty="0"/>
              <a:t> </a:t>
            </a:r>
            <a:r>
              <a:rPr lang="de-DE" dirty="0" err="1"/>
              <a:t>attention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 err="1"/>
              <a:t>Cannot</a:t>
            </a:r>
            <a:r>
              <a:rPr lang="de-DE" dirty="0"/>
              <a:t> </a:t>
            </a:r>
            <a:r>
              <a:rPr lang="de-DE" dirty="0" err="1"/>
              <a:t>grasp</a:t>
            </a:r>
            <a:r>
              <a:rPr lang="de-DE" dirty="0"/>
              <a:t> </a:t>
            </a:r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bully</a:t>
            </a:r>
            <a:r>
              <a:rPr lang="de-DE" dirty="0"/>
              <a:t> </a:t>
            </a:r>
            <a:r>
              <a:rPr lang="de-DE" dirty="0" err="1"/>
              <a:t>situations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unknown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bullying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situations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for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teachers</a:t>
            </a:r>
            <a:r>
              <a:rPr lang="de-DE" dirty="0">
                <a:sym typeface="Wingdings" panose="05000000000000000000" pitchFamily="2" charset="2"/>
              </a:rPr>
              <a:t>   </a:t>
            </a:r>
          </a:p>
          <a:p>
            <a:pPr marL="171450" indent="-171450">
              <a:buFontTx/>
              <a:buChar char="-"/>
            </a:pPr>
            <a:r>
              <a:rPr lang="de-DE" dirty="0" err="1">
                <a:sym typeface="Wingdings" panose="05000000000000000000" pitchFamily="2" charset="2"/>
              </a:rPr>
              <a:t>Scared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become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victim</a:t>
            </a:r>
            <a:endParaRPr lang="de-DE" dirty="0">
              <a:sym typeface="Wingdings" panose="05000000000000000000" pitchFamily="2" charset="2"/>
            </a:endParaRPr>
          </a:p>
          <a:p>
            <a:pPr marL="171450" indent="-171450">
              <a:buFontTx/>
              <a:buChar char="-"/>
            </a:pPr>
            <a:r>
              <a:rPr lang="de-DE" dirty="0">
                <a:sym typeface="Wingdings" panose="05000000000000000000" pitchFamily="2" charset="2"/>
              </a:rPr>
              <a:t>Long-term </a:t>
            </a:r>
            <a:r>
              <a:rPr lang="de-DE" dirty="0" err="1">
                <a:sym typeface="Wingdings" panose="05000000000000000000" pitchFamily="2" charset="2"/>
              </a:rPr>
              <a:t>consequences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for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victim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5FCFBD-0F05-448F-A964-E69926D910AB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225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- Through </a:t>
            </a:r>
            <a:r>
              <a:rPr lang="de-DE" dirty="0" err="1"/>
              <a:t>app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web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5FCFBD-0F05-448F-A964-E69926D910AB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66679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Solutions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offered</a:t>
            </a:r>
            <a:r>
              <a:rPr lang="de-DE" dirty="0"/>
              <a:t> at a </a:t>
            </a:r>
            <a:r>
              <a:rPr lang="de-DE" dirty="0" err="1"/>
              <a:t>faster</a:t>
            </a:r>
            <a:r>
              <a:rPr lang="de-DE" dirty="0"/>
              <a:t> </a:t>
            </a:r>
            <a:r>
              <a:rPr lang="de-DE" dirty="0" err="1"/>
              <a:t>pace</a:t>
            </a:r>
            <a:endParaRPr lang="de-DE" dirty="0"/>
          </a:p>
          <a:p>
            <a:r>
              <a:rPr lang="de-DE" dirty="0" err="1"/>
              <a:t>Meet</a:t>
            </a:r>
            <a:r>
              <a:rPr lang="de-DE" dirty="0"/>
              <a:t> </a:t>
            </a:r>
            <a:r>
              <a:rPr lang="de-DE" dirty="0" err="1"/>
              <a:t>students</a:t>
            </a:r>
            <a:r>
              <a:rPr lang="de-DE" dirty="0"/>
              <a:t>‘ </a:t>
            </a:r>
            <a:r>
              <a:rPr lang="de-DE" dirty="0" err="1"/>
              <a:t>need</a:t>
            </a:r>
            <a:r>
              <a:rPr lang="de-DE" dirty="0"/>
              <a:t> at a </a:t>
            </a:r>
            <a:r>
              <a:rPr lang="de-DE" dirty="0" err="1"/>
              <a:t>faster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Improve</a:t>
            </a:r>
            <a:r>
              <a:rPr lang="de-DE" dirty="0"/>
              <a:t> </a:t>
            </a:r>
            <a:r>
              <a:rPr lang="de-DE" dirty="0" err="1"/>
              <a:t>public</a:t>
            </a:r>
            <a:r>
              <a:rPr lang="de-DE" dirty="0"/>
              <a:t> </a:t>
            </a:r>
            <a:r>
              <a:rPr lang="de-DE" dirty="0" err="1"/>
              <a:t>good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effective</a:t>
            </a:r>
            <a:r>
              <a:rPr lang="de-DE" dirty="0"/>
              <a:t> </a:t>
            </a:r>
            <a:r>
              <a:rPr lang="de-DE" dirty="0" err="1"/>
              <a:t>usage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technology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5FCFBD-0F05-448F-A964-E69926D910AB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79013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-</a:t>
            </a:r>
            <a:r>
              <a:rPr lang="de-DE" dirty="0" err="1"/>
              <a:t>heart</a:t>
            </a:r>
            <a:r>
              <a:rPr lang="de-DE" dirty="0"/>
              <a:t> rate </a:t>
            </a:r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distinct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source/</a:t>
            </a:r>
            <a:r>
              <a:rPr lang="de-DE" dirty="0" err="1"/>
              <a:t>factor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5FCFBD-0F05-448F-A964-E69926D910AB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66075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teachers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 not </a:t>
            </a:r>
            <a:r>
              <a:rPr lang="de-DE" dirty="0" err="1">
                <a:sym typeface="Wingdings" panose="05000000000000000000" pitchFamily="2" charset="2"/>
              </a:rPr>
              <a:t>able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overview</a:t>
            </a:r>
            <a:r>
              <a:rPr lang="de-DE" dirty="0">
                <a:sym typeface="Wingdings" panose="05000000000000000000" pitchFamily="2" charset="2"/>
              </a:rPr>
              <a:t> and </a:t>
            </a:r>
            <a:r>
              <a:rPr lang="de-DE" dirty="0" err="1">
                <a:sym typeface="Wingdings" panose="05000000000000000000" pitchFamily="2" charset="2"/>
              </a:rPr>
              <a:t>have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control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about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every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bullying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situations</a:t>
            </a:r>
            <a:r>
              <a:rPr lang="de-DE" dirty="0">
                <a:sym typeface="Wingdings" panose="05000000000000000000" pitchFamily="2" charset="2"/>
              </a:rPr>
              <a:t> and </a:t>
            </a:r>
            <a:r>
              <a:rPr lang="de-DE" dirty="0" err="1">
                <a:sym typeface="Wingdings" panose="05000000000000000000" pitchFamily="2" charset="2"/>
              </a:rPr>
              <a:t>moments</a:t>
            </a:r>
            <a:r>
              <a:rPr lang="de-DE" dirty="0">
                <a:sym typeface="Wingdings" panose="05000000000000000000" pitchFamily="2" charset="2"/>
              </a:rPr>
              <a:t>  outside </a:t>
            </a:r>
            <a:r>
              <a:rPr lang="de-DE" dirty="0" err="1">
                <a:sym typeface="Wingdings" panose="05000000000000000000" pitchFamily="2" charset="2"/>
              </a:rPr>
              <a:t>of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classroom</a:t>
            </a:r>
            <a:r>
              <a:rPr lang="de-DE" dirty="0">
                <a:sym typeface="Wingdings" panose="05000000000000000000" pitchFamily="2" charset="2"/>
              </a:rPr>
              <a:t>  </a:t>
            </a:r>
          </a:p>
          <a:p>
            <a:pPr marL="171450" indent="-171450">
              <a:buFontTx/>
              <a:buChar char="-"/>
            </a:pPr>
            <a:r>
              <a:rPr lang="de-DE" dirty="0">
                <a:sym typeface="Wingdings" panose="05000000000000000000" pitchFamily="2" charset="2"/>
              </a:rPr>
              <a:t>Determination </a:t>
            </a:r>
            <a:r>
              <a:rPr lang="de-DE" dirty="0" err="1">
                <a:sym typeface="Wingdings" panose="05000000000000000000" pitchFamily="2" charset="2"/>
              </a:rPr>
              <a:t>of</a:t>
            </a:r>
            <a:r>
              <a:rPr lang="de-DE" dirty="0">
                <a:sym typeface="Wingdings" panose="05000000000000000000" pitchFamily="2" charset="2"/>
              </a:rPr>
              <a:t> relevant </a:t>
            </a:r>
            <a:r>
              <a:rPr lang="de-DE" dirty="0" err="1">
                <a:sym typeface="Wingdings" panose="05000000000000000000" pitchFamily="2" charset="2"/>
              </a:rPr>
              <a:t>scenarios</a:t>
            </a:r>
            <a:r>
              <a:rPr lang="de-DE" dirty="0">
                <a:sym typeface="Wingdings" panose="05000000000000000000" pitchFamily="2" charset="2"/>
              </a:rPr>
              <a:t>  </a:t>
            </a:r>
            <a:r>
              <a:rPr lang="de-DE" dirty="0" err="1">
                <a:sym typeface="Wingdings" panose="05000000000000000000" pitchFamily="2" charset="2"/>
              </a:rPr>
              <a:t>focus</a:t>
            </a:r>
            <a:r>
              <a:rPr lang="de-DE" dirty="0">
                <a:sym typeface="Wingdings" panose="05000000000000000000" pitchFamily="2" charset="2"/>
              </a:rPr>
              <a:t> 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5FCFBD-0F05-448F-A964-E69926D910AB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31747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5FCFBD-0F05-448F-A964-E69926D910AB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69063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5FCFBD-0F05-448F-A964-E69926D910AB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99061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measurements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judge</a:t>
            </a:r>
            <a:r>
              <a:rPr lang="de-DE" dirty="0"/>
              <a:t> </a:t>
            </a:r>
            <a:r>
              <a:rPr lang="de-DE" dirty="0" err="1"/>
              <a:t>successs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system</a:t>
            </a:r>
            <a:r>
              <a:rPr lang="de-DE" dirty="0"/>
              <a:t>?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Laying</a:t>
            </a:r>
            <a:r>
              <a:rPr lang="de-DE" dirty="0"/>
              <a:t> a </a:t>
            </a:r>
            <a:r>
              <a:rPr lang="de-DE" dirty="0" err="1"/>
              <a:t>foundation</a:t>
            </a:r>
            <a:r>
              <a:rPr lang="de-DE" dirty="0"/>
              <a:t> possible</a:t>
            </a:r>
          </a:p>
          <a:p>
            <a:pPr marL="171450" indent="-171450">
              <a:buFontTx/>
              <a:buChar char="-"/>
            </a:pPr>
            <a:r>
              <a:rPr lang="de-DE" dirty="0"/>
              <a:t>Positive </a:t>
            </a:r>
            <a:r>
              <a:rPr lang="de-DE" dirty="0" err="1"/>
              <a:t>resonance</a:t>
            </a:r>
            <a:r>
              <a:rPr lang="de-DE" dirty="0"/>
              <a:t> </a:t>
            </a:r>
            <a:r>
              <a:rPr lang="de-DE" dirty="0" err="1"/>
              <a:t>available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5FCFBD-0F05-448F-A964-E69926D910AB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0485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5F8125-2910-4195-BBA6-AE8E4180D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A643B66-8660-45B2-995F-86728B73A7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DD0C8C-492F-468A-AACA-FC2DC8B91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82A86-EAB3-41D8-A2CE-7F5BA3DB2FAE}" type="datetimeFigureOut">
              <a:rPr lang="de-DE" smtClean="0"/>
              <a:t>25.03.2019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764A1ED-B979-41D8-85FF-92695DA99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2972BC-A0E7-4259-8371-2166A54DE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92393-F985-44C6-8A8A-016F12E1683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5042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22DBDA-76DA-4A9B-AE7B-3A3B5CA9D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1F0237A-95A7-475F-991A-04907FD23A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923EF8C-9D5A-45A5-9714-E4E5B0619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82A86-EAB3-41D8-A2CE-7F5BA3DB2FAE}" type="datetimeFigureOut">
              <a:rPr lang="de-DE" smtClean="0"/>
              <a:t>25.03.2019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F1B283-4AE7-4D00-9FE4-7DBC4E946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193CBF-5770-4E0C-828A-A7462CF43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92393-F985-44C6-8A8A-016F12E1683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8875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62B1DFF-A330-443F-A8AF-07F22B94BC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6FBDA2D-07FD-4F3F-9A96-D7391D7707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A82786-1737-4478-AB05-6CFEC406A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82A86-EAB3-41D8-A2CE-7F5BA3DB2FAE}" type="datetimeFigureOut">
              <a:rPr lang="de-DE" smtClean="0"/>
              <a:t>25.03.2019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CCE457-1C1E-47F7-A1EE-418CFFAD9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1F550F2-996E-4EE8-AB62-CB5857BA2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92393-F985-44C6-8A8A-016F12E1683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2788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79EAF8-4200-45BA-B7D8-1DC54AA01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711507-92E6-4303-9FD0-E56E7CCF4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151D0FA-4F30-417B-BB3F-D91F93BD3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82A86-EAB3-41D8-A2CE-7F5BA3DB2FAE}" type="datetimeFigureOut">
              <a:rPr lang="de-DE" smtClean="0"/>
              <a:t>25.03.2019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018837B-22B7-4143-8DF9-9DB5A6564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922E9E4-E1C3-47C1-A0A0-221D2A92E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92393-F985-44C6-8A8A-016F12E1683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9012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B93D07-C456-4A0E-9330-2C75A851C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265DFF8-FFB0-41D8-BD3C-75F828CD0A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AF240E-B45C-42F4-A260-27FE2E625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82A86-EAB3-41D8-A2CE-7F5BA3DB2FAE}" type="datetimeFigureOut">
              <a:rPr lang="de-DE" smtClean="0"/>
              <a:t>25.03.2019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827844-79D0-4ACE-89B0-8D59E2BCA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7468A1-39BA-461B-9698-D49AB1245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92393-F985-44C6-8A8A-016F12E1683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6771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14C7D3-94AC-42B7-A60B-9FFBBE6A5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0C214E-F130-49B5-AD53-1A877D16C0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FD0E970-BC0F-4601-A4B8-6756754F9E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53FD24D-11CB-4141-80B1-AAB96B33A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82A86-EAB3-41D8-A2CE-7F5BA3DB2FAE}" type="datetimeFigureOut">
              <a:rPr lang="de-DE" smtClean="0"/>
              <a:t>25.03.2019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70B378E-07A2-4AD3-8656-C3AFA9114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1A0D9D1-B80B-4692-9F12-F609F436A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92393-F985-44C6-8A8A-016F12E1683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2380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8D4D76-6F8D-46CF-ADE3-45543176A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5A0AB69-1893-48B1-B48B-CACC8A5DE6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451C3FD-AE76-4DC9-A1AC-F920FCE86D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323950A-595C-4684-801B-F1E662EC74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0A00F6E-930C-4FFE-B318-AC8F9D56D8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BF6DD18-014B-442B-83A0-9D6D8A52A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82A86-EAB3-41D8-A2CE-7F5BA3DB2FAE}" type="datetimeFigureOut">
              <a:rPr lang="de-DE" smtClean="0"/>
              <a:t>25.03.2019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221DCD0-8265-4932-9243-D6945FDB7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14A2016-D300-4F62-AA0B-09F1AA3C7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92393-F985-44C6-8A8A-016F12E1683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2961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6EE2AA-4FBD-4825-B121-99BC90977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502381F-C04A-4C64-944B-50B5918B5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82A86-EAB3-41D8-A2CE-7F5BA3DB2FAE}" type="datetimeFigureOut">
              <a:rPr lang="de-DE" smtClean="0"/>
              <a:t>25.03.2019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580E269-E272-478A-8C79-5E3B74C31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6DE9F16-D238-4C85-BC04-6644F762E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92393-F985-44C6-8A8A-016F12E1683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6101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712A8F8-A8A9-4386-8724-92F7C9E7C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82A86-EAB3-41D8-A2CE-7F5BA3DB2FAE}" type="datetimeFigureOut">
              <a:rPr lang="de-DE" smtClean="0"/>
              <a:t>25.03.2019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633807D-BBED-40D6-99ED-F4F8EBAF3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B2C4040-7EC1-4AB5-B8EF-FF60894CB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92393-F985-44C6-8A8A-016F12E1683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5590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5DA79F-AB24-446B-A10C-72D75F72A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3F7665A-A85E-49BF-A34E-4CA715EC7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91EA741-FCB2-4E16-82B7-D904084B08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61E6D7D-A7E0-4496-8865-FBBC65A30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82A86-EAB3-41D8-A2CE-7F5BA3DB2FAE}" type="datetimeFigureOut">
              <a:rPr lang="de-DE" smtClean="0"/>
              <a:t>25.03.2019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1492B3C-DCC6-4496-833D-4D98D9E0B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C6A8369-DBF7-4C24-9E1A-504211ECC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92393-F985-44C6-8A8A-016F12E1683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9990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276109-4C18-4F24-82B9-9C0C03768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9BC6343-C0E2-4BE4-BB43-8826AD75B1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9A56AC3-43F1-47F6-B8FB-87FA0A011F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9FF1B68-C1CA-4DA4-B73E-C1DE0DD19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82A86-EAB3-41D8-A2CE-7F5BA3DB2FAE}" type="datetimeFigureOut">
              <a:rPr lang="de-DE" smtClean="0"/>
              <a:t>25.03.2019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902C42F-D117-4027-86EF-6C864E9C4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8C44C3E-377B-41B4-A8EB-4468CECD0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92393-F985-44C6-8A8A-016F12E1683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6214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C787AB1-4E64-49AA-80CD-D4028DE30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D5CC6AF-F7E3-4743-AA1F-1FE354164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BFE43E-BCC7-497B-8358-320AFECB87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582A86-EAB3-41D8-A2CE-7F5BA3DB2FAE}" type="datetimeFigureOut">
              <a:rPr lang="de-DE" smtClean="0"/>
              <a:t>25.03.2019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49DCE6-E485-4C67-B2C7-AC19EDC16B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98E2A94-94E5-493A-9360-0E3B5422E6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92393-F985-44C6-8A8A-016F12E1683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1797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g"/><Relationship Id="rId4" Type="http://schemas.openxmlformats.org/officeDocument/2006/relationships/image" Target="../media/image22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7" Type="http://schemas.openxmlformats.org/officeDocument/2006/relationships/image" Target="../media/image1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jpg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7" Type="http://schemas.openxmlformats.org/officeDocument/2006/relationships/image" Target="../media/image19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jpg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7" Type="http://schemas.openxmlformats.org/officeDocument/2006/relationships/image" Target="../media/image20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jpg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43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hteck 56">
            <a:extLst>
              <a:ext uri="{FF2B5EF4-FFF2-40B4-BE49-F238E27FC236}">
                <a16:creationId xmlns:a16="http://schemas.microsoft.com/office/drawing/2014/main" id="{962D7E2F-927C-4873-BB64-7D2C56ACC6B0}"/>
              </a:ext>
            </a:extLst>
          </p:cNvPr>
          <p:cNvSpPr/>
          <p:nvPr/>
        </p:nvSpPr>
        <p:spPr>
          <a:xfrm>
            <a:off x="4172507" y="-27901"/>
            <a:ext cx="3950348" cy="4269358"/>
          </a:xfrm>
          <a:prstGeom prst="rect">
            <a:avLst/>
          </a:prstGeom>
          <a:solidFill>
            <a:srgbClr val="FFCDD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55" name="Grafik 54">
            <a:extLst>
              <a:ext uri="{FF2B5EF4-FFF2-40B4-BE49-F238E27FC236}">
                <a16:creationId xmlns:a16="http://schemas.microsoft.com/office/drawing/2014/main" id="{531F4095-CC7B-419B-86C4-2123EE83DC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085" y="103310"/>
            <a:ext cx="3029813" cy="2272360"/>
          </a:xfrm>
          <a:prstGeom prst="rect">
            <a:avLst/>
          </a:prstGeom>
        </p:spPr>
      </p:pic>
      <p:sp>
        <p:nvSpPr>
          <p:cNvPr id="11" name="Untertitel 10">
            <a:extLst>
              <a:ext uri="{FF2B5EF4-FFF2-40B4-BE49-F238E27FC236}">
                <a16:creationId xmlns:a16="http://schemas.microsoft.com/office/drawing/2014/main" id="{FA51EEDD-17EE-4FA0-BE2D-8190E99FDD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415" y="4653241"/>
            <a:ext cx="10923638" cy="521109"/>
          </a:xfrm>
        </p:spPr>
        <p:txBody>
          <a:bodyPr>
            <a:normAutofit/>
          </a:bodyPr>
          <a:lstStyle/>
          <a:p>
            <a:pPr algn="l"/>
            <a:r>
              <a:rPr lang="de-DE" sz="3000" b="1" dirty="0" err="1">
                <a:latin typeface="Arial" panose="020B0604020202020204" pitchFamily="34" charset="0"/>
                <a:cs typeface="Arial" panose="020B0604020202020204" pitchFamily="34" charset="0"/>
              </a:rPr>
              <a:t>Automated</a:t>
            </a:r>
            <a:r>
              <a:rPr lang="de-DE" sz="3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3000" b="1" dirty="0" err="1">
                <a:latin typeface="Arial" panose="020B0604020202020204" pitchFamily="34" charset="0"/>
                <a:cs typeface="Arial" panose="020B0604020202020204" pitchFamily="34" charset="0"/>
              </a:rPr>
              <a:t>bullying</a:t>
            </a:r>
            <a:r>
              <a:rPr lang="de-DE" sz="3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3000" b="1" dirty="0" err="1">
                <a:latin typeface="Arial" panose="020B0604020202020204" pitchFamily="34" charset="0"/>
                <a:cs typeface="Arial" panose="020B0604020202020204" pitchFamily="34" charset="0"/>
              </a:rPr>
              <a:t>reporting</a:t>
            </a:r>
            <a:r>
              <a:rPr lang="de-DE" sz="3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3000" b="1" dirty="0" err="1"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  <a:endParaRPr lang="de-DE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de-DE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2" name="Grafik 31" descr="Ein Bild, das Regal, drinnen, Buch, Person enthält.&#10;&#10;Automatisch generierte Beschreibung">
            <a:extLst>
              <a:ext uri="{FF2B5EF4-FFF2-40B4-BE49-F238E27FC236}">
                <a16:creationId xmlns:a16="http://schemas.microsoft.com/office/drawing/2014/main" id="{22A1E838-268A-4DC8-96C7-CA1ED80FDCA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2" r="1" b="28533"/>
          <a:stretch/>
        </p:blipFill>
        <p:spPr>
          <a:xfrm>
            <a:off x="8122855" y="0"/>
            <a:ext cx="4062918" cy="4242816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04E701C4-5B54-42CB-BDAA-A60B0E2E39A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9" r="-3" b="-3"/>
          <a:stretch/>
        </p:blipFill>
        <p:spPr>
          <a:xfrm>
            <a:off x="4475" y="0"/>
            <a:ext cx="4059936" cy="4242806"/>
          </a:xfrm>
          <a:prstGeom prst="rect">
            <a:avLst/>
          </a:prstGeom>
        </p:spPr>
      </p:pic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C800968E-0A99-46C4-A9B2-6A63AC66F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2" y="4242136"/>
            <a:ext cx="12192002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0627B73E-D784-4780-AA33-DCDFE7DA1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2919" y="-680"/>
            <a:ext cx="0" cy="4242816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EBAD6A72-88E8-42F7-88B9-CAF74453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5838" y="-680"/>
            <a:ext cx="0" cy="4242816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Grafik 50" descr="Ein Bild, das Uhr, Objekt enthält.&#10;&#10;Automatisch generierte Beschreibung">
            <a:extLst>
              <a:ext uri="{FF2B5EF4-FFF2-40B4-BE49-F238E27FC236}">
                <a16:creationId xmlns:a16="http://schemas.microsoft.com/office/drawing/2014/main" id="{3852E657-4D96-4CE8-B747-7874924A6C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94259">
            <a:off x="3818282" y="1103464"/>
            <a:ext cx="3302971" cy="3302971"/>
          </a:xfrm>
          <a:prstGeom prst="rect">
            <a:avLst/>
          </a:prstGeom>
        </p:spPr>
      </p:pic>
      <p:sp>
        <p:nvSpPr>
          <p:cNvPr id="86" name="Untertitel 10">
            <a:extLst>
              <a:ext uri="{FF2B5EF4-FFF2-40B4-BE49-F238E27FC236}">
                <a16:creationId xmlns:a16="http://schemas.microsoft.com/office/drawing/2014/main" id="{954BF0C0-06A2-4CFB-A01B-774A9112E6B1}"/>
              </a:ext>
            </a:extLst>
          </p:cNvPr>
          <p:cNvSpPr txBox="1">
            <a:spLocks/>
          </p:cNvSpPr>
          <p:nvPr/>
        </p:nvSpPr>
        <p:spPr>
          <a:xfrm>
            <a:off x="363415" y="5886766"/>
            <a:ext cx="10923638" cy="5211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Proposal</a:t>
            </a:r>
            <a:r>
              <a:rPr lang="de-DE" sz="2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presentation</a:t>
            </a:r>
            <a:r>
              <a:rPr lang="de-DE" sz="22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DE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Seokwon</a:t>
            </a:r>
            <a:r>
              <a:rPr lang="de-DE" sz="2200" b="1" dirty="0">
                <a:latin typeface="Arial" panose="020B0604020202020204" pitchFamily="34" charset="0"/>
                <a:cs typeface="Arial" panose="020B0604020202020204" pitchFamily="34" charset="0"/>
              </a:rPr>
              <a:t> Choi, </a:t>
            </a:r>
            <a:r>
              <a:rPr lang="de-DE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Dereje</a:t>
            </a:r>
            <a:r>
              <a:rPr lang="de-DE" sz="2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Regassa</a:t>
            </a:r>
            <a:r>
              <a:rPr lang="de-DE" sz="22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Jaeyoung</a:t>
            </a:r>
            <a:r>
              <a:rPr lang="de-DE" sz="2200" b="1" dirty="0">
                <a:latin typeface="Arial" panose="020B0604020202020204" pitchFamily="34" charset="0"/>
                <a:cs typeface="Arial" panose="020B0604020202020204" pitchFamily="34" charset="0"/>
              </a:rPr>
              <a:t> Kim, </a:t>
            </a:r>
            <a:br>
              <a:rPr lang="de-DE" sz="2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200" b="1" dirty="0">
                <a:latin typeface="Arial" panose="020B0604020202020204" pitchFamily="34" charset="0"/>
                <a:cs typeface="Arial" panose="020B0604020202020204" pitchFamily="34" charset="0"/>
              </a:rPr>
              <a:t>Thanh Dung Ho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258225F6-35B1-44C6-BB47-320D1B476305}"/>
              </a:ext>
            </a:extLst>
          </p:cNvPr>
          <p:cNvSpPr txBox="1"/>
          <p:nvPr/>
        </p:nvSpPr>
        <p:spPr>
          <a:xfrm flipH="1">
            <a:off x="363415" y="5425101"/>
            <a:ext cx="2977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Team 3</a:t>
            </a:r>
          </a:p>
        </p:txBody>
      </p:sp>
    </p:spTree>
    <p:extLst>
      <p:ext uri="{BB962C8B-B14F-4D97-AF65-F5344CB8AC3E}">
        <p14:creationId xmlns:p14="http://schemas.microsoft.com/office/powerpoint/2010/main" val="1800205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EC733F1C-70CB-4C58-86BD-FE9659DEBA1C}"/>
              </a:ext>
            </a:extLst>
          </p:cNvPr>
          <p:cNvSpPr/>
          <p:nvPr/>
        </p:nvSpPr>
        <p:spPr>
          <a:xfrm>
            <a:off x="0" y="-1"/>
            <a:ext cx="12192000" cy="890955"/>
          </a:xfrm>
          <a:prstGeom prst="rect">
            <a:avLst/>
          </a:prstGeom>
          <a:solidFill>
            <a:srgbClr val="F44336"/>
          </a:solidFill>
          <a:ln>
            <a:solidFill>
              <a:srgbClr val="F443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F1745F-D0E3-4048-BDAA-4A9799E20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6996"/>
            <a:ext cx="10515600" cy="501996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Set </a:t>
            </a:r>
            <a:r>
              <a:rPr lang="de-DE" sz="22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200" dirty="0" err="1">
                <a:latin typeface="Arial" panose="020B0604020202020204" pitchFamily="34" charset="0"/>
                <a:cs typeface="Arial" panose="020B0604020202020204" pitchFamily="34" charset="0"/>
              </a:rPr>
              <a:t>distinct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 relevant </a:t>
            </a:r>
            <a:r>
              <a:rPr lang="de-DE" sz="2200" dirty="0" err="1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2200" dirty="0" err="1">
                <a:latin typeface="Arial" panose="020B0604020202020204" pitchFamily="34" charset="0"/>
                <a:cs typeface="Arial" panose="020B0604020202020204" pitchFamily="34" charset="0"/>
              </a:rPr>
              <a:t>however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200" dirty="0" err="1">
                <a:latin typeface="Arial" panose="020B0604020202020204" pitchFamily="34" charset="0"/>
                <a:cs typeface="Arial" panose="020B0604020202020204" pitchFamily="34" charset="0"/>
              </a:rPr>
              <a:t>full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200" dirty="0" err="1">
                <a:latin typeface="Arial" panose="020B0604020202020204" pitchFamily="34" charset="0"/>
                <a:cs typeface="Arial" panose="020B0604020202020204" pitchFamily="34" charset="0"/>
              </a:rPr>
              <a:t>elimination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2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200" dirty="0" err="1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 positives not </a:t>
            </a:r>
            <a:r>
              <a:rPr lang="de-DE" sz="2200" dirty="0" err="1">
                <a:latin typeface="Arial" panose="020B0604020202020204" pitchFamily="34" charset="0"/>
                <a:cs typeface="Arial" panose="020B0604020202020204" pitchFamily="34" charset="0"/>
              </a:rPr>
              <a:t>ensured</a:t>
            </a:r>
            <a:endParaRPr lang="de-DE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de-DE" sz="1700" dirty="0">
                <a:latin typeface="Arial" panose="020B0604020202020204" pitchFamily="34" charset="0"/>
                <a:cs typeface="Arial" panose="020B0604020202020204" pitchFamily="34" charset="0"/>
              </a:rPr>
              <a:t>Set still </a:t>
            </a:r>
            <a:r>
              <a:rPr lang="de-DE" sz="1700" dirty="0" err="1">
                <a:latin typeface="Arial" panose="020B0604020202020204" pitchFamily="34" charset="0"/>
                <a:cs typeface="Arial" panose="020B0604020202020204" pitchFamily="34" charset="0"/>
              </a:rPr>
              <a:t>indicates</a:t>
            </a:r>
            <a:r>
              <a:rPr lang="de-DE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700" dirty="0" err="1">
                <a:latin typeface="Arial" panose="020B0604020202020204" pitchFamily="34" charset="0"/>
                <a:cs typeface="Arial" panose="020B0604020202020204" pitchFamily="34" charset="0"/>
              </a:rPr>
              <a:t>ordinary</a:t>
            </a:r>
            <a:r>
              <a:rPr lang="de-DE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700" dirty="0" err="1">
                <a:latin typeface="Arial" panose="020B0604020202020204" pitchFamily="34" charset="0"/>
                <a:cs typeface="Arial" panose="020B0604020202020204" pitchFamily="34" charset="0"/>
              </a:rPr>
              <a:t>situations</a:t>
            </a:r>
            <a:r>
              <a:rPr lang="de-DE" sz="1700" dirty="0">
                <a:latin typeface="Arial" panose="020B0604020202020204" pitchFamily="34" charset="0"/>
                <a:cs typeface="Arial" panose="020B0604020202020204" pitchFamily="34" charset="0"/>
              </a:rPr>
              <a:t> (e.g. </a:t>
            </a:r>
            <a:r>
              <a:rPr lang="de-DE" sz="1700" dirty="0" err="1">
                <a:latin typeface="Arial" panose="020B0604020202020204" pitchFamily="34" charset="0"/>
                <a:cs typeface="Arial" panose="020B0604020202020204" pitchFamily="34" charset="0"/>
              </a:rPr>
              <a:t>active</a:t>
            </a:r>
            <a:r>
              <a:rPr lang="de-DE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700" dirty="0" err="1">
                <a:latin typeface="Arial" panose="020B0604020202020204" pitchFamily="34" charset="0"/>
                <a:cs typeface="Arial" panose="020B0604020202020204" pitchFamily="34" charset="0"/>
              </a:rPr>
              <a:t>playing</a:t>
            </a:r>
            <a:r>
              <a:rPr lang="de-DE" sz="17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1700" dirty="0" err="1">
                <a:latin typeface="Arial" panose="020B0604020202020204" pitchFamily="34" charset="0"/>
                <a:cs typeface="Arial" panose="020B0604020202020204" pitchFamily="34" charset="0"/>
              </a:rPr>
              <a:t>schoolyard</a:t>
            </a:r>
            <a:r>
              <a:rPr lang="de-DE" sz="17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457200" lvl="1" indent="0">
              <a:buNone/>
            </a:pPr>
            <a:endParaRPr lang="de-DE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de-DE" sz="2100" dirty="0">
                <a:latin typeface="Arial" panose="020B0604020202020204" pitchFamily="34" charset="0"/>
                <a:cs typeface="Arial" panose="020B0604020202020204" pitchFamily="34" charset="0"/>
              </a:rPr>
              <a:t>Not </a:t>
            </a:r>
            <a:r>
              <a:rPr lang="de-DE" sz="2100" dirty="0" err="1">
                <a:latin typeface="Arial" panose="020B0604020202020204" pitchFamily="34" charset="0"/>
                <a:cs typeface="Arial" panose="020B0604020202020204" pitchFamily="34" charset="0"/>
              </a:rPr>
              <a:t>every</a:t>
            </a:r>
            <a:r>
              <a:rPr lang="de-DE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100" dirty="0" err="1">
                <a:latin typeface="Arial" panose="020B0604020202020204" pitchFamily="34" charset="0"/>
                <a:cs typeface="Arial" panose="020B0604020202020204" pitchFamily="34" charset="0"/>
              </a:rPr>
              <a:t>student</a:t>
            </a:r>
            <a:r>
              <a:rPr lang="de-DE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100" dirty="0" err="1">
                <a:latin typeface="Arial" panose="020B0604020202020204" pitchFamily="34" charset="0"/>
                <a:cs typeface="Arial" panose="020B0604020202020204" pitchFamily="34" charset="0"/>
              </a:rPr>
              <a:t>possesses</a:t>
            </a:r>
            <a:r>
              <a:rPr lang="de-DE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100" dirty="0" err="1">
                <a:latin typeface="Arial" panose="020B0604020202020204" pitchFamily="34" charset="0"/>
                <a:cs typeface="Arial" panose="020B0604020202020204" pitchFamily="34" charset="0"/>
              </a:rPr>
              <a:t>smartwatch</a:t>
            </a:r>
            <a:r>
              <a:rPr lang="de-DE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100" b="1" dirty="0" err="1">
                <a:latin typeface="Arial" panose="020B0604020202020204" pitchFamily="34" charset="0"/>
                <a:cs typeface="Arial" panose="020B0604020202020204" pitchFamily="34" charset="0"/>
              </a:rPr>
              <a:t>yet</a:t>
            </a:r>
            <a:r>
              <a:rPr lang="de-DE" sz="2100" b="1" dirty="0">
                <a:latin typeface="Arial" panose="020B0604020202020204" pitchFamily="34" charset="0"/>
                <a:cs typeface="Arial" panose="020B0604020202020204" pitchFamily="34" charset="0"/>
              </a:rPr>
              <a:t> (!)</a:t>
            </a:r>
            <a:r>
              <a:rPr lang="de-DE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1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de-DE" sz="21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smartwatch</a:t>
            </a:r>
            <a:r>
              <a:rPr lang="de-DE" sz="21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21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becomes</a:t>
            </a:r>
            <a:r>
              <a:rPr lang="de-DE" sz="21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21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affordable</a:t>
            </a:r>
            <a:r>
              <a:rPr lang="de-DE" sz="21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21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soon</a:t>
            </a:r>
            <a:r>
              <a:rPr lang="de-DE" sz="21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 </a:t>
            </a:r>
            <a:r>
              <a:rPr lang="de-DE" sz="21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accessible</a:t>
            </a:r>
            <a:r>
              <a:rPr lang="de-DE" sz="21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21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for</a:t>
            </a:r>
            <a:r>
              <a:rPr lang="de-DE" sz="21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21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great</a:t>
            </a:r>
            <a:r>
              <a:rPr lang="de-DE" sz="21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21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group</a:t>
            </a:r>
            <a:r>
              <a:rPr lang="de-DE" sz="21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21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of</a:t>
            </a:r>
            <a:r>
              <a:rPr lang="de-DE" sz="21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21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people</a:t>
            </a:r>
            <a:endParaRPr lang="de-DE" sz="21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§"/>
            </a:pPr>
            <a:endParaRPr lang="de-DE" sz="21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de-DE" sz="21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Data </a:t>
            </a:r>
            <a:r>
              <a:rPr lang="de-DE" sz="21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cleansing</a:t>
            </a:r>
            <a:r>
              <a:rPr lang="de-DE" sz="21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21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cumbersome</a:t>
            </a:r>
            <a:r>
              <a:rPr lang="de-DE" sz="21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&amp; </a:t>
            </a:r>
            <a:r>
              <a:rPr lang="de-DE" sz="21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tedious</a:t>
            </a:r>
            <a:endParaRPr lang="de-DE" sz="21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§"/>
            </a:pPr>
            <a:endParaRPr lang="de-DE" sz="21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de-DE" sz="2100" dirty="0" err="1">
                <a:latin typeface="Arial" panose="020B0604020202020204" pitchFamily="34" charset="0"/>
                <a:cs typeface="Arial" panose="020B0604020202020204" pitchFamily="34" charset="0"/>
              </a:rPr>
              <a:t>Utilized</a:t>
            </a:r>
            <a:r>
              <a:rPr lang="de-DE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100" dirty="0" err="1">
                <a:latin typeface="Arial" panose="020B0604020202020204" pitchFamily="34" charset="0"/>
                <a:cs typeface="Arial" panose="020B0604020202020204" pitchFamily="34" charset="0"/>
              </a:rPr>
              <a:t>device</a:t>
            </a:r>
            <a:r>
              <a:rPr lang="de-DE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100" dirty="0" err="1">
                <a:latin typeface="Arial" panose="020B0604020202020204" pitchFamily="34" charset="0"/>
                <a:cs typeface="Arial" panose="020B0604020202020204" pitchFamily="34" charset="0"/>
              </a:rPr>
              <a:t>supports</a:t>
            </a:r>
            <a:r>
              <a:rPr lang="de-DE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100" dirty="0" err="1">
                <a:latin typeface="Arial" panose="020B0604020202020204" pitchFamily="34" charset="0"/>
                <a:cs typeface="Arial" panose="020B0604020202020204" pitchFamily="34" charset="0"/>
              </a:rPr>
              <a:t>intended</a:t>
            </a:r>
            <a:r>
              <a:rPr lang="de-DE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100" dirty="0" err="1">
                <a:latin typeface="Arial" panose="020B0604020202020204" pitchFamily="34" charset="0"/>
                <a:cs typeface="Arial" panose="020B0604020202020204" pitchFamily="34" charset="0"/>
              </a:rPr>
              <a:t>functionalities</a:t>
            </a:r>
            <a:r>
              <a:rPr lang="de-DE" sz="2100" dirty="0">
                <a:latin typeface="Arial" panose="020B0604020202020204" pitchFamily="34" charset="0"/>
                <a:cs typeface="Arial" panose="020B0604020202020204" pitchFamily="34" charset="0"/>
              </a:rPr>
              <a:t>?? </a:t>
            </a:r>
            <a:r>
              <a:rPr lang="de-DE" sz="21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alternative </a:t>
            </a:r>
            <a:r>
              <a:rPr lang="de-DE" sz="21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ways</a:t>
            </a:r>
            <a:endParaRPr lang="de-DE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de-DE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BAA5114F-DE33-479F-8E81-0F6C7DDFADEB}"/>
              </a:ext>
            </a:extLst>
          </p:cNvPr>
          <p:cNvSpPr txBox="1">
            <a:spLocks/>
          </p:cNvSpPr>
          <p:nvPr/>
        </p:nvSpPr>
        <p:spPr>
          <a:xfrm>
            <a:off x="838200" y="135789"/>
            <a:ext cx="10515600" cy="539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Expected</a:t>
            </a:r>
            <a:r>
              <a:rPr lang="de-DE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DE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technical</a:t>
            </a:r>
            <a:r>
              <a:rPr lang="de-DE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challenges</a:t>
            </a:r>
            <a:r>
              <a:rPr lang="de-DE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&amp; </a:t>
            </a:r>
            <a:r>
              <a:rPr lang="de-DE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  <a:r>
              <a:rPr lang="de-DE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ideas</a:t>
            </a:r>
            <a:endParaRPr lang="de-DE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A0366828-B418-4423-89D2-0FBCD633D26D}"/>
              </a:ext>
            </a:extLst>
          </p:cNvPr>
          <p:cNvSpPr/>
          <p:nvPr/>
        </p:nvSpPr>
        <p:spPr>
          <a:xfrm>
            <a:off x="0" y="6330461"/>
            <a:ext cx="12192000" cy="121875"/>
          </a:xfrm>
          <a:prstGeom prst="rect">
            <a:avLst/>
          </a:prstGeom>
          <a:solidFill>
            <a:srgbClr val="F44336"/>
          </a:solidFill>
          <a:ln>
            <a:solidFill>
              <a:srgbClr val="F443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5625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35B46C9D-7DCF-4593-9DAD-8023D72DDFA1}"/>
              </a:ext>
            </a:extLst>
          </p:cNvPr>
          <p:cNvSpPr/>
          <p:nvPr/>
        </p:nvSpPr>
        <p:spPr>
          <a:xfrm>
            <a:off x="0" y="-1"/>
            <a:ext cx="12192000" cy="890955"/>
          </a:xfrm>
          <a:prstGeom prst="rect">
            <a:avLst/>
          </a:prstGeom>
          <a:solidFill>
            <a:srgbClr val="F44336"/>
          </a:solidFill>
          <a:ln>
            <a:solidFill>
              <a:srgbClr val="F443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02B92AA-D1A8-4077-AAF0-98E24990A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76" y="1158240"/>
            <a:ext cx="10707624" cy="501872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Within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school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facility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classroom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hallway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schoolyard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sports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field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, etc.)</a:t>
            </a:r>
          </a:p>
          <a:p>
            <a:pPr marL="514350" indent="-514350">
              <a:buFont typeface="+mj-lt"/>
              <a:buAutoNum type="arabicPeriod"/>
            </a:pPr>
            <a:endParaRPr lang="de-DE" dirty="0"/>
          </a:p>
          <a:p>
            <a:pPr marL="514350" indent="-514350">
              <a:buFont typeface="+mj-lt"/>
              <a:buAutoNum type="arabicPeriod"/>
            </a:pP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sz="2400" dirty="0"/>
              <a:t>Outside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school</a:t>
            </a:r>
            <a:r>
              <a:rPr lang="de-DE" sz="2400" dirty="0"/>
              <a:t> </a:t>
            </a:r>
            <a:r>
              <a:rPr lang="de-DE" sz="2400" dirty="0" err="1"/>
              <a:t>facility</a:t>
            </a:r>
            <a:endParaRPr lang="de-DE" sz="2400" dirty="0"/>
          </a:p>
          <a:p>
            <a:pPr marL="971550" lvl="1" indent="-514350">
              <a:buFont typeface="+mj-lt"/>
              <a:buAutoNum type="arabicPeriod"/>
            </a:pPr>
            <a:r>
              <a:rPr lang="de-DE" dirty="0" err="1"/>
              <a:t>Getting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and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school</a:t>
            </a:r>
            <a:endParaRPr lang="de-DE" dirty="0"/>
          </a:p>
          <a:p>
            <a:pPr marL="971550" lvl="1" indent="-514350">
              <a:buFont typeface="+mj-lt"/>
              <a:buAutoNum type="arabicPeriod"/>
            </a:pPr>
            <a:r>
              <a:rPr lang="de-DE" dirty="0" err="1"/>
              <a:t>Outward</a:t>
            </a:r>
            <a:r>
              <a:rPr lang="de-DE" dirty="0"/>
              <a:t> and </a:t>
            </a:r>
            <a:r>
              <a:rPr lang="de-DE" dirty="0" err="1"/>
              <a:t>return</a:t>
            </a:r>
            <a:r>
              <a:rPr lang="de-DE" dirty="0"/>
              <a:t> </a:t>
            </a:r>
            <a:r>
              <a:rPr lang="de-DE" dirty="0" err="1"/>
              <a:t>path</a:t>
            </a:r>
            <a:r>
              <a:rPr lang="de-DE" dirty="0"/>
              <a:t> (</a:t>
            </a:r>
            <a:r>
              <a:rPr lang="de-DE" dirty="0" err="1"/>
              <a:t>to</a:t>
            </a:r>
            <a:r>
              <a:rPr lang="de-DE" dirty="0"/>
              <a:t>/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academy</a:t>
            </a:r>
            <a:r>
              <a:rPr lang="de-DE" dirty="0"/>
              <a:t>, </a:t>
            </a:r>
            <a:r>
              <a:rPr lang="de-DE" dirty="0" err="1"/>
              <a:t>leisure</a:t>
            </a:r>
            <a:r>
              <a:rPr lang="de-DE" dirty="0"/>
              <a:t> </a:t>
            </a:r>
            <a:r>
              <a:rPr lang="de-DE" dirty="0" err="1"/>
              <a:t>clubs</a:t>
            </a:r>
            <a:r>
              <a:rPr lang="de-DE" dirty="0"/>
              <a:t>)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DA1D1F03-6884-41D1-B6EE-38AB15AB8217}"/>
              </a:ext>
            </a:extLst>
          </p:cNvPr>
          <p:cNvSpPr txBox="1">
            <a:spLocks/>
          </p:cNvSpPr>
          <p:nvPr/>
        </p:nvSpPr>
        <p:spPr>
          <a:xfrm>
            <a:off x="838200" y="141287"/>
            <a:ext cx="10515600" cy="539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Usage</a:t>
            </a:r>
            <a:r>
              <a:rPr lang="de-DE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scenarios</a:t>
            </a:r>
            <a:endParaRPr lang="de-DE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E51978E-E46A-4E64-A613-A44060CAEEE4}"/>
              </a:ext>
            </a:extLst>
          </p:cNvPr>
          <p:cNvSpPr/>
          <p:nvPr/>
        </p:nvSpPr>
        <p:spPr>
          <a:xfrm>
            <a:off x="0" y="6330461"/>
            <a:ext cx="12192000" cy="121875"/>
          </a:xfrm>
          <a:prstGeom prst="rect">
            <a:avLst/>
          </a:prstGeom>
          <a:solidFill>
            <a:srgbClr val="F44336"/>
          </a:solidFill>
          <a:ln>
            <a:solidFill>
              <a:srgbClr val="F443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9520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35B46C9D-7DCF-4593-9DAD-8023D72DDFA1}"/>
              </a:ext>
            </a:extLst>
          </p:cNvPr>
          <p:cNvSpPr/>
          <p:nvPr/>
        </p:nvSpPr>
        <p:spPr>
          <a:xfrm>
            <a:off x="0" y="-1"/>
            <a:ext cx="12192000" cy="890955"/>
          </a:xfrm>
          <a:prstGeom prst="rect">
            <a:avLst/>
          </a:prstGeom>
          <a:solidFill>
            <a:srgbClr val="F44336"/>
          </a:solidFill>
          <a:ln>
            <a:solidFill>
              <a:srgbClr val="F443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02B92AA-D1A8-4077-AAF0-98E24990A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76" y="1158240"/>
            <a:ext cx="10707624" cy="501872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Within</a:t>
            </a:r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school</a:t>
            </a:r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facility</a:t>
            </a:r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DE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classroom</a:t>
            </a:r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hallway</a:t>
            </a:r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schoolyard</a:t>
            </a:r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sports</a:t>
            </a:r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field</a:t>
            </a:r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, etc.)</a:t>
            </a:r>
          </a:p>
          <a:p>
            <a:pPr marL="514350" indent="-514350">
              <a:buFont typeface="+mj-lt"/>
              <a:buAutoNum type="arabicPeriod"/>
            </a:pPr>
            <a:endParaRPr lang="de-DE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de-DE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DA1D1F03-6884-41D1-B6EE-38AB15AB8217}"/>
              </a:ext>
            </a:extLst>
          </p:cNvPr>
          <p:cNvSpPr txBox="1">
            <a:spLocks/>
          </p:cNvSpPr>
          <p:nvPr/>
        </p:nvSpPr>
        <p:spPr>
          <a:xfrm>
            <a:off x="838200" y="141287"/>
            <a:ext cx="10515600" cy="539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Usage</a:t>
            </a:r>
            <a:r>
              <a:rPr lang="de-DE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scenarios</a:t>
            </a:r>
            <a:endParaRPr lang="de-DE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E51978E-E46A-4E64-A613-A44060CAEEE4}"/>
              </a:ext>
            </a:extLst>
          </p:cNvPr>
          <p:cNvSpPr/>
          <p:nvPr/>
        </p:nvSpPr>
        <p:spPr>
          <a:xfrm>
            <a:off x="0" y="6330461"/>
            <a:ext cx="12192000" cy="121875"/>
          </a:xfrm>
          <a:prstGeom prst="rect">
            <a:avLst/>
          </a:prstGeom>
          <a:solidFill>
            <a:srgbClr val="F44336"/>
          </a:solidFill>
          <a:ln>
            <a:solidFill>
              <a:srgbClr val="F443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Grafik 6" descr="Ein Bild, das Gras, Himmel, draußen, Baum enthält.&#10;&#10;Automatisch generierte Beschreibung">
            <a:extLst>
              <a:ext uri="{FF2B5EF4-FFF2-40B4-BE49-F238E27FC236}">
                <a16:creationId xmlns:a16="http://schemas.microsoft.com/office/drawing/2014/main" id="{B121D32D-04EA-4C62-8482-05AE1E7214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908" y="2381450"/>
            <a:ext cx="3418412" cy="2278941"/>
          </a:xfrm>
          <a:prstGeom prst="rect">
            <a:avLst/>
          </a:prstGeom>
        </p:spPr>
      </p:pic>
      <p:pic>
        <p:nvPicPr>
          <p:cNvPr id="9" name="Grafik 8" descr="Ein Bild, das Tisch, drinnen, Boden, Wand enthält.&#10;&#10;Automatisch generierte Beschreibung">
            <a:extLst>
              <a:ext uri="{FF2B5EF4-FFF2-40B4-BE49-F238E27FC236}">
                <a16:creationId xmlns:a16="http://schemas.microsoft.com/office/drawing/2014/main" id="{2B6995F4-0059-43EB-995B-BFE7922AEF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048" y="2367683"/>
            <a:ext cx="3831982" cy="2262363"/>
          </a:xfrm>
          <a:prstGeom prst="rect">
            <a:avLst/>
          </a:prstGeom>
        </p:spPr>
      </p:pic>
      <p:pic>
        <p:nvPicPr>
          <p:cNvPr id="11" name="Grafik 10" descr="Ein Bild, das Boden, drinnen, stehend, Person enthält.&#10;&#10;Automatisch generierte Beschreibung">
            <a:extLst>
              <a:ext uri="{FF2B5EF4-FFF2-40B4-BE49-F238E27FC236}">
                <a16:creationId xmlns:a16="http://schemas.microsoft.com/office/drawing/2014/main" id="{4CFCD2FE-8D7A-41B0-88DD-C1CC8B6B33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4316" y="2367683"/>
            <a:ext cx="3716297" cy="2292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669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35B46C9D-7DCF-4593-9DAD-8023D72DDFA1}"/>
              </a:ext>
            </a:extLst>
          </p:cNvPr>
          <p:cNvSpPr/>
          <p:nvPr/>
        </p:nvSpPr>
        <p:spPr>
          <a:xfrm>
            <a:off x="0" y="-1"/>
            <a:ext cx="12192000" cy="890955"/>
          </a:xfrm>
          <a:prstGeom prst="rect">
            <a:avLst/>
          </a:prstGeom>
          <a:solidFill>
            <a:srgbClr val="F44336"/>
          </a:solidFill>
          <a:ln>
            <a:solidFill>
              <a:srgbClr val="F443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02B92AA-D1A8-4077-AAF0-98E24990A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76" y="1158240"/>
            <a:ext cx="10707624" cy="5018723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Outside </a:t>
            </a:r>
            <a:r>
              <a:rPr lang="de-DE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school</a:t>
            </a:r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facility</a:t>
            </a:r>
            <a:endParaRPr lang="de-DE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 startAt="2"/>
            </a:pPr>
            <a:endParaRPr lang="de-DE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 startAt="2"/>
            </a:pPr>
            <a:endParaRPr lang="de-DE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DA1D1F03-6884-41D1-B6EE-38AB15AB8217}"/>
              </a:ext>
            </a:extLst>
          </p:cNvPr>
          <p:cNvSpPr txBox="1">
            <a:spLocks/>
          </p:cNvSpPr>
          <p:nvPr/>
        </p:nvSpPr>
        <p:spPr>
          <a:xfrm>
            <a:off x="838200" y="141287"/>
            <a:ext cx="10515600" cy="539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Usage</a:t>
            </a:r>
            <a:r>
              <a:rPr lang="de-DE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scenarios</a:t>
            </a:r>
            <a:endParaRPr lang="de-DE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E51978E-E46A-4E64-A613-A44060CAEEE4}"/>
              </a:ext>
            </a:extLst>
          </p:cNvPr>
          <p:cNvSpPr/>
          <p:nvPr/>
        </p:nvSpPr>
        <p:spPr>
          <a:xfrm>
            <a:off x="0" y="6330461"/>
            <a:ext cx="12192000" cy="121875"/>
          </a:xfrm>
          <a:prstGeom prst="rect">
            <a:avLst/>
          </a:prstGeom>
          <a:solidFill>
            <a:srgbClr val="F44336"/>
          </a:solidFill>
          <a:ln>
            <a:solidFill>
              <a:srgbClr val="F443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 descr="Ein Bild, das draußen, Gebäude, Boden enthält.&#10;&#10;Automatisch generierte Beschreibung">
            <a:extLst>
              <a:ext uri="{FF2B5EF4-FFF2-40B4-BE49-F238E27FC236}">
                <a16:creationId xmlns:a16="http://schemas.microsoft.com/office/drawing/2014/main" id="{7964056D-032A-4CE0-9D56-A74F45800F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696" y="1892489"/>
            <a:ext cx="2381250" cy="4228055"/>
          </a:xfrm>
          <a:prstGeom prst="rect">
            <a:avLst/>
          </a:prstGeom>
        </p:spPr>
      </p:pic>
      <p:pic>
        <p:nvPicPr>
          <p:cNvPr id="12" name="Grafik 11" descr="Ein Bild, das draußen, Boden, Nacht, Straße enthält.&#10;&#10;Automatisch generierte Beschreibung">
            <a:extLst>
              <a:ext uri="{FF2B5EF4-FFF2-40B4-BE49-F238E27FC236}">
                <a16:creationId xmlns:a16="http://schemas.microsoft.com/office/drawing/2014/main" id="{8D2F03E4-D477-4776-8011-02C1E87FA9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8736" y="1892489"/>
            <a:ext cx="4413504" cy="4195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874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35B46C9D-7DCF-4593-9DAD-8023D72DDFA1}"/>
              </a:ext>
            </a:extLst>
          </p:cNvPr>
          <p:cNvSpPr/>
          <p:nvPr/>
        </p:nvSpPr>
        <p:spPr>
          <a:xfrm>
            <a:off x="0" y="-1"/>
            <a:ext cx="12192000" cy="890955"/>
          </a:xfrm>
          <a:prstGeom prst="rect">
            <a:avLst/>
          </a:prstGeom>
          <a:solidFill>
            <a:srgbClr val="F44336"/>
          </a:solidFill>
          <a:ln>
            <a:solidFill>
              <a:srgbClr val="F443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DA1D1F03-6884-41D1-B6EE-38AB15AB8217}"/>
              </a:ext>
            </a:extLst>
          </p:cNvPr>
          <p:cNvSpPr txBox="1">
            <a:spLocks/>
          </p:cNvSpPr>
          <p:nvPr/>
        </p:nvSpPr>
        <p:spPr>
          <a:xfrm>
            <a:off x="838200" y="141287"/>
            <a:ext cx="10515600" cy="539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Overall </a:t>
            </a:r>
            <a:r>
              <a:rPr lang="de-DE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  <a:r>
              <a:rPr lang="de-DE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plan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A8B517F-01F6-4584-933F-4F7A31CF42FE}"/>
              </a:ext>
            </a:extLst>
          </p:cNvPr>
          <p:cNvSpPr/>
          <p:nvPr/>
        </p:nvSpPr>
        <p:spPr>
          <a:xfrm>
            <a:off x="0" y="6330461"/>
            <a:ext cx="12192000" cy="121875"/>
          </a:xfrm>
          <a:prstGeom prst="rect">
            <a:avLst/>
          </a:prstGeom>
          <a:solidFill>
            <a:srgbClr val="F44336"/>
          </a:solidFill>
          <a:ln>
            <a:solidFill>
              <a:srgbClr val="F443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Inhaltsplatzhalter 9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BAFC787A-570B-4ECF-999C-7FE8624660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9" y="1316736"/>
            <a:ext cx="12093685" cy="3852672"/>
          </a:xfrm>
        </p:spPr>
      </p:pic>
    </p:spTree>
    <p:extLst>
      <p:ext uri="{BB962C8B-B14F-4D97-AF65-F5344CB8AC3E}">
        <p14:creationId xmlns:p14="http://schemas.microsoft.com/office/powerpoint/2010/main" val="20413863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35B46C9D-7DCF-4593-9DAD-8023D72DDFA1}"/>
              </a:ext>
            </a:extLst>
          </p:cNvPr>
          <p:cNvSpPr/>
          <p:nvPr/>
        </p:nvSpPr>
        <p:spPr>
          <a:xfrm>
            <a:off x="0" y="-1"/>
            <a:ext cx="12192000" cy="890955"/>
          </a:xfrm>
          <a:prstGeom prst="rect">
            <a:avLst/>
          </a:prstGeom>
          <a:solidFill>
            <a:srgbClr val="F44336"/>
          </a:solidFill>
          <a:ln>
            <a:solidFill>
              <a:srgbClr val="F443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DA1D1F03-6884-41D1-B6EE-38AB15AB8217}"/>
              </a:ext>
            </a:extLst>
          </p:cNvPr>
          <p:cNvSpPr txBox="1">
            <a:spLocks/>
          </p:cNvSpPr>
          <p:nvPr/>
        </p:nvSpPr>
        <p:spPr>
          <a:xfrm>
            <a:off x="838200" y="141287"/>
            <a:ext cx="10515600" cy="539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Success</a:t>
            </a:r>
            <a:r>
              <a:rPr lang="de-DE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criteria</a:t>
            </a:r>
            <a:r>
              <a:rPr lang="de-DE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final </a:t>
            </a:r>
            <a:r>
              <a:rPr lang="de-DE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deliverable</a:t>
            </a:r>
            <a:endParaRPr lang="de-DE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A8B517F-01F6-4584-933F-4F7A31CF42FE}"/>
              </a:ext>
            </a:extLst>
          </p:cNvPr>
          <p:cNvSpPr/>
          <p:nvPr/>
        </p:nvSpPr>
        <p:spPr>
          <a:xfrm>
            <a:off x="0" y="6330461"/>
            <a:ext cx="12192000" cy="121875"/>
          </a:xfrm>
          <a:prstGeom prst="rect">
            <a:avLst/>
          </a:prstGeom>
          <a:solidFill>
            <a:srgbClr val="F44336"/>
          </a:solidFill>
          <a:ln>
            <a:solidFill>
              <a:srgbClr val="F443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BDEFD2-2EC0-4395-8426-7FAD49B4E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2352"/>
            <a:ext cx="10515600" cy="4884611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, </a:t>
            </a:r>
            <a:r>
              <a:rPr lang="de-DE" dirty="0" err="1"/>
              <a:t>whether</a:t>
            </a:r>
            <a:r>
              <a:rPr lang="de-DE" dirty="0"/>
              <a:t> </a:t>
            </a:r>
            <a:r>
              <a:rPr lang="de-DE" dirty="0" err="1"/>
              <a:t>efficient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automate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process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reporting</a:t>
            </a:r>
            <a:r>
              <a:rPr lang="de-DE" dirty="0"/>
              <a:t> </a:t>
            </a:r>
            <a:r>
              <a:rPr lang="de-DE" dirty="0" err="1"/>
              <a:t>bullying</a:t>
            </a:r>
            <a:r>
              <a:rPr lang="de-DE" dirty="0"/>
              <a:t> </a:t>
            </a:r>
            <a:r>
              <a:rPr lang="de-DE" dirty="0" err="1"/>
              <a:t>situations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speeding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up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process</a:t>
            </a:r>
            <a:r>
              <a:rPr lang="de-DE" dirty="0">
                <a:sym typeface="Wingdings" panose="05000000000000000000" pitchFamily="2" charset="2"/>
              </a:rPr>
              <a:t>??</a:t>
            </a:r>
          </a:p>
          <a:p>
            <a:pPr>
              <a:buFont typeface="Wingdings" panose="05000000000000000000" pitchFamily="2" charset="2"/>
              <a:buChar char="§"/>
            </a:pPr>
            <a:endParaRPr lang="de-DE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de-DE" dirty="0" err="1">
                <a:sym typeface="Wingdings" panose="05000000000000000000" pitchFamily="2" charset="2"/>
              </a:rPr>
              <a:t>Useful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solve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problem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some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extent</a:t>
            </a:r>
            <a:r>
              <a:rPr lang="de-DE" dirty="0">
                <a:sym typeface="Wingdings" panose="05000000000000000000" pitchFamily="2" charset="2"/>
              </a:rPr>
              <a:t>?</a:t>
            </a:r>
          </a:p>
          <a:p>
            <a:pPr>
              <a:buFont typeface="Wingdings" panose="05000000000000000000" pitchFamily="2" charset="2"/>
              <a:buChar char="§"/>
            </a:pPr>
            <a:endParaRPr lang="de-DE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de-DE" dirty="0">
                <a:sym typeface="Wingdings" panose="05000000000000000000" pitchFamily="2" charset="2"/>
              </a:rPr>
              <a:t>Evaluation </a:t>
            </a:r>
            <a:r>
              <a:rPr lang="de-DE" dirty="0" err="1">
                <a:sym typeface="Wingdings" panose="05000000000000000000" pitchFamily="2" charset="2"/>
              </a:rPr>
              <a:t>of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system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required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through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user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study</a:t>
            </a:r>
            <a:endParaRPr lang="de-DE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§"/>
            </a:pPr>
            <a:endParaRPr lang="de-DE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de-DE" dirty="0" err="1">
                <a:sym typeface="Wingdings" panose="05000000000000000000" pitchFamily="2" charset="2"/>
              </a:rPr>
              <a:t>Results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from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user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study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confirm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our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assumptions</a:t>
            </a:r>
            <a:r>
              <a:rPr lang="de-DE" dirty="0">
                <a:sym typeface="Wingdings" panose="05000000000000000000" pitchFamily="2" charset="2"/>
              </a:rPr>
              <a:t>?</a:t>
            </a:r>
          </a:p>
          <a:p>
            <a:pPr>
              <a:buFont typeface="Wingdings" panose="05000000000000000000" pitchFamily="2" charset="2"/>
              <a:buChar char="§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296702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37062A51-7648-430B-85D5-16F2EEB2DE70}"/>
              </a:ext>
            </a:extLst>
          </p:cNvPr>
          <p:cNvSpPr/>
          <p:nvPr/>
        </p:nvSpPr>
        <p:spPr>
          <a:xfrm>
            <a:off x="0" y="-1"/>
            <a:ext cx="12192000" cy="890955"/>
          </a:xfrm>
          <a:prstGeom prst="rect">
            <a:avLst/>
          </a:prstGeom>
          <a:solidFill>
            <a:srgbClr val="F44336"/>
          </a:solidFill>
          <a:ln>
            <a:solidFill>
              <a:srgbClr val="F443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E2F503-4522-41AE-AC16-15498B17B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6327"/>
            <a:ext cx="10515600" cy="501063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Outside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classroom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especially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difficult 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overview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&amp;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control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about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bullying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situations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Automatization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of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detection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and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reporting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signs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of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bullying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Identifying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sets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of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indicator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data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(</a:t>
            </a:r>
            <a:r>
              <a:rPr lang="de-DE" sz="2000" b="1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heart</a:t>
            </a:r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rate, </a:t>
            </a:r>
            <a:r>
              <a:rPr lang="de-DE" sz="2000" b="1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sound</a:t>
            </a:r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, </a:t>
            </a:r>
            <a:r>
              <a:rPr lang="de-DE" sz="2000" b="1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location</a:t>
            </a:r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, time, </a:t>
            </a:r>
            <a:r>
              <a:rPr lang="de-DE" sz="2000" b="1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hand</a:t>
            </a:r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2000" b="1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motions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) 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bullying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situation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distinguishable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Increasing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importance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of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cyberbullying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,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focus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largely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on </a:t>
            </a:r>
            <a:r>
              <a:rPr lang="de-DE" sz="2000" b="1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physical</a:t>
            </a:r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2000" b="1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bullying</a:t>
            </a:r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(offline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bullying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)  spare time 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realizing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feature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for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cyberbullying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de-DE" sz="17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Bullying</a:t>
            </a:r>
            <a:r>
              <a:rPr lang="de-DE" sz="17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and </a:t>
            </a:r>
            <a:r>
              <a:rPr lang="de-DE" sz="17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cyberbullying</a:t>
            </a:r>
            <a:r>
              <a:rPr lang="de-DE" sz="17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17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strongly</a:t>
            </a:r>
            <a:r>
              <a:rPr lang="de-DE" sz="17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17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go</a:t>
            </a:r>
            <a:r>
              <a:rPr lang="de-DE" sz="17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hand-in-hand (</a:t>
            </a:r>
            <a:r>
              <a:rPr lang="de-DE" sz="17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continuation</a:t>
            </a:r>
            <a:r>
              <a:rPr lang="de-DE" sz="17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in </a:t>
            </a:r>
            <a:r>
              <a:rPr lang="de-DE" sz="17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complementary</a:t>
            </a:r>
            <a:r>
              <a:rPr lang="de-DE" sz="17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17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environment</a:t>
            </a:r>
            <a:r>
              <a:rPr lang="de-DE" sz="17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&amp; </a:t>
            </a:r>
            <a:r>
              <a:rPr lang="de-DE" sz="17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bully</a:t>
            </a:r>
            <a:r>
              <a:rPr lang="de-DE" sz="17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17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locally</a:t>
            </a:r>
            <a:r>
              <a:rPr lang="de-DE" sz="17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17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close</a:t>
            </a:r>
            <a:r>
              <a:rPr lang="de-DE" sz="17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17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to</a:t>
            </a:r>
            <a:r>
              <a:rPr lang="de-DE" sz="17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17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victim</a:t>
            </a:r>
            <a:r>
              <a:rPr lang="de-DE" sz="17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de-DE" sz="17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Great potential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Opportunity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of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automatic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defense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 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help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for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weak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ones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Detection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of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 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signs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of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bullying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as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quickly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as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possible  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act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in time &amp; 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develop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countermeasures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(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teachers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, 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parents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, 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or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mentors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Leveraging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modern 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technology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to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combat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social 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issue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de-DE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3DEFB95E-C15F-4298-84D1-E20648BB5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87"/>
            <a:ext cx="10515600" cy="539750"/>
          </a:xfrm>
        </p:spPr>
        <p:txBody>
          <a:bodyPr>
            <a:normAutofit/>
          </a:bodyPr>
          <a:lstStyle/>
          <a:p>
            <a:r>
              <a:rPr lang="de-DE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r>
              <a:rPr lang="de-DE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(initial)</a:t>
            </a:r>
          </a:p>
        </p:txBody>
      </p:sp>
    </p:spTree>
    <p:extLst>
      <p:ext uri="{BB962C8B-B14F-4D97-AF65-F5344CB8AC3E}">
        <p14:creationId xmlns:p14="http://schemas.microsoft.com/office/powerpoint/2010/main" val="3947349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8C5D42EB-6E0B-498C-8771-ABF3D5EB37CB}"/>
              </a:ext>
            </a:extLst>
          </p:cNvPr>
          <p:cNvSpPr/>
          <p:nvPr/>
        </p:nvSpPr>
        <p:spPr>
          <a:xfrm>
            <a:off x="0" y="-1"/>
            <a:ext cx="12192000" cy="890955"/>
          </a:xfrm>
          <a:prstGeom prst="rect">
            <a:avLst/>
          </a:prstGeom>
          <a:solidFill>
            <a:srgbClr val="F44336"/>
          </a:solidFill>
          <a:ln>
            <a:solidFill>
              <a:srgbClr val="F443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itel 3">
            <a:extLst>
              <a:ext uri="{FF2B5EF4-FFF2-40B4-BE49-F238E27FC236}">
                <a16:creationId xmlns:a16="http://schemas.microsoft.com/office/drawing/2014/main" id="{9E2CEA92-24F2-4D1B-9849-FE3796AFD86B}"/>
              </a:ext>
            </a:extLst>
          </p:cNvPr>
          <p:cNvSpPr txBox="1">
            <a:spLocks/>
          </p:cNvSpPr>
          <p:nvPr/>
        </p:nvSpPr>
        <p:spPr>
          <a:xfrm>
            <a:off x="838200" y="39321"/>
            <a:ext cx="10515600" cy="53975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Automated</a:t>
            </a:r>
            <a:r>
              <a:rPr lang="de-DE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bullying</a:t>
            </a:r>
            <a:r>
              <a:rPr lang="de-DE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reporting</a:t>
            </a:r>
            <a:r>
              <a:rPr lang="de-DE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  <a:r>
              <a:rPr lang="de-DE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5B639916-9DBA-4BF5-BE5B-73E71E741233}"/>
              </a:ext>
            </a:extLst>
          </p:cNvPr>
          <p:cNvSpPr txBox="1"/>
          <p:nvPr/>
        </p:nvSpPr>
        <p:spPr>
          <a:xfrm>
            <a:off x="838200" y="500291"/>
            <a:ext cx="6315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 3: </a:t>
            </a:r>
            <a:r>
              <a:rPr lang="de-DE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Seokwon</a:t>
            </a:r>
            <a:r>
              <a:rPr lang="de-DE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Choi, </a:t>
            </a:r>
            <a:r>
              <a:rPr lang="de-DE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Dereje</a:t>
            </a:r>
            <a:r>
              <a:rPr lang="de-DE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Regassa</a:t>
            </a:r>
            <a:r>
              <a:rPr lang="de-DE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Jaeyoung</a:t>
            </a:r>
            <a:r>
              <a:rPr lang="de-DE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Kim, Thanh Dung Ho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174AC41-D903-4358-B4AE-C405CD24C132}"/>
              </a:ext>
            </a:extLst>
          </p:cNvPr>
          <p:cNvSpPr txBox="1"/>
          <p:nvPr/>
        </p:nvSpPr>
        <p:spPr>
          <a:xfrm>
            <a:off x="1560576" y="2623976"/>
            <a:ext cx="438453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500" b="1" dirty="0" err="1">
                <a:latin typeface="Arial" panose="020B0604020202020204" pitchFamily="34" charset="0"/>
                <a:cs typeface="Arial" panose="020B0604020202020204" pitchFamily="34" charset="0"/>
              </a:rPr>
              <a:t>Thank</a:t>
            </a:r>
            <a:r>
              <a:rPr lang="de-DE" sz="45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500" b="1" dirty="0" err="1"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r>
              <a:rPr lang="de-DE" sz="45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500" b="1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endParaRPr lang="de-DE" sz="45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4500" b="1" dirty="0" err="1"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de-DE" sz="45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500" b="1" dirty="0" err="1">
                <a:latin typeface="Arial" panose="020B0604020202020204" pitchFamily="34" charset="0"/>
                <a:cs typeface="Arial" panose="020B0604020202020204" pitchFamily="34" charset="0"/>
              </a:rPr>
              <a:t>attention</a:t>
            </a:r>
            <a:r>
              <a:rPr lang="de-DE" sz="4500" b="1" dirty="0">
                <a:latin typeface="Arial" panose="020B0604020202020204" pitchFamily="34" charset="0"/>
                <a:cs typeface="Arial" panose="020B0604020202020204" pitchFamily="34" charset="0"/>
              </a:rPr>
              <a:t>! </a:t>
            </a:r>
          </a:p>
        </p:txBody>
      </p:sp>
      <p:pic>
        <p:nvPicPr>
          <p:cNvPr id="10" name="Grafik 9" descr="Ein Bild, das Person enthält.&#10;&#10;Automatisch generierte Beschreibung">
            <a:extLst>
              <a:ext uri="{FF2B5EF4-FFF2-40B4-BE49-F238E27FC236}">
                <a16:creationId xmlns:a16="http://schemas.microsoft.com/office/drawing/2014/main" id="{DDC956C1-D774-4744-90FF-222F3572DC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712" y="4101304"/>
            <a:ext cx="5030724" cy="2414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4683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97F6EB11-8D12-437D-997C-DE8DB747C1CF}"/>
              </a:ext>
            </a:extLst>
          </p:cNvPr>
          <p:cNvSpPr txBox="1"/>
          <p:nvPr/>
        </p:nvSpPr>
        <p:spPr>
          <a:xfrm>
            <a:off x="2025298" y="3318903"/>
            <a:ext cx="240963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b="1" i="1" dirty="0">
                <a:latin typeface="Arial" panose="020B0604020202020204" pitchFamily="34" charset="0"/>
                <a:cs typeface="Arial" panose="020B0604020202020204" pitchFamily="34" charset="0"/>
              </a:rPr>
              <a:t>Questions? 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8C5D42EB-6E0B-498C-8771-ABF3D5EB37CB}"/>
              </a:ext>
            </a:extLst>
          </p:cNvPr>
          <p:cNvSpPr/>
          <p:nvPr/>
        </p:nvSpPr>
        <p:spPr>
          <a:xfrm>
            <a:off x="0" y="-1"/>
            <a:ext cx="12192000" cy="890955"/>
          </a:xfrm>
          <a:prstGeom prst="rect">
            <a:avLst/>
          </a:prstGeom>
          <a:solidFill>
            <a:srgbClr val="F44336"/>
          </a:solidFill>
          <a:ln>
            <a:solidFill>
              <a:srgbClr val="F443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itel 3">
            <a:extLst>
              <a:ext uri="{FF2B5EF4-FFF2-40B4-BE49-F238E27FC236}">
                <a16:creationId xmlns:a16="http://schemas.microsoft.com/office/drawing/2014/main" id="{9E2CEA92-24F2-4D1B-9849-FE3796AFD86B}"/>
              </a:ext>
            </a:extLst>
          </p:cNvPr>
          <p:cNvSpPr txBox="1">
            <a:spLocks/>
          </p:cNvSpPr>
          <p:nvPr/>
        </p:nvSpPr>
        <p:spPr>
          <a:xfrm>
            <a:off x="838200" y="39321"/>
            <a:ext cx="10515600" cy="53975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Automated</a:t>
            </a:r>
            <a:r>
              <a:rPr lang="de-DE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bullying</a:t>
            </a:r>
            <a:r>
              <a:rPr lang="de-DE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reporting</a:t>
            </a:r>
            <a:r>
              <a:rPr lang="de-DE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  <a:r>
              <a:rPr lang="de-DE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5B639916-9DBA-4BF5-BE5B-73E71E741233}"/>
              </a:ext>
            </a:extLst>
          </p:cNvPr>
          <p:cNvSpPr txBox="1"/>
          <p:nvPr/>
        </p:nvSpPr>
        <p:spPr>
          <a:xfrm>
            <a:off x="838200" y="500291"/>
            <a:ext cx="6315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 3: </a:t>
            </a:r>
            <a:r>
              <a:rPr lang="de-DE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Seokwon</a:t>
            </a:r>
            <a:r>
              <a:rPr lang="de-DE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Choi, </a:t>
            </a:r>
            <a:r>
              <a:rPr lang="de-DE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Dereje</a:t>
            </a:r>
            <a:r>
              <a:rPr lang="de-DE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Regassa</a:t>
            </a:r>
            <a:r>
              <a:rPr lang="de-DE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Jaeyoung</a:t>
            </a:r>
            <a:r>
              <a:rPr lang="de-DE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Kim, Thanh Dung Ho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1129E5CC-437E-4DF9-AE90-9C1FA0CEA594}"/>
              </a:ext>
            </a:extLst>
          </p:cNvPr>
          <p:cNvSpPr txBox="1"/>
          <p:nvPr/>
        </p:nvSpPr>
        <p:spPr>
          <a:xfrm>
            <a:off x="4345076" y="3318903"/>
            <a:ext cx="24064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b="1" i="1" dirty="0">
                <a:latin typeface="Arial" panose="020B0604020202020204" pitchFamily="34" charset="0"/>
                <a:cs typeface="Arial" panose="020B0604020202020204" pitchFamily="34" charset="0"/>
              </a:rPr>
              <a:t>Comments?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3830CABD-7453-4642-BF50-5D1FD7B099A7}"/>
              </a:ext>
            </a:extLst>
          </p:cNvPr>
          <p:cNvSpPr txBox="1"/>
          <p:nvPr/>
        </p:nvSpPr>
        <p:spPr>
          <a:xfrm>
            <a:off x="6775888" y="3297198"/>
            <a:ext cx="273023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Suggestions</a:t>
            </a:r>
            <a:r>
              <a:rPr lang="de-DE" sz="3000" b="1" i="1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21802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368881A4-D46E-4314-868D-D79154A06E03}"/>
              </a:ext>
            </a:extLst>
          </p:cNvPr>
          <p:cNvSpPr/>
          <p:nvPr/>
        </p:nvSpPr>
        <p:spPr>
          <a:xfrm>
            <a:off x="0" y="-1"/>
            <a:ext cx="12192000" cy="890955"/>
          </a:xfrm>
          <a:prstGeom prst="rect">
            <a:avLst/>
          </a:prstGeom>
          <a:solidFill>
            <a:srgbClr val="F44336"/>
          </a:solidFill>
          <a:ln>
            <a:solidFill>
              <a:srgbClr val="F443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E2F503-4522-41AE-AC16-15498B17B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6327"/>
            <a:ext cx="10515600" cy="501063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Motivation 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idea</a:t>
            </a:r>
            <a:endParaRPr lang="de-DE" sz="24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System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Project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procedure</a:t>
            </a:r>
            <a:endParaRPr lang="de-DE" sz="24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Conclusion</a:t>
            </a: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3DEFB95E-C15F-4298-84D1-E20648BB5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5939"/>
            <a:ext cx="10515600" cy="539750"/>
          </a:xfrm>
        </p:spPr>
        <p:txBody>
          <a:bodyPr>
            <a:normAutofit/>
          </a:bodyPr>
          <a:lstStyle/>
          <a:p>
            <a:r>
              <a:rPr lang="de-DE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7C503D37-2DD1-4003-942A-C6B0870D8AEC}"/>
              </a:ext>
            </a:extLst>
          </p:cNvPr>
          <p:cNvSpPr/>
          <p:nvPr/>
        </p:nvSpPr>
        <p:spPr>
          <a:xfrm>
            <a:off x="0" y="6330461"/>
            <a:ext cx="12192000" cy="121875"/>
          </a:xfrm>
          <a:prstGeom prst="rect">
            <a:avLst/>
          </a:prstGeom>
          <a:solidFill>
            <a:srgbClr val="F44336"/>
          </a:solidFill>
          <a:ln>
            <a:solidFill>
              <a:srgbClr val="F443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327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CF1EB6C3-0B89-414E-ADEF-152A0474FDCC}"/>
              </a:ext>
            </a:extLst>
          </p:cNvPr>
          <p:cNvSpPr/>
          <p:nvPr/>
        </p:nvSpPr>
        <p:spPr>
          <a:xfrm>
            <a:off x="0" y="-1"/>
            <a:ext cx="12192000" cy="890955"/>
          </a:xfrm>
          <a:prstGeom prst="rect">
            <a:avLst/>
          </a:prstGeom>
          <a:solidFill>
            <a:srgbClr val="F44336"/>
          </a:solidFill>
          <a:ln>
            <a:solidFill>
              <a:srgbClr val="F443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E2F503-4522-41AE-AC16-15498B17B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6327"/>
            <a:ext cx="10515600" cy="5010636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Bullying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a pervasive social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issue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worldwide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 (incl. South Korea)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Involved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adolescents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children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Behavioral, emotional, social </a:t>
            </a:r>
            <a:r>
              <a:rPr lang="de-DE" sz="2200" dirty="0" err="1">
                <a:latin typeface="Arial" panose="020B0604020202020204" pitchFamily="34" charset="0"/>
                <a:cs typeface="Arial" panose="020B0604020202020204" pitchFamily="34" charset="0"/>
              </a:rPr>
              <a:t>problems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2200" dirty="0" err="1">
                <a:latin typeface="Arial" panose="020B0604020202020204" pitchFamily="34" charset="0"/>
                <a:cs typeface="Arial" panose="020B0604020202020204" pitchFamily="34" charset="0"/>
              </a:rPr>
              <a:t>suicidal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de-DE" sz="2200" dirty="0" err="1">
                <a:latin typeface="Arial" panose="020B0604020202020204" pitchFamily="34" charset="0"/>
                <a:cs typeface="Arial" panose="020B0604020202020204" pitchFamily="34" charset="0"/>
              </a:rPr>
              <a:t>self-injurious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200" dirty="0" err="1">
                <a:latin typeface="Arial" panose="020B0604020202020204" pitchFamily="34" charset="0"/>
                <a:cs typeface="Arial" panose="020B0604020202020204" pitchFamily="34" charset="0"/>
              </a:rPr>
              <a:t>behaviors</a:t>
            </a:r>
            <a:endParaRPr lang="de-DE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Poor </a:t>
            </a:r>
            <a:r>
              <a:rPr lang="de-DE" sz="2200" dirty="0" err="1">
                <a:latin typeface="Arial" panose="020B0604020202020204" pitchFamily="34" charset="0"/>
                <a:cs typeface="Arial" panose="020B0604020202020204" pitchFamily="34" charset="0"/>
              </a:rPr>
              <a:t>performance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2200" dirty="0" err="1">
                <a:latin typeface="Arial" panose="020B0604020202020204" pitchFamily="34" charset="0"/>
                <a:cs typeface="Arial" panose="020B0604020202020204" pitchFamily="34" charset="0"/>
              </a:rPr>
              <a:t>school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Emergence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cyberbullying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DE" sz="1400" dirty="0" err="1">
                <a:latin typeface="Arial" panose="020B0604020202020204" pitchFamily="34" charset="0"/>
                <a:cs typeface="Arial" panose="020B0604020202020204" pitchFamily="34" charset="0"/>
              </a:rPr>
              <a:t>Daejeon</a:t>
            </a: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latin typeface="Arial" panose="020B0604020202020204" pitchFamily="34" charset="0"/>
                <a:cs typeface="Arial" panose="020B0604020202020204" pitchFamily="34" charset="0"/>
              </a:rPr>
              <a:t>primary</a:t>
            </a: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latin typeface="Arial" panose="020B0604020202020204" pitchFamily="34" charset="0"/>
                <a:cs typeface="Arial" panose="020B0604020202020204" pitchFamily="34" charset="0"/>
              </a:rPr>
              <a:t>school</a:t>
            </a: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1400" dirty="0" err="1">
                <a:latin typeface="Arial" panose="020B0604020202020204" pitchFamily="34" charset="0"/>
                <a:cs typeface="Arial" panose="020B0604020202020204" pitchFamily="34" charset="0"/>
              </a:rPr>
              <a:t>Manjeong</a:t>
            </a: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latin typeface="Arial" panose="020B0604020202020204" pitchFamily="34" charset="0"/>
                <a:cs typeface="Arial" panose="020B0604020202020204" pitchFamily="34" charset="0"/>
              </a:rPr>
              <a:t>primary</a:t>
            </a: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latin typeface="Arial" panose="020B0604020202020204" pitchFamily="34" charset="0"/>
                <a:cs typeface="Arial" panose="020B0604020202020204" pitchFamily="34" charset="0"/>
              </a:rPr>
              <a:t>school</a:t>
            </a: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1400" dirty="0" err="1">
                <a:latin typeface="Arial" panose="020B0604020202020204" pitchFamily="34" charset="0"/>
                <a:cs typeface="Arial" panose="020B0604020202020204" pitchFamily="34" charset="0"/>
              </a:rPr>
              <a:t>Seoil</a:t>
            </a: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latin typeface="Arial" panose="020B0604020202020204" pitchFamily="34" charset="0"/>
                <a:cs typeface="Arial" panose="020B0604020202020204" pitchFamily="34" charset="0"/>
              </a:rPr>
              <a:t>middle</a:t>
            </a: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latin typeface="Arial" panose="020B0604020202020204" pitchFamily="34" charset="0"/>
                <a:cs typeface="Arial" panose="020B0604020202020204" pitchFamily="34" charset="0"/>
              </a:rPr>
              <a:t>school</a:t>
            </a: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1400" dirty="0" err="1">
                <a:latin typeface="Arial" panose="020B0604020202020204" pitchFamily="34" charset="0"/>
                <a:cs typeface="Arial" panose="020B0604020202020204" pitchFamily="34" charset="0"/>
              </a:rPr>
              <a:t>Ganggyeong-eup</a:t>
            </a: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 High </a:t>
            </a:r>
            <a:r>
              <a:rPr lang="de-DE" sz="1400" dirty="0" err="1">
                <a:latin typeface="Arial" panose="020B0604020202020204" pitchFamily="34" charset="0"/>
                <a:cs typeface="Arial" panose="020B0604020202020204" pitchFamily="34" charset="0"/>
              </a:rPr>
              <a:t>school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Effective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addressing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prevention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bullying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situations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high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priority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for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schools</a:t>
            </a:r>
            <a:endParaRPr lang="de-DE" sz="24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DE" sz="2200" b="1" u="sng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Problems: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Teachers not in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full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control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every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bullying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situation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situations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outside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of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school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(</a:t>
            </a:r>
            <a:r>
              <a:rPr lang="de-DE" sz="1400" dirty="0" err="1">
                <a:latin typeface="Arial" panose="020B0604020202020204" pitchFamily="34" charset="0"/>
                <a:cs typeface="Arial" panose="020B0604020202020204" pitchFamily="34" charset="0"/>
              </a:rPr>
              <a:t>Seoil</a:t>
            </a: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latin typeface="Arial" panose="020B0604020202020204" pitchFamily="34" charset="0"/>
                <a:cs typeface="Arial" panose="020B0604020202020204" pitchFamily="34" charset="0"/>
              </a:rPr>
              <a:t>middle</a:t>
            </a: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latin typeface="Arial" panose="020B0604020202020204" pitchFamily="34" charset="0"/>
                <a:cs typeface="Arial" panose="020B0604020202020204" pitchFamily="34" charset="0"/>
              </a:rPr>
              <a:t>school</a:t>
            </a: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1400" dirty="0" err="1">
                <a:latin typeface="Arial" panose="020B0604020202020204" pitchFamily="34" charset="0"/>
                <a:cs typeface="Arial" panose="020B0604020202020204" pitchFamily="34" charset="0"/>
              </a:rPr>
              <a:t>SongPa</a:t>
            </a: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latin typeface="Arial" panose="020B0604020202020204" pitchFamily="34" charset="0"/>
                <a:cs typeface="Arial" panose="020B0604020202020204" pitchFamily="34" charset="0"/>
              </a:rPr>
              <a:t>middle</a:t>
            </a: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latin typeface="Arial" panose="020B0604020202020204" pitchFamily="34" charset="0"/>
                <a:cs typeface="Arial" panose="020B0604020202020204" pitchFamily="34" charset="0"/>
              </a:rPr>
              <a:t>school</a:t>
            </a: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1400" dirty="0" err="1">
                <a:latin typeface="Arial" panose="020B0604020202020204" pitchFamily="34" charset="0"/>
                <a:cs typeface="Arial" panose="020B0604020202020204" pitchFamily="34" charset="0"/>
              </a:rPr>
              <a:t>Bubal</a:t>
            </a: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latin typeface="Arial" panose="020B0604020202020204" pitchFamily="34" charset="0"/>
                <a:cs typeface="Arial" panose="020B0604020202020204" pitchFamily="34" charset="0"/>
              </a:rPr>
              <a:t>primary</a:t>
            </a: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latin typeface="Arial" panose="020B0604020202020204" pitchFamily="34" charset="0"/>
                <a:cs typeface="Arial" panose="020B0604020202020204" pitchFamily="34" charset="0"/>
              </a:rPr>
              <a:t>school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Difficulty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to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communicate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bullying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situation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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victims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&amp;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witnesses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(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classmates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No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quick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intervention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possible</a:t>
            </a:r>
          </a:p>
          <a:p>
            <a:pPr>
              <a:buFont typeface="Wingdings" panose="05000000000000000000" pitchFamily="2" charset="2"/>
              <a:buChar char="§"/>
            </a:pPr>
            <a:endParaRPr lang="de-DE" sz="20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§"/>
            </a:pP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3DEFB95E-C15F-4298-84D1-E20648BB5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5789"/>
            <a:ext cx="10515600" cy="539750"/>
          </a:xfrm>
        </p:spPr>
        <p:txBody>
          <a:bodyPr>
            <a:normAutofit/>
          </a:bodyPr>
          <a:lstStyle/>
          <a:p>
            <a:r>
              <a:rPr lang="de-DE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Motivation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5A70535-AC5E-4F53-A576-20D0E37CF0A9}"/>
              </a:ext>
            </a:extLst>
          </p:cNvPr>
          <p:cNvSpPr/>
          <p:nvPr/>
        </p:nvSpPr>
        <p:spPr>
          <a:xfrm>
            <a:off x="0" y="6330461"/>
            <a:ext cx="12192000" cy="121875"/>
          </a:xfrm>
          <a:prstGeom prst="rect">
            <a:avLst/>
          </a:prstGeom>
          <a:solidFill>
            <a:srgbClr val="F44336"/>
          </a:solidFill>
          <a:ln>
            <a:solidFill>
              <a:srgbClr val="F443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5540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CF1EB6C3-0B89-414E-ADEF-152A0474FDCC}"/>
              </a:ext>
            </a:extLst>
          </p:cNvPr>
          <p:cNvSpPr/>
          <p:nvPr/>
        </p:nvSpPr>
        <p:spPr>
          <a:xfrm>
            <a:off x="0" y="-1"/>
            <a:ext cx="12192000" cy="890955"/>
          </a:xfrm>
          <a:prstGeom prst="rect">
            <a:avLst/>
          </a:prstGeom>
          <a:solidFill>
            <a:srgbClr val="F44336"/>
          </a:solidFill>
          <a:ln>
            <a:solidFill>
              <a:srgbClr val="F443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E2F503-4522-41AE-AC16-15498B17B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5389"/>
            <a:ext cx="10515600" cy="501063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Recognition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affective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states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physiological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(Wagner, Kim &amp; Andre, 2005)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Utilization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four-channel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biosensors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Strong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connection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between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physiological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reaction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affective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states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Algorithms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difficulties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separate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some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emotions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Speak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 Up!, Bully Button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Anonymous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way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report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bullying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incident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Witness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must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present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willing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report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Exclamo</a:t>
            </a: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Facilitation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anonymous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communication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of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bullying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incident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de-DE" sz="20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No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automation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provided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3DEFB95E-C15F-4298-84D1-E20648BB5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5789"/>
            <a:ext cx="10515600" cy="539750"/>
          </a:xfrm>
        </p:spPr>
        <p:txBody>
          <a:bodyPr>
            <a:normAutofit/>
          </a:bodyPr>
          <a:lstStyle/>
          <a:p>
            <a:r>
              <a:rPr lang="de-DE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Existing</a:t>
            </a:r>
            <a:r>
              <a:rPr lang="de-DE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solutions</a:t>
            </a:r>
            <a:r>
              <a:rPr lang="de-DE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de-DE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limitations</a:t>
            </a:r>
            <a:endParaRPr lang="de-DE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5A70535-AC5E-4F53-A576-20D0E37CF0A9}"/>
              </a:ext>
            </a:extLst>
          </p:cNvPr>
          <p:cNvSpPr/>
          <p:nvPr/>
        </p:nvSpPr>
        <p:spPr>
          <a:xfrm>
            <a:off x="0" y="6330461"/>
            <a:ext cx="12192000" cy="121875"/>
          </a:xfrm>
          <a:prstGeom prst="rect">
            <a:avLst/>
          </a:prstGeom>
          <a:solidFill>
            <a:srgbClr val="F44336"/>
          </a:solidFill>
          <a:ln>
            <a:solidFill>
              <a:srgbClr val="F443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Grafik 6" descr="Ein Bild, das drinnen, Mobiltelefon, Straße, Telefon enthält.&#10;&#10;Automatisch generierte Beschreibung">
            <a:extLst>
              <a:ext uri="{FF2B5EF4-FFF2-40B4-BE49-F238E27FC236}">
                <a16:creationId xmlns:a16="http://schemas.microsoft.com/office/drawing/2014/main" id="{31A0BEC8-DE0F-4B5F-9B54-02B5F34FEB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6748" y="2987227"/>
            <a:ext cx="1029813" cy="1656263"/>
          </a:xfrm>
          <a:prstGeom prst="rect">
            <a:avLst/>
          </a:prstGeom>
        </p:spPr>
      </p:pic>
      <p:pic>
        <p:nvPicPr>
          <p:cNvPr id="9" name="Grafik 8" descr="Ein Bild, das ClipArt enthält.&#10;&#10;Automatisch generierte Beschreibung">
            <a:extLst>
              <a:ext uri="{FF2B5EF4-FFF2-40B4-BE49-F238E27FC236}">
                <a16:creationId xmlns:a16="http://schemas.microsoft.com/office/drawing/2014/main" id="{D9F81062-B8F8-446B-B4F2-817C332EE1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7253" y="4892115"/>
            <a:ext cx="1771880" cy="49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281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CF1EB6C3-0B89-414E-ADEF-152A0474FDCC}"/>
              </a:ext>
            </a:extLst>
          </p:cNvPr>
          <p:cNvSpPr/>
          <p:nvPr/>
        </p:nvSpPr>
        <p:spPr>
          <a:xfrm>
            <a:off x="0" y="-1"/>
            <a:ext cx="12192000" cy="890955"/>
          </a:xfrm>
          <a:prstGeom prst="rect">
            <a:avLst/>
          </a:prstGeom>
          <a:solidFill>
            <a:srgbClr val="F44336"/>
          </a:solidFill>
          <a:ln>
            <a:solidFill>
              <a:srgbClr val="F443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E2F503-4522-41AE-AC16-15498B17B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5389"/>
            <a:ext cx="10515600" cy="5010636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Enhancing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process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detection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bullying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situations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Offering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self-acting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automatic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mechanism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identify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bullying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signals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System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sufficient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automated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Tendencies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and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trends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of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bullying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discovered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at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early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stage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,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enhancement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of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fast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reaction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,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better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adjustments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for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interventions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, and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better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prevention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conducted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</a:p>
          <a:p>
            <a:pPr>
              <a:buFont typeface="Wingdings" panose="05000000000000000000" pitchFamily="2" charset="2"/>
              <a:buChar char="§"/>
            </a:pPr>
            <a:endParaRPr lang="de-DE" sz="20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Support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for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victims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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difficulties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to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express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their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problem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Not 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absolutely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dependent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on 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action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of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witness</a:t>
            </a:r>
            <a:endParaRPr lang="de-DE" sz="16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de-DE" sz="16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Provide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huge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benefit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to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society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Strong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focus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on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physical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bullying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, but </a:t>
            </a:r>
            <a:r>
              <a:rPr lang="de-DE" sz="2000" b="1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problem</a:t>
            </a:r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2000" b="1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of</a:t>
            </a:r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2000" b="1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cyberbullying</a:t>
            </a:r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recognized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§"/>
            </a:pPr>
            <a:endParaRPr lang="de-DE" sz="20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Target </a:t>
            </a:r>
            <a:r>
              <a:rPr lang="de-DE" sz="2000" b="1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users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: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Students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(Primary - High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school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)</a:t>
            </a:r>
          </a:p>
          <a:p>
            <a:pPr>
              <a:buFont typeface="Wingdings" panose="05000000000000000000" pitchFamily="2" charset="2"/>
              <a:buChar char="§"/>
            </a:pP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3DEFB95E-C15F-4298-84D1-E20648BB5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5789"/>
            <a:ext cx="10515600" cy="539750"/>
          </a:xfrm>
        </p:spPr>
        <p:txBody>
          <a:bodyPr>
            <a:normAutofit/>
          </a:bodyPr>
          <a:lstStyle/>
          <a:p>
            <a:r>
              <a:rPr lang="de-DE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</a:t>
            </a:r>
            <a:r>
              <a:rPr lang="de-DE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vision</a:t>
            </a:r>
            <a:r>
              <a:rPr lang="de-DE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de-DE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idea</a:t>
            </a:r>
            <a:endParaRPr lang="de-DE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5A70535-AC5E-4F53-A576-20D0E37CF0A9}"/>
              </a:ext>
            </a:extLst>
          </p:cNvPr>
          <p:cNvSpPr/>
          <p:nvPr/>
        </p:nvSpPr>
        <p:spPr>
          <a:xfrm>
            <a:off x="0" y="6330461"/>
            <a:ext cx="12192000" cy="121875"/>
          </a:xfrm>
          <a:prstGeom prst="rect">
            <a:avLst/>
          </a:prstGeom>
          <a:solidFill>
            <a:srgbClr val="F44336"/>
          </a:solidFill>
          <a:ln>
            <a:solidFill>
              <a:srgbClr val="F443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Grafik 6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F1B6E074-2F1F-4F71-9A47-FE8F6829E6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2687" y="4639941"/>
            <a:ext cx="1799930" cy="1583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123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845AE061-1E99-481A-ABF7-8EBF9C1EEB76}"/>
              </a:ext>
            </a:extLst>
          </p:cNvPr>
          <p:cNvSpPr/>
          <p:nvPr/>
        </p:nvSpPr>
        <p:spPr>
          <a:xfrm>
            <a:off x="0" y="-1"/>
            <a:ext cx="12192000" cy="890955"/>
          </a:xfrm>
          <a:prstGeom prst="rect">
            <a:avLst/>
          </a:prstGeom>
          <a:solidFill>
            <a:srgbClr val="F44336"/>
          </a:solidFill>
          <a:ln>
            <a:solidFill>
              <a:srgbClr val="F443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927DEC14-5A50-4FD2-BB96-D8BA71D03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832"/>
            <a:ext cx="10515600" cy="642581"/>
          </a:xfrm>
        </p:spPr>
        <p:txBody>
          <a:bodyPr>
            <a:normAutofit/>
          </a:bodyPr>
          <a:lstStyle/>
          <a:p>
            <a:r>
              <a:rPr lang="de-DE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de-DE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sources</a:t>
            </a:r>
            <a:r>
              <a:rPr lang="de-DE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detect</a:t>
            </a:r>
            <a:endParaRPr lang="de-DE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E84DF8C9-65B9-4C2B-BBEB-A8D714581F2D}"/>
              </a:ext>
            </a:extLst>
          </p:cNvPr>
          <p:cNvSpPr txBox="1"/>
          <p:nvPr/>
        </p:nvSpPr>
        <p:spPr>
          <a:xfrm>
            <a:off x="951723" y="1073020"/>
            <a:ext cx="4331635" cy="61247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Heart rate 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high </a:t>
            </a:r>
            <a:r>
              <a:rPr lang="de-DE" sz="22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heart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rate!!</a:t>
            </a:r>
            <a:endParaRPr lang="de-DE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de-DE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de-DE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de-DE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Sound (</a:t>
            </a:r>
            <a:r>
              <a:rPr lang="de-DE" sz="2200" dirty="0" err="1">
                <a:latin typeface="Arial" panose="020B0604020202020204" pitchFamily="34" charset="0"/>
                <a:cs typeface="Arial" panose="020B0604020202020204" pitchFamily="34" charset="0"/>
              </a:rPr>
              <a:t>through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200" dirty="0" err="1">
                <a:latin typeface="Arial" panose="020B0604020202020204" pitchFamily="34" charset="0"/>
                <a:cs typeface="Arial" panose="020B0604020202020204" pitchFamily="34" charset="0"/>
              </a:rPr>
              <a:t>microphone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de-DE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de-DE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de-DE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Location (GPS)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de-DE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de-DE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de-DE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Time (Time </a:t>
            </a:r>
            <a:r>
              <a:rPr lang="de-DE" sz="2200" dirty="0" err="1">
                <a:latin typeface="Arial" panose="020B0604020202020204" pitchFamily="34" charset="0"/>
                <a:cs typeface="Arial" panose="020B0604020202020204" pitchFamily="34" charset="0"/>
              </a:rPr>
              <a:t>stamp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de-DE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de-DE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Hand </a:t>
            </a:r>
            <a:r>
              <a:rPr lang="de-DE" sz="2200" dirty="0" err="1">
                <a:latin typeface="Arial" panose="020B0604020202020204" pitchFamily="34" charset="0"/>
                <a:cs typeface="Arial" panose="020B0604020202020204" pitchFamily="34" charset="0"/>
              </a:rPr>
              <a:t>motions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DE" sz="2200" dirty="0" err="1">
                <a:latin typeface="Arial" panose="020B0604020202020204" pitchFamily="34" charset="0"/>
                <a:cs typeface="Arial" panose="020B0604020202020204" pitchFamily="34" charset="0"/>
              </a:rPr>
              <a:t>accelerometer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9" name="Grafik 38" descr="Ein Bild, das Objekt enthält.&#10;&#10;Automatisch generierte Beschreibung">
            <a:extLst>
              <a:ext uri="{FF2B5EF4-FFF2-40B4-BE49-F238E27FC236}">
                <a16:creationId xmlns:a16="http://schemas.microsoft.com/office/drawing/2014/main" id="{F6D1CDC7-4546-465A-A1B1-4C1CD5FA11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7617125" y="956143"/>
            <a:ext cx="2239924" cy="836748"/>
          </a:xfrm>
          <a:prstGeom prst="rect">
            <a:avLst/>
          </a:prstGeom>
        </p:spPr>
      </p:pic>
      <p:pic>
        <p:nvPicPr>
          <p:cNvPr id="41" name="Grafik 40" descr="Ein Bild, das Wasser, Boot enthält.&#10;&#10;Automatisch generierte Beschreibung">
            <a:extLst>
              <a:ext uri="{FF2B5EF4-FFF2-40B4-BE49-F238E27FC236}">
                <a16:creationId xmlns:a16="http://schemas.microsoft.com/office/drawing/2014/main" id="{8A190BBF-210F-4FDD-AB9E-10ACDF449E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8495" y="1961501"/>
            <a:ext cx="2138554" cy="1045363"/>
          </a:xfrm>
          <a:prstGeom prst="rect">
            <a:avLst/>
          </a:prstGeom>
        </p:spPr>
      </p:pic>
      <p:pic>
        <p:nvPicPr>
          <p:cNvPr id="43" name="Grafik 42">
            <a:extLst>
              <a:ext uri="{FF2B5EF4-FFF2-40B4-BE49-F238E27FC236}">
                <a16:creationId xmlns:a16="http://schemas.microsoft.com/office/drawing/2014/main" id="{DFD4BD0F-A8CD-4696-AD63-FC06FE3110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034" y="3086885"/>
            <a:ext cx="1397795" cy="1114015"/>
          </a:xfrm>
          <a:prstGeom prst="rect">
            <a:avLst/>
          </a:prstGeom>
        </p:spPr>
      </p:pic>
      <p:pic>
        <p:nvPicPr>
          <p:cNvPr id="45" name="Grafik 44" descr="Ein Bild, das Objekt, Himmel, Uhr enthält.&#10;&#10;Automatisch generierte Beschreibung">
            <a:extLst>
              <a:ext uri="{FF2B5EF4-FFF2-40B4-BE49-F238E27FC236}">
                <a16:creationId xmlns:a16="http://schemas.microsoft.com/office/drawing/2014/main" id="{D2DF4AD2-46A1-4B4D-929F-EE6F6AA7EAE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8495" y="4280921"/>
            <a:ext cx="2306507" cy="1030567"/>
          </a:xfrm>
          <a:prstGeom prst="rect">
            <a:avLst/>
          </a:prstGeom>
        </p:spPr>
      </p:pic>
      <p:pic>
        <p:nvPicPr>
          <p:cNvPr id="47" name="Grafik 46">
            <a:extLst>
              <a:ext uri="{FF2B5EF4-FFF2-40B4-BE49-F238E27FC236}">
                <a16:creationId xmlns:a16="http://schemas.microsoft.com/office/drawing/2014/main" id="{7CFE3F1B-3387-4EF5-9659-22426CEADDF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3634" y="5630914"/>
            <a:ext cx="2306506" cy="1169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087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hteck 19">
            <a:extLst>
              <a:ext uri="{FF2B5EF4-FFF2-40B4-BE49-F238E27FC236}">
                <a16:creationId xmlns:a16="http://schemas.microsoft.com/office/drawing/2014/main" id="{AE317050-20E7-4D7F-9399-BD4F9571439A}"/>
              </a:ext>
            </a:extLst>
          </p:cNvPr>
          <p:cNvSpPr/>
          <p:nvPr/>
        </p:nvSpPr>
        <p:spPr>
          <a:xfrm>
            <a:off x="0" y="-1"/>
            <a:ext cx="12192000" cy="890955"/>
          </a:xfrm>
          <a:prstGeom prst="rect">
            <a:avLst/>
          </a:prstGeom>
          <a:solidFill>
            <a:srgbClr val="F44336"/>
          </a:solidFill>
          <a:ln>
            <a:solidFill>
              <a:srgbClr val="F443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927DEC14-5A50-4FD2-BB96-D8BA71D03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914" y="94142"/>
            <a:ext cx="10515600" cy="642581"/>
          </a:xfrm>
        </p:spPr>
        <p:txBody>
          <a:bodyPr>
            <a:normAutofit/>
          </a:bodyPr>
          <a:lstStyle/>
          <a:p>
            <a:r>
              <a:rPr lang="de-DE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</a:t>
            </a:r>
            <a:r>
              <a:rPr lang="de-DE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  <a:r>
              <a:rPr lang="de-DE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(1)</a:t>
            </a:r>
          </a:p>
        </p:txBody>
      </p:sp>
      <p:pic>
        <p:nvPicPr>
          <p:cNvPr id="10" name="Grafik 9" descr="Ein Bild, das Text enthält.&#10;&#10;Automatisch generierte Beschreibung">
            <a:extLst>
              <a:ext uri="{FF2B5EF4-FFF2-40B4-BE49-F238E27FC236}">
                <a16:creationId xmlns:a16="http://schemas.microsoft.com/office/drawing/2014/main" id="{7E8053AD-5409-4BEE-BC3C-F9530D0656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3476" y="1209675"/>
            <a:ext cx="1519529" cy="1519529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9A993651-F3D7-4AB2-8640-C30B971324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1851" y="2158997"/>
            <a:ext cx="1519529" cy="1519529"/>
          </a:xfrm>
          <a:prstGeom prst="rect">
            <a:avLst/>
          </a:prstGeom>
        </p:spPr>
      </p:pic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B10CD2A5-E121-4C5D-84C2-5F67032F7296}"/>
              </a:ext>
            </a:extLst>
          </p:cNvPr>
          <p:cNvGrpSpPr/>
          <p:nvPr/>
        </p:nvGrpSpPr>
        <p:grpSpPr>
          <a:xfrm>
            <a:off x="5653476" y="4278193"/>
            <a:ext cx="2827890" cy="1745019"/>
            <a:chOff x="5821593" y="4820145"/>
            <a:chExt cx="2827890" cy="1745019"/>
          </a:xfrm>
        </p:grpSpPr>
        <p:pic>
          <p:nvPicPr>
            <p:cNvPr id="18" name="Grafik 17">
              <a:extLst>
                <a:ext uri="{FF2B5EF4-FFF2-40B4-BE49-F238E27FC236}">
                  <a16:creationId xmlns:a16="http://schemas.microsoft.com/office/drawing/2014/main" id="{A7653592-4778-42B2-B338-A53D15043A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064270">
              <a:off x="5821593" y="5211883"/>
              <a:ext cx="1295783" cy="1295783"/>
            </a:xfrm>
            <a:prstGeom prst="rect">
              <a:avLst/>
            </a:prstGeom>
          </p:spPr>
        </p:pic>
        <p:pic>
          <p:nvPicPr>
            <p:cNvPr id="16" name="Grafik 15">
              <a:extLst>
                <a:ext uri="{FF2B5EF4-FFF2-40B4-BE49-F238E27FC236}">
                  <a16:creationId xmlns:a16="http://schemas.microsoft.com/office/drawing/2014/main" id="{53BDE7FF-1EFA-47AF-80D7-2D4361A46E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4464" y="4820145"/>
              <a:ext cx="1745019" cy="1745019"/>
            </a:xfrm>
            <a:prstGeom prst="rect">
              <a:avLst/>
            </a:prstGeom>
          </p:spPr>
        </p:pic>
      </p:grpSp>
      <p:sp>
        <p:nvSpPr>
          <p:cNvPr id="27" name="Pfeil: nach links gekrümmt 26">
            <a:extLst>
              <a:ext uri="{FF2B5EF4-FFF2-40B4-BE49-F238E27FC236}">
                <a16:creationId xmlns:a16="http://schemas.microsoft.com/office/drawing/2014/main" id="{0DA2EA2C-7BF7-4A4C-8925-F2EC3F8C6479}"/>
              </a:ext>
            </a:extLst>
          </p:cNvPr>
          <p:cNvSpPr/>
          <p:nvPr/>
        </p:nvSpPr>
        <p:spPr>
          <a:xfrm rot="17464783">
            <a:off x="8298187" y="442575"/>
            <a:ext cx="731520" cy="1924753"/>
          </a:xfrm>
          <a:prstGeom prst="curved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8" name="Pfeil: nach links gekrümmt 27">
            <a:extLst>
              <a:ext uri="{FF2B5EF4-FFF2-40B4-BE49-F238E27FC236}">
                <a16:creationId xmlns:a16="http://schemas.microsoft.com/office/drawing/2014/main" id="{E036391C-BE12-4E0C-AA7F-E2ACB50549F1}"/>
              </a:ext>
            </a:extLst>
          </p:cNvPr>
          <p:cNvSpPr/>
          <p:nvPr/>
        </p:nvSpPr>
        <p:spPr>
          <a:xfrm rot="14965703">
            <a:off x="4095354" y="484093"/>
            <a:ext cx="731520" cy="1924753"/>
          </a:xfrm>
          <a:prstGeom prst="curved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9" name="Pfeil: nach links gekrümmt 28">
            <a:extLst>
              <a:ext uri="{FF2B5EF4-FFF2-40B4-BE49-F238E27FC236}">
                <a16:creationId xmlns:a16="http://schemas.microsoft.com/office/drawing/2014/main" id="{9AE8DE51-BC63-4538-99EF-C383E14C7878}"/>
              </a:ext>
            </a:extLst>
          </p:cNvPr>
          <p:cNvSpPr/>
          <p:nvPr/>
        </p:nvSpPr>
        <p:spPr>
          <a:xfrm rot="1677608">
            <a:off x="9008897" y="3857626"/>
            <a:ext cx="731520" cy="2063199"/>
          </a:xfrm>
          <a:prstGeom prst="curved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BA11DCF6-B1DD-4DE3-BF5A-1148EABB6242}"/>
              </a:ext>
            </a:extLst>
          </p:cNvPr>
          <p:cNvGrpSpPr/>
          <p:nvPr/>
        </p:nvGrpSpPr>
        <p:grpSpPr>
          <a:xfrm>
            <a:off x="766499" y="2110246"/>
            <a:ext cx="2743200" cy="4039331"/>
            <a:chOff x="838200" y="2158997"/>
            <a:chExt cx="2743200" cy="4039331"/>
          </a:xfrm>
        </p:grpSpPr>
        <p:pic>
          <p:nvPicPr>
            <p:cNvPr id="6" name="Grafik 5" descr="Ein Bild, das Puppe, Spielzeug, ClipArt enthält.&#10;&#10;Automatisch generierte Beschreibung">
              <a:extLst>
                <a:ext uri="{FF2B5EF4-FFF2-40B4-BE49-F238E27FC236}">
                  <a16:creationId xmlns:a16="http://schemas.microsoft.com/office/drawing/2014/main" id="{1A44C58B-1AEA-4CF2-8B48-43CEE98D23E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" y="2158997"/>
              <a:ext cx="2743200" cy="1798320"/>
            </a:xfrm>
            <a:prstGeom prst="rect">
              <a:avLst/>
            </a:prstGeom>
          </p:spPr>
        </p:pic>
        <p:pic>
          <p:nvPicPr>
            <p:cNvPr id="8" name="Grafik 7" descr="Ein Bild, das Puppe, ClipArt, Spielzeug enthält.&#10;&#10;Automatisch generierte Beschreibung">
              <a:extLst>
                <a:ext uri="{FF2B5EF4-FFF2-40B4-BE49-F238E27FC236}">
                  <a16:creationId xmlns:a16="http://schemas.microsoft.com/office/drawing/2014/main" id="{F08AFC3B-129D-41E7-A33A-4565EE2D63A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4880" y="3974422"/>
              <a:ext cx="2529840" cy="1859280"/>
            </a:xfrm>
            <a:prstGeom prst="rect">
              <a:avLst/>
            </a:prstGeom>
          </p:spPr>
        </p:pic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B1A87028-455B-483F-A61F-B6D2618C5744}"/>
                </a:ext>
              </a:extLst>
            </p:cNvPr>
            <p:cNvSpPr txBox="1"/>
            <p:nvPr/>
          </p:nvSpPr>
          <p:spPr>
            <a:xfrm>
              <a:off x="1176226" y="5859774"/>
              <a:ext cx="19078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Bullying</a:t>
              </a:r>
              <a:r>
                <a:rPr lang="de-DE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6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situation</a:t>
              </a:r>
              <a:endParaRPr lang="de-DE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4" name="Textfeld 33">
            <a:extLst>
              <a:ext uri="{FF2B5EF4-FFF2-40B4-BE49-F238E27FC236}">
                <a16:creationId xmlns:a16="http://schemas.microsoft.com/office/drawing/2014/main" id="{CA8C1619-173A-4916-BEAF-F6C400AA1565}"/>
              </a:ext>
            </a:extLst>
          </p:cNvPr>
          <p:cNvSpPr txBox="1"/>
          <p:nvPr/>
        </p:nvSpPr>
        <p:spPr>
          <a:xfrm>
            <a:off x="4856484" y="2740029"/>
            <a:ext cx="37597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Detection</a:t>
            </a:r>
            <a:r>
              <a:rPr lang="de-DE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1600" b="1" dirty="0">
                <a:latin typeface="Arial" panose="020B0604020202020204" pitchFamily="34" charset="0"/>
                <a:cs typeface="Arial" panose="020B0604020202020204" pitchFamily="34" charset="0"/>
              </a:rPr>
              <a:t> (high </a:t>
            </a:r>
            <a:r>
              <a:rPr lang="de-DE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heart</a:t>
            </a:r>
            <a:r>
              <a:rPr lang="de-DE" sz="1600" b="1" dirty="0">
                <a:latin typeface="Arial" panose="020B0604020202020204" pitchFamily="34" charset="0"/>
                <a:cs typeface="Arial" panose="020B0604020202020204" pitchFamily="34" charset="0"/>
              </a:rPr>
              <a:t> rate, </a:t>
            </a:r>
            <a:r>
              <a:rPr lang="de-DE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sound</a:t>
            </a:r>
            <a:r>
              <a:rPr lang="de-DE" sz="16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location</a:t>
            </a:r>
            <a:r>
              <a:rPr lang="de-DE" sz="1600" b="1" dirty="0">
                <a:latin typeface="Arial" panose="020B0604020202020204" pitchFamily="34" charset="0"/>
                <a:cs typeface="Arial" panose="020B0604020202020204" pitchFamily="34" charset="0"/>
              </a:rPr>
              <a:t>, time, </a:t>
            </a:r>
            <a:r>
              <a:rPr lang="de-DE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hand</a:t>
            </a:r>
            <a:r>
              <a:rPr lang="de-DE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motions</a:t>
            </a:r>
            <a:r>
              <a:rPr lang="de-DE" sz="16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13B02618-41D9-4C9D-8A35-F191816CB2CE}"/>
              </a:ext>
            </a:extLst>
          </p:cNvPr>
          <p:cNvSpPr txBox="1"/>
          <p:nvPr/>
        </p:nvSpPr>
        <p:spPr>
          <a:xfrm>
            <a:off x="9811673" y="3678526"/>
            <a:ext cx="21555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>
                <a:latin typeface="Arial" panose="020B0604020202020204" pitchFamily="34" charset="0"/>
                <a:cs typeface="Arial" panose="020B0604020202020204" pitchFamily="34" charset="0"/>
              </a:rPr>
              <a:t>Processing </a:t>
            </a:r>
            <a:r>
              <a:rPr lang="de-DE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de-DE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7CE470FA-EA30-43A5-9E9E-59B634F07CF0}"/>
              </a:ext>
            </a:extLst>
          </p:cNvPr>
          <p:cNvSpPr txBox="1"/>
          <p:nvPr/>
        </p:nvSpPr>
        <p:spPr>
          <a:xfrm>
            <a:off x="5040715" y="5860077"/>
            <a:ext cx="65290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Notify</a:t>
            </a:r>
            <a:r>
              <a:rPr lang="de-DE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teachers</a:t>
            </a:r>
            <a:r>
              <a:rPr lang="de-DE" sz="16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parents</a:t>
            </a:r>
            <a:r>
              <a:rPr lang="de-DE" sz="16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de-DE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mentors</a:t>
            </a:r>
            <a:r>
              <a:rPr lang="de-DE" sz="1600" b="1" dirty="0"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de-DE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investigation</a:t>
            </a:r>
            <a:r>
              <a:rPr lang="de-DE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bullying</a:t>
            </a:r>
            <a:r>
              <a:rPr lang="de-DE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incidents</a:t>
            </a:r>
            <a:r>
              <a:rPr lang="de-DE" sz="1600" b="1" dirty="0"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de-DE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frequencies</a:t>
            </a:r>
            <a:r>
              <a:rPr lang="de-DE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F219EDF9-5BC7-40E9-AD45-892468960ACB}"/>
              </a:ext>
            </a:extLst>
          </p:cNvPr>
          <p:cNvSpPr txBox="1"/>
          <p:nvPr/>
        </p:nvSpPr>
        <p:spPr>
          <a:xfrm>
            <a:off x="71021" y="6444852"/>
            <a:ext cx="1801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Credits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to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freepik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0713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hteck 19">
            <a:extLst>
              <a:ext uri="{FF2B5EF4-FFF2-40B4-BE49-F238E27FC236}">
                <a16:creationId xmlns:a16="http://schemas.microsoft.com/office/drawing/2014/main" id="{AE317050-20E7-4D7F-9399-BD4F9571439A}"/>
              </a:ext>
            </a:extLst>
          </p:cNvPr>
          <p:cNvSpPr/>
          <p:nvPr/>
        </p:nvSpPr>
        <p:spPr>
          <a:xfrm>
            <a:off x="0" y="-1"/>
            <a:ext cx="12192000" cy="890955"/>
          </a:xfrm>
          <a:prstGeom prst="rect">
            <a:avLst/>
          </a:prstGeom>
          <a:solidFill>
            <a:srgbClr val="F44336"/>
          </a:solidFill>
          <a:ln>
            <a:solidFill>
              <a:srgbClr val="F443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927DEC14-5A50-4FD2-BB96-D8BA71D03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914" y="94142"/>
            <a:ext cx="10515600" cy="642581"/>
          </a:xfrm>
        </p:spPr>
        <p:txBody>
          <a:bodyPr>
            <a:normAutofit/>
          </a:bodyPr>
          <a:lstStyle/>
          <a:p>
            <a:r>
              <a:rPr lang="de-DE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</a:t>
            </a:r>
            <a:r>
              <a:rPr lang="de-DE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  <a:r>
              <a:rPr lang="de-DE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9A993651-F3D7-4AB2-8640-C30B971324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1851" y="2158997"/>
            <a:ext cx="1519529" cy="1519529"/>
          </a:xfrm>
          <a:prstGeom prst="rect">
            <a:avLst/>
          </a:prstGeom>
        </p:spPr>
      </p:pic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B10CD2A5-E121-4C5D-84C2-5F67032F7296}"/>
              </a:ext>
            </a:extLst>
          </p:cNvPr>
          <p:cNvGrpSpPr/>
          <p:nvPr/>
        </p:nvGrpSpPr>
        <p:grpSpPr>
          <a:xfrm>
            <a:off x="5653476" y="4278193"/>
            <a:ext cx="2827890" cy="1745019"/>
            <a:chOff x="5821593" y="4820145"/>
            <a:chExt cx="2827890" cy="1745019"/>
          </a:xfrm>
        </p:grpSpPr>
        <p:pic>
          <p:nvPicPr>
            <p:cNvPr id="18" name="Grafik 17">
              <a:extLst>
                <a:ext uri="{FF2B5EF4-FFF2-40B4-BE49-F238E27FC236}">
                  <a16:creationId xmlns:a16="http://schemas.microsoft.com/office/drawing/2014/main" id="{A7653592-4778-42B2-B338-A53D15043A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064270">
              <a:off x="5821593" y="5211883"/>
              <a:ext cx="1295783" cy="1295783"/>
            </a:xfrm>
            <a:prstGeom prst="rect">
              <a:avLst/>
            </a:prstGeom>
          </p:spPr>
        </p:pic>
        <p:pic>
          <p:nvPicPr>
            <p:cNvPr id="16" name="Grafik 15">
              <a:extLst>
                <a:ext uri="{FF2B5EF4-FFF2-40B4-BE49-F238E27FC236}">
                  <a16:creationId xmlns:a16="http://schemas.microsoft.com/office/drawing/2014/main" id="{53BDE7FF-1EFA-47AF-80D7-2D4361A46E5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4464" y="4820145"/>
              <a:ext cx="1745019" cy="1745019"/>
            </a:xfrm>
            <a:prstGeom prst="rect">
              <a:avLst/>
            </a:prstGeom>
          </p:spPr>
        </p:pic>
      </p:grpSp>
      <p:sp>
        <p:nvSpPr>
          <p:cNvPr id="27" name="Pfeil: nach links gekrümmt 26">
            <a:extLst>
              <a:ext uri="{FF2B5EF4-FFF2-40B4-BE49-F238E27FC236}">
                <a16:creationId xmlns:a16="http://schemas.microsoft.com/office/drawing/2014/main" id="{0DA2EA2C-7BF7-4A4C-8925-F2EC3F8C6479}"/>
              </a:ext>
            </a:extLst>
          </p:cNvPr>
          <p:cNvSpPr/>
          <p:nvPr/>
        </p:nvSpPr>
        <p:spPr>
          <a:xfrm rot="17464783">
            <a:off x="8298187" y="442575"/>
            <a:ext cx="731520" cy="1924753"/>
          </a:xfrm>
          <a:prstGeom prst="curved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8" name="Pfeil: nach links gekrümmt 27">
            <a:extLst>
              <a:ext uri="{FF2B5EF4-FFF2-40B4-BE49-F238E27FC236}">
                <a16:creationId xmlns:a16="http://schemas.microsoft.com/office/drawing/2014/main" id="{E036391C-BE12-4E0C-AA7F-E2ACB50549F1}"/>
              </a:ext>
            </a:extLst>
          </p:cNvPr>
          <p:cNvSpPr/>
          <p:nvPr/>
        </p:nvSpPr>
        <p:spPr>
          <a:xfrm rot="15467975">
            <a:off x="3343483" y="562599"/>
            <a:ext cx="731520" cy="1924753"/>
          </a:xfrm>
          <a:prstGeom prst="curved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9" name="Pfeil: nach links gekrümmt 28">
            <a:extLst>
              <a:ext uri="{FF2B5EF4-FFF2-40B4-BE49-F238E27FC236}">
                <a16:creationId xmlns:a16="http://schemas.microsoft.com/office/drawing/2014/main" id="{9AE8DE51-BC63-4538-99EF-C383E14C7878}"/>
              </a:ext>
            </a:extLst>
          </p:cNvPr>
          <p:cNvSpPr/>
          <p:nvPr/>
        </p:nvSpPr>
        <p:spPr>
          <a:xfrm rot="1677608">
            <a:off x="9008897" y="3857626"/>
            <a:ext cx="731520" cy="2063199"/>
          </a:xfrm>
          <a:prstGeom prst="curved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BA11DCF6-B1DD-4DE3-BF5A-1148EABB6242}"/>
              </a:ext>
            </a:extLst>
          </p:cNvPr>
          <p:cNvGrpSpPr/>
          <p:nvPr/>
        </p:nvGrpSpPr>
        <p:grpSpPr>
          <a:xfrm>
            <a:off x="195431" y="2092736"/>
            <a:ext cx="2743200" cy="4039331"/>
            <a:chOff x="838200" y="2158997"/>
            <a:chExt cx="2743200" cy="4039331"/>
          </a:xfrm>
        </p:grpSpPr>
        <p:pic>
          <p:nvPicPr>
            <p:cNvPr id="6" name="Grafik 5" descr="Ein Bild, das Puppe, Spielzeug, ClipArt enthält.&#10;&#10;Automatisch generierte Beschreibung">
              <a:extLst>
                <a:ext uri="{FF2B5EF4-FFF2-40B4-BE49-F238E27FC236}">
                  <a16:creationId xmlns:a16="http://schemas.microsoft.com/office/drawing/2014/main" id="{1A44C58B-1AEA-4CF2-8B48-43CEE98D23E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" y="2158997"/>
              <a:ext cx="2743200" cy="1798320"/>
            </a:xfrm>
            <a:prstGeom prst="rect">
              <a:avLst/>
            </a:prstGeom>
          </p:spPr>
        </p:pic>
        <p:pic>
          <p:nvPicPr>
            <p:cNvPr id="8" name="Grafik 7" descr="Ein Bild, das Puppe, ClipArt, Spielzeug enthält.&#10;&#10;Automatisch generierte Beschreibung">
              <a:extLst>
                <a:ext uri="{FF2B5EF4-FFF2-40B4-BE49-F238E27FC236}">
                  <a16:creationId xmlns:a16="http://schemas.microsoft.com/office/drawing/2014/main" id="{F08AFC3B-129D-41E7-A33A-4565EE2D63A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4880" y="3974422"/>
              <a:ext cx="2529840" cy="1859280"/>
            </a:xfrm>
            <a:prstGeom prst="rect">
              <a:avLst/>
            </a:prstGeom>
          </p:spPr>
        </p:pic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B1A87028-455B-483F-A61F-B6D2618C5744}"/>
                </a:ext>
              </a:extLst>
            </p:cNvPr>
            <p:cNvSpPr txBox="1"/>
            <p:nvPr/>
          </p:nvSpPr>
          <p:spPr>
            <a:xfrm>
              <a:off x="1176226" y="5859774"/>
              <a:ext cx="19078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Bullying</a:t>
              </a:r>
              <a:r>
                <a:rPr lang="de-DE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6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situation</a:t>
              </a:r>
              <a:endParaRPr lang="de-DE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5" name="Textfeld 34">
            <a:extLst>
              <a:ext uri="{FF2B5EF4-FFF2-40B4-BE49-F238E27FC236}">
                <a16:creationId xmlns:a16="http://schemas.microsoft.com/office/drawing/2014/main" id="{13B02618-41D9-4C9D-8A35-F191816CB2CE}"/>
              </a:ext>
            </a:extLst>
          </p:cNvPr>
          <p:cNvSpPr txBox="1"/>
          <p:nvPr/>
        </p:nvSpPr>
        <p:spPr>
          <a:xfrm>
            <a:off x="9811673" y="3678526"/>
            <a:ext cx="21555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>
                <a:latin typeface="Arial" panose="020B0604020202020204" pitchFamily="34" charset="0"/>
                <a:cs typeface="Arial" panose="020B0604020202020204" pitchFamily="34" charset="0"/>
              </a:rPr>
              <a:t>Processing </a:t>
            </a:r>
            <a:r>
              <a:rPr lang="de-DE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de-DE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7CE470FA-EA30-43A5-9E9E-59B634F07CF0}"/>
              </a:ext>
            </a:extLst>
          </p:cNvPr>
          <p:cNvSpPr txBox="1"/>
          <p:nvPr/>
        </p:nvSpPr>
        <p:spPr>
          <a:xfrm>
            <a:off x="5040715" y="5860077"/>
            <a:ext cx="65290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Notify</a:t>
            </a:r>
            <a:r>
              <a:rPr lang="de-DE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teachers</a:t>
            </a:r>
            <a:r>
              <a:rPr lang="de-DE" sz="16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parents</a:t>
            </a:r>
            <a:r>
              <a:rPr lang="de-DE" sz="16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de-DE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mentors</a:t>
            </a:r>
            <a:r>
              <a:rPr lang="de-DE" sz="1600" b="1" dirty="0"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de-DE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investigation</a:t>
            </a:r>
            <a:r>
              <a:rPr lang="de-DE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bullying</a:t>
            </a:r>
            <a:r>
              <a:rPr lang="de-DE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incidents</a:t>
            </a:r>
            <a:r>
              <a:rPr lang="de-DE" sz="1600" b="1" dirty="0"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de-DE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frequencies</a:t>
            </a:r>
            <a:r>
              <a:rPr lang="de-DE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3" name="Grafik 2" descr="Ein Bild, das darstellend enthält.&#10;&#10;Automatisch generierte Beschreibung">
            <a:extLst>
              <a:ext uri="{FF2B5EF4-FFF2-40B4-BE49-F238E27FC236}">
                <a16:creationId xmlns:a16="http://schemas.microsoft.com/office/drawing/2014/main" id="{8CEC8066-F25E-4316-AAB9-916BD11018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772" y="1066373"/>
            <a:ext cx="2743201" cy="2261224"/>
          </a:xfrm>
          <a:prstGeom prst="rect">
            <a:avLst/>
          </a:prstGeom>
        </p:spPr>
      </p:pic>
      <p:sp>
        <p:nvSpPr>
          <p:cNvPr id="5" name="Ellipse 4">
            <a:extLst>
              <a:ext uri="{FF2B5EF4-FFF2-40B4-BE49-F238E27FC236}">
                <a16:creationId xmlns:a16="http://schemas.microsoft.com/office/drawing/2014/main" id="{7BA4003B-67E8-4925-8CB9-53E637351C91}"/>
              </a:ext>
            </a:extLst>
          </p:cNvPr>
          <p:cNvSpPr/>
          <p:nvPr/>
        </p:nvSpPr>
        <p:spPr>
          <a:xfrm>
            <a:off x="5437157" y="972936"/>
            <a:ext cx="761223" cy="235466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854AE0FB-D02F-4BFF-9B77-0878CD6D4A05}"/>
              </a:ext>
            </a:extLst>
          </p:cNvPr>
          <p:cNvSpPr txBox="1"/>
          <p:nvPr/>
        </p:nvSpPr>
        <p:spPr>
          <a:xfrm>
            <a:off x="4716032" y="3464341"/>
            <a:ext cx="3071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Witness</a:t>
            </a:r>
            <a:r>
              <a:rPr lang="de-DE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among</a:t>
            </a:r>
            <a:r>
              <a:rPr lang="de-DE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classmates</a:t>
            </a:r>
            <a:endParaRPr lang="de-DE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BE8D2AAE-D24D-47BD-923B-CA2C79A932A1}"/>
              </a:ext>
            </a:extLst>
          </p:cNvPr>
          <p:cNvSpPr txBox="1"/>
          <p:nvPr/>
        </p:nvSpPr>
        <p:spPr>
          <a:xfrm>
            <a:off x="71021" y="6444852"/>
            <a:ext cx="1801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Credits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to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freepik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578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hteck 19">
            <a:extLst>
              <a:ext uri="{FF2B5EF4-FFF2-40B4-BE49-F238E27FC236}">
                <a16:creationId xmlns:a16="http://schemas.microsoft.com/office/drawing/2014/main" id="{AE317050-20E7-4D7F-9399-BD4F9571439A}"/>
              </a:ext>
            </a:extLst>
          </p:cNvPr>
          <p:cNvSpPr/>
          <p:nvPr/>
        </p:nvSpPr>
        <p:spPr>
          <a:xfrm>
            <a:off x="0" y="-1"/>
            <a:ext cx="12192000" cy="890955"/>
          </a:xfrm>
          <a:prstGeom prst="rect">
            <a:avLst/>
          </a:prstGeom>
          <a:solidFill>
            <a:srgbClr val="F44336"/>
          </a:solidFill>
          <a:ln>
            <a:solidFill>
              <a:srgbClr val="F443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927DEC14-5A50-4FD2-BB96-D8BA71D03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914" y="94142"/>
            <a:ext cx="10515600" cy="642581"/>
          </a:xfrm>
        </p:spPr>
        <p:txBody>
          <a:bodyPr>
            <a:normAutofit/>
          </a:bodyPr>
          <a:lstStyle/>
          <a:p>
            <a:r>
              <a:rPr lang="de-DE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</a:t>
            </a:r>
            <a:r>
              <a:rPr lang="de-DE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  <a:r>
              <a:rPr lang="de-DE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(3)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9A993651-F3D7-4AB2-8640-C30B971324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1851" y="2158997"/>
            <a:ext cx="1519529" cy="1519529"/>
          </a:xfrm>
          <a:prstGeom prst="rect">
            <a:avLst/>
          </a:prstGeom>
        </p:spPr>
      </p:pic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B10CD2A5-E121-4C5D-84C2-5F67032F7296}"/>
              </a:ext>
            </a:extLst>
          </p:cNvPr>
          <p:cNvGrpSpPr/>
          <p:nvPr/>
        </p:nvGrpSpPr>
        <p:grpSpPr>
          <a:xfrm>
            <a:off x="5653476" y="4278193"/>
            <a:ext cx="2827890" cy="1745019"/>
            <a:chOff x="5821593" y="4820145"/>
            <a:chExt cx="2827890" cy="1745019"/>
          </a:xfrm>
        </p:grpSpPr>
        <p:pic>
          <p:nvPicPr>
            <p:cNvPr id="18" name="Grafik 17">
              <a:extLst>
                <a:ext uri="{FF2B5EF4-FFF2-40B4-BE49-F238E27FC236}">
                  <a16:creationId xmlns:a16="http://schemas.microsoft.com/office/drawing/2014/main" id="{A7653592-4778-42B2-B338-A53D15043A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064270">
              <a:off x="5821593" y="5211883"/>
              <a:ext cx="1295783" cy="1295783"/>
            </a:xfrm>
            <a:prstGeom prst="rect">
              <a:avLst/>
            </a:prstGeom>
          </p:spPr>
        </p:pic>
        <p:pic>
          <p:nvPicPr>
            <p:cNvPr id="16" name="Grafik 15">
              <a:extLst>
                <a:ext uri="{FF2B5EF4-FFF2-40B4-BE49-F238E27FC236}">
                  <a16:creationId xmlns:a16="http://schemas.microsoft.com/office/drawing/2014/main" id="{53BDE7FF-1EFA-47AF-80D7-2D4361A46E5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4464" y="4820145"/>
              <a:ext cx="1745019" cy="1745019"/>
            </a:xfrm>
            <a:prstGeom prst="rect">
              <a:avLst/>
            </a:prstGeom>
          </p:spPr>
        </p:pic>
      </p:grpSp>
      <p:sp>
        <p:nvSpPr>
          <p:cNvPr id="27" name="Pfeil: nach links gekrümmt 26">
            <a:extLst>
              <a:ext uri="{FF2B5EF4-FFF2-40B4-BE49-F238E27FC236}">
                <a16:creationId xmlns:a16="http://schemas.microsoft.com/office/drawing/2014/main" id="{0DA2EA2C-7BF7-4A4C-8925-F2EC3F8C6479}"/>
              </a:ext>
            </a:extLst>
          </p:cNvPr>
          <p:cNvSpPr/>
          <p:nvPr/>
        </p:nvSpPr>
        <p:spPr>
          <a:xfrm rot="17464783">
            <a:off x="8298187" y="442575"/>
            <a:ext cx="731520" cy="1924753"/>
          </a:xfrm>
          <a:prstGeom prst="curved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8" name="Pfeil: nach links gekrümmt 27">
            <a:extLst>
              <a:ext uri="{FF2B5EF4-FFF2-40B4-BE49-F238E27FC236}">
                <a16:creationId xmlns:a16="http://schemas.microsoft.com/office/drawing/2014/main" id="{E036391C-BE12-4E0C-AA7F-E2ACB50549F1}"/>
              </a:ext>
            </a:extLst>
          </p:cNvPr>
          <p:cNvSpPr/>
          <p:nvPr/>
        </p:nvSpPr>
        <p:spPr>
          <a:xfrm rot="14965703">
            <a:off x="4095354" y="484093"/>
            <a:ext cx="731520" cy="1924753"/>
          </a:xfrm>
          <a:prstGeom prst="curved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9" name="Pfeil: nach links gekrümmt 28">
            <a:extLst>
              <a:ext uri="{FF2B5EF4-FFF2-40B4-BE49-F238E27FC236}">
                <a16:creationId xmlns:a16="http://schemas.microsoft.com/office/drawing/2014/main" id="{9AE8DE51-BC63-4538-99EF-C383E14C7878}"/>
              </a:ext>
            </a:extLst>
          </p:cNvPr>
          <p:cNvSpPr/>
          <p:nvPr/>
        </p:nvSpPr>
        <p:spPr>
          <a:xfrm rot="1677608">
            <a:off x="9008897" y="3857626"/>
            <a:ext cx="731520" cy="2063199"/>
          </a:xfrm>
          <a:prstGeom prst="curved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BA11DCF6-B1DD-4DE3-BF5A-1148EABB6242}"/>
              </a:ext>
            </a:extLst>
          </p:cNvPr>
          <p:cNvGrpSpPr/>
          <p:nvPr/>
        </p:nvGrpSpPr>
        <p:grpSpPr>
          <a:xfrm>
            <a:off x="766499" y="2110246"/>
            <a:ext cx="2743200" cy="4039331"/>
            <a:chOff x="838200" y="2158997"/>
            <a:chExt cx="2743200" cy="4039331"/>
          </a:xfrm>
        </p:grpSpPr>
        <p:pic>
          <p:nvPicPr>
            <p:cNvPr id="6" name="Grafik 5" descr="Ein Bild, das Puppe, Spielzeug, ClipArt enthält.&#10;&#10;Automatisch generierte Beschreibung">
              <a:extLst>
                <a:ext uri="{FF2B5EF4-FFF2-40B4-BE49-F238E27FC236}">
                  <a16:creationId xmlns:a16="http://schemas.microsoft.com/office/drawing/2014/main" id="{1A44C58B-1AEA-4CF2-8B48-43CEE98D23E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" y="2158997"/>
              <a:ext cx="2743200" cy="1798320"/>
            </a:xfrm>
            <a:prstGeom prst="rect">
              <a:avLst/>
            </a:prstGeom>
          </p:spPr>
        </p:pic>
        <p:pic>
          <p:nvPicPr>
            <p:cNvPr id="8" name="Grafik 7" descr="Ein Bild, das Puppe, ClipArt, Spielzeug enthält.&#10;&#10;Automatisch generierte Beschreibung">
              <a:extLst>
                <a:ext uri="{FF2B5EF4-FFF2-40B4-BE49-F238E27FC236}">
                  <a16:creationId xmlns:a16="http://schemas.microsoft.com/office/drawing/2014/main" id="{F08AFC3B-129D-41E7-A33A-4565EE2D63A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4880" y="3974422"/>
              <a:ext cx="2529840" cy="1859280"/>
            </a:xfrm>
            <a:prstGeom prst="rect">
              <a:avLst/>
            </a:prstGeom>
          </p:spPr>
        </p:pic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B1A87028-455B-483F-A61F-B6D2618C5744}"/>
                </a:ext>
              </a:extLst>
            </p:cNvPr>
            <p:cNvSpPr txBox="1"/>
            <p:nvPr/>
          </p:nvSpPr>
          <p:spPr>
            <a:xfrm>
              <a:off x="1176226" y="5859774"/>
              <a:ext cx="19078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Bullying</a:t>
              </a:r>
              <a:r>
                <a:rPr lang="de-DE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6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situation</a:t>
              </a:r>
              <a:endParaRPr lang="de-DE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5" name="Textfeld 34">
            <a:extLst>
              <a:ext uri="{FF2B5EF4-FFF2-40B4-BE49-F238E27FC236}">
                <a16:creationId xmlns:a16="http://schemas.microsoft.com/office/drawing/2014/main" id="{13B02618-41D9-4C9D-8A35-F191816CB2CE}"/>
              </a:ext>
            </a:extLst>
          </p:cNvPr>
          <p:cNvSpPr txBox="1"/>
          <p:nvPr/>
        </p:nvSpPr>
        <p:spPr>
          <a:xfrm>
            <a:off x="9811673" y="3678526"/>
            <a:ext cx="21555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>
                <a:latin typeface="Arial" panose="020B0604020202020204" pitchFamily="34" charset="0"/>
                <a:cs typeface="Arial" panose="020B0604020202020204" pitchFamily="34" charset="0"/>
              </a:rPr>
              <a:t>Processing </a:t>
            </a:r>
            <a:r>
              <a:rPr lang="de-DE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de-DE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7CE470FA-EA30-43A5-9E9E-59B634F07CF0}"/>
              </a:ext>
            </a:extLst>
          </p:cNvPr>
          <p:cNvSpPr txBox="1"/>
          <p:nvPr/>
        </p:nvSpPr>
        <p:spPr>
          <a:xfrm>
            <a:off x="5040715" y="5860077"/>
            <a:ext cx="65290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Notify</a:t>
            </a:r>
            <a:r>
              <a:rPr lang="de-DE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teachers</a:t>
            </a:r>
            <a:r>
              <a:rPr lang="de-DE" sz="16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parents</a:t>
            </a:r>
            <a:r>
              <a:rPr lang="de-DE" sz="16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de-DE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mentors</a:t>
            </a:r>
            <a:r>
              <a:rPr lang="de-DE" sz="1600" b="1" dirty="0"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de-DE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investigation</a:t>
            </a:r>
            <a:r>
              <a:rPr lang="de-DE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bullying</a:t>
            </a:r>
            <a:r>
              <a:rPr lang="de-DE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incidents</a:t>
            </a:r>
            <a:r>
              <a:rPr lang="de-DE" sz="1600" b="1" dirty="0"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de-DE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frequencies</a:t>
            </a:r>
            <a:r>
              <a:rPr lang="de-DE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3" name="Grafik 2" descr="Ein Bild, das ClipArt, Puppe enthält.&#10;&#10;Automatisch generierte Beschreibung">
            <a:extLst>
              <a:ext uri="{FF2B5EF4-FFF2-40B4-BE49-F238E27FC236}">
                <a16:creationId xmlns:a16="http://schemas.microsoft.com/office/drawing/2014/main" id="{4840D8E0-F0AD-479F-A23C-7838B16F0B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427" y="985097"/>
            <a:ext cx="1113507" cy="2064062"/>
          </a:xfrm>
          <a:prstGeom prst="rect">
            <a:avLst/>
          </a:prstGeom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924D42D7-8445-4A7F-898A-C674B303A598}"/>
              </a:ext>
            </a:extLst>
          </p:cNvPr>
          <p:cNvSpPr txBox="1"/>
          <p:nvPr/>
        </p:nvSpPr>
        <p:spPr>
          <a:xfrm>
            <a:off x="5053283" y="3049159"/>
            <a:ext cx="27077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>
                <a:latin typeface="Arial" panose="020B0604020202020204" pitchFamily="34" charset="0"/>
                <a:cs typeface="Arial" panose="020B0604020202020204" pitchFamily="34" charset="0"/>
              </a:rPr>
              <a:t>Self-report </a:t>
            </a:r>
            <a:r>
              <a:rPr lang="de-DE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through</a:t>
            </a:r>
            <a:r>
              <a:rPr lang="de-DE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victim</a:t>
            </a:r>
            <a:endParaRPr lang="de-DE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0C95B126-22A8-4819-BF61-DCAE91D286F2}"/>
              </a:ext>
            </a:extLst>
          </p:cNvPr>
          <p:cNvSpPr txBox="1"/>
          <p:nvPr/>
        </p:nvSpPr>
        <p:spPr>
          <a:xfrm>
            <a:off x="71021" y="6444852"/>
            <a:ext cx="1801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Credits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to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freepik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781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839</Words>
  <Application>Microsoft Office PowerPoint</Application>
  <PresentationFormat>Breitbild</PresentationFormat>
  <Paragraphs>159</Paragraphs>
  <Slides>18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Wingdings</vt:lpstr>
      <vt:lpstr>Office</vt:lpstr>
      <vt:lpstr>PowerPoint-Präsentation</vt:lpstr>
      <vt:lpstr>Agenda</vt:lpstr>
      <vt:lpstr>Motivation</vt:lpstr>
      <vt:lpstr>Existing solutions &amp; limitations</vt:lpstr>
      <vt:lpstr>Our vision/idea</vt:lpstr>
      <vt:lpstr>Data sources to detect</vt:lpstr>
      <vt:lpstr>System overview (1)</vt:lpstr>
      <vt:lpstr>System overview (2)</vt:lpstr>
      <vt:lpstr>System overview (3)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Conclusion (initial)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Thanh Van Ho</dc:creator>
  <cp:lastModifiedBy>Thanh Van Ho</cp:lastModifiedBy>
  <cp:revision>103</cp:revision>
  <dcterms:created xsi:type="dcterms:W3CDTF">2019-03-25T04:03:32Z</dcterms:created>
  <dcterms:modified xsi:type="dcterms:W3CDTF">2019-03-25T13:35:43Z</dcterms:modified>
</cp:coreProperties>
</file>