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9"/>
  </p:notesMasterIdLst>
  <p:sldIdLst>
    <p:sldId id="296" r:id="rId3"/>
    <p:sldId id="297" r:id="rId4"/>
    <p:sldId id="294" r:id="rId5"/>
    <p:sldId id="295" r:id="rId6"/>
    <p:sldId id="292" r:id="rId7"/>
    <p:sldId id="29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461"/>
    <a:srgbClr val="3D3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F0199-E9C9-2546-93F3-77FDE6542638}" v="14" dt="2021-08-30T08:00:33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68"/>
    <p:restoredTop sz="90748" autoAdjust="0"/>
  </p:normalViewPr>
  <p:slideViewPr>
    <p:cSldViewPr>
      <p:cViewPr varScale="1">
        <p:scale>
          <a:sx n="116" d="100"/>
          <a:sy n="116" d="100"/>
        </p:scale>
        <p:origin x="14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응빈" userId="e1966906-28e4-48ee-ae45-34fa8bdc4c5f" providerId="ADAL" clId="{654F0199-E9C9-2546-93F3-77FDE6542638}"/>
    <pc:docChg chg="custSel addSld delSld modSld">
      <pc:chgData name="이응빈" userId="e1966906-28e4-48ee-ae45-34fa8bdc4c5f" providerId="ADAL" clId="{654F0199-E9C9-2546-93F3-77FDE6542638}" dt="2021-08-30T08:47:37.265" v="25" actId="729"/>
      <pc:docMkLst>
        <pc:docMk/>
      </pc:docMkLst>
      <pc:sldChg chg="delSp modSp del mod">
        <pc:chgData name="이응빈" userId="e1966906-28e4-48ee-ae45-34fa8bdc4c5f" providerId="ADAL" clId="{654F0199-E9C9-2546-93F3-77FDE6542638}" dt="2021-08-30T08:00:28.850" v="23" actId="2696"/>
        <pc:sldMkLst>
          <pc:docMk/>
          <pc:sldMk cId="2511617337" sldId="289"/>
        </pc:sldMkLst>
        <pc:spChg chg="mod">
          <ac:chgData name="이응빈" userId="e1966906-28e4-48ee-ae45-34fa8bdc4c5f" providerId="ADAL" clId="{654F0199-E9C9-2546-93F3-77FDE6542638}" dt="2021-08-30T08:00:06.941" v="19"/>
          <ac:spMkLst>
            <pc:docMk/>
            <pc:sldMk cId="2511617337" sldId="289"/>
            <ac:spMk id="6" creationId="{CA507278-A9D3-4732-ABDA-C37CB2519951}"/>
          </ac:spMkLst>
        </pc:spChg>
        <pc:grpChg chg="del">
          <ac:chgData name="이응빈" userId="e1966906-28e4-48ee-ae45-34fa8bdc4c5f" providerId="ADAL" clId="{654F0199-E9C9-2546-93F3-77FDE6542638}" dt="2021-08-30T08:00:09.664" v="20" actId="478"/>
          <ac:grpSpMkLst>
            <pc:docMk/>
            <pc:sldMk cId="2511617337" sldId="289"/>
            <ac:grpSpMk id="34" creationId="{D1126263-D15A-ED45-8BAB-B409381DA878}"/>
          </ac:grpSpMkLst>
        </pc:grpChg>
        <pc:picChg chg="del">
          <ac:chgData name="이응빈" userId="e1966906-28e4-48ee-ae45-34fa8bdc4c5f" providerId="ADAL" clId="{654F0199-E9C9-2546-93F3-77FDE6542638}" dt="2021-08-30T08:00:09.664" v="20" actId="478"/>
          <ac:picMkLst>
            <pc:docMk/>
            <pc:sldMk cId="2511617337" sldId="289"/>
            <ac:picMk id="44" creationId="{4947A7DE-DC98-5145-9E2E-B1C0E5FA073D}"/>
          </ac:picMkLst>
        </pc:picChg>
      </pc:sldChg>
      <pc:sldChg chg="mod modShow">
        <pc:chgData name="이응빈" userId="e1966906-28e4-48ee-ae45-34fa8bdc4c5f" providerId="ADAL" clId="{654F0199-E9C9-2546-93F3-77FDE6542638}" dt="2021-08-30T08:47:37.265" v="25" actId="729"/>
        <pc:sldMkLst>
          <pc:docMk/>
          <pc:sldMk cId="2848101848" sldId="292"/>
        </pc:sldMkLst>
      </pc:sldChg>
      <pc:sldChg chg="mod modShow">
        <pc:chgData name="이응빈" userId="e1966906-28e4-48ee-ae45-34fa8bdc4c5f" providerId="ADAL" clId="{654F0199-E9C9-2546-93F3-77FDE6542638}" dt="2021-08-30T08:47:37.265" v="25" actId="729"/>
        <pc:sldMkLst>
          <pc:docMk/>
          <pc:sldMk cId="2021381332" sldId="293"/>
        </pc:sldMkLst>
      </pc:sldChg>
      <pc:sldChg chg="mod modShow">
        <pc:chgData name="이응빈" userId="e1966906-28e4-48ee-ae45-34fa8bdc4c5f" providerId="ADAL" clId="{654F0199-E9C9-2546-93F3-77FDE6542638}" dt="2021-08-30T08:47:37.265" v="25" actId="729"/>
        <pc:sldMkLst>
          <pc:docMk/>
          <pc:sldMk cId="945105176" sldId="294"/>
        </pc:sldMkLst>
      </pc:sldChg>
      <pc:sldChg chg="mod modShow">
        <pc:chgData name="이응빈" userId="e1966906-28e4-48ee-ae45-34fa8bdc4c5f" providerId="ADAL" clId="{654F0199-E9C9-2546-93F3-77FDE6542638}" dt="2021-08-30T08:47:37.265" v="25" actId="729"/>
        <pc:sldMkLst>
          <pc:docMk/>
          <pc:sldMk cId="504255209" sldId="295"/>
        </pc:sldMkLst>
      </pc:sldChg>
      <pc:sldChg chg="addSp delSp modSp add mod">
        <pc:chgData name="이응빈" userId="e1966906-28e4-48ee-ae45-34fa8bdc4c5f" providerId="ADAL" clId="{654F0199-E9C9-2546-93F3-77FDE6542638}" dt="2021-08-30T08:00:33.120" v="24"/>
        <pc:sldMkLst>
          <pc:docMk/>
          <pc:sldMk cId="2185165058" sldId="296"/>
        </pc:sldMkLst>
        <pc:spChg chg="mod">
          <ac:chgData name="이응빈" userId="e1966906-28e4-48ee-ae45-34fa8bdc4c5f" providerId="ADAL" clId="{654F0199-E9C9-2546-93F3-77FDE6542638}" dt="2021-08-30T08:00:27.267" v="22"/>
          <ac:spMkLst>
            <pc:docMk/>
            <pc:sldMk cId="2185165058" sldId="296"/>
            <ac:spMk id="6" creationId="{CA507278-A9D3-4732-ABDA-C37CB2519951}"/>
          </ac:spMkLst>
        </pc:spChg>
        <pc:spChg chg="mod">
          <ac:chgData name="이응빈" userId="e1966906-28e4-48ee-ae45-34fa8bdc4c5f" providerId="ADAL" clId="{654F0199-E9C9-2546-93F3-77FDE6542638}" dt="2021-08-30T08:00:33.120" v="24"/>
          <ac:spMkLst>
            <pc:docMk/>
            <pc:sldMk cId="2185165058" sldId="296"/>
            <ac:spMk id="33" creationId="{9BFBE9AF-5006-C648-AFED-59F18A11475A}"/>
          </ac:spMkLst>
        </pc:spChg>
        <pc:grpChg chg="add mod">
          <ac:chgData name="이응빈" userId="e1966906-28e4-48ee-ae45-34fa8bdc4c5f" providerId="ADAL" clId="{654F0199-E9C9-2546-93F3-77FDE6542638}" dt="2021-08-30T07:59:59.080" v="18" actId="1076"/>
          <ac:grpSpMkLst>
            <pc:docMk/>
            <pc:sldMk cId="2185165058" sldId="296"/>
            <ac:grpSpMk id="2" creationId="{D61A9EC2-D124-564B-8CCE-02B3838FEFEE}"/>
          </ac:grpSpMkLst>
        </pc:grpChg>
        <pc:grpChg chg="add mod">
          <ac:chgData name="이응빈" userId="e1966906-28e4-48ee-ae45-34fa8bdc4c5f" providerId="ADAL" clId="{654F0199-E9C9-2546-93F3-77FDE6542638}" dt="2021-08-30T07:59:59.080" v="18" actId="1076"/>
          <ac:grpSpMkLst>
            <pc:docMk/>
            <pc:sldMk cId="2185165058" sldId="296"/>
            <ac:grpSpMk id="3" creationId="{5B4F5BC1-953C-A448-879B-7C4872207F25}"/>
          </ac:grpSpMkLst>
        </pc:grpChg>
        <pc:grpChg chg="del">
          <ac:chgData name="이응빈" userId="e1966906-28e4-48ee-ae45-34fa8bdc4c5f" providerId="ADAL" clId="{654F0199-E9C9-2546-93F3-77FDE6542638}" dt="2021-08-30T07:59:36.020" v="11" actId="478"/>
          <ac:grpSpMkLst>
            <pc:docMk/>
            <pc:sldMk cId="2185165058" sldId="296"/>
            <ac:grpSpMk id="34" creationId="{D1126263-D15A-ED45-8BAB-B409381DA878}"/>
          </ac:grpSpMkLst>
        </pc:grpChg>
        <pc:picChg chg="add mod">
          <ac:chgData name="이응빈" userId="e1966906-28e4-48ee-ae45-34fa8bdc4c5f" providerId="ADAL" clId="{654F0199-E9C9-2546-93F3-77FDE6542638}" dt="2021-08-30T07:59:38.174" v="13"/>
          <ac:picMkLst>
            <pc:docMk/>
            <pc:sldMk cId="2185165058" sldId="296"/>
            <ac:picMk id="15" creationId="{773CB800-D564-1842-9D29-7C9CC318CE62}"/>
          </ac:picMkLst>
        </pc:picChg>
        <pc:picChg chg="add mod">
          <ac:chgData name="이응빈" userId="e1966906-28e4-48ee-ae45-34fa8bdc4c5f" providerId="ADAL" clId="{654F0199-E9C9-2546-93F3-77FDE6542638}" dt="2021-08-30T07:59:38.174" v="13"/>
          <ac:picMkLst>
            <pc:docMk/>
            <pc:sldMk cId="2185165058" sldId="296"/>
            <ac:picMk id="16" creationId="{90CEDF08-6321-DE4E-9232-25C94C0400B6}"/>
          </ac:picMkLst>
        </pc:picChg>
        <pc:picChg chg="add mod">
          <ac:chgData name="이응빈" userId="e1966906-28e4-48ee-ae45-34fa8bdc4c5f" providerId="ADAL" clId="{654F0199-E9C9-2546-93F3-77FDE6542638}" dt="2021-08-30T07:59:38.174" v="13"/>
          <ac:picMkLst>
            <pc:docMk/>
            <pc:sldMk cId="2185165058" sldId="296"/>
            <ac:picMk id="17" creationId="{B6369FEA-F349-404F-B097-D71FFFBA4720}"/>
          </ac:picMkLst>
        </pc:picChg>
        <pc:picChg chg="add mod">
          <ac:chgData name="이응빈" userId="e1966906-28e4-48ee-ae45-34fa8bdc4c5f" providerId="ADAL" clId="{654F0199-E9C9-2546-93F3-77FDE6542638}" dt="2021-08-30T07:59:38.174" v="13"/>
          <ac:picMkLst>
            <pc:docMk/>
            <pc:sldMk cId="2185165058" sldId="296"/>
            <ac:picMk id="18" creationId="{74B57035-0DCC-0745-AD96-CC178087931D}"/>
          </ac:picMkLst>
        </pc:picChg>
        <pc:picChg chg="add mod">
          <ac:chgData name="이응빈" userId="e1966906-28e4-48ee-ae45-34fa8bdc4c5f" providerId="ADAL" clId="{654F0199-E9C9-2546-93F3-77FDE6542638}" dt="2021-08-30T07:59:38.174" v="13"/>
          <ac:picMkLst>
            <pc:docMk/>
            <pc:sldMk cId="2185165058" sldId="296"/>
            <ac:picMk id="19" creationId="{9FEA89EF-B93B-7E4A-8D03-136F5B68FF70}"/>
          </ac:picMkLst>
        </pc:picChg>
        <pc:picChg chg="del">
          <ac:chgData name="이응빈" userId="e1966906-28e4-48ee-ae45-34fa8bdc4c5f" providerId="ADAL" clId="{654F0199-E9C9-2546-93F3-77FDE6542638}" dt="2021-08-30T07:59:37.238" v="12" actId="478"/>
          <ac:picMkLst>
            <pc:docMk/>
            <pc:sldMk cId="2185165058" sldId="296"/>
            <ac:picMk id="44" creationId="{4947A7DE-DC98-5145-9E2E-B1C0E5FA073D}"/>
          </ac:picMkLst>
        </pc:picChg>
      </pc:sldChg>
      <pc:sldChg chg="add">
        <pc:chgData name="이응빈" userId="e1966906-28e4-48ee-ae45-34fa8bdc4c5f" providerId="ADAL" clId="{654F0199-E9C9-2546-93F3-77FDE6542638}" dt="2021-08-30T08:00:17.468" v="21"/>
        <pc:sldMkLst>
          <pc:docMk/>
          <pc:sldMk cId="1666860986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7724C-FF4B-49ED-8CEE-7BF18379984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D9D99-35BA-4ACD-9B74-252F48E99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1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D9D99-35BA-4ACD-9B74-252F48E99F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5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D9D99-35BA-4ACD-9B74-252F48E99F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8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D9D99-35BA-4ACD-9B74-252F48E99F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1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D9D99-35BA-4ACD-9B74-252F48E99F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63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D9D99-35BA-4ACD-9B74-252F48E99F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35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D9D99-35BA-4ACD-9B74-252F48E99F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42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5C7BF-314F-4625-80EF-EDDB0F22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F5D05-7F35-4991-99FD-58508F7DD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37A78F-7703-478B-9349-C5010B5D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B8E8E-2D23-4FB9-BA53-03288E9D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0CF9FF-BD1A-46E3-9CEE-720EC1C5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4C9DE-6A21-4999-9ABB-08E9552E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3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AD1D9-28C7-4283-8BF8-B85DB204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3909A8-01A1-45E0-83B5-F8D4E05C6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87676-A948-4EE3-BD01-CC28FF6B0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A2B9C-002C-439D-8755-DC162783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CA613A-A026-40A8-B924-A27ED3F7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80CC8-D88A-4A3E-AAE2-750F1F0F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54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F09CC-3F91-4AA5-8E05-D91326D4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EE63C-0722-44E7-9B9A-77BAEFC6E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733C9-0CAA-4773-821C-DF731715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EA25E-5344-404D-AB63-ECD14CCC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2865B-FF7A-481F-8566-3F3CC817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8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EE21EE-354A-4BBD-B379-E85C0F966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F3875-F0C1-4A71-A9D8-8632A5457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FCCAF-D365-4651-BC2F-0096E06A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C77BB-7DED-49F6-B6D9-07F23B1B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C4A2F-D77D-4ABC-A8D2-213C28A9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6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5A722-CC25-494C-B5F8-F8D0C03A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8663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8CF59-19FF-43A7-85DA-6EDE03F0A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A5271F-B681-465F-8788-1A077C4F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FD4BA-8D7D-40C0-827F-AC49A336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4C158-1BFE-431A-888B-BE52F717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4B17E-C637-4092-A069-450D62AC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82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A9D60-3C7E-4AE3-AF4E-16457937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BDCC3-F9F4-4419-BB00-FCC7E021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20D60-2629-47E4-BF9F-C90E1781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509BE-6266-400B-90F7-DA7DA008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27612-37FF-4BD0-9B39-ED3E2ED4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9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A39E2-6632-4217-837B-E017EEC4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5821E-12DE-4579-A237-5E1A50A6F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3EE37-B776-44A6-BE2E-F3B6D25B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72F8-57EA-44AC-BD0A-6AC0672F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E40B3-1269-4A75-B842-CA8F9EB2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3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DF2A8-8E91-42E4-A648-43153857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2BE3D-E6FB-448E-AB24-36B0D7505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3626E-A389-4544-B490-0194BD761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F8220-58E9-4FBC-BC29-880AB41D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0C12C-C419-4BB6-B3AC-9CA7B793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AE8C9-AC4D-4664-A8FC-A6B993BC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8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AEB5A-0BAC-42BD-8B68-D84EB8F8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F1A06-3C32-417E-938B-48210C16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CB9864-A3AD-431C-867F-E97EB6654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0E5D2E-082D-4450-A608-39409C90E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D87BC4-B0B0-4C36-B7C0-E220B1B70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3ADF54-37AE-482D-A934-9D628510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4B9394-CBE4-458B-BA82-ED2C5F0F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632A7D-D0EB-41BF-A589-11D47D9E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6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8D53C-AE4C-443F-A62A-F977467B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E35399-711B-4AE5-AFE6-A26B4692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B311EC-531D-46CF-B9C6-C871FC79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17D244-04C3-433B-8551-9103D99B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6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05F80C-4E75-4AA0-BC2F-F3DD6AE2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22786A-3F6A-4515-BF86-5FD86B99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36D7E5-C870-404B-9479-399C31E0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1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834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90" y="6453336"/>
            <a:ext cx="4285288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79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E67D5C-F2E3-4D8F-97F9-77BE9FC9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F20D2-ACBF-4947-BF05-07D589985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6AB70-CA6F-43A6-B911-C2D46E642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D4F4D-29DA-40E5-A79B-4683896D0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1A11E-5E99-44FD-9DFE-1822B2DD4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">
            <a:extLst>
              <a:ext uri="{FF2B5EF4-FFF2-40B4-BE49-F238E27FC236}">
                <a16:creationId xmlns:a16="http://schemas.microsoft.com/office/drawing/2014/main" id="{CA507278-A9D3-4732-ABDA-C37CB2519951}"/>
              </a:ext>
            </a:extLst>
          </p:cNvPr>
          <p:cNvSpPr txBox="1"/>
          <p:nvPr/>
        </p:nvSpPr>
        <p:spPr bwMode="auto">
          <a:xfrm>
            <a:off x="-36512" y="260648"/>
            <a:ext cx="9218793" cy="830997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2400" b="1" dirty="0" err="1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손광훈</a:t>
            </a:r>
            <a:r>
              <a:rPr lang="ko-KR" altLang="en-US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 교수 연구팀 </a:t>
            </a:r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Motion Estimation and Deblurring</a:t>
            </a:r>
            <a:b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</a:br>
            <a:r>
              <a:rPr lang="ko-KR" altLang="en-US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연구</a:t>
            </a:r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, IEEE Transactions on Image Processing </a:t>
            </a:r>
            <a:r>
              <a:rPr lang="ko-KR" altLang="en-US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논문 발표 승인</a:t>
            </a:r>
          </a:p>
        </p:txBody>
      </p:sp>
      <p:sp>
        <p:nvSpPr>
          <p:cNvPr id="33" name="직사각형 12">
            <a:extLst>
              <a:ext uri="{FF2B5EF4-FFF2-40B4-BE49-F238E27FC236}">
                <a16:creationId xmlns:a16="http://schemas.microsoft.com/office/drawing/2014/main" id="{9BFBE9AF-5006-C648-AFED-59F18A11475A}"/>
              </a:ext>
            </a:extLst>
          </p:cNvPr>
          <p:cNvSpPr/>
          <p:nvPr/>
        </p:nvSpPr>
        <p:spPr>
          <a:xfrm>
            <a:off x="323528" y="4221409"/>
            <a:ext cx="8496944" cy="199105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400" dirty="0" err="1">
                <a:solidFill>
                  <a:prstClr val="white"/>
                </a:solidFill>
              </a:rPr>
              <a:t>손광훈</a:t>
            </a:r>
            <a:r>
              <a:rPr lang="ko-KR" altLang="en-US" sz="1400" dirty="0">
                <a:solidFill>
                  <a:prstClr val="white"/>
                </a:solidFill>
              </a:rPr>
              <a:t> 교수 연구팀이 </a:t>
            </a:r>
            <a:r>
              <a:rPr lang="en-US" altLang="ko-KR" sz="1400" dirty="0">
                <a:solidFill>
                  <a:prstClr val="white"/>
                </a:solidFill>
              </a:rPr>
              <a:t>“Multi-task Learning Framework for Motion Estimation and Dynamic Scene Deblurring” </a:t>
            </a:r>
            <a:r>
              <a:rPr lang="ko-KR" altLang="en-US" sz="1400" dirty="0">
                <a:solidFill>
                  <a:prstClr val="white"/>
                </a:solidFill>
              </a:rPr>
              <a:t>논문을 영상처리 분야 세계 최상위 학술지인 </a:t>
            </a:r>
            <a:r>
              <a:rPr lang="en-US" altLang="ko-KR" sz="1400" dirty="0">
                <a:solidFill>
                  <a:prstClr val="white"/>
                </a:solidFill>
              </a:rPr>
              <a:t>IEEE Transactions on Image Processing (TIP, impact factor: 9.34, JCR ranking </a:t>
            </a:r>
            <a:r>
              <a:rPr lang="ko-KR" altLang="en-US" sz="1400" dirty="0">
                <a:solidFill>
                  <a:prstClr val="white"/>
                </a:solidFill>
              </a:rPr>
              <a:t>상위 </a:t>
            </a:r>
            <a:r>
              <a:rPr lang="en-US" altLang="ko-KR" sz="1400" dirty="0">
                <a:solidFill>
                  <a:prstClr val="white"/>
                </a:solidFill>
              </a:rPr>
              <a:t>3.29%)</a:t>
            </a:r>
            <a:r>
              <a:rPr lang="ko-KR" altLang="en-US" sz="1400" dirty="0">
                <a:solidFill>
                  <a:prstClr val="white"/>
                </a:solidFill>
              </a:rPr>
              <a:t>에 게재 승인 받았다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400" dirty="0">
                <a:solidFill>
                  <a:schemeClr val="bg1"/>
                </a:solidFill>
              </a:rPr>
              <a:t>본 연구는 </a:t>
            </a:r>
            <a:r>
              <a:rPr lang="ko-KR" altLang="en-US" sz="1400" dirty="0" err="1">
                <a:solidFill>
                  <a:schemeClr val="bg1"/>
                </a:solidFill>
              </a:rPr>
              <a:t>손광훈</a:t>
            </a:r>
            <a:r>
              <a:rPr lang="ko-KR" altLang="en-US" sz="1400" dirty="0">
                <a:solidFill>
                  <a:schemeClr val="bg1"/>
                </a:solidFill>
              </a:rPr>
              <a:t> 교수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교신 저자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r>
              <a:rPr lang="ko-KR" altLang="en-US" sz="1400" dirty="0">
                <a:solidFill>
                  <a:schemeClr val="bg1"/>
                </a:solidFill>
              </a:rPr>
              <a:t>와 한국과학기술원</a:t>
            </a:r>
            <a:r>
              <a:rPr lang="en-US" altLang="ko-KR" sz="1400" dirty="0">
                <a:solidFill>
                  <a:schemeClr val="bg1"/>
                </a:solidFill>
              </a:rPr>
              <a:t>(KIST)</a:t>
            </a:r>
            <a:r>
              <a:rPr lang="ko-KR" altLang="en-US" sz="1400" dirty="0">
                <a:solidFill>
                  <a:schemeClr val="bg1"/>
                </a:solidFill>
              </a:rPr>
              <a:t> 정형주 연구원</a:t>
            </a:r>
            <a:r>
              <a:rPr lang="en-US" altLang="ko-KR" sz="1400" dirty="0">
                <a:solidFill>
                  <a:schemeClr val="bg1"/>
                </a:solidFill>
              </a:rPr>
              <a:t>(2021.2 </a:t>
            </a:r>
            <a:r>
              <a:rPr lang="ko-KR" altLang="en-US" sz="1400" dirty="0">
                <a:solidFill>
                  <a:schemeClr val="bg1"/>
                </a:solidFill>
              </a:rPr>
              <a:t>졸업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r>
              <a:rPr lang="ko-KR" altLang="en-US" sz="1400" dirty="0">
                <a:solidFill>
                  <a:schemeClr val="bg1"/>
                </a:solidFill>
              </a:rPr>
              <a:t>이 주도하였으며</a:t>
            </a:r>
            <a:r>
              <a:rPr lang="en-US" altLang="ko-KR" sz="1400" dirty="0">
                <a:solidFill>
                  <a:schemeClr val="bg1"/>
                </a:solidFill>
              </a:rPr>
              <a:t>, LIG Nex1</a:t>
            </a:r>
            <a:r>
              <a:rPr lang="ko-KR" altLang="en-US" sz="1400" dirty="0">
                <a:solidFill>
                  <a:schemeClr val="bg1"/>
                </a:solidFill>
              </a:rPr>
              <a:t>이 공동 참여하였다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F5BC1-953C-A448-879B-7C4872207F25}"/>
              </a:ext>
            </a:extLst>
          </p:cNvPr>
          <p:cNvGrpSpPr/>
          <p:nvPr/>
        </p:nvGrpSpPr>
        <p:grpSpPr>
          <a:xfrm>
            <a:off x="3779912" y="1627331"/>
            <a:ext cx="4951974" cy="2809781"/>
            <a:chOff x="3923928" y="1855120"/>
            <a:chExt cx="4550517" cy="258199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6369FEA-F349-404F-B097-D71FFFBA4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3928" y="1855120"/>
              <a:ext cx="4534517" cy="1501872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4B57035-0DCC-0745-AD96-CC1780879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3928" y="3438420"/>
              <a:ext cx="4550517" cy="99869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1A9EC2-D124-564B-8CCE-02B3838FEFEE}"/>
              </a:ext>
            </a:extLst>
          </p:cNvPr>
          <p:cNvGrpSpPr/>
          <p:nvPr/>
        </p:nvGrpSpPr>
        <p:grpSpPr>
          <a:xfrm>
            <a:off x="509476" y="1627331"/>
            <a:ext cx="3126420" cy="2809781"/>
            <a:chOff x="653492" y="1855120"/>
            <a:chExt cx="2872961" cy="258199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73CB800-D564-1842-9D29-7C9CC318C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732" r="11743" b="844"/>
            <a:stretch/>
          </p:blipFill>
          <p:spPr>
            <a:xfrm>
              <a:off x="653492" y="1855120"/>
              <a:ext cx="1432800" cy="188801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0CEDF08-6321-DE4E-9232-25C94C04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8" t="18708" r="13175" b="19950"/>
            <a:stretch/>
          </p:blipFill>
          <p:spPr>
            <a:xfrm>
              <a:off x="2086292" y="1855120"/>
              <a:ext cx="1440160" cy="188801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FEA89EF-B93B-7E4A-8D03-136F5B68F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3493" y="3778025"/>
              <a:ext cx="2872960" cy="659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516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">
            <a:extLst>
              <a:ext uri="{FF2B5EF4-FFF2-40B4-BE49-F238E27FC236}">
                <a16:creationId xmlns:a16="http://schemas.microsoft.com/office/drawing/2014/main" id="{CA507278-A9D3-4732-ABDA-C37CB2519951}"/>
              </a:ext>
            </a:extLst>
          </p:cNvPr>
          <p:cNvSpPr txBox="1"/>
          <p:nvPr/>
        </p:nvSpPr>
        <p:spPr bwMode="auto">
          <a:xfrm>
            <a:off x="-36512" y="260648"/>
            <a:ext cx="9218793" cy="830997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Prof. Sohn’s Team Published the Paper of Motion Estimation and Deblurring on IEEE Transactions on Image Processing</a:t>
            </a:r>
          </a:p>
        </p:txBody>
      </p:sp>
      <p:sp>
        <p:nvSpPr>
          <p:cNvPr id="33" name="직사각형 12">
            <a:extLst>
              <a:ext uri="{FF2B5EF4-FFF2-40B4-BE49-F238E27FC236}">
                <a16:creationId xmlns:a16="http://schemas.microsoft.com/office/drawing/2014/main" id="{9BFBE9AF-5006-C648-AFED-59F18A11475A}"/>
              </a:ext>
            </a:extLst>
          </p:cNvPr>
          <p:cNvSpPr/>
          <p:nvPr/>
        </p:nvSpPr>
        <p:spPr>
          <a:xfrm>
            <a:off x="323528" y="4221088"/>
            <a:ext cx="8496944" cy="199137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prstClr val="white"/>
                </a:solidFill>
              </a:rPr>
              <a:t>The paper, “Multi-task Learning Framework for Motion Estimation and Dynamic Scene Deblurring”, has been accepted to IEEE Transactions on Image Processing (TIP, impact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en-US" altLang="ko-KR" sz="1400" dirty="0">
                <a:solidFill>
                  <a:prstClr val="white"/>
                </a:solidFill>
              </a:rPr>
              <a:t>factor: 9.34, JCR ranking: 3.29%).</a:t>
            </a: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prstClr val="white"/>
                </a:solidFill>
              </a:rPr>
              <a:t>This work was led by Dr. </a:t>
            </a:r>
            <a:r>
              <a:rPr lang="en-US" altLang="ko-KR" sz="1400" dirty="0" err="1">
                <a:solidFill>
                  <a:prstClr val="white"/>
                </a:solidFill>
              </a:rPr>
              <a:t>Hyungjoo</a:t>
            </a:r>
            <a:r>
              <a:rPr lang="en-US" altLang="ko-KR" sz="1400" dirty="0">
                <a:solidFill>
                  <a:prstClr val="white"/>
                </a:solidFill>
              </a:rPr>
              <a:t> Jung, as the 1st author, Prof. </a:t>
            </a:r>
            <a:r>
              <a:rPr lang="en-US" altLang="ko-KR" sz="1400" dirty="0" err="1">
                <a:solidFill>
                  <a:prstClr val="white"/>
                </a:solidFill>
              </a:rPr>
              <a:t>Kwanghoon</a:t>
            </a:r>
            <a:r>
              <a:rPr lang="en-US" altLang="ko-KR" sz="1400" dirty="0">
                <a:solidFill>
                  <a:prstClr val="white"/>
                </a:solidFill>
              </a:rPr>
              <a:t> Sohn as the corresponding author, and collaborated with LIG Nex1.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F5BC1-953C-A448-879B-7C4872207F25}"/>
              </a:ext>
            </a:extLst>
          </p:cNvPr>
          <p:cNvGrpSpPr/>
          <p:nvPr/>
        </p:nvGrpSpPr>
        <p:grpSpPr>
          <a:xfrm>
            <a:off x="3779912" y="1627331"/>
            <a:ext cx="4951974" cy="2809781"/>
            <a:chOff x="3923928" y="1855120"/>
            <a:chExt cx="4550517" cy="258199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6369FEA-F349-404F-B097-D71FFFBA4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3928" y="1855120"/>
              <a:ext cx="4534517" cy="1501872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4B57035-0DCC-0745-AD96-CC1780879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3928" y="3438420"/>
              <a:ext cx="4550517" cy="99869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1A9EC2-D124-564B-8CCE-02B3838FEFEE}"/>
              </a:ext>
            </a:extLst>
          </p:cNvPr>
          <p:cNvGrpSpPr/>
          <p:nvPr/>
        </p:nvGrpSpPr>
        <p:grpSpPr>
          <a:xfrm>
            <a:off x="509476" y="1627331"/>
            <a:ext cx="3126420" cy="2809781"/>
            <a:chOff x="653492" y="1855120"/>
            <a:chExt cx="2872961" cy="258199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73CB800-D564-1842-9D29-7C9CC318C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732" r="11743" b="844"/>
            <a:stretch/>
          </p:blipFill>
          <p:spPr>
            <a:xfrm>
              <a:off x="653492" y="1855120"/>
              <a:ext cx="1432800" cy="188801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0CEDF08-6321-DE4E-9232-25C94C04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8" t="18708" r="13175" b="19950"/>
            <a:stretch/>
          </p:blipFill>
          <p:spPr>
            <a:xfrm>
              <a:off x="2086292" y="1855120"/>
              <a:ext cx="1440160" cy="188801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FEA89EF-B93B-7E4A-8D03-136F5B68F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3493" y="3778025"/>
              <a:ext cx="2872960" cy="659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686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">
            <a:extLst>
              <a:ext uri="{FF2B5EF4-FFF2-40B4-BE49-F238E27FC236}">
                <a16:creationId xmlns:a16="http://schemas.microsoft.com/office/drawing/2014/main" id="{CA507278-A9D3-4732-ABDA-C37CB2519951}"/>
              </a:ext>
            </a:extLst>
          </p:cNvPr>
          <p:cNvSpPr txBox="1"/>
          <p:nvPr/>
        </p:nvSpPr>
        <p:spPr bwMode="auto">
          <a:xfrm>
            <a:off x="-36512" y="503480"/>
            <a:ext cx="9218793" cy="830997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손광훈 교수 연구팀 </a:t>
            </a:r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IEEE</a:t>
            </a:r>
            <a:r>
              <a:rPr lang="ko-KR" altLang="en-US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 </a:t>
            </a:r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Transactions on Pattern Analysis </a:t>
            </a:r>
            <a:b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</a:br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and Machine Intelligence (TPAMI) </a:t>
            </a:r>
            <a:r>
              <a:rPr lang="ko-KR" altLang="en-US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논문 게재 승인</a:t>
            </a:r>
          </a:p>
        </p:txBody>
      </p:sp>
      <p:sp>
        <p:nvSpPr>
          <p:cNvPr id="20" name="직사각형 6">
            <a:extLst>
              <a:ext uri="{FF2B5EF4-FFF2-40B4-BE49-F238E27FC236}">
                <a16:creationId xmlns:a16="http://schemas.microsoft.com/office/drawing/2014/main" id="{EE800146-9CB9-D845-9E0F-90E035EE7FE7}"/>
              </a:ext>
            </a:extLst>
          </p:cNvPr>
          <p:cNvSpPr/>
          <p:nvPr/>
        </p:nvSpPr>
        <p:spPr>
          <a:xfrm>
            <a:off x="251520" y="3429000"/>
            <a:ext cx="864096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400" dirty="0" err="1">
                <a:solidFill>
                  <a:prstClr val="white"/>
                </a:solidFill>
              </a:rPr>
              <a:t>손광훈</a:t>
            </a:r>
            <a:r>
              <a:rPr lang="ko-KR" altLang="en-US" sz="1400" dirty="0">
                <a:solidFill>
                  <a:prstClr val="white"/>
                </a:solidFill>
              </a:rPr>
              <a:t> 교수 연구팀이 세계 최고 수준의 </a:t>
            </a:r>
            <a:r>
              <a:rPr lang="ko-KR" altLang="en-US" sz="1400" dirty="0" err="1">
                <a:solidFill>
                  <a:prstClr val="white"/>
                </a:solidFill>
              </a:rPr>
              <a:t>컴퓨터비전</a:t>
            </a:r>
            <a:r>
              <a:rPr lang="ko-KR" altLang="en-US" sz="1400" dirty="0">
                <a:solidFill>
                  <a:prstClr val="white"/>
                </a:solidFill>
              </a:rPr>
              <a:t> 및 패턴인식 학술지인 </a:t>
            </a:r>
            <a:r>
              <a:rPr lang="en-US" altLang="ko-KR" sz="1400" dirty="0">
                <a:solidFill>
                  <a:prstClr val="white"/>
                </a:solidFill>
              </a:rPr>
              <a:t>IEEE Transactions on Pattern Analysis and Machine Intelligence(IF: 17.861, JCR Ranking </a:t>
            </a:r>
            <a:r>
              <a:rPr lang="ko-KR" altLang="en-US" sz="1400" dirty="0">
                <a:solidFill>
                  <a:prstClr val="white"/>
                </a:solidFill>
              </a:rPr>
              <a:t>상위 </a:t>
            </a:r>
            <a:r>
              <a:rPr lang="en-US" altLang="ko-KR" sz="1400" dirty="0">
                <a:solidFill>
                  <a:prstClr val="white"/>
                </a:solidFill>
              </a:rPr>
              <a:t>0.8%)</a:t>
            </a:r>
            <a:r>
              <a:rPr lang="ko-KR" altLang="en-US" sz="1400" dirty="0">
                <a:solidFill>
                  <a:prstClr val="white"/>
                </a:solidFill>
              </a:rPr>
              <a:t>에 </a:t>
            </a:r>
            <a:r>
              <a:rPr lang="en-US" altLang="ko-KR" sz="1400" dirty="0">
                <a:solidFill>
                  <a:prstClr val="white"/>
                </a:solidFill>
              </a:rPr>
              <a:t>“On the Confidence of Stereo Matching in a Deep-learning Era: A Quantitative Evaluation”</a:t>
            </a:r>
            <a:r>
              <a:rPr lang="ko-KR" altLang="en-US" sz="1400" dirty="0">
                <a:solidFill>
                  <a:prstClr val="white"/>
                </a:solidFill>
              </a:rPr>
              <a:t>의 주제로 게재 승인 되었다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400" dirty="0">
                <a:solidFill>
                  <a:schemeClr val="bg1"/>
                </a:solidFill>
              </a:rPr>
              <a:t>본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연구는 연세대학교와 이탈리아 </a:t>
            </a:r>
            <a:r>
              <a:rPr lang="en-US" altLang="ko-KR" sz="1400" dirty="0">
                <a:solidFill>
                  <a:schemeClr val="bg1"/>
                </a:solidFill>
              </a:rPr>
              <a:t>Bologna </a:t>
            </a:r>
            <a:r>
              <a:rPr lang="ko-KR" altLang="en-US" sz="1400" dirty="0">
                <a:solidFill>
                  <a:schemeClr val="bg1"/>
                </a:solidFill>
              </a:rPr>
              <a:t>대학교의 국제 공동연구로 진행되었으며 </a:t>
            </a:r>
            <a:r>
              <a:rPr lang="en-US" altLang="ko-KR" sz="1400" dirty="0">
                <a:solidFill>
                  <a:schemeClr val="bg1"/>
                </a:solidFill>
              </a:rPr>
              <a:t>stereo matching </a:t>
            </a:r>
            <a:r>
              <a:rPr lang="ko-KR" altLang="en-US" sz="1400" dirty="0">
                <a:solidFill>
                  <a:schemeClr val="bg1"/>
                </a:solidFill>
              </a:rPr>
              <a:t>분야에서 최고의 업적을 내고 있는 두 연구실에서 공동으로 작성한 논문이다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400" dirty="0">
                <a:solidFill>
                  <a:schemeClr val="bg1"/>
                </a:solidFill>
              </a:rPr>
              <a:t>본 연구실에서 박사학위를 취득한 고려대학교 </a:t>
            </a:r>
            <a:r>
              <a:rPr lang="ko-KR" altLang="en-US" sz="1400" dirty="0" err="1">
                <a:solidFill>
                  <a:schemeClr val="bg1"/>
                </a:solidFill>
              </a:rPr>
              <a:t>김승룡</a:t>
            </a:r>
            <a:r>
              <a:rPr lang="ko-KR" altLang="en-US" sz="1400" dirty="0">
                <a:solidFill>
                  <a:schemeClr val="bg1"/>
                </a:solidFill>
              </a:rPr>
              <a:t> 교수와 </a:t>
            </a:r>
            <a:r>
              <a:rPr lang="en-US" altLang="ko-KR" sz="1400" dirty="0">
                <a:solidFill>
                  <a:schemeClr val="bg1"/>
                </a:solidFill>
              </a:rPr>
              <a:t>Bologna </a:t>
            </a:r>
            <a:r>
              <a:rPr lang="ko-KR" altLang="en-US" sz="1400" dirty="0">
                <a:solidFill>
                  <a:schemeClr val="bg1"/>
                </a:solidFill>
              </a:rPr>
              <a:t>대학교의</a:t>
            </a:r>
            <a:r>
              <a:rPr lang="en-US" altLang="ko-KR" sz="1400" dirty="0">
                <a:solidFill>
                  <a:schemeClr val="bg1"/>
                </a:solidFill>
              </a:rPr>
              <a:t> M. Poggi </a:t>
            </a:r>
            <a:r>
              <a:rPr lang="ko-KR" altLang="en-US" sz="1400" dirty="0">
                <a:solidFill>
                  <a:schemeClr val="bg1"/>
                </a:solidFill>
              </a:rPr>
              <a:t>박사가 공동 </a:t>
            </a: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저자로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참여하였다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400" dirty="0">
                <a:solidFill>
                  <a:schemeClr val="bg1"/>
                </a:solidFill>
              </a:rPr>
              <a:t>또한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본 연구실 출신의 </a:t>
            </a:r>
            <a:r>
              <a:rPr lang="ko-KR" altLang="en-US" sz="1400" dirty="0" err="1">
                <a:solidFill>
                  <a:schemeClr val="bg1"/>
                </a:solidFill>
              </a:rPr>
              <a:t>민동보</a:t>
            </a:r>
            <a:r>
              <a:rPr lang="ko-KR" altLang="en-US" sz="1400" dirty="0">
                <a:solidFill>
                  <a:schemeClr val="bg1"/>
                </a:solidFill>
              </a:rPr>
              <a:t> 교수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이화여자대학교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r>
              <a:rPr lang="ko-KR" altLang="en-US" sz="1400" dirty="0">
                <a:solidFill>
                  <a:schemeClr val="bg1"/>
                </a:solidFill>
              </a:rPr>
              <a:t>와 김선옥 교수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한국항공대학교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r>
              <a:rPr lang="ko-KR" altLang="en-US" sz="1400" dirty="0">
                <a:solidFill>
                  <a:schemeClr val="bg1"/>
                </a:solidFill>
              </a:rPr>
              <a:t>가 공동 저자로 참여하였다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1" name="그룹 9">
            <a:extLst>
              <a:ext uri="{FF2B5EF4-FFF2-40B4-BE49-F238E27FC236}">
                <a16:creationId xmlns:a16="http://schemas.microsoft.com/office/drawing/2014/main" id="{48C4A5A9-4CDF-BF49-9DD8-9C63DF993499}"/>
              </a:ext>
            </a:extLst>
          </p:cNvPr>
          <p:cNvGrpSpPr/>
          <p:nvPr/>
        </p:nvGrpSpPr>
        <p:grpSpPr>
          <a:xfrm>
            <a:off x="913563" y="1707194"/>
            <a:ext cx="7316875" cy="1504642"/>
            <a:chOff x="913563" y="1779202"/>
            <a:chExt cx="7316875" cy="1504642"/>
          </a:xfrm>
        </p:grpSpPr>
        <p:pic>
          <p:nvPicPr>
            <p:cNvPr id="22" name="그림 11">
              <a:extLst>
                <a:ext uri="{FF2B5EF4-FFF2-40B4-BE49-F238E27FC236}">
                  <a16:creationId xmlns:a16="http://schemas.microsoft.com/office/drawing/2014/main" id="{6CAC4682-ED64-0546-A2E8-308D8E291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63" y="1783890"/>
              <a:ext cx="1292818" cy="1499954"/>
            </a:xfrm>
            <a:prstGeom prst="rect">
              <a:avLst/>
            </a:prstGeom>
          </p:spPr>
        </p:pic>
        <p:pic>
          <p:nvPicPr>
            <p:cNvPr id="23" name="그림 12">
              <a:extLst>
                <a:ext uri="{FF2B5EF4-FFF2-40B4-BE49-F238E27FC236}">
                  <a16:creationId xmlns:a16="http://schemas.microsoft.com/office/drawing/2014/main" id="{5C7C6B9D-7320-5A48-B069-0FBC15F61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54" y="1783890"/>
              <a:ext cx="1499954" cy="1499954"/>
            </a:xfrm>
            <a:prstGeom prst="rect">
              <a:avLst/>
            </a:prstGeom>
          </p:spPr>
        </p:pic>
        <p:pic>
          <p:nvPicPr>
            <p:cNvPr id="24" name="그림 13">
              <a:extLst>
                <a:ext uri="{FF2B5EF4-FFF2-40B4-BE49-F238E27FC236}">
                  <a16:creationId xmlns:a16="http://schemas.microsoft.com/office/drawing/2014/main" id="{3F32AB5D-6688-3B49-A696-0E38603B1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247" y="1783890"/>
              <a:ext cx="1674191" cy="1499954"/>
            </a:xfrm>
            <a:prstGeom prst="rect">
              <a:avLst/>
            </a:prstGeom>
          </p:spPr>
        </p:pic>
        <p:pic>
          <p:nvPicPr>
            <p:cNvPr id="25" name="그림 14">
              <a:extLst>
                <a:ext uri="{FF2B5EF4-FFF2-40B4-BE49-F238E27FC236}">
                  <a16:creationId xmlns:a16="http://schemas.microsoft.com/office/drawing/2014/main" id="{43930693-1BF3-244B-990F-2ABA05003F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72" t="11710" b="14300"/>
            <a:stretch/>
          </p:blipFill>
          <p:spPr>
            <a:xfrm>
              <a:off x="4760881" y="1779202"/>
              <a:ext cx="1268093" cy="14999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510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">
            <a:extLst>
              <a:ext uri="{FF2B5EF4-FFF2-40B4-BE49-F238E27FC236}">
                <a16:creationId xmlns:a16="http://schemas.microsoft.com/office/drawing/2014/main" id="{CA507278-A9D3-4732-ABDA-C37CB2519951}"/>
              </a:ext>
            </a:extLst>
          </p:cNvPr>
          <p:cNvSpPr txBox="1"/>
          <p:nvPr/>
        </p:nvSpPr>
        <p:spPr bwMode="auto">
          <a:xfrm>
            <a:off x="-36512" y="503480"/>
            <a:ext cx="9218793" cy="830997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Prof. </a:t>
            </a:r>
            <a:r>
              <a:rPr lang="en-US" altLang="ko-KR" sz="2400" b="1" dirty="0" err="1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Sohn’s</a:t>
            </a:r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 Team Published a Paper on IEEE</a:t>
            </a:r>
            <a:r>
              <a:rPr lang="ko-KR" altLang="en-US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 </a:t>
            </a:r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Transactions </a:t>
            </a:r>
            <a:b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</a:br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on Pattern Analysis and Machine Intelligence (TPAMI)</a:t>
            </a:r>
          </a:p>
        </p:txBody>
      </p:sp>
      <p:sp>
        <p:nvSpPr>
          <p:cNvPr id="20" name="직사각형 6">
            <a:extLst>
              <a:ext uri="{FF2B5EF4-FFF2-40B4-BE49-F238E27FC236}">
                <a16:creationId xmlns:a16="http://schemas.microsoft.com/office/drawing/2014/main" id="{EE800146-9CB9-D845-9E0F-90E035EE7FE7}"/>
              </a:ext>
            </a:extLst>
          </p:cNvPr>
          <p:cNvSpPr/>
          <p:nvPr/>
        </p:nvSpPr>
        <p:spPr>
          <a:xfrm>
            <a:off x="251520" y="3429000"/>
            <a:ext cx="864096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prstClr val="white"/>
                </a:solidFill>
              </a:rPr>
              <a:t>The paper “On the Confidence of Stereo Matching in a Deep-learning Era: A Quantitative Evaluation” has been accepted on IEEE Transactions on Pattern Analysis and Machine Intelligence (Impact Factor: 17.861, JCR Ranking Top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en-US" altLang="ko-KR" sz="1400" dirty="0">
                <a:solidFill>
                  <a:prstClr val="white"/>
                </a:solidFill>
              </a:rPr>
              <a:t>0.8%).</a:t>
            </a: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prstClr val="white"/>
                </a:solidFill>
              </a:rPr>
              <a:t>This work is jointly conducted by two of the most prestigious labs in stereo matching as international joint research between </a:t>
            </a:r>
            <a:r>
              <a:rPr lang="en-US" altLang="ko-KR" sz="1400" dirty="0" err="1">
                <a:solidFill>
                  <a:prstClr val="white"/>
                </a:solidFill>
              </a:rPr>
              <a:t>Yonsei</a:t>
            </a:r>
            <a:r>
              <a:rPr lang="en-US" altLang="ko-KR" sz="1400" dirty="0">
                <a:solidFill>
                  <a:prstClr val="white"/>
                </a:solidFill>
              </a:rPr>
              <a:t> University and the University of Bologna, Italy.</a:t>
            </a: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prstClr val="white"/>
                </a:solidFill>
              </a:rPr>
              <a:t>Prof. </a:t>
            </a:r>
            <a:r>
              <a:rPr lang="en-US" altLang="ko-KR" sz="1400" dirty="0" err="1">
                <a:solidFill>
                  <a:prstClr val="white"/>
                </a:solidFill>
              </a:rPr>
              <a:t>Seungryong</a:t>
            </a:r>
            <a:r>
              <a:rPr lang="en-US" altLang="ko-KR" sz="1400" dirty="0">
                <a:solidFill>
                  <a:prstClr val="white"/>
                </a:solidFill>
              </a:rPr>
              <a:t> Kim (Korea University) who received Ph.D. from </a:t>
            </a:r>
            <a:r>
              <a:rPr lang="en-US" altLang="ko-KR" sz="1400" dirty="0" err="1">
                <a:solidFill>
                  <a:prstClr val="white"/>
                </a:solidFill>
              </a:rPr>
              <a:t>Sohn’s</a:t>
            </a:r>
            <a:r>
              <a:rPr lang="en-US" altLang="ko-KR" sz="1400" dirty="0">
                <a:solidFill>
                  <a:prstClr val="white"/>
                </a:solidFill>
              </a:rPr>
              <a:t> lab, and Dr. Poggi (University of Bologna) participated as co-authors.</a:t>
            </a: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chemeClr val="bg1"/>
                </a:solidFill>
              </a:rPr>
              <a:t>Prof. </a:t>
            </a:r>
            <a:r>
              <a:rPr lang="en-US" altLang="ko-KR" sz="1400" dirty="0" err="1">
                <a:solidFill>
                  <a:schemeClr val="bg1"/>
                </a:solidFill>
              </a:rPr>
              <a:t>Dongbo</a:t>
            </a:r>
            <a:r>
              <a:rPr lang="en-US" altLang="ko-KR" sz="1400" dirty="0">
                <a:solidFill>
                  <a:schemeClr val="bg1"/>
                </a:solidFill>
              </a:rPr>
              <a:t> Min (</a:t>
            </a:r>
            <a:r>
              <a:rPr lang="en-US" altLang="ko-KR" sz="1400" dirty="0" err="1">
                <a:solidFill>
                  <a:schemeClr val="bg1"/>
                </a:solidFill>
              </a:rPr>
              <a:t>Ewha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Womans</a:t>
            </a:r>
            <a:r>
              <a:rPr lang="en-US" altLang="ko-KR" sz="1400" dirty="0">
                <a:solidFill>
                  <a:schemeClr val="bg1"/>
                </a:solidFill>
              </a:rPr>
              <a:t> University) and Prof. </a:t>
            </a:r>
            <a:r>
              <a:rPr lang="en-US" altLang="ko-KR" sz="1400" dirty="0" err="1">
                <a:solidFill>
                  <a:schemeClr val="bg1"/>
                </a:solidFill>
              </a:rPr>
              <a:t>Sunok</a:t>
            </a:r>
            <a:r>
              <a:rPr lang="en-US" altLang="ko-KR" sz="1400" dirty="0">
                <a:solidFill>
                  <a:schemeClr val="bg1"/>
                </a:solidFill>
              </a:rPr>
              <a:t> Kim (Korea Aerospace University) from Prof. </a:t>
            </a:r>
            <a:r>
              <a:rPr lang="en-US" altLang="ko-KR" sz="1400" dirty="0" err="1">
                <a:solidFill>
                  <a:schemeClr val="bg1"/>
                </a:solidFill>
              </a:rPr>
              <a:t>Sohn’s</a:t>
            </a:r>
            <a:r>
              <a:rPr lang="en-US" altLang="ko-KR" sz="1400" dirty="0">
                <a:solidFill>
                  <a:schemeClr val="bg1"/>
                </a:solidFill>
              </a:rPr>
              <a:t> lab participated as co-authors.</a:t>
            </a:r>
          </a:p>
        </p:txBody>
      </p:sp>
      <p:grpSp>
        <p:nvGrpSpPr>
          <p:cNvPr id="21" name="그룹 9">
            <a:extLst>
              <a:ext uri="{FF2B5EF4-FFF2-40B4-BE49-F238E27FC236}">
                <a16:creationId xmlns:a16="http://schemas.microsoft.com/office/drawing/2014/main" id="{48C4A5A9-4CDF-BF49-9DD8-9C63DF993499}"/>
              </a:ext>
            </a:extLst>
          </p:cNvPr>
          <p:cNvGrpSpPr/>
          <p:nvPr/>
        </p:nvGrpSpPr>
        <p:grpSpPr>
          <a:xfrm>
            <a:off x="913563" y="1707194"/>
            <a:ext cx="7316875" cy="1504642"/>
            <a:chOff x="913563" y="1779202"/>
            <a:chExt cx="7316875" cy="1504642"/>
          </a:xfrm>
        </p:grpSpPr>
        <p:pic>
          <p:nvPicPr>
            <p:cNvPr id="22" name="그림 11">
              <a:extLst>
                <a:ext uri="{FF2B5EF4-FFF2-40B4-BE49-F238E27FC236}">
                  <a16:creationId xmlns:a16="http://schemas.microsoft.com/office/drawing/2014/main" id="{6CAC4682-ED64-0546-A2E8-308D8E291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63" y="1783890"/>
              <a:ext cx="1292818" cy="1499954"/>
            </a:xfrm>
            <a:prstGeom prst="rect">
              <a:avLst/>
            </a:prstGeom>
          </p:spPr>
        </p:pic>
        <p:pic>
          <p:nvPicPr>
            <p:cNvPr id="23" name="그림 12">
              <a:extLst>
                <a:ext uri="{FF2B5EF4-FFF2-40B4-BE49-F238E27FC236}">
                  <a16:creationId xmlns:a16="http://schemas.microsoft.com/office/drawing/2014/main" id="{5C7C6B9D-7320-5A48-B069-0FBC15F61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54" y="1783890"/>
              <a:ext cx="1499954" cy="1499954"/>
            </a:xfrm>
            <a:prstGeom prst="rect">
              <a:avLst/>
            </a:prstGeom>
          </p:spPr>
        </p:pic>
        <p:pic>
          <p:nvPicPr>
            <p:cNvPr id="24" name="그림 13">
              <a:extLst>
                <a:ext uri="{FF2B5EF4-FFF2-40B4-BE49-F238E27FC236}">
                  <a16:creationId xmlns:a16="http://schemas.microsoft.com/office/drawing/2014/main" id="{3F32AB5D-6688-3B49-A696-0E38603B1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247" y="1783890"/>
              <a:ext cx="1674191" cy="1499954"/>
            </a:xfrm>
            <a:prstGeom prst="rect">
              <a:avLst/>
            </a:prstGeom>
          </p:spPr>
        </p:pic>
        <p:pic>
          <p:nvPicPr>
            <p:cNvPr id="25" name="그림 14">
              <a:extLst>
                <a:ext uri="{FF2B5EF4-FFF2-40B4-BE49-F238E27FC236}">
                  <a16:creationId xmlns:a16="http://schemas.microsoft.com/office/drawing/2014/main" id="{43930693-1BF3-244B-990F-2ABA05003F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72" t="11710" b="14300"/>
            <a:stretch/>
          </p:blipFill>
          <p:spPr>
            <a:xfrm>
              <a:off x="4760881" y="1779202"/>
              <a:ext cx="1268093" cy="14999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425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">
            <a:extLst>
              <a:ext uri="{FF2B5EF4-FFF2-40B4-BE49-F238E27FC236}">
                <a16:creationId xmlns:a16="http://schemas.microsoft.com/office/drawing/2014/main" id="{CA507278-A9D3-4732-ABDA-C37CB2519951}"/>
              </a:ext>
            </a:extLst>
          </p:cNvPr>
          <p:cNvSpPr txBox="1"/>
          <p:nvPr/>
        </p:nvSpPr>
        <p:spPr bwMode="auto">
          <a:xfrm>
            <a:off x="-36512" y="394792"/>
            <a:ext cx="9218793" cy="1138773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32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Open Positions</a:t>
            </a:r>
            <a:br>
              <a:rPr lang="en-US" altLang="ko-KR" sz="36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</a:br>
            <a:r>
              <a:rPr lang="en-US" altLang="ko-KR" sz="36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Post Doc – Computer Vision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477A8F-C5AC-40B0-870A-87CFF30324D6}"/>
              </a:ext>
            </a:extLst>
          </p:cNvPr>
          <p:cNvSpPr/>
          <p:nvPr/>
        </p:nvSpPr>
        <p:spPr>
          <a:xfrm>
            <a:off x="323528" y="1628800"/>
            <a:ext cx="8496944" cy="4955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  <a:highlight>
                  <a:srgbClr val="000000"/>
                </a:highlight>
              </a:rPr>
              <a:t>DIML</a:t>
            </a:r>
            <a:r>
              <a:rPr lang="ko-KR" altLang="en-US" dirty="0">
                <a:solidFill>
                  <a:prstClr val="white"/>
                </a:solidFill>
              </a:rPr>
              <a:t> </a:t>
            </a:r>
            <a:r>
              <a:rPr lang="en-US" altLang="ko-KR" dirty="0">
                <a:solidFill>
                  <a:prstClr val="white"/>
                </a:solidFill>
              </a:rPr>
              <a:t>group is interviewing highly qualified and motivated candidates for </a:t>
            </a:r>
            <a:r>
              <a:rPr lang="en-US" altLang="ko-KR" u="sng" dirty="0">
                <a:solidFill>
                  <a:prstClr val="white"/>
                </a:solidFill>
              </a:rPr>
              <a:t>post-doctoral researcher positions</a:t>
            </a:r>
            <a:r>
              <a:rPr lang="en-US" altLang="ko-KR" dirty="0">
                <a:solidFill>
                  <a:prstClr val="white"/>
                </a:solidFill>
              </a:rPr>
              <a:t> in computer vision, machine learning, and related areas. Research Field. Our group conducts influential research published in top-tier venues such as CVPR, ICCV, ECCV. We are looking for the experienced and motivated researchers to conduct leading research in these areas.</a:t>
            </a:r>
          </a:p>
          <a:p>
            <a:pPr fontAlgn="base" latinLnBrk="0">
              <a:lnSpc>
                <a:spcPct val="250000"/>
              </a:lnSpc>
            </a:pPr>
            <a:r>
              <a:rPr lang="en-US" altLang="ko-KR" sz="1600" b="1" dirty="0">
                <a:solidFill>
                  <a:prstClr val="white"/>
                </a:solidFill>
                <a:highlight>
                  <a:srgbClr val="000000"/>
                </a:highlight>
              </a:rPr>
              <a:t>Required Qualifications</a:t>
            </a: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solidFill>
                  <a:prstClr val="white"/>
                </a:solidFill>
              </a:rPr>
              <a:t>Ph.D in CS, EE, CV, ML</a:t>
            </a:r>
            <a:r>
              <a:rPr lang="ko-KR" altLang="en-US" sz="1600" b="1" dirty="0">
                <a:solidFill>
                  <a:prstClr val="white"/>
                </a:solidFill>
              </a:rPr>
              <a:t> </a:t>
            </a:r>
            <a:r>
              <a:rPr lang="en-US" altLang="ko-KR" sz="1600" dirty="0">
                <a:solidFill>
                  <a:prstClr val="white"/>
                </a:solidFill>
              </a:rPr>
              <a:t>or a related discipline </a:t>
            </a:r>
            <a:r>
              <a:rPr lang="en-US" altLang="ko-KR" sz="1600" b="1" dirty="0">
                <a:solidFill>
                  <a:prstClr val="white"/>
                </a:solidFill>
              </a:rPr>
              <a:t>completed within the past five years</a:t>
            </a:r>
            <a:r>
              <a:rPr lang="en-US" altLang="ko-KR" sz="1600" dirty="0">
                <a:solidFill>
                  <a:prstClr val="white"/>
                </a:solidFill>
              </a:rPr>
              <a:t>.</a:t>
            </a: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dirty="0">
                <a:solidFill>
                  <a:prstClr val="white"/>
                </a:solidFill>
              </a:rPr>
              <a:t>publication record in top-tier conferences</a:t>
            </a: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dirty="0">
                <a:solidFill>
                  <a:prstClr val="white"/>
                </a:solidFill>
              </a:rPr>
              <a:t>Research experience using Pytorch, Tensorflow, Python opensource Libraies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  <a:highlight>
                  <a:srgbClr val="000000"/>
                </a:highlight>
              </a:rPr>
              <a:t>Submission List </a:t>
            </a: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dirty="0">
                <a:solidFill>
                  <a:prstClr val="white"/>
                </a:solidFill>
              </a:rPr>
              <a:t>An academic research statement,</a:t>
            </a:r>
            <a:r>
              <a:rPr lang="ko-KR" altLang="en-US" sz="1600" dirty="0">
                <a:solidFill>
                  <a:prstClr val="white"/>
                </a:solidFill>
              </a:rPr>
              <a:t> </a:t>
            </a:r>
            <a:r>
              <a:rPr lang="en-US" altLang="ko-KR" sz="1600" dirty="0">
                <a:solidFill>
                  <a:prstClr val="white"/>
                </a:solidFill>
              </a:rPr>
              <a:t>CV,</a:t>
            </a:r>
            <a:r>
              <a:rPr lang="ko-KR" altLang="en-US" sz="1600" dirty="0">
                <a:solidFill>
                  <a:prstClr val="white"/>
                </a:solidFill>
              </a:rPr>
              <a:t> </a:t>
            </a:r>
            <a:r>
              <a:rPr lang="en-US" altLang="ko-KR" sz="1600" dirty="0">
                <a:solidFill>
                  <a:prstClr val="white"/>
                </a:solidFill>
              </a:rPr>
              <a:t>Certificate of Degree </a:t>
            </a: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dirty="0">
                <a:solidFill>
                  <a:prstClr val="white"/>
                </a:solidFill>
              </a:rPr>
              <a:t>Apply by E-mail (khsohn.yonsei.ac.kr)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0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">
            <a:extLst>
              <a:ext uri="{FF2B5EF4-FFF2-40B4-BE49-F238E27FC236}">
                <a16:creationId xmlns:a16="http://schemas.microsoft.com/office/drawing/2014/main" id="{CA507278-A9D3-4732-ABDA-C37CB2519951}"/>
              </a:ext>
            </a:extLst>
          </p:cNvPr>
          <p:cNvSpPr txBox="1"/>
          <p:nvPr/>
        </p:nvSpPr>
        <p:spPr bwMode="auto">
          <a:xfrm>
            <a:off x="-36512" y="364014"/>
            <a:ext cx="9218793" cy="1200329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6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채용공고</a:t>
            </a:r>
            <a:endParaRPr lang="en-US" altLang="ko-KR" sz="3600" b="1" dirty="0">
              <a:ln>
                <a:prstDash val="solid"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연세제목체" pitchFamily="18" charset="-127"/>
              <a:ea typeface="연세소제목체" pitchFamily="18" charset="-127"/>
              <a:cs typeface="Arial" pitchFamily="34" charset="0"/>
            </a:endParaRPr>
          </a:p>
          <a:p>
            <a:pPr algn="ctr"/>
            <a:r>
              <a:rPr lang="en-US" altLang="ko-KR" sz="36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Post Doc – Computer Vision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477A8F-C5AC-40B0-870A-87CFF30324D6}"/>
              </a:ext>
            </a:extLst>
          </p:cNvPr>
          <p:cNvSpPr/>
          <p:nvPr/>
        </p:nvSpPr>
        <p:spPr>
          <a:xfrm>
            <a:off x="323528" y="1628800"/>
            <a:ext cx="8496944" cy="4293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</a:rPr>
              <a:t>저희 </a:t>
            </a:r>
            <a:r>
              <a:rPr lang="en-US" altLang="ko-KR" dirty="0">
                <a:solidFill>
                  <a:prstClr val="white"/>
                </a:solidFill>
                <a:highlight>
                  <a:srgbClr val="000000"/>
                </a:highlight>
              </a:rPr>
              <a:t>DIML</a:t>
            </a:r>
            <a:r>
              <a:rPr lang="ko-KR" altLang="en-US" dirty="0">
                <a:solidFill>
                  <a:prstClr val="white"/>
                </a:solidFill>
              </a:rPr>
              <a:t> 연구실은 </a:t>
            </a:r>
            <a:r>
              <a:rPr lang="en-US" altLang="ko-KR" dirty="0">
                <a:solidFill>
                  <a:prstClr val="white"/>
                </a:solidFill>
              </a:rPr>
              <a:t>Computer Vision, Deep Learning </a:t>
            </a:r>
            <a:r>
              <a:rPr lang="ko-KR" altLang="en-US" dirty="0">
                <a:solidFill>
                  <a:prstClr val="white"/>
                </a:solidFill>
              </a:rPr>
              <a:t>및 관련 분야를 연구하고 </a:t>
            </a:r>
            <a:r>
              <a:rPr lang="en-US" altLang="ko-KR" dirty="0">
                <a:solidFill>
                  <a:prstClr val="white"/>
                </a:solidFill>
              </a:rPr>
              <a:t>CVPR, ICCV, ECCV</a:t>
            </a:r>
            <a:r>
              <a:rPr lang="ko-KR" altLang="en-US" dirty="0">
                <a:solidFill>
                  <a:prstClr val="white"/>
                </a:solidFill>
              </a:rPr>
              <a:t>와 같은 </a:t>
            </a:r>
            <a:r>
              <a:rPr lang="en-US" altLang="ko-KR" dirty="0">
                <a:solidFill>
                  <a:prstClr val="white"/>
                </a:solidFill>
              </a:rPr>
              <a:t>top-tier </a:t>
            </a:r>
            <a:r>
              <a:rPr lang="ko-KR" altLang="en-US" dirty="0">
                <a:solidFill>
                  <a:prstClr val="white"/>
                </a:solidFill>
              </a:rPr>
              <a:t>학회에 꾸준히 우수한 연구성과를 발표하고 있습니다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  <a:r>
              <a:rPr lang="ko-KR" altLang="en-US" dirty="0">
                <a:solidFill>
                  <a:prstClr val="white"/>
                </a:solidFill>
              </a:rPr>
              <a:t>  저희와 함께 선도적인 연구 활동에 관심과 우수한 역량을 보유한 박사후 연구원을 아래와 같이 채용하고자 합니다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  <a:r>
              <a:rPr lang="ko-KR" altLang="en-US" dirty="0">
                <a:solidFill>
                  <a:prstClr val="white"/>
                </a:solidFill>
              </a:rPr>
              <a:t> </a:t>
            </a:r>
            <a:endParaRPr lang="en-US" altLang="ko-KR" dirty="0">
              <a:solidFill>
                <a:prstClr val="white"/>
              </a:solidFill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  <a:highlight>
                  <a:srgbClr val="000000"/>
                </a:highlight>
              </a:rPr>
              <a:t>지원 자격</a:t>
            </a:r>
            <a:endParaRPr lang="en-US" altLang="ko-KR" sz="1600" b="1" dirty="0">
              <a:solidFill>
                <a:prstClr val="white"/>
              </a:solidFill>
              <a:highlight>
                <a:srgbClr val="000000"/>
              </a:highlight>
            </a:endParaRP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solidFill>
                  <a:prstClr val="white"/>
                </a:solidFill>
              </a:rPr>
              <a:t>CS, EE, CV, ML</a:t>
            </a:r>
            <a:r>
              <a:rPr lang="ko-KR" altLang="en-US" sz="1600" b="1" dirty="0">
                <a:solidFill>
                  <a:prstClr val="white"/>
                </a:solidFill>
              </a:rPr>
              <a:t> 및 관련 분야의 박사학위 소지자 </a:t>
            </a:r>
            <a:r>
              <a:rPr lang="en-US" altLang="ko-KR" sz="1600" b="1" dirty="0">
                <a:solidFill>
                  <a:prstClr val="white"/>
                </a:solidFill>
              </a:rPr>
              <a:t>(</a:t>
            </a:r>
            <a:r>
              <a:rPr lang="ko-KR" altLang="en-US" sz="1600" b="1" dirty="0">
                <a:solidFill>
                  <a:prstClr val="white"/>
                </a:solidFill>
              </a:rPr>
              <a:t>졸업 후 </a:t>
            </a:r>
            <a:r>
              <a:rPr lang="en-US" altLang="ko-KR" sz="1600" b="1" dirty="0">
                <a:solidFill>
                  <a:prstClr val="white"/>
                </a:solidFill>
              </a:rPr>
              <a:t>5</a:t>
            </a:r>
            <a:r>
              <a:rPr lang="ko-KR" altLang="en-US" sz="1600" b="1" dirty="0">
                <a:solidFill>
                  <a:prstClr val="white"/>
                </a:solidFill>
              </a:rPr>
              <a:t>년 이내</a:t>
            </a:r>
            <a:r>
              <a:rPr lang="en-US" altLang="ko-KR" sz="1600" b="1" dirty="0">
                <a:solidFill>
                  <a:prstClr val="white"/>
                </a:solidFill>
              </a:rPr>
              <a:t>)</a:t>
            </a:r>
            <a:r>
              <a:rPr lang="en-US" altLang="ko-KR" sz="1600" dirty="0">
                <a:solidFill>
                  <a:prstClr val="white"/>
                </a:solidFill>
              </a:rPr>
              <a:t>.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600" b="1" dirty="0">
                <a:solidFill>
                  <a:prstClr val="white"/>
                </a:solidFill>
              </a:rPr>
              <a:t>우수 학회등의 연구 실적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600" b="1" dirty="0">
                <a:solidFill>
                  <a:prstClr val="white"/>
                </a:solidFill>
              </a:rPr>
              <a:t>딥러닝 라이브러리 </a:t>
            </a:r>
            <a:r>
              <a:rPr lang="en-US" altLang="ko-KR" sz="1600" b="1" dirty="0">
                <a:solidFill>
                  <a:prstClr val="white"/>
                </a:solidFill>
              </a:rPr>
              <a:t>(Pytorch, Tensorflow, Python)</a:t>
            </a:r>
            <a:r>
              <a:rPr lang="ko-KR" altLang="en-US" sz="1600" b="1" dirty="0">
                <a:solidFill>
                  <a:prstClr val="white"/>
                </a:solidFill>
              </a:rPr>
              <a:t> 를 이용한 연구 경험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  <a:highlight>
                  <a:srgbClr val="000000"/>
                </a:highlight>
              </a:rPr>
              <a:t>제출 목록</a:t>
            </a:r>
            <a:endParaRPr lang="en-US" altLang="ko-KR" sz="1600" b="1" dirty="0">
              <a:solidFill>
                <a:prstClr val="white"/>
              </a:solidFill>
              <a:highlight>
                <a:srgbClr val="000000"/>
              </a:highlight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</a:rPr>
              <a:t>연구 계획을 담은 자기소개서</a:t>
            </a:r>
            <a:r>
              <a:rPr lang="en-US" altLang="ko-KR" sz="1600" dirty="0">
                <a:solidFill>
                  <a:prstClr val="white"/>
                </a:solidFill>
              </a:rPr>
              <a:t>,</a:t>
            </a:r>
            <a:r>
              <a:rPr lang="ko-KR" altLang="en-US" sz="1600" dirty="0">
                <a:solidFill>
                  <a:prstClr val="white"/>
                </a:solidFill>
              </a:rPr>
              <a:t> </a:t>
            </a:r>
            <a:r>
              <a:rPr lang="en-US" altLang="ko-KR" sz="1600" dirty="0">
                <a:solidFill>
                  <a:prstClr val="white"/>
                </a:solidFill>
              </a:rPr>
              <a:t>CV,</a:t>
            </a:r>
            <a:r>
              <a:rPr lang="ko-KR" altLang="en-US" sz="1600" dirty="0">
                <a:solidFill>
                  <a:prstClr val="white"/>
                </a:solidFill>
              </a:rPr>
              <a:t> 학위증명서</a:t>
            </a:r>
            <a:r>
              <a:rPr lang="en-US" altLang="ko-KR" sz="1600" dirty="0">
                <a:solidFill>
                  <a:prstClr val="white"/>
                </a:solidFill>
              </a:rPr>
              <a:t>,</a:t>
            </a:r>
            <a:r>
              <a:rPr lang="ko-KR" altLang="en-US" sz="1600" dirty="0">
                <a:solidFill>
                  <a:prstClr val="white"/>
                </a:solidFill>
              </a:rPr>
              <a:t> 연구 실적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dirty="0">
                <a:solidFill>
                  <a:prstClr val="white"/>
                </a:solidFill>
              </a:rPr>
              <a:t>E-mail (khsohn.yonsei.ac.kr)</a:t>
            </a:r>
            <a:r>
              <a:rPr lang="ko-KR" altLang="en-US" sz="1600" dirty="0">
                <a:solidFill>
                  <a:prstClr val="white"/>
                </a:solidFill>
              </a:rPr>
              <a:t>로 지원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8133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ln w="31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3690</TotalTime>
  <Words>705</Words>
  <Application>Microsoft Macintosh PowerPoint</Application>
  <PresentationFormat>화면 슬라이드 쇼(4:3)</PresentationFormat>
  <Paragraphs>43</Paragraphs>
  <Slides>6</Slides>
  <Notes>6</Notes>
  <HiddenSlides>4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연세제목체</vt:lpstr>
      <vt:lpstr>Arial</vt:lpstr>
      <vt:lpstr>Wingdings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Registered User</dc:creator>
  <cp:keywords/>
  <dc:description/>
  <cp:lastModifiedBy>이응빈</cp:lastModifiedBy>
  <cp:revision>114</cp:revision>
  <dcterms:created xsi:type="dcterms:W3CDTF">2016-05-12T05:28:00Z</dcterms:created>
  <dcterms:modified xsi:type="dcterms:W3CDTF">2021-08-30T08:47:56Z</dcterms:modified>
  <cp:category/>
</cp:coreProperties>
</file>