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62" r:id="rId2"/>
  </p:sldMasterIdLst>
  <p:notesMasterIdLst>
    <p:notesMasterId r:id="rId7"/>
  </p:notesMasterIdLst>
  <p:sldIdLst>
    <p:sldId id="289" r:id="rId3"/>
    <p:sldId id="290" r:id="rId4"/>
    <p:sldId id="292" r:id="rId5"/>
    <p:sldId id="293" r:id="rId6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83461"/>
    <a:srgbClr val="3D358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0748" autoAdjust="0"/>
  </p:normalViewPr>
  <p:slideViewPr>
    <p:cSldViewPr>
      <p:cViewPr varScale="1">
        <p:scale>
          <a:sx n="116" d="100"/>
          <a:sy n="116" d="100"/>
        </p:scale>
        <p:origin x="2064" y="17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C67724C-FF4B-49ED-8CEE-7BF183799840}" type="datetimeFigureOut">
              <a:rPr lang="ko-KR" altLang="en-US" smtClean="0"/>
              <a:t>2021. 3. 9.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DD9D99-35BA-4ACD-9B74-252F48E99FDB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15184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D9D99-35BA-4ACD-9B74-252F48E99FDB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69607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D9D99-35BA-4ACD-9B74-252F48E99FDB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74400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D9D99-35BA-4ACD-9B74-252F48E99FDB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12356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DD9D99-35BA-4ACD-9B74-252F48E99FDB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054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9426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3D5C7BF-314F-4625-80EF-EDDB0F22C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EFF5D05-7F35-4991-99FD-58508F7DD4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137A78F-7703-478B-9349-C5010B5DC8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3EB8E8E-2D23-4FB9-BA53-03288E9D91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B06D-42EF-4034-B657-5FE8D8D716B0}" type="datetimeFigureOut">
              <a:rPr lang="ko-KR" altLang="en-US" smtClean="0"/>
              <a:t>2021. 3. 9.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E0CF9FF-BD1A-46E3-9CEE-720EC1C55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2A4C9DE-6A21-4999-9ABB-08E9552ED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ADB2-F506-4ED8-BA6A-45DBEA93B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93132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F2AD1D9-28C7-4283-8BF8-B85DB204F3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B33909A8-01A1-45E0-83B5-F8D4E05C627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7B87676-A948-4EE3-BD01-CC28FF6B0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4BA2B9C-002C-439D-8755-DC162783C3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B06D-42EF-4034-B657-5FE8D8D716B0}" type="datetimeFigureOut">
              <a:rPr lang="ko-KR" altLang="en-US" smtClean="0"/>
              <a:t>2021. 3. 9.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0CA613A-A026-40A8-B924-A27ED3F7F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FF80CC8-D88A-4A3E-AAE2-750F1F0FAD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ADB2-F506-4ED8-BA6A-45DBEA93B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56546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DF09CC-3F91-4AA5-8E05-D91326D495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04EE63C-0722-44E7-9B9A-77BAEFC6ED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A8733C9-0CAA-4773-821C-DF731715A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B06D-42EF-4034-B657-5FE8D8D716B0}" type="datetimeFigureOut">
              <a:rPr lang="ko-KR" altLang="en-US" smtClean="0"/>
              <a:t>2021. 3. 9.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AEA25E-5344-404D-AB63-ECD14CCC58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D62865B-FF7A-481F-8566-3F3CC817C2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ADB2-F506-4ED8-BA6A-45DBEA93B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74848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EEE21EE-354A-4BBD-B379-E85C0F966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8BF3875-F0C1-4A71-A9D8-8632A545719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762625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9FFCCAF-D365-4651-BC2F-0096E06A4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B06D-42EF-4034-B657-5FE8D8D716B0}" type="datetimeFigureOut">
              <a:rPr lang="ko-KR" altLang="en-US" smtClean="0"/>
              <a:t>2021. 3. 9.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8C77BB-7DED-49F6-B6D9-07F23B1B9F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FDC4A2F-D77D-4ABC-A8D2-213C28A99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ADB2-F506-4ED8-BA6A-45DBEA93B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19664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B5A722-CC25-494C-B5F8-F8D0C03A6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20866318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68CF59-19FF-43A7-85DA-6EDE03F0AC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0A5271F-B681-465F-8788-1A077C4F84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5FD4BA-8D7D-40C0-827F-AC49A3363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B06D-42EF-4034-B657-5FE8D8D716B0}" type="datetimeFigureOut">
              <a:rPr lang="ko-KR" altLang="en-US" smtClean="0"/>
              <a:t>2021. 3. 9.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BA4C158-1BFE-431A-888B-BE52F7178C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9F4B17E-C637-4092-A069-450D62AC8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ADB2-F506-4ED8-BA6A-45DBEA93B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582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DA9D60-3C7E-4AE3-AF4E-16457937F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E6BDCC3-F9F4-4419-BB00-FCC7E0218F6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1220D60-2629-47E4-BF9F-C90E178100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B06D-42EF-4034-B657-5FE8D8D716B0}" type="datetimeFigureOut">
              <a:rPr lang="ko-KR" altLang="en-US" smtClean="0"/>
              <a:t>2021. 3. 9.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A509BE-6266-400B-90F7-DA7DA00825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6027612-37FF-4BD0-9B39-ED3E2ED4C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ADB2-F506-4ED8-BA6A-45DBEA93B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5973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A39E2-6632-4217-837B-E017EEC43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E55821E-12DE-4579-A237-5E1A50A6F3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A33EE37-B776-44A6-BE2E-F3B6D25B3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B06D-42EF-4034-B657-5FE8D8D716B0}" type="datetimeFigureOut">
              <a:rPr lang="ko-KR" altLang="en-US" smtClean="0"/>
              <a:t>2021. 3. 9.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CD872F8-57EA-44AC-BD0A-6AC0672FC5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BDE40B3-1269-4A75-B842-CA8F9EB2A1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ADB2-F506-4ED8-BA6A-45DBEA93B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44301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DF2A8-8E91-42E4-A648-431538577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F02BE3D-E6FB-448E-AB24-36B0D75050B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5F3626E-A389-4544-B490-0194BD7613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825625"/>
            <a:ext cx="386715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FDDF8220-58E9-4FBC-BC29-880AB41DCE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B06D-42EF-4034-B657-5FE8D8D716B0}" type="datetimeFigureOut">
              <a:rPr lang="ko-KR" altLang="en-US" smtClean="0"/>
              <a:t>2021. 3. 9.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0460C12C-C419-4BB6-B3AC-9CA7B7937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0AE8C9-AC4D-4664-A8FC-A6B993BC52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ADB2-F506-4ED8-BA6A-45DBEA93B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92854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0CAEB5A-0BAC-42BD-8B68-D84EB8F8B0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49F1A06-3C32-417E-938B-48210C163B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CB9864-A3AD-431C-867F-E97EB6654E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E20E5D2E-082D-4450-A608-39409C90E2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E7D87BC4-B0B0-4C36-B7C0-E220B1B70F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8F3ADF54-37AE-482D-A934-9D628510B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B06D-42EF-4034-B657-5FE8D8D716B0}" type="datetimeFigureOut">
              <a:rPr lang="ko-KR" altLang="en-US" smtClean="0"/>
              <a:t>2021. 3. 9.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C4B9394-CBE4-458B-BA82-ED2C5F0FBB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0632A7D-D0EB-41BF-A589-11D47D9EE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ADB2-F506-4ED8-BA6A-45DBEA93B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896248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B8D53C-AE4C-443F-A62A-F977467BE8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AEE35399-711B-4AE5-AFE6-A26B469258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B06D-42EF-4034-B657-5FE8D8D716B0}" type="datetimeFigureOut">
              <a:rPr lang="ko-KR" altLang="en-US" smtClean="0"/>
              <a:t>2021. 3. 9.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EB311EC-531D-46CF-B9C6-C871FC7917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17D244-04C3-433B-8551-9103D99B58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ADB2-F506-4ED8-BA6A-45DBEA93B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86696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9B05F80C-4E75-4AA0-BC2F-F3DD6AE29B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39B06D-42EF-4034-B657-5FE8D8D716B0}" type="datetimeFigureOut">
              <a:rPr lang="ko-KR" altLang="en-US" smtClean="0"/>
              <a:t>2021. 3. 9.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922786A-3F6A-4515-BF86-5FD86B997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136D7E5-C870-404B-9479-399C31E0D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846ADB2-F506-4ED8-BA6A-45DBEA93B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379188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0.xml"/><Relationship Id="rId3" Type="http://schemas.openxmlformats.org/officeDocument/2006/relationships/slideLayout" Target="../slideLayouts/slideLayout5.xml"/><Relationship Id="rId7" Type="http://schemas.openxmlformats.org/officeDocument/2006/relationships/slideLayout" Target="../slideLayouts/slideLayout9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6" Type="http://schemas.openxmlformats.org/officeDocument/2006/relationships/slideLayout" Target="../slideLayouts/slideLayout8.xml"/><Relationship Id="rId11" Type="http://schemas.openxmlformats.org/officeDocument/2006/relationships/slideLayout" Target="../slideLayouts/slideLayout13.xml"/><Relationship Id="rId5" Type="http://schemas.openxmlformats.org/officeDocument/2006/relationships/slideLayout" Target="../slideLayouts/slideLayout7.xml"/><Relationship Id="rId10" Type="http://schemas.openxmlformats.org/officeDocument/2006/relationships/slideLayout" Target="../slideLayouts/slideLayout12.xml"/><Relationship Id="rId4" Type="http://schemas.openxmlformats.org/officeDocument/2006/relationships/slideLayout" Target="../slideLayouts/slideLayout6.xml"/><Relationship Id="rId9" Type="http://schemas.openxmlformats.org/officeDocument/2006/relationships/slideLayout" Target="../slideLayouts/slideLayout1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08346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6"/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29790" y="6453336"/>
            <a:ext cx="4285288" cy="4046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93790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4" r:id="rId2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AE67D5C-F2E3-4D8F-97F9-77BE9FC9F1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FBF20D2-ACBF-4947-BF05-07D589985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0D6AB70-CA6F-43A6-B911-C2D46E6427C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9B06D-42EF-4034-B657-5FE8D8D716B0}" type="datetimeFigureOut">
              <a:rPr lang="ko-KR" altLang="en-US" smtClean="0"/>
              <a:t>2021. 3. 9.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13D4F4D-29DA-40E5-A79B-4683896D0B0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0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BD1A11E-5E99-44FD-9DFE-1822B2DD439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846ADB2-F506-4ED8-BA6A-45DBEA93BA7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190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">
            <a:extLst>
              <a:ext uri="{FF2B5EF4-FFF2-40B4-BE49-F238E27FC236}">
                <a16:creationId xmlns:a16="http://schemas.microsoft.com/office/drawing/2014/main" id="{CA507278-A9D3-4732-ABDA-C37CB2519951}"/>
              </a:ext>
            </a:extLst>
          </p:cNvPr>
          <p:cNvSpPr txBox="1"/>
          <p:nvPr/>
        </p:nvSpPr>
        <p:spPr bwMode="auto">
          <a:xfrm>
            <a:off x="-36512" y="75982"/>
            <a:ext cx="9218793" cy="1200329"/>
          </a:xfrm>
          <a:prstGeom prst="rect">
            <a:avLst/>
          </a:prstGeom>
          <a:noFill/>
        </p:spPr>
        <p:txBody>
          <a:bodyPr wrap="square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ko-KR" altLang="en-US" sz="24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손광훈 교수 연구팀 </a:t>
            </a:r>
            <a:r>
              <a:rPr lang="en-US" altLang="ko-KR" sz="24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IEEE/CVF Conference on Computer Vision and Pattern Recognition (CVPR) 2021 </a:t>
            </a:r>
          </a:p>
          <a:p>
            <a:pPr algn="ctr"/>
            <a:r>
              <a:rPr lang="en-US" altLang="ko-KR" sz="24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5</a:t>
            </a:r>
            <a:r>
              <a:rPr lang="ko-KR" altLang="en-US" sz="24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편 논문 발표 승인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477A8F-C5AC-40B0-870A-87CFF30324D6}"/>
              </a:ext>
            </a:extLst>
          </p:cNvPr>
          <p:cNvSpPr/>
          <p:nvPr/>
        </p:nvSpPr>
        <p:spPr>
          <a:xfrm>
            <a:off x="323528" y="3938280"/>
            <a:ext cx="8496944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fontAlgn="base" latinLnBrk="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600" dirty="0" err="1">
                <a:solidFill>
                  <a:prstClr val="white"/>
                </a:solidFill>
              </a:rPr>
              <a:t>손광훈</a:t>
            </a:r>
            <a:r>
              <a:rPr lang="ko-KR" altLang="en-US" sz="1600" dirty="0">
                <a:solidFill>
                  <a:prstClr val="white"/>
                </a:solidFill>
              </a:rPr>
              <a:t> 교수 연구팀이 세계 최상위 </a:t>
            </a:r>
            <a:r>
              <a:rPr lang="ko-KR" altLang="en-US" sz="1600" dirty="0" err="1">
                <a:solidFill>
                  <a:prstClr val="white"/>
                </a:solidFill>
              </a:rPr>
              <a:t>컴퓨터비전</a:t>
            </a:r>
            <a:r>
              <a:rPr lang="ko-KR" altLang="en-US" sz="1600" dirty="0">
                <a:solidFill>
                  <a:prstClr val="white"/>
                </a:solidFill>
              </a:rPr>
              <a:t> 학술대회 </a:t>
            </a:r>
            <a:r>
              <a:rPr lang="en-US" altLang="ko-KR" sz="1600" dirty="0">
                <a:solidFill>
                  <a:prstClr val="white"/>
                </a:solidFill>
              </a:rPr>
              <a:t>IEEE/CVF Conference on Computer Vision and Pattern Recognition (CVPR) 2021 (Google Scholar h5-index 299, Computer Vision &amp; Pattern Recognition </a:t>
            </a:r>
            <a:r>
              <a:rPr lang="ko-KR" altLang="en-US" sz="1600" dirty="0">
                <a:solidFill>
                  <a:prstClr val="white"/>
                </a:solidFill>
              </a:rPr>
              <a:t>분야 </a:t>
            </a:r>
            <a:r>
              <a:rPr lang="en-US" altLang="ko-KR" sz="1600" dirty="0">
                <a:solidFill>
                  <a:prstClr val="white"/>
                </a:solidFill>
              </a:rPr>
              <a:t>Rank 1)</a:t>
            </a:r>
            <a:r>
              <a:rPr lang="ko-KR" altLang="en-US" sz="1600" dirty="0">
                <a:solidFill>
                  <a:prstClr val="white"/>
                </a:solidFill>
              </a:rPr>
              <a:t>에 </a:t>
            </a:r>
            <a:r>
              <a:rPr lang="en-US" altLang="ko-KR" sz="1600" dirty="0">
                <a:solidFill>
                  <a:prstClr val="white"/>
                </a:solidFill>
              </a:rPr>
              <a:t>5</a:t>
            </a:r>
            <a:r>
              <a:rPr lang="ko-KR" altLang="en-US" sz="1600" dirty="0">
                <a:solidFill>
                  <a:prstClr val="white"/>
                </a:solidFill>
              </a:rPr>
              <a:t>편 발표 승인되었다</a:t>
            </a:r>
            <a:r>
              <a:rPr lang="en-US" altLang="ko-KR" sz="1600" dirty="0">
                <a:solidFill>
                  <a:prstClr val="white"/>
                </a:solidFill>
              </a:rPr>
              <a:t>.</a:t>
            </a:r>
          </a:p>
          <a:p>
            <a:pPr marL="265113" indent="-265113" fontAlgn="base" latinLnBrk="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600" dirty="0">
                <a:solidFill>
                  <a:schemeClr val="bg1"/>
                </a:solidFill>
              </a:rPr>
              <a:t>본 연구들은 박사과정 이지영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</a:rPr>
              <a:t>전상률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</a:rPr>
              <a:t>정소미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>
                <a:solidFill>
                  <a:schemeClr val="bg1"/>
                </a:solidFill>
              </a:rPr>
              <a:t>박정인</a:t>
            </a:r>
            <a:r>
              <a:rPr lang="en-US" altLang="ko-KR" sz="1600" dirty="0">
                <a:solidFill>
                  <a:schemeClr val="bg1"/>
                </a:solidFill>
              </a:rPr>
              <a:t>, </a:t>
            </a:r>
            <a:r>
              <a:rPr lang="ko-KR" altLang="en-US" sz="1600" dirty="0" err="1">
                <a:solidFill>
                  <a:schemeClr val="bg1"/>
                </a:solidFill>
              </a:rPr>
              <a:t>김한재</a:t>
            </a:r>
            <a:r>
              <a:rPr lang="ko-KR" altLang="en-US" sz="1600" dirty="0">
                <a:solidFill>
                  <a:schemeClr val="bg1"/>
                </a:solidFill>
              </a:rPr>
              <a:t> 학생들이 </a:t>
            </a:r>
            <a:r>
              <a:rPr lang="en-US" altLang="ko-KR" sz="1600" dirty="0">
                <a:solidFill>
                  <a:schemeClr val="bg1"/>
                </a:solidFill>
              </a:rPr>
              <a:t>1</a:t>
            </a:r>
            <a:r>
              <a:rPr lang="ko-KR" altLang="en-US" sz="1600" dirty="0">
                <a:solidFill>
                  <a:schemeClr val="bg1"/>
                </a:solidFill>
              </a:rPr>
              <a:t>저자</a:t>
            </a:r>
            <a:r>
              <a:rPr lang="en-US" altLang="ko-KR" sz="1600" dirty="0">
                <a:solidFill>
                  <a:schemeClr val="bg1"/>
                </a:solidFill>
              </a:rPr>
              <a:t>,</a:t>
            </a:r>
            <a:r>
              <a:rPr lang="ko-KR" altLang="en-US" sz="1600" dirty="0">
                <a:solidFill>
                  <a:schemeClr val="bg1"/>
                </a:solidFill>
              </a:rPr>
              <a:t> </a:t>
            </a:r>
            <a:r>
              <a:rPr lang="ko-KR" altLang="en-US" sz="1600" dirty="0" err="1">
                <a:solidFill>
                  <a:schemeClr val="bg1"/>
                </a:solidFill>
              </a:rPr>
              <a:t>손광훈</a:t>
            </a:r>
            <a:r>
              <a:rPr lang="ko-KR" altLang="en-US" sz="1600" dirty="0">
                <a:solidFill>
                  <a:schemeClr val="bg1"/>
                </a:solidFill>
              </a:rPr>
              <a:t> 교수가 </a:t>
            </a:r>
            <a:r>
              <a:rPr lang="ko-KR" altLang="en-US" sz="1600" dirty="0" err="1">
                <a:solidFill>
                  <a:schemeClr val="bg1"/>
                </a:solidFill>
              </a:rPr>
              <a:t>교신저자로</a:t>
            </a:r>
            <a:r>
              <a:rPr lang="ko-KR" altLang="en-US" sz="1600" dirty="0">
                <a:solidFill>
                  <a:schemeClr val="bg1"/>
                </a:solidFill>
              </a:rPr>
              <a:t> 주도하였다</a:t>
            </a:r>
            <a:r>
              <a:rPr lang="en-US" altLang="ko-KR" sz="1600" dirty="0">
                <a:solidFill>
                  <a:schemeClr val="bg1"/>
                </a:solidFill>
              </a:rPr>
              <a:t>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10" name="그림 11">
            <a:extLst>
              <a:ext uri="{FF2B5EF4-FFF2-40B4-BE49-F238E27FC236}">
                <a16:creationId xmlns:a16="http://schemas.microsoft.com/office/drawing/2014/main" id="{A27DFD60-CB42-DA47-9BF0-5999C9D71FD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53466" y="1952746"/>
            <a:ext cx="1012256" cy="1309053"/>
          </a:xfrm>
          <a:prstGeom prst="rect">
            <a:avLst/>
          </a:prstGeom>
        </p:spPr>
      </p:pic>
      <p:pic>
        <p:nvPicPr>
          <p:cNvPr id="11" name="그림 19">
            <a:extLst>
              <a:ext uri="{FF2B5EF4-FFF2-40B4-BE49-F238E27FC236}">
                <a16:creationId xmlns:a16="http://schemas.microsoft.com/office/drawing/2014/main" id="{D1CEF8D0-A0A5-294E-8375-F18F9275B3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00633" y="1952747"/>
            <a:ext cx="933598" cy="1309053"/>
          </a:xfrm>
          <a:prstGeom prst="rect">
            <a:avLst/>
          </a:prstGeom>
        </p:spPr>
      </p:pic>
      <p:pic>
        <p:nvPicPr>
          <p:cNvPr id="12" name="그림 20">
            <a:extLst>
              <a:ext uri="{FF2B5EF4-FFF2-40B4-BE49-F238E27FC236}">
                <a16:creationId xmlns:a16="http://schemas.microsoft.com/office/drawing/2014/main" id="{0F2CCE19-6E94-CB4E-8566-71523ACD36D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7369" y="1952747"/>
            <a:ext cx="1090877" cy="1309053"/>
          </a:xfrm>
          <a:prstGeom prst="rect">
            <a:avLst/>
          </a:prstGeom>
        </p:spPr>
      </p:pic>
      <p:pic>
        <p:nvPicPr>
          <p:cNvPr id="14" name="그림 21">
            <a:extLst>
              <a:ext uri="{FF2B5EF4-FFF2-40B4-BE49-F238E27FC236}">
                <a16:creationId xmlns:a16="http://schemas.microsoft.com/office/drawing/2014/main" id="{C812E7EC-4DC1-BC46-842A-24E7CC59D4D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334436" y="1952746"/>
            <a:ext cx="1090878" cy="1309053"/>
          </a:xfrm>
          <a:prstGeom prst="rect">
            <a:avLst/>
          </a:prstGeom>
        </p:spPr>
      </p:pic>
      <p:pic>
        <p:nvPicPr>
          <p:cNvPr id="15" name="그림 22">
            <a:extLst>
              <a:ext uri="{FF2B5EF4-FFF2-40B4-BE49-F238E27FC236}">
                <a16:creationId xmlns:a16="http://schemas.microsoft.com/office/drawing/2014/main" id="{502A187F-0AAF-B442-8086-4A54552859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815799" y="1952746"/>
            <a:ext cx="981790" cy="1309053"/>
          </a:xfrm>
          <a:prstGeom prst="rect">
            <a:avLst/>
          </a:prstGeom>
        </p:spPr>
      </p:pic>
      <p:grpSp>
        <p:nvGrpSpPr>
          <p:cNvPr id="16" name="그룹 23">
            <a:extLst>
              <a:ext uri="{FF2B5EF4-FFF2-40B4-BE49-F238E27FC236}">
                <a16:creationId xmlns:a16="http://schemas.microsoft.com/office/drawing/2014/main" id="{4464F3F5-0C70-134E-8D3C-2DF8830EBEBA}"/>
              </a:ext>
            </a:extLst>
          </p:cNvPr>
          <p:cNvGrpSpPr/>
          <p:nvPr/>
        </p:nvGrpSpPr>
        <p:grpSpPr>
          <a:xfrm>
            <a:off x="346411" y="1952746"/>
            <a:ext cx="2482214" cy="1309098"/>
            <a:chOff x="224328" y="1948213"/>
            <a:chExt cx="2433396" cy="1283352"/>
          </a:xfrm>
        </p:grpSpPr>
        <p:pic>
          <p:nvPicPr>
            <p:cNvPr id="17" name="그림 24">
              <a:extLst>
                <a:ext uri="{FF2B5EF4-FFF2-40B4-BE49-F238E27FC236}">
                  <a16:creationId xmlns:a16="http://schemas.microsoft.com/office/drawing/2014/main" id="{98CFABCB-947D-3E4B-BDB5-29879CBB5469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4328" y="1948213"/>
              <a:ext cx="2433396" cy="779447"/>
            </a:xfrm>
            <a:prstGeom prst="rect">
              <a:avLst/>
            </a:prstGeom>
          </p:spPr>
        </p:pic>
        <p:grpSp>
          <p:nvGrpSpPr>
            <p:cNvPr id="18" name="그룹 25">
              <a:extLst>
                <a:ext uri="{FF2B5EF4-FFF2-40B4-BE49-F238E27FC236}">
                  <a16:creationId xmlns:a16="http://schemas.microsoft.com/office/drawing/2014/main" id="{CA7EFD2E-3A80-F047-859E-9E8F6B171549}"/>
                </a:ext>
              </a:extLst>
            </p:cNvPr>
            <p:cNvGrpSpPr/>
            <p:nvPr/>
          </p:nvGrpSpPr>
          <p:grpSpPr>
            <a:xfrm>
              <a:off x="224328" y="2727660"/>
              <a:ext cx="2433396" cy="503905"/>
              <a:chOff x="5622677" y="5257209"/>
              <a:chExt cx="3606722" cy="746876"/>
            </a:xfrm>
          </p:grpSpPr>
          <p:pic>
            <p:nvPicPr>
              <p:cNvPr id="19" name="그림 26">
                <a:extLst>
                  <a:ext uri="{FF2B5EF4-FFF2-40B4-BE49-F238E27FC236}">
                    <a16:creationId xmlns:a16="http://schemas.microsoft.com/office/drawing/2014/main" id="{57C48180-3DBD-E04B-A7DA-5DEF7AE28E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80624" y="5257209"/>
                <a:ext cx="2448775" cy="746876"/>
              </a:xfrm>
              <a:prstGeom prst="rect">
                <a:avLst/>
              </a:prstGeom>
            </p:spPr>
          </p:pic>
          <p:pic>
            <p:nvPicPr>
              <p:cNvPr id="25" name="그림 27">
                <a:extLst>
                  <a:ext uri="{FF2B5EF4-FFF2-40B4-BE49-F238E27FC236}">
                    <a16:creationId xmlns:a16="http://schemas.microsoft.com/office/drawing/2014/main" id="{85703253-E61E-874E-8CE8-327EF121E2A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22677" y="5257209"/>
                <a:ext cx="1157947" cy="74687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251161733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">
            <a:extLst>
              <a:ext uri="{FF2B5EF4-FFF2-40B4-BE49-F238E27FC236}">
                <a16:creationId xmlns:a16="http://schemas.microsoft.com/office/drawing/2014/main" id="{CA507278-A9D3-4732-ABDA-C37CB2519951}"/>
              </a:ext>
            </a:extLst>
          </p:cNvPr>
          <p:cNvSpPr txBox="1"/>
          <p:nvPr/>
        </p:nvSpPr>
        <p:spPr bwMode="auto">
          <a:xfrm>
            <a:off x="-36512" y="75982"/>
            <a:ext cx="9218793" cy="1200329"/>
          </a:xfrm>
          <a:prstGeom prst="rect">
            <a:avLst/>
          </a:prstGeom>
          <a:noFill/>
        </p:spPr>
        <p:txBody>
          <a:bodyPr wrap="square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ko-KR" sz="24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Prof. </a:t>
            </a:r>
            <a:r>
              <a:rPr lang="en-US" altLang="ko-KR" sz="2400" b="1" dirty="0" err="1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Sohn’s</a:t>
            </a:r>
            <a:r>
              <a:rPr lang="en-US" altLang="ko-KR" sz="24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 Team Published 5 Papers </a:t>
            </a:r>
          </a:p>
          <a:p>
            <a:pPr algn="ctr"/>
            <a:r>
              <a:rPr lang="en-US" altLang="ko-KR" sz="24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on IEEE/CVF Conference on Computer Vision and </a:t>
            </a:r>
          </a:p>
          <a:p>
            <a:pPr algn="ctr"/>
            <a:r>
              <a:rPr lang="en-US" altLang="ko-KR" sz="24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Pattern Recognition (CVPR) 2021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477A8F-C5AC-40B0-870A-87CFF30324D6}"/>
              </a:ext>
            </a:extLst>
          </p:cNvPr>
          <p:cNvSpPr/>
          <p:nvPr/>
        </p:nvSpPr>
        <p:spPr>
          <a:xfrm>
            <a:off x="323528" y="3947572"/>
            <a:ext cx="8496944" cy="226267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65113" indent="-265113" fontAlgn="base" latinLnBrk="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600" dirty="0">
                <a:solidFill>
                  <a:prstClr val="white"/>
                </a:solidFill>
              </a:rPr>
              <a:t>5 papers has been accepted on IEEE/CVF Conference on Computer Vision and Pattern Recognition (Google Scholar h5-index 299, Rank 1st in Computer Vision &amp; Pattern Recognition category).</a:t>
            </a:r>
          </a:p>
          <a:p>
            <a:pPr marL="265113" indent="-265113" fontAlgn="base" latinLnBrk="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600" dirty="0">
                <a:solidFill>
                  <a:prstClr val="white"/>
                </a:solidFill>
              </a:rPr>
              <a:t>This work was done by </a:t>
            </a:r>
            <a:r>
              <a:rPr lang="en-US" altLang="ko-KR" sz="1600" dirty="0" err="1">
                <a:solidFill>
                  <a:prstClr val="white"/>
                </a:solidFill>
              </a:rPr>
              <a:t>Jiyoung</a:t>
            </a:r>
            <a:r>
              <a:rPr lang="en-US" altLang="ko-KR" sz="1600" dirty="0">
                <a:solidFill>
                  <a:prstClr val="white"/>
                </a:solidFill>
              </a:rPr>
              <a:t> Lee, </a:t>
            </a:r>
            <a:r>
              <a:rPr lang="en-US" altLang="ko-KR" sz="1600" dirty="0" err="1">
                <a:solidFill>
                  <a:prstClr val="white"/>
                </a:solidFill>
              </a:rPr>
              <a:t>Sangryul</a:t>
            </a:r>
            <a:r>
              <a:rPr lang="en-US" altLang="ko-KR" sz="1600" dirty="0">
                <a:solidFill>
                  <a:prstClr val="white"/>
                </a:solidFill>
              </a:rPr>
              <a:t> Jeon, </a:t>
            </a:r>
            <a:r>
              <a:rPr lang="en-US" altLang="ko-KR" sz="1600" dirty="0" err="1">
                <a:solidFill>
                  <a:prstClr val="white"/>
                </a:solidFill>
              </a:rPr>
              <a:t>Somi</a:t>
            </a:r>
            <a:r>
              <a:rPr lang="en-US" altLang="ko-KR" sz="1600" dirty="0">
                <a:solidFill>
                  <a:prstClr val="white"/>
                </a:solidFill>
              </a:rPr>
              <a:t> </a:t>
            </a:r>
            <a:r>
              <a:rPr lang="en-US" altLang="ko-KR" sz="1600" dirty="0" err="1">
                <a:solidFill>
                  <a:prstClr val="white"/>
                </a:solidFill>
              </a:rPr>
              <a:t>Jeong</a:t>
            </a:r>
            <a:r>
              <a:rPr lang="en-US" altLang="ko-KR" sz="1600" dirty="0">
                <a:solidFill>
                  <a:prstClr val="white"/>
                </a:solidFill>
              </a:rPr>
              <a:t>, </a:t>
            </a:r>
            <a:r>
              <a:rPr lang="en-US" altLang="ko-KR" sz="1600" dirty="0" err="1">
                <a:solidFill>
                  <a:prstClr val="white"/>
                </a:solidFill>
              </a:rPr>
              <a:t>Jungin</a:t>
            </a:r>
            <a:r>
              <a:rPr lang="en-US" altLang="ko-KR" sz="1600" dirty="0">
                <a:solidFill>
                  <a:prstClr val="white"/>
                </a:solidFill>
              </a:rPr>
              <a:t> Park, </a:t>
            </a:r>
            <a:r>
              <a:rPr lang="en-US" altLang="ko-KR" sz="1600" dirty="0" err="1">
                <a:solidFill>
                  <a:prstClr val="white"/>
                </a:solidFill>
              </a:rPr>
              <a:t>Hanjae</a:t>
            </a:r>
            <a:r>
              <a:rPr lang="en-US" altLang="ko-KR" sz="1600" dirty="0">
                <a:solidFill>
                  <a:prstClr val="white"/>
                </a:solidFill>
              </a:rPr>
              <a:t> Kim Ph.D. Candidate, as the 1st authors and Prof. </a:t>
            </a:r>
            <a:r>
              <a:rPr lang="en-US" altLang="ko-KR" sz="1600" dirty="0" err="1">
                <a:solidFill>
                  <a:prstClr val="white"/>
                </a:solidFill>
              </a:rPr>
              <a:t>Kwanghoon</a:t>
            </a:r>
            <a:r>
              <a:rPr lang="en-US" altLang="ko-KR" sz="1600" dirty="0">
                <a:solidFill>
                  <a:prstClr val="white"/>
                </a:solidFill>
              </a:rPr>
              <a:t> </a:t>
            </a:r>
            <a:r>
              <a:rPr lang="en-US" altLang="ko-KR" sz="1600" dirty="0" err="1">
                <a:solidFill>
                  <a:prstClr val="white"/>
                </a:solidFill>
              </a:rPr>
              <a:t>Sohn</a:t>
            </a:r>
            <a:r>
              <a:rPr lang="en-US" altLang="ko-KR" sz="1600" dirty="0">
                <a:solidFill>
                  <a:prstClr val="white"/>
                </a:solidFill>
              </a:rPr>
              <a:t> as the corresponding author.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  <p:pic>
        <p:nvPicPr>
          <p:cNvPr id="11" name="그림 11">
            <a:extLst>
              <a:ext uri="{FF2B5EF4-FFF2-40B4-BE49-F238E27FC236}">
                <a16:creationId xmlns:a16="http://schemas.microsoft.com/office/drawing/2014/main" id="{E9E5CDB3-55F3-FA43-AA6B-8FE28FBF29D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4633" y="2119902"/>
            <a:ext cx="1012256" cy="1309053"/>
          </a:xfrm>
          <a:prstGeom prst="rect">
            <a:avLst/>
          </a:prstGeom>
        </p:spPr>
      </p:pic>
      <p:pic>
        <p:nvPicPr>
          <p:cNvPr id="12" name="그림 19">
            <a:extLst>
              <a:ext uri="{FF2B5EF4-FFF2-40B4-BE49-F238E27FC236}">
                <a16:creationId xmlns:a16="http://schemas.microsoft.com/office/drawing/2014/main" id="{0662EB09-5844-8A49-AC70-838E2C10008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71800" y="2119903"/>
            <a:ext cx="933598" cy="1309053"/>
          </a:xfrm>
          <a:prstGeom prst="rect">
            <a:avLst/>
          </a:prstGeom>
        </p:spPr>
      </p:pic>
      <p:pic>
        <p:nvPicPr>
          <p:cNvPr id="15" name="그림 20">
            <a:extLst>
              <a:ext uri="{FF2B5EF4-FFF2-40B4-BE49-F238E27FC236}">
                <a16:creationId xmlns:a16="http://schemas.microsoft.com/office/drawing/2014/main" id="{7A54B348-D838-7140-9048-CB3866667B6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898536" y="2119903"/>
            <a:ext cx="1090877" cy="1309053"/>
          </a:xfrm>
          <a:prstGeom prst="rect">
            <a:avLst/>
          </a:prstGeom>
        </p:spPr>
      </p:pic>
      <p:pic>
        <p:nvPicPr>
          <p:cNvPr id="19" name="그림 21">
            <a:extLst>
              <a:ext uri="{FF2B5EF4-FFF2-40B4-BE49-F238E27FC236}">
                <a16:creationId xmlns:a16="http://schemas.microsoft.com/office/drawing/2014/main" id="{19BCD461-7CF8-BF43-96BD-60BBB1EDD266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205603" y="2119902"/>
            <a:ext cx="1090878" cy="1309053"/>
          </a:xfrm>
          <a:prstGeom prst="rect">
            <a:avLst/>
          </a:prstGeom>
        </p:spPr>
      </p:pic>
      <p:pic>
        <p:nvPicPr>
          <p:cNvPr id="20" name="그림 22">
            <a:extLst>
              <a:ext uri="{FF2B5EF4-FFF2-40B4-BE49-F238E27FC236}">
                <a16:creationId xmlns:a16="http://schemas.microsoft.com/office/drawing/2014/main" id="{17B0F48C-2362-AC4A-B2DD-A19B217DBA96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86966" y="2119902"/>
            <a:ext cx="981790" cy="1309053"/>
          </a:xfrm>
          <a:prstGeom prst="rect">
            <a:avLst/>
          </a:prstGeom>
        </p:spPr>
      </p:pic>
      <p:grpSp>
        <p:nvGrpSpPr>
          <p:cNvPr id="21" name="그룹 23">
            <a:extLst>
              <a:ext uri="{FF2B5EF4-FFF2-40B4-BE49-F238E27FC236}">
                <a16:creationId xmlns:a16="http://schemas.microsoft.com/office/drawing/2014/main" id="{F9E93A19-7D10-3A43-9D75-9A6D328D9533}"/>
              </a:ext>
            </a:extLst>
          </p:cNvPr>
          <p:cNvGrpSpPr/>
          <p:nvPr/>
        </p:nvGrpSpPr>
        <p:grpSpPr>
          <a:xfrm>
            <a:off x="217578" y="2119902"/>
            <a:ext cx="2482214" cy="1309098"/>
            <a:chOff x="224328" y="1948213"/>
            <a:chExt cx="2433396" cy="1283352"/>
          </a:xfrm>
        </p:grpSpPr>
        <p:pic>
          <p:nvPicPr>
            <p:cNvPr id="22" name="그림 24">
              <a:extLst>
                <a:ext uri="{FF2B5EF4-FFF2-40B4-BE49-F238E27FC236}">
                  <a16:creationId xmlns:a16="http://schemas.microsoft.com/office/drawing/2014/main" id="{CA80E95B-BE36-744E-A341-6776ABA90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8"/>
            <a:stretch>
              <a:fillRect/>
            </a:stretch>
          </p:blipFill>
          <p:spPr>
            <a:xfrm>
              <a:off x="224328" y="1948213"/>
              <a:ext cx="2433396" cy="779447"/>
            </a:xfrm>
            <a:prstGeom prst="rect">
              <a:avLst/>
            </a:prstGeom>
          </p:spPr>
        </p:pic>
        <p:grpSp>
          <p:nvGrpSpPr>
            <p:cNvPr id="23" name="그룹 25">
              <a:extLst>
                <a:ext uri="{FF2B5EF4-FFF2-40B4-BE49-F238E27FC236}">
                  <a16:creationId xmlns:a16="http://schemas.microsoft.com/office/drawing/2014/main" id="{9419E84B-43CF-7B46-B10D-6AFFFA3CBBD3}"/>
                </a:ext>
              </a:extLst>
            </p:cNvPr>
            <p:cNvGrpSpPr/>
            <p:nvPr/>
          </p:nvGrpSpPr>
          <p:grpSpPr>
            <a:xfrm>
              <a:off x="224328" y="2727660"/>
              <a:ext cx="2433396" cy="503905"/>
              <a:chOff x="5622677" y="5257209"/>
              <a:chExt cx="3606722" cy="746876"/>
            </a:xfrm>
          </p:grpSpPr>
          <p:pic>
            <p:nvPicPr>
              <p:cNvPr id="24" name="그림 26">
                <a:extLst>
                  <a:ext uri="{FF2B5EF4-FFF2-40B4-BE49-F238E27FC236}">
                    <a16:creationId xmlns:a16="http://schemas.microsoft.com/office/drawing/2014/main" id="{98DE35B5-7414-0F4B-B3C8-1260CA45217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780624" y="5257209"/>
                <a:ext cx="2448775" cy="746876"/>
              </a:xfrm>
              <a:prstGeom prst="rect">
                <a:avLst/>
              </a:prstGeom>
            </p:spPr>
          </p:pic>
          <p:pic>
            <p:nvPicPr>
              <p:cNvPr id="25" name="그림 27">
                <a:extLst>
                  <a:ext uri="{FF2B5EF4-FFF2-40B4-BE49-F238E27FC236}">
                    <a16:creationId xmlns:a16="http://schemas.microsoft.com/office/drawing/2014/main" id="{961DDCD1-5D12-624B-BECD-23A928F0962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622677" y="5257209"/>
                <a:ext cx="1157947" cy="746876"/>
              </a:xfrm>
              <a:prstGeom prst="rect">
                <a:avLst/>
              </a:prstGeom>
            </p:spPr>
          </p:pic>
        </p:grpSp>
      </p:grpSp>
    </p:spTree>
    <p:extLst>
      <p:ext uri="{BB962C8B-B14F-4D97-AF65-F5344CB8AC3E}">
        <p14:creationId xmlns:p14="http://schemas.microsoft.com/office/powerpoint/2010/main" val="5565832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">
            <a:extLst>
              <a:ext uri="{FF2B5EF4-FFF2-40B4-BE49-F238E27FC236}">
                <a16:creationId xmlns:a16="http://schemas.microsoft.com/office/drawing/2014/main" id="{CA507278-A9D3-4732-ABDA-C37CB2519951}"/>
              </a:ext>
            </a:extLst>
          </p:cNvPr>
          <p:cNvSpPr txBox="1"/>
          <p:nvPr/>
        </p:nvSpPr>
        <p:spPr bwMode="auto">
          <a:xfrm>
            <a:off x="-36512" y="394792"/>
            <a:ext cx="9218793" cy="1138773"/>
          </a:xfrm>
          <a:prstGeom prst="rect">
            <a:avLst/>
          </a:prstGeom>
          <a:noFill/>
        </p:spPr>
        <p:txBody>
          <a:bodyPr wrap="square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en-US" altLang="ko-KR" sz="32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Open Positions</a:t>
            </a:r>
            <a:br>
              <a:rPr lang="en-US" altLang="ko-KR" sz="36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</a:br>
            <a:r>
              <a:rPr lang="en-US" altLang="ko-KR" sz="36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Post Doc – Computer Vision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477A8F-C5AC-40B0-870A-87CFF30324D6}"/>
              </a:ext>
            </a:extLst>
          </p:cNvPr>
          <p:cNvSpPr/>
          <p:nvPr/>
        </p:nvSpPr>
        <p:spPr>
          <a:xfrm>
            <a:off x="323528" y="1628800"/>
            <a:ext cx="8496944" cy="49557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en-US" altLang="ko-KR" dirty="0">
                <a:solidFill>
                  <a:prstClr val="white"/>
                </a:solidFill>
                <a:highlight>
                  <a:srgbClr val="000000"/>
                </a:highlight>
              </a:rPr>
              <a:t>DIML</a:t>
            </a:r>
            <a:r>
              <a:rPr lang="ko-KR" altLang="en-US" dirty="0">
                <a:solidFill>
                  <a:prstClr val="white"/>
                </a:solidFill>
              </a:rPr>
              <a:t> </a:t>
            </a:r>
            <a:r>
              <a:rPr lang="en-US" altLang="ko-KR" dirty="0">
                <a:solidFill>
                  <a:prstClr val="white"/>
                </a:solidFill>
              </a:rPr>
              <a:t>group is interviewing highly qualified and motivated candidates for </a:t>
            </a:r>
            <a:r>
              <a:rPr lang="en-US" altLang="ko-KR" u="sng" dirty="0">
                <a:solidFill>
                  <a:prstClr val="white"/>
                </a:solidFill>
              </a:rPr>
              <a:t>post-doctoral researcher positions</a:t>
            </a:r>
            <a:r>
              <a:rPr lang="en-US" altLang="ko-KR" dirty="0">
                <a:solidFill>
                  <a:prstClr val="white"/>
                </a:solidFill>
              </a:rPr>
              <a:t> in computer vision, machine learning, and related areas. Research Field. Our group conducts influential research published in top-tier venues such as CVPR, ICCV, ECCV. We are looking for the experienced and motivated researchers to conduct leading research in these areas.</a:t>
            </a:r>
          </a:p>
          <a:p>
            <a:pPr fontAlgn="base" latinLnBrk="0">
              <a:lnSpc>
                <a:spcPct val="250000"/>
              </a:lnSpc>
            </a:pPr>
            <a:r>
              <a:rPr lang="en-US" altLang="ko-KR" sz="1600" b="1" dirty="0">
                <a:solidFill>
                  <a:prstClr val="white"/>
                </a:solidFill>
                <a:highlight>
                  <a:srgbClr val="000000"/>
                </a:highlight>
              </a:rPr>
              <a:t>Required Qualifications</a:t>
            </a:r>
          </a:p>
          <a:p>
            <a:pPr marL="285750" indent="-285750" fontAlgn="base" latinLnBrk="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600" b="1" dirty="0">
                <a:solidFill>
                  <a:prstClr val="white"/>
                </a:solidFill>
              </a:rPr>
              <a:t>Ph.D in CS, EE, CV, ML</a:t>
            </a:r>
            <a:r>
              <a:rPr lang="ko-KR" altLang="en-US" sz="1600" b="1" dirty="0">
                <a:solidFill>
                  <a:prstClr val="white"/>
                </a:solidFill>
              </a:rPr>
              <a:t> </a:t>
            </a:r>
            <a:r>
              <a:rPr lang="en-US" altLang="ko-KR" sz="1600" dirty="0">
                <a:solidFill>
                  <a:prstClr val="white"/>
                </a:solidFill>
              </a:rPr>
              <a:t>or a related discipline </a:t>
            </a:r>
            <a:r>
              <a:rPr lang="en-US" altLang="ko-KR" sz="1600" b="1" dirty="0">
                <a:solidFill>
                  <a:prstClr val="white"/>
                </a:solidFill>
              </a:rPr>
              <a:t>completed within the past five years</a:t>
            </a:r>
            <a:r>
              <a:rPr lang="en-US" altLang="ko-KR" sz="1600" dirty="0">
                <a:solidFill>
                  <a:prstClr val="white"/>
                </a:solidFill>
              </a:rPr>
              <a:t>.</a:t>
            </a:r>
          </a:p>
          <a:p>
            <a:pPr marL="285750" indent="-285750" fontAlgn="base" latinLnBrk="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600" dirty="0">
                <a:solidFill>
                  <a:prstClr val="white"/>
                </a:solidFill>
              </a:rPr>
              <a:t>publication record in top-tier conferences</a:t>
            </a:r>
          </a:p>
          <a:p>
            <a:pPr marL="285750" indent="-285750" fontAlgn="base" latinLnBrk="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600" dirty="0">
                <a:solidFill>
                  <a:prstClr val="white"/>
                </a:solidFill>
              </a:rPr>
              <a:t>Research experience using Pytorch, Tensorflow, Python opensource Libraies</a:t>
            </a:r>
          </a:p>
          <a:p>
            <a:pPr fontAlgn="base" latinLnBrk="0">
              <a:lnSpc>
                <a:spcPct val="150000"/>
              </a:lnSpc>
            </a:pPr>
            <a:r>
              <a:rPr lang="en-US" altLang="ko-KR" sz="1600" b="1" dirty="0">
                <a:solidFill>
                  <a:prstClr val="white"/>
                </a:solidFill>
                <a:highlight>
                  <a:srgbClr val="000000"/>
                </a:highlight>
              </a:rPr>
              <a:t>Submission List </a:t>
            </a:r>
          </a:p>
          <a:p>
            <a:pPr marL="285750" indent="-285750" fontAlgn="base" latinLnBrk="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600" dirty="0">
                <a:solidFill>
                  <a:prstClr val="white"/>
                </a:solidFill>
              </a:rPr>
              <a:t>An academic research statement,</a:t>
            </a:r>
            <a:r>
              <a:rPr lang="ko-KR" altLang="en-US" sz="1600" dirty="0">
                <a:solidFill>
                  <a:prstClr val="white"/>
                </a:solidFill>
              </a:rPr>
              <a:t> </a:t>
            </a:r>
            <a:r>
              <a:rPr lang="en-US" altLang="ko-KR" sz="1600" dirty="0">
                <a:solidFill>
                  <a:prstClr val="white"/>
                </a:solidFill>
              </a:rPr>
              <a:t>CV,</a:t>
            </a:r>
            <a:r>
              <a:rPr lang="ko-KR" altLang="en-US" sz="1600" dirty="0">
                <a:solidFill>
                  <a:prstClr val="white"/>
                </a:solidFill>
              </a:rPr>
              <a:t> </a:t>
            </a:r>
            <a:r>
              <a:rPr lang="en-US" altLang="ko-KR" sz="1600" dirty="0">
                <a:solidFill>
                  <a:prstClr val="white"/>
                </a:solidFill>
              </a:rPr>
              <a:t>Certificate of Degree </a:t>
            </a:r>
          </a:p>
          <a:p>
            <a:pPr marL="285750" indent="-285750" fontAlgn="base" latinLnBrk="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600" dirty="0">
                <a:solidFill>
                  <a:prstClr val="white"/>
                </a:solidFill>
              </a:rPr>
              <a:t>Apply by E-mail (khsohn.yonsei.ac.kr)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48101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">
            <a:extLst>
              <a:ext uri="{FF2B5EF4-FFF2-40B4-BE49-F238E27FC236}">
                <a16:creationId xmlns:a16="http://schemas.microsoft.com/office/drawing/2014/main" id="{CA507278-A9D3-4732-ABDA-C37CB2519951}"/>
              </a:ext>
            </a:extLst>
          </p:cNvPr>
          <p:cNvSpPr txBox="1"/>
          <p:nvPr/>
        </p:nvSpPr>
        <p:spPr bwMode="auto">
          <a:xfrm>
            <a:off x="-36512" y="364014"/>
            <a:ext cx="9218793" cy="1200329"/>
          </a:xfrm>
          <a:prstGeom prst="rect">
            <a:avLst/>
          </a:prstGeom>
          <a:noFill/>
        </p:spPr>
        <p:txBody>
          <a:bodyPr wrap="square" anchor="ctr">
            <a:spAutoFit/>
            <a:scene3d>
              <a:camera prst="orthographicFront">
                <a:rot lat="0" lon="0" rev="0"/>
              </a:camera>
              <a:lightRig rig="glow" dir="t">
                <a:rot lat="0" lon="0" rev="3600000"/>
              </a:lightRig>
            </a:scene3d>
            <a:sp3d prstMaterial="softEdge">
              <a:bevelT w="29210" h="16510"/>
              <a:contourClr>
                <a:schemeClr val="accent4">
                  <a:alpha val="95000"/>
                </a:schemeClr>
              </a:contourClr>
            </a:sp3d>
          </a:bodyPr>
          <a:lstStyle/>
          <a:p>
            <a:pPr algn="ctr"/>
            <a:r>
              <a:rPr lang="ko-KR" altLang="en-US" sz="36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채용공고</a:t>
            </a:r>
            <a:endParaRPr lang="en-US" altLang="ko-KR" sz="3600" b="1" dirty="0">
              <a:ln>
                <a:prstDash val="solid"/>
              </a:ln>
              <a:solidFill>
                <a:srgbClr val="FFFF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연세제목체" pitchFamily="18" charset="-127"/>
              <a:ea typeface="연세소제목체" pitchFamily="18" charset="-127"/>
              <a:cs typeface="Arial" pitchFamily="34" charset="0"/>
            </a:endParaRPr>
          </a:p>
          <a:p>
            <a:pPr algn="ctr"/>
            <a:r>
              <a:rPr lang="en-US" altLang="ko-KR" sz="3600" b="1" dirty="0">
                <a:ln>
                  <a:prstDash val="solid"/>
                </a:ln>
                <a:solidFill>
                  <a:srgbClr val="FFFF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연세제목체" pitchFamily="18" charset="-127"/>
                <a:ea typeface="연세소제목체" pitchFamily="18" charset="-127"/>
                <a:cs typeface="Arial" pitchFamily="34" charset="0"/>
              </a:rPr>
              <a:t>Post Doc – Computer Vision</a:t>
            </a: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34477A8F-C5AC-40B0-870A-87CFF30324D6}"/>
              </a:ext>
            </a:extLst>
          </p:cNvPr>
          <p:cNvSpPr/>
          <p:nvPr/>
        </p:nvSpPr>
        <p:spPr>
          <a:xfrm>
            <a:off x="323528" y="1628800"/>
            <a:ext cx="8496944" cy="42936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fontAlgn="base" latinLnBrk="0">
              <a:lnSpc>
                <a:spcPct val="150000"/>
              </a:lnSpc>
            </a:pPr>
            <a:r>
              <a:rPr lang="ko-KR" altLang="en-US" dirty="0">
                <a:solidFill>
                  <a:prstClr val="white"/>
                </a:solidFill>
              </a:rPr>
              <a:t>저희 </a:t>
            </a:r>
            <a:r>
              <a:rPr lang="en-US" altLang="ko-KR" dirty="0">
                <a:solidFill>
                  <a:prstClr val="white"/>
                </a:solidFill>
                <a:highlight>
                  <a:srgbClr val="000000"/>
                </a:highlight>
              </a:rPr>
              <a:t>DIML</a:t>
            </a:r>
            <a:r>
              <a:rPr lang="ko-KR" altLang="en-US" dirty="0">
                <a:solidFill>
                  <a:prstClr val="white"/>
                </a:solidFill>
              </a:rPr>
              <a:t> 연구실은 </a:t>
            </a:r>
            <a:r>
              <a:rPr lang="en-US" altLang="ko-KR" dirty="0">
                <a:solidFill>
                  <a:prstClr val="white"/>
                </a:solidFill>
              </a:rPr>
              <a:t>Computer Vision, Deep Learning </a:t>
            </a:r>
            <a:r>
              <a:rPr lang="ko-KR" altLang="en-US" dirty="0">
                <a:solidFill>
                  <a:prstClr val="white"/>
                </a:solidFill>
              </a:rPr>
              <a:t>및 관련 분야를 연구하고 </a:t>
            </a:r>
            <a:r>
              <a:rPr lang="en-US" altLang="ko-KR" dirty="0">
                <a:solidFill>
                  <a:prstClr val="white"/>
                </a:solidFill>
              </a:rPr>
              <a:t>CVPR, ICCV, ECCV</a:t>
            </a:r>
            <a:r>
              <a:rPr lang="ko-KR" altLang="en-US" dirty="0">
                <a:solidFill>
                  <a:prstClr val="white"/>
                </a:solidFill>
              </a:rPr>
              <a:t>와 같은 </a:t>
            </a:r>
            <a:r>
              <a:rPr lang="en-US" altLang="ko-KR" dirty="0">
                <a:solidFill>
                  <a:prstClr val="white"/>
                </a:solidFill>
              </a:rPr>
              <a:t>top-tier </a:t>
            </a:r>
            <a:r>
              <a:rPr lang="ko-KR" altLang="en-US" dirty="0">
                <a:solidFill>
                  <a:prstClr val="white"/>
                </a:solidFill>
              </a:rPr>
              <a:t>학회에 꾸준히 우수한 연구성과를 발표하고 있습니다</a:t>
            </a:r>
            <a:r>
              <a:rPr lang="en-US" altLang="ko-KR" dirty="0">
                <a:solidFill>
                  <a:prstClr val="white"/>
                </a:solidFill>
              </a:rPr>
              <a:t>.</a:t>
            </a:r>
            <a:r>
              <a:rPr lang="ko-KR" altLang="en-US" dirty="0">
                <a:solidFill>
                  <a:prstClr val="white"/>
                </a:solidFill>
              </a:rPr>
              <a:t>  저희와 함께 선도적인 연구 활동에 관심과 우수한 역량을 보유한 박사후 연구원을 아래와 같이 채용하고자 합니다</a:t>
            </a:r>
            <a:r>
              <a:rPr lang="en-US" altLang="ko-KR" dirty="0">
                <a:solidFill>
                  <a:prstClr val="white"/>
                </a:solidFill>
              </a:rPr>
              <a:t>.</a:t>
            </a:r>
            <a:r>
              <a:rPr lang="ko-KR" altLang="en-US" dirty="0">
                <a:solidFill>
                  <a:prstClr val="white"/>
                </a:solidFill>
              </a:rPr>
              <a:t> </a:t>
            </a:r>
            <a:endParaRPr lang="en-US" altLang="ko-KR" dirty="0">
              <a:solidFill>
                <a:prstClr val="white"/>
              </a:solidFill>
            </a:endParaRPr>
          </a:p>
          <a:p>
            <a:pPr fontAlgn="base" latinLnBrk="0"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  <a:highlight>
                  <a:srgbClr val="000000"/>
                </a:highlight>
              </a:rPr>
              <a:t>지원 자격</a:t>
            </a:r>
            <a:endParaRPr lang="en-US" altLang="ko-KR" sz="1600" b="1" dirty="0">
              <a:solidFill>
                <a:prstClr val="white"/>
              </a:solidFill>
              <a:highlight>
                <a:srgbClr val="000000"/>
              </a:highlight>
            </a:endParaRPr>
          </a:p>
          <a:p>
            <a:pPr marL="285750" indent="-285750" fontAlgn="base" latinLnBrk="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600" b="1" dirty="0">
                <a:solidFill>
                  <a:prstClr val="white"/>
                </a:solidFill>
              </a:rPr>
              <a:t>CS, EE, CV, ML</a:t>
            </a:r>
            <a:r>
              <a:rPr lang="ko-KR" altLang="en-US" sz="1600" b="1" dirty="0">
                <a:solidFill>
                  <a:prstClr val="white"/>
                </a:solidFill>
              </a:rPr>
              <a:t> 및 관련 분야의 박사학위 소지자 </a:t>
            </a:r>
            <a:r>
              <a:rPr lang="en-US" altLang="ko-KR" sz="1600" b="1" dirty="0">
                <a:solidFill>
                  <a:prstClr val="white"/>
                </a:solidFill>
              </a:rPr>
              <a:t>(</a:t>
            </a:r>
            <a:r>
              <a:rPr lang="ko-KR" altLang="en-US" sz="1600" b="1" dirty="0">
                <a:solidFill>
                  <a:prstClr val="white"/>
                </a:solidFill>
              </a:rPr>
              <a:t>졸업 후 </a:t>
            </a:r>
            <a:r>
              <a:rPr lang="en-US" altLang="ko-KR" sz="1600" b="1" dirty="0">
                <a:solidFill>
                  <a:prstClr val="white"/>
                </a:solidFill>
              </a:rPr>
              <a:t>5</a:t>
            </a:r>
            <a:r>
              <a:rPr lang="ko-KR" altLang="en-US" sz="1600" b="1" dirty="0">
                <a:solidFill>
                  <a:prstClr val="white"/>
                </a:solidFill>
              </a:rPr>
              <a:t>년 이내</a:t>
            </a:r>
            <a:r>
              <a:rPr lang="en-US" altLang="ko-KR" sz="1600" b="1" dirty="0">
                <a:solidFill>
                  <a:prstClr val="white"/>
                </a:solidFill>
              </a:rPr>
              <a:t>)</a:t>
            </a:r>
            <a:r>
              <a:rPr lang="en-US" altLang="ko-KR" sz="1600" dirty="0">
                <a:solidFill>
                  <a:prstClr val="white"/>
                </a:solidFill>
              </a:rPr>
              <a:t>.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marL="285750" indent="-285750" fontAlgn="base" latinLnBrk="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600" b="1" dirty="0">
                <a:solidFill>
                  <a:prstClr val="white"/>
                </a:solidFill>
              </a:rPr>
              <a:t>우수 학회등의 연구 실적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marL="285750" indent="-285750" fontAlgn="base" latinLnBrk="0">
              <a:lnSpc>
                <a:spcPct val="150000"/>
              </a:lnSpc>
              <a:buFont typeface="Wingdings" pitchFamily="2" charset="2"/>
              <a:buChar char="v"/>
            </a:pPr>
            <a:r>
              <a:rPr lang="ko-KR" altLang="en-US" sz="1600" b="1" dirty="0">
                <a:solidFill>
                  <a:prstClr val="white"/>
                </a:solidFill>
              </a:rPr>
              <a:t>딥러닝 라이브러리 </a:t>
            </a:r>
            <a:r>
              <a:rPr lang="en-US" altLang="ko-KR" sz="1600" b="1" dirty="0">
                <a:solidFill>
                  <a:prstClr val="white"/>
                </a:solidFill>
              </a:rPr>
              <a:t>(Pytorch, Tensorflow, Python)</a:t>
            </a:r>
            <a:r>
              <a:rPr lang="ko-KR" altLang="en-US" sz="1600" b="1" dirty="0">
                <a:solidFill>
                  <a:prstClr val="white"/>
                </a:solidFill>
              </a:rPr>
              <a:t> 를 이용한 연구 경험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fontAlgn="base" latinLnBrk="0">
              <a:lnSpc>
                <a:spcPct val="150000"/>
              </a:lnSpc>
            </a:pPr>
            <a:r>
              <a:rPr lang="ko-KR" altLang="en-US" sz="1600" b="1" dirty="0">
                <a:solidFill>
                  <a:prstClr val="white"/>
                </a:solidFill>
                <a:highlight>
                  <a:srgbClr val="000000"/>
                </a:highlight>
              </a:rPr>
              <a:t>제출 목록</a:t>
            </a:r>
            <a:endParaRPr lang="en-US" altLang="ko-KR" sz="1600" b="1" dirty="0">
              <a:solidFill>
                <a:prstClr val="white"/>
              </a:solidFill>
              <a:highlight>
                <a:srgbClr val="000000"/>
              </a:highlight>
            </a:endParaRPr>
          </a:p>
          <a:p>
            <a:pPr fontAlgn="base" latinLnBrk="0">
              <a:lnSpc>
                <a:spcPct val="150000"/>
              </a:lnSpc>
            </a:pPr>
            <a:r>
              <a:rPr lang="ko-KR" altLang="en-US" sz="1600" dirty="0">
                <a:solidFill>
                  <a:prstClr val="white"/>
                </a:solidFill>
              </a:rPr>
              <a:t>연구 계획을 담은 자기소개서</a:t>
            </a:r>
            <a:r>
              <a:rPr lang="en-US" altLang="ko-KR" sz="1600" dirty="0">
                <a:solidFill>
                  <a:prstClr val="white"/>
                </a:solidFill>
              </a:rPr>
              <a:t>,</a:t>
            </a:r>
            <a:r>
              <a:rPr lang="ko-KR" altLang="en-US" sz="1600" dirty="0">
                <a:solidFill>
                  <a:prstClr val="white"/>
                </a:solidFill>
              </a:rPr>
              <a:t> </a:t>
            </a:r>
            <a:r>
              <a:rPr lang="en-US" altLang="ko-KR" sz="1600" dirty="0">
                <a:solidFill>
                  <a:prstClr val="white"/>
                </a:solidFill>
              </a:rPr>
              <a:t>CV,</a:t>
            </a:r>
            <a:r>
              <a:rPr lang="ko-KR" altLang="en-US" sz="1600" dirty="0">
                <a:solidFill>
                  <a:prstClr val="white"/>
                </a:solidFill>
              </a:rPr>
              <a:t> 학위증명서</a:t>
            </a:r>
            <a:r>
              <a:rPr lang="en-US" altLang="ko-KR" sz="1600" dirty="0">
                <a:solidFill>
                  <a:prstClr val="white"/>
                </a:solidFill>
              </a:rPr>
              <a:t>,</a:t>
            </a:r>
            <a:r>
              <a:rPr lang="ko-KR" altLang="en-US" sz="1600" dirty="0">
                <a:solidFill>
                  <a:prstClr val="white"/>
                </a:solidFill>
              </a:rPr>
              <a:t> 연구 실적</a:t>
            </a:r>
            <a:endParaRPr lang="en-US" altLang="ko-KR" sz="1600" b="1" dirty="0">
              <a:solidFill>
                <a:prstClr val="white"/>
              </a:solidFill>
            </a:endParaRPr>
          </a:p>
          <a:p>
            <a:pPr marL="265113" indent="-265113" fontAlgn="base" latinLnBrk="0">
              <a:lnSpc>
                <a:spcPct val="150000"/>
              </a:lnSpc>
              <a:buFont typeface="Wingdings" pitchFamily="2" charset="2"/>
              <a:buChar char="v"/>
            </a:pPr>
            <a:r>
              <a:rPr lang="en-US" altLang="ko-KR" sz="1600" dirty="0">
                <a:solidFill>
                  <a:prstClr val="white"/>
                </a:solidFill>
              </a:rPr>
              <a:t>E-mail (khsohn.yonsei.ac.kr)</a:t>
            </a:r>
            <a:r>
              <a:rPr lang="ko-KR" altLang="en-US" sz="1600" dirty="0">
                <a:solidFill>
                  <a:prstClr val="white"/>
                </a:solidFill>
              </a:rPr>
              <a:t>로 지원</a:t>
            </a:r>
            <a:endParaRPr lang="ko-KR" altLang="en-US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1381332"/>
      </p:ext>
    </p:extLst>
  </p:cSld>
  <p:clrMapOvr>
    <a:masterClrMapping/>
  </p:clrMapOvr>
</p:sld>
</file>

<file path=ppt/theme/theme1.xml><?xml version="1.0" encoding="utf-8"?>
<a:theme xmlns:a="http://schemas.openxmlformats.org/drawingml/2006/main" name="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사용자 지정 1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 bwMode="auto">
        <a:ln w="3175">
          <a:solidFill>
            <a:schemeClr val="bg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디자인 사용자 지정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3605</TotalTime>
  <Words>426</Words>
  <Application>Microsoft Macintosh PowerPoint</Application>
  <PresentationFormat>On-screen Show (4:3)</PresentationFormat>
  <Paragraphs>32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10" baseType="lpstr">
      <vt:lpstr>맑은 고딕</vt:lpstr>
      <vt:lpstr>연세제목체</vt:lpstr>
      <vt:lpstr>Arial</vt:lpstr>
      <vt:lpstr>Wingdings</vt:lpstr>
      <vt:lpstr>디자인 사용자 지정</vt:lpstr>
      <vt:lpstr>1_디자인 사용자 지정</vt:lpstr>
      <vt:lpstr>PowerPoint Presentation</vt:lpstr>
      <vt:lpstr>PowerPoint Presentation</vt:lpstr>
      <vt:lpstr>PowerPoint Presentation</vt:lpstr>
      <vt:lpstr>PowerPoint Presentation</vt:lpstr>
    </vt:vector>
  </TitlesOfParts>
  <Manager/>
  <Company>Microsoft Corporation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subject/>
  <dc:creator>Registered User</dc:creator>
  <cp:keywords/>
  <dc:description/>
  <cp:lastModifiedBy>이응빈</cp:lastModifiedBy>
  <cp:revision>113</cp:revision>
  <dcterms:created xsi:type="dcterms:W3CDTF">2016-05-12T05:28:00Z</dcterms:created>
  <dcterms:modified xsi:type="dcterms:W3CDTF">2021-03-09T09:15:24Z</dcterms:modified>
  <cp:category/>
</cp:coreProperties>
</file>