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slideLayouts/slideLayout90.xml" ContentType="application/vnd.openxmlformats-officedocument.presentationml.slideLayout+xml"/>
  <Override PartName="/ppt/theme/theme5.xml" ContentType="application/vnd.openxmlformats-officedocument.theme+xml"/>
  <Override PartName="/ppt/slideLayouts/slideLayout9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 id="2147483713" r:id="rId3"/>
    <p:sldMasterId id="2147483715" r:id="rId4"/>
    <p:sldMasterId id="2147483766" r:id="rId5"/>
    <p:sldMasterId id="2147483768" r:id="rId6"/>
  </p:sldMasterIdLst>
  <p:notesMasterIdLst>
    <p:notesMasterId r:id="rId31"/>
  </p:notesMasterIdLst>
  <p:sldIdLst>
    <p:sldId id="256" r:id="rId7"/>
    <p:sldId id="258" r:id="rId8"/>
    <p:sldId id="260" r:id="rId9"/>
    <p:sldId id="261" r:id="rId10"/>
    <p:sldId id="264" r:id="rId11"/>
    <p:sldId id="265" r:id="rId12"/>
    <p:sldId id="266" r:id="rId13"/>
    <p:sldId id="267" r:id="rId14"/>
    <p:sldId id="263" r:id="rId15"/>
    <p:sldId id="268" r:id="rId16"/>
    <p:sldId id="269" r:id="rId17"/>
    <p:sldId id="271" r:id="rId18"/>
    <p:sldId id="272" r:id="rId19"/>
    <p:sldId id="273" r:id="rId20"/>
    <p:sldId id="274" r:id="rId21"/>
    <p:sldId id="275" r:id="rId22"/>
    <p:sldId id="276" r:id="rId23"/>
    <p:sldId id="277" r:id="rId24"/>
    <p:sldId id="270" r:id="rId25"/>
    <p:sldId id="278" r:id="rId26"/>
    <p:sldId id="282" r:id="rId27"/>
    <p:sldId id="279" r:id="rId28"/>
    <p:sldId id="280" r:id="rId29"/>
    <p:sldId id="281"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72"/>
      </p:cViewPr>
      <p:guideLst/>
    </p:cSldViewPr>
  </p:slideViewPr>
  <p:notesTextViewPr>
    <p:cViewPr>
      <p:scale>
        <a:sx n="3" d="2"/>
        <a:sy n="3" d="2"/>
      </p:scale>
      <p:origin x="0" y="-48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8656F-1DBE-4DBB-8B0D-3A4958FEC075}"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F698E-22FB-4465-B656-5F6E28552BDE}" type="slidenum">
              <a:rPr lang="en-US" smtClean="0"/>
              <a:t>‹#›</a:t>
            </a:fld>
            <a:endParaRPr lang="en-US"/>
          </a:p>
        </p:txBody>
      </p:sp>
    </p:spTree>
    <p:extLst>
      <p:ext uri="{BB962C8B-B14F-4D97-AF65-F5344CB8AC3E}">
        <p14:creationId xmlns:p14="http://schemas.microsoft.com/office/powerpoint/2010/main" val="92477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my project,</a:t>
            </a:r>
            <a:r>
              <a:rPr lang="en-US" baseline="0" dirty="0" smtClean="0"/>
              <a:t> I decided to do university retention rates because I used to work in an office of academic assessment.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a:t>
            </a:fld>
            <a:endParaRPr lang="en-US"/>
          </a:p>
        </p:txBody>
      </p:sp>
    </p:spTree>
    <p:extLst>
      <p:ext uri="{BB962C8B-B14F-4D97-AF65-F5344CB8AC3E}">
        <p14:creationId xmlns:p14="http://schemas.microsoft.com/office/powerpoint/2010/main" val="198392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Academically, the closest thing CSC</a:t>
            </a:r>
            <a:r>
              <a:rPr lang="en-US" baseline="0" dirty="0" smtClean="0"/>
              <a:t> has to GPA is SAT scores. Many colleges take SAT scores into consideration in regards to admission. Here, it would seem that there is probably a positive relationship between the two. </a:t>
            </a:r>
            <a:r>
              <a:rPr lang="en-US" dirty="0" smtClean="0"/>
              <a:t>The t-value </a:t>
            </a:r>
            <a:r>
              <a:rPr lang="en-US" i="1" dirty="0" smtClean="0"/>
              <a:t>measures the size of the difference relative to the variation in your sample data.</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10</a:t>
            </a:fld>
            <a:endParaRPr lang="en-US"/>
          </a:p>
        </p:txBody>
      </p:sp>
    </p:spTree>
    <p:extLst>
      <p:ext uri="{BB962C8B-B14F-4D97-AF65-F5344CB8AC3E}">
        <p14:creationId xmlns:p14="http://schemas.microsoft.com/office/powerpoint/2010/main" val="160138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Family</a:t>
            </a:r>
            <a:r>
              <a:rPr lang="en-US" baseline="0" dirty="0" smtClean="0"/>
              <a:t> income isn’t surprising. There’s the cluster for the average income, and then we have those who make more having a higher retention. This was attempted for “individual income”, but most students have the same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11</a:t>
            </a:fld>
            <a:endParaRPr lang="en-US"/>
          </a:p>
        </p:txBody>
      </p:sp>
    </p:spTree>
    <p:extLst>
      <p:ext uri="{BB962C8B-B14F-4D97-AF65-F5344CB8AC3E}">
        <p14:creationId xmlns:p14="http://schemas.microsoft.com/office/powerpoint/2010/main" val="423437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Ironically,</a:t>
            </a:r>
            <a:r>
              <a:rPr lang="en-US" baseline="0" dirty="0" smtClean="0"/>
              <a:t> as tuition cost increases, retention rate also increases. I mainly blame this on investment: you already paid for it, you want to get what you pay for, and facilities: more costly universities already know how to deal with retention issues.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12</a:t>
            </a:fld>
            <a:endParaRPr lang="en-US"/>
          </a:p>
        </p:txBody>
      </p:sp>
    </p:spTree>
    <p:extLst>
      <p:ext uri="{BB962C8B-B14F-4D97-AF65-F5344CB8AC3E}">
        <p14:creationId xmlns:p14="http://schemas.microsoft.com/office/powerpoint/2010/main" val="1491037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come back to receiving financial aid. CSC had this as a ratio,</a:t>
            </a:r>
            <a:r>
              <a:rPr lang="en-US" baseline="0" dirty="0" smtClean="0"/>
              <a:t> and the results were much different. Although this is a bit hard to see.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13</a:t>
            </a:fld>
            <a:endParaRPr lang="en-US"/>
          </a:p>
        </p:txBody>
      </p:sp>
    </p:spTree>
    <p:extLst>
      <p:ext uri="{BB962C8B-B14F-4D97-AF65-F5344CB8AC3E}">
        <p14:creationId xmlns:p14="http://schemas.microsoft.com/office/powerpoint/2010/main" val="96844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heat map, we can more clearly see that the main cluster is offset by the rate not</a:t>
            </a:r>
            <a:r>
              <a:rPr lang="en-US" baseline="0" dirty="0" smtClean="0"/>
              <a:t> receiving loans, causing the regression to be a horizontal line and no statistical significance.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14</a:t>
            </a:fld>
            <a:endParaRPr lang="en-US"/>
          </a:p>
        </p:txBody>
      </p:sp>
    </p:spTree>
    <p:extLst>
      <p:ext uri="{BB962C8B-B14F-4D97-AF65-F5344CB8AC3E}">
        <p14:creationId xmlns:p14="http://schemas.microsoft.com/office/powerpoint/2010/main" val="91700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that graph didn’t help us, can we measure loans a different way? Well,</a:t>
            </a:r>
            <a:r>
              <a:rPr lang="en-US" baseline="0" dirty="0" smtClean="0"/>
              <a:t> CSC had default rate. While that doesn’t affect retention directly, it does measure “outcome” and remember, retention is directly correlated with completion rate.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15</a:t>
            </a:fld>
            <a:endParaRPr lang="en-US"/>
          </a:p>
        </p:txBody>
      </p:sp>
    </p:spTree>
    <p:extLst>
      <p:ext uri="{BB962C8B-B14F-4D97-AF65-F5344CB8AC3E}">
        <p14:creationId xmlns:p14="http://schemas.microsoft.com/office/powerpoint/2010/main" val="292424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students aren’t handling their loans after the university, then the colleges aren’t equipping</a:t>
            </a:r>
            <a:r>
              <a:rPr lang="en-US" baseline="0" dirty="0" smtClean="0"/>
              <a:t> them well enough, leading to lower retention rates. The cluster is much more visible here.</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16</a:t>
            </a:fld>
            <a:endParaRPr lang="en-US"/>
          </a:p>
        </p:txBody>
      </p:sp>
    </p:spTree>
    <p:extLst>
      <p:ext uri="{BB962C8B-B14F-4D97-AF65-F5344CB8AC3E}">
        <p14:creationId xmlns:p14="http://schemas.microsoft.com/office/powerpoint/2010/main" val="21526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part-time students put</a:t>
            </a:r>
            <a:r>
              <a:rPr lang="en-US" baseline="0" dirty="0" smtClean="0"/>
              <a:t> in less effort? One must consider that schools are probably more interested in focusing on keeping full-time students, plus part-time students might be more likely to transfer.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17</a:t>
            </a:fld>
            <a:endParaRPr lang="en-US"/>
          </a:p>
        </p:txBody>
      </p:sp>
    </p:spTree>
    <p:extLst>
      <p:ext uri="{BB962C8B-B14F-4D97-AF65-F5344CB8AC3E}">
        <p14:creationId xmlns:p14="http://schemas.microsoft.com/office/powerpoint/2010/main" val="138391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generation students,</a:t>
            </a:r>
            <a:r>
              <a:rPr lang="en-US" baseline="0" dirty="0" smtClean="0"/>
              <a:t> as quoted personally feel “lost” if they have no one to guide them. This especially occurs with transfer students. That’s why first generation students are often seen as “risk students”.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18</a:t>
            </a:fld>
            <a:endParaRPr lang="en-US"/>
          </a:p>
        </p:txBody>
      </p:sp>
    </p:spTree>
    <p:extLst>
      <p:ext uri="{BB962C8B-B14F-4D97-AF65-F5344CB8AC3E}">
        <p14:creationId xmlns:p14="http://schemas.microsoft.com/office/powerpoint/2010/main" val="2671330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most college students are poor,</a:t>
            </a:r>
            <a:r>
              <a:rPr lang="en-US" baseline="0" dirty="0" smtClean="0"/>
              <a:t> but apparently even here income impacts it just enough to still be somewhat significant, although it’s the least significant out of all the values.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19</a:t>
            </a:fld>
            <a:endParaRPr lang="en-US"/>
          </a:p>
        </p:txBody>
      </p:sp>
    </p:spTree>
    <p:extLst>
      <p:ext uri="{BB962C8B-B14F-4D97-AF65-F5344CB8AC3E}">
        <p14:creationId xmlns:p14="http://schemas.microsoft.com/office/powerpoint/2010/main" val="270071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bit of background, in</a:t>
            </a:r>
            <a:r>
              <a:rPr lang="en-US" baseline="0" dirty="0" smtClean="0"/>
              <a:t> these offices, universities look at First Year experience and use that as a measure to gauge how well it’s doing as a whole. One of the biggest measures for first year experience, besides the self-reported surveys, is the retention rate. Defined, retention is whether or not a student returns the following year. In an ideal world, retention is supposed to increase nationally every year, but it suffered because of the coronavirus epidemic.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a:t>
            </a:fld>
            <a:endParaRPr lang="en-US"/>
          </a:p>
        </p:txBody>
      </p:sp>
    </p:spTree>
    <p:extLst>
      <p:ext uri="{BB962C8B-B14F-4D97-AF65-F5344CB8AC3E}">
        <p14:creationId xmlns:p14="http://schemas.microsoft.com/office/powerpoint/2010/main" val="2839804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age mean? It means</a:t>
            </a:r>
            <a:r>
              <a:rPr lang="en-US" baseline="0" dirty="0" smtClean="0"/>
              <a:t> more responsibilities, both less and more income, and more financial burdens. This does show a negative trend, but it should be taken with a grain of salt.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20</a:t>
            </a:fld>
            <a:endParaRPr lang="en-US"/>
          </a:p>
        </p:txBody>
      </p:sp>
    </p:spTree>
    <p:extLst>
      <p:ext uri="{BB962C8B-B14F-4D97-AF65-F5344CB8AC3E}">
        <p14:creationId xmlns:p14="http://schemas.microsoft.com/office/powerpoint/2010/main" val="83096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it wasn’t as clear in the previous graph, we can more clearly see in the density that most institutions have a cluster around the less than 20%, and as soon as it starts trailing off there is a negative trend. However, then the spread tends to go all over the place.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21</a:t>
            </a:fld>
            <a:endParaRPr lang="en-US"/>
          </a:p>
        </p:txBody>
      </p:sp>
    </p:spTree>
    <p:extLst>
      <p:ext uri="{BB962C8B-B14F-4D97-AF65-F5344CB8AC3E}">
        <p14:creationId xmlns:p14="http://schemas.microsoft.com/office/powerpoint/2010/main" val="137005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Conclusions. GPA and</a:t>
            </a:r>
            <a:r>
              <a:rPr lang="en-US" baseline="0" dirty="0" smtClean="0"/>
              <a:t> SAT scores might mean something, but could be offset by various other factors. Loan variation is all over the place and amount should be looked at instead. Wealth is a positive contributing factor. Default rate is a telling factor of retention. And older, part-time, first generation students would be at risk.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22</a:t>
            </a:fld>
            <a:endParaRPr lang="en-US"/>
          </a:p>
        </p:txBody>
      </p:sp>
    </p:spTree>
    <p:extLst>
      <p:ext uri="{BB962C8B-B14F-4D97-AF65-F5344CB8AC3E}">
        <p14:creationId xmlns:p14="http://schemas.microsoft.com/office/powerpoint/2010/main" val="1172563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Retention</a:t>
            </a:r>
            <a:r>
              <a:rPr lang="en-US" baseline="0" dirty="0" smtClean="0"/>
              <a:t> rate can be replaced with “completion rate”. The two are directly correlated and almost interchangeable. As one increases, the other increases. It’d be interesting to see completion used instead, as well as having it divided between those who received loans or not.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23</a:t>
            </a:fld>
            <a:endParaRPr lang="en-US"/>
          </a:p>
        </p:txBody>
      </p:sp>
    </p:spTree>
    <p:extLst>
      <p:ext uri="{BB962C8B-B14F-4D97-AF65-F5344CB8AC3E}">
        <p14:creationId xmlns:p14="http://schemas.microsoft.com/office/powerpoint/2010/main" val="2911188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possible suggestions include splitting the demographics,</a:t>
            </a:r>
            <a:r>
              <a:rPr lang="en-US" baseline="0" dirty="0" smtClean="0"/>
              <a:t> including by faculty and their student body. Dividing the retention between full time and part time retention. Splitting the schools between L4 and 4 year. And grouping by degree type and/or university type. </a:t>
            </a:r>
            <a:r>
              <a:rPr lang="en-US" baseline="0" dirty="0" smtClean="0"/>
              <a:t>Whether machine learning can be used to identify student behavior in regards to retention. And finally, using a time-series.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24</a:t>
            </a:fld>
            <a:endParaRPr lang="en-US"/>
          </a:p>
        </p:txBody>
      </p:sp>
    </p:spTree>
    <p:extLst>
      <p:ext uri="{BB962C8B-B14F-4D97-AF65-F5344CB8AC3E}">
        <p14:creationId xmlns:p14="http://schemas.microsoft.com/office/powerpoint/2010/main" val="369155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does retention matter? Students</a:t>
            </a:r>
            <a:r>
              <a:rPr lang="en-US" baseline="0" dirty="0" smtClean="0"/>
              <a:t> often look at retention rates of colleges when determining their reputation. In other words, a good college is one with a high retention rate. Also, community colleges are pressured to reverse low retention trends to receive federal funding. Finally, retention is directly correlated with completion rates. A college with high retention means more students completing it, and therefore more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3</a:t>
            </a:fld>
            <a:endParaRPr lang="en-US"/>
          </a:p>
        </p:txBody>
      </p:sp>
    </p:spTree>
    <p:extLst>
      <p:ext uri="{BB962C8B-B14F-4D97-AF65-F5344CB8AC3E}">
        <p14:creationId xmlns:p14="http://schemas.microsoft.com/office/powerpoint/2010/main" val="377934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two data sets to</a:t>
            </a:r>
            <a:r>
              <a:rPr lang="en-US" baseline="0" dirty="0" smtClean="0"/>
              <a:t> measure retention. One was a case study of a specific school system. Another was the Department of Education’s College Scorecard. College Scorecard is very large comparatively to the TUS, but they actually have an equal number of rows.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4</a:t>
            </a:fld>
            <a:endParaRPr lang="en-US"/>
          </a:p>
        </p:txBody>
      </p:sp>
    </p:spTree>
    <p:extLst>
      <p:ext uri="{BB962C8B-B14F-4D97-AF65-F5344CB8AC3E}">
        <p14:creationId xmlns:p14="http://schemas.microsoft.com/office/powerpoint/2010/main" val="67590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one</a:t>
            </a:r>
            <a:r>
              <a:rPr lang="en-US" baseline="0" dirty="0" smtClean="0"/>
              <a:t> thing most blatantly stated is that students doing well tend to stay in college. However, while this shows a statistical significant difference. The actual mean difference didn’t vary by much. It also showed an inverse trend for gender.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5</a:t>
            </a:fld>
            <a:endParaRPr lang="en-US"/>
          </a:p>
        </p:txBody>
      </p:sp>
    </p:spTree>
    <p:extLst>
      <p:ext uri="{BB962C8B-B14F-4D97-AF65-F5344CB8AC3E}">
        <p14:creationId xmlns:p14="http://schemas.microsoft.com/office/powerpoint/2010/main" val="321312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HS GPA more appropriately shows the issue with the GPA graph</a:t>
            </a:r>
            <a:r>
              <a:rPr lang="en-US" baseline="0" dirty="0" smtClean="0"/>
              <a:t> and how much outliers can influence it. On the violin graph, the graph is stretched to the point where the means are bloated in the center, because each extreme is offset by the other extreme. There is no significance here.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6</a:t>
            </a:fld>
            <a:endParaRPr lang="en-US"/>
          </a:p>
        </p:txBody>
      </p:sp>
    </p:spTree>
    <p:extLst>
      <p:ext uri="{BB962C8B-B14F-4D97-AF65-F5344CB8AC3E}">
        <p14:creationId xmlns:p14="http://schemas.microsoft.com/office/powerpoint/2010/main" val="138239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bringing into question GPA, it would appear that the direction of change in GPA seems to be more due to chance.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7</a:t>
            </a:fld>
            <a:endParaRPr lang="en-US"/>
          </a:p>
        </p:txBody>
      </p:sp>
    </p:spTree>
    <p:extLst>
      <p:ext uri="{BB962C8B-B14F-4D97-AF65-F5344CB8AC3E}">
        <p14:creationId xmlns:p14="http://schemas.microsoft.com/office/powerpoint/2010/main" val="37791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often the largest</a:t>
            </a:r>
            <a:r>
              <a:rPr lang="en-US" baseline="0" dirty="0" smtClean="0"/>
              <a:t> cause of not being able to stay in college is due to financial reasons. The closest information we could gather is that there is a significant difference in expected frequencies between those retained and not retained in regards to whether or not someone received financial aid.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8</a:t>
            </a:fld>
            <a:endParaRPr lang="en-US"/>
          </a:p>
        </p:txBody>
      </p:sp>
    </p:spTree>
    <p:extLst>
      <p:ext uri="{BB962C8B-B14F-4D97-AF65-F5344CB8AC3E}">
        <p14:creationId xmlns:p14="http://schemas.microsoft.com/office/powerpoint/2010/main" val="306941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merge these together? First some side notes, TUS was a categorical variable and College Scorecard had to be converted to a float. Scorecard also had multiple </a:t>
            </a:r>
            <a:r>
              <a:rPr lang="en-US" baseline="0" dirty="0" err="1" smtClean="0"/>
              <a:t>NaN</a:t>
            </a:r>
            <a:r>
              <a:rPr lang="en-US" baseline="0" dirty="0" smtClean="0"/>
              <a:t> values. So the data can’t be compared directly 1:1. TUS is also much older.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9</a:t>
            </a:fld>
            <a:endParaRPr lang="en-US"/>
          </a:p>
        </p:txBody>
      </p:sp>
    </p:spTree>
    <p:extLst>
      <p:ext uri="{BB962C8B-B14F-4D97-AF65-F5344CB8AC3E}">
        <p14:creationId xmlns:p14="http://schemas.microsoft.com/office/powerpoint/2010/main" val="14307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1980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349477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31739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76060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84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239525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353329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825937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948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124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2826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968585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48561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6328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10860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471219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27188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024625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898442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0540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201639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554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94219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37628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835894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12531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61499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32982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25905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55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0263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1769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23209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742336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88511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4154729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3935629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502586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6253926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4"/>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1" name="Google Shape;21;p4"/>
          <p:cNvSpPr txBox="1">
            <a:spLocks noGrp="1"/>
          </p:cNvSpPr>
          <p:nvPr>
            <p:ph type="body" idx="1"/>
          </p:nvPr>
        </p:nvSpPr>
        <p:spPr>
          <a:xfrm>
            <a:off x="948967" y="1141600"/>
            <a:ext cx="9917200" cy="422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1"/>
              </a:buClr>
              <a:buSzPts val="1200"/>
              <a:buFont typeface="Livvic"/>
              <a:buChar char="●"/>
              <a:defRPr sz="1600">
                <a:solidFill>
                  <a:srgbClr val="FFFFFF"/>
                </a:solidFill>
                <a:latin typeface="Roboto"/>
                <a:ea typeface="Roboto"/>
                <a:cs typeface="Roboto"/>
                <a:sym typeface="Roboto"/>
              </a:defRPr>
            </a:lvl1pPr>
            <a:lvl2pPr marL="1219170" lvl="1"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2pPr>
            <a:lvl3pPr marL="1828754" lvl="2"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3pPr>
            <a:lvl4pPr marL="2438339" lvl="3"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4pPr>
            <a:lvl5pPr marL="3047924" lvl="4"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5pPr>
            <a:lvl6pPr marL="3657509" lvl="5"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6pPr>
            <a:lvl7pPr marL="4267093" lvl="6"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7pPr>
            <a:lvl8pPr marL="4876678" lvl="7"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8pPr>
            <a:lvl9pPr marL="5486263" lvl="8" indent="-406390" rtl="0">
              <a:lnSpc>
                <a:spcPct val="115000"/>
              </a:lnSpc>
              <a:spcBef>
                <a:spcPts val="2133"/>
              </a:spcBef>
              <a:spcAft>
                <a:spcPts val="2133"/>
              </a:spcAft>
              <a:buClr>
                <a:srgbClr val="434343"/>
              </a:buClr>
              <a:buSzPts val="1200"/>
              <a:buFont typeface="Roboto Condensed Light"/>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517440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928748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804596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2483643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8330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083948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741434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124085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581283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5884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1886561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41505503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
  <p:cSld name="Title and Text 1 ">
    <p:bg>
      <p:bgPr>
        <a:solidFill>
          <a:schemeClr val="accent4"/>
        </a:solidFill>
        <a:effectLst/>
      </p:bgPr>
    </p:bg>
    <p:spTree>
      <p:nvGrpSpPr>
        <p:cNvPr id="1" name="Shape 109"/>
        <p:cNvGrpSpPr/>
        <p:nvPr/>
      </p:nvGrpSpPr>
      <p:grpSpPr>
        <a:xfrm>
          <a:off x="0" y="0"/>
          <a:ext cx="0" cy="0"/>
          <a:chOff x="0" y="0"/>
          <a:chExt cx="0" cy="0"/>
        </a:xfrm>
      </p:grpSpPr>
      <p:sp>
        <p:nvSpPr>
          <p:cNvPr id="110" name="Google Shape;110;p17"/>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17"/>
          <p:cNvSpPr txBox="1">
            <a:spLocks noGrp="1"/>
          </p:cNvSpPr>
          <p:nvPr>
            <p:ph type="title"/>
          </p:nvPr>
        </p:nvSpPr>
        <p:spPr>
          <a:xfrm>
            <a:off x="1398933" y="2611300"/>
            <a:ext cx="22032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2" name="Google Shape;112;p17"/>
          <p:cNvSpPr txBox="1">
            <a:spLocks noGrp="1"/>
          </p:cNvSpPr>
          <p:nvPr>
            <p:ph type="subTitle" idx="1"/>
          </p:nvPr>
        </p:nvSpPr>
        <p:spPr>
          <a:xfrm>
            <a:off x="1398933" y="3189900"/>
            <a:ext cx="469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3" name="Google Shape;113;p1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3863845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4"/>
        </a:solidFill>
        <a:effectLst/>
      </p:bgPr>
    </p:bg>
    <p:spTree>
      <p:nvGrpSpPr>
        <p:cNvPr id="1" name="Shape 114"/>
        <p:cNvGrpSpPr/>
        <p:nvPr/>
      </p:nvGrpSpPr>
      <p:grpSpPr>
        <a:xfrm>
          <a:off x="0" y="0"/>
          <a:ext cx="0" cy="0"/>
          <a:chOff x="0" y="0"/>
          <a:chExt cx="0" cy="0"/>
        </a:xfrm>
      </p:grpSpPr>
      <p:sp>
        <p:nvSpPr>
          <p:cNvPr id="115" name="Google Shape;115;p18"/>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18"/>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18"/>
          <p:cNvSpPr txBox="1">
            <a:spLocks noGrp="1"/>
          </p:cNvSpPr>
          <p:nvPr>
            <p:ph type="title"/>
          </p:nvPr>
        </p:nvSpPr>
        <p:spPr>
          <a:xfrm>
            <a:off x="3461400" y="2465233"/>
            <a:ext cx="52692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42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8" name="Google Shape;118;p18"/>
          <p:cNvSpPr txBox="1">
            <a:spLocks noGrp="1"/>
          </p:cNvSpPr>
          <p:nvPr>
            <p:ph type="subTitle" idx="1"/>
          </p:nvPr>
        </p:nvSpPr>
        <p:spPr>
          <a:xfrm>
            <a:off x="3747400" y="3189900"/>
            <a:ext cx="4697200" cy="1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9" name="Google Shape;119;p1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5835947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18539414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1285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860524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7496612" y="4885200"/>
            <a:ext cx="3582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9" name="Google Shape;129;p21"/>
          <p:cNvSpPr txBox="1">
            <a:spLocks noGrp="1"/>
          </p:cNvSpPr>
          <p:nvPr>
            <p:ph type="subTitle" idx="1"/>
          </p:nvPr>
        </p:nvSpPr>
        <p:spPr>
          <a:xfrm>
            <a:off x="7398700" y="2691700"/>
            <a:ext cx="3680800" cy="11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30" name="Google Shape;130;p21"/>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028492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485757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1347014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40819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93610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241814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413676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105292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577454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165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27751478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84893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290564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7500372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97446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53"/>
        <p:cNvGrpSpPr/>
        <p:nvPr/>
      </p:nvGrpSpPr>
      <p:grpSpPr>
        <a:xfrm>
          <a:off x="0" y="0"/>
          <a:ext cx="0" cy="0"/>
          <a:chOff x="0" y="0"/>
          <a:chExt cx="0" cy="0"/>
        </a:xfrm>
      </p:grpSpPr>
      <p:sp>
        <p:nvSpPr>
          <p:cNvPr id="254" name="Google Shape;254;p3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36"/>
          <p:cNvSpPr txBox="1">
            <a:spLocks noGrp="1"/>
          </p:cNvSpPr>
          <p:nvPr>
            <p:ph type="title"/>
          </p:nvPr>
        </p:nvSpPr>
        <p:spPr>
          <a:xfrm>
            <a:off x="2412000" y="3025667"/>
            <a:ext cx="3160400" cy="600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6" name="Google Shape;256;p36"/>
          <p:cNvSpPr txBox="1">
            <a:spLocks noGrp="1"/>
          </p:cNvSpPr>
          <p:nvPr>
            <p:ph type="subTitle" idx="1"/>
          </p:nvPr>
        </p:nvSpPr>
        <p:spPr>
          <a:xfrm>
            <a:off x="1136117" y="3626217"/>
            <a:ext cx="4436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7" name="Google Shape;257;p3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8" name="Google Shape;258;p36"/>
          <p:cNvSpPr txBox="1">
            <a:spLocks noGrp="1"/>
          </p:cNvSpPr>
          <p:nvPr>
            <p:ph type="title" idx="3"/>
          </p:nvPr>
        </p:nvSpPr>
        <p:spPr>
          <a:xfrm>
            <a:off x="6393100" y="3025667"/>
            <a:ext cx="3160400" cy="60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9" name="Google Shape;259;p36"/>
          <p:cNvSpPr txBox="1">
            <a:spLocks noGrp="1"/>
          </p:cNvSpPr>
          <p:nvPr>
            <p:ph type="subTitle" idx="4"/>
          </p:nvPr>
        </p:nvSpPr>
        <p:spPr>
          <a:xfrm>
            <a:off x="6393081" y="3626217"/>
            <a:ext cx="4436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544831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600617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610628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318662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52300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6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24813575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94663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524924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39668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061361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1021820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288365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37564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9877240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66"/>
        <p:cNvGrpSpPr/>
        <p:nvPr/>
      </p:nvGrpSpPr>
      <p:grpSpPr>
        <a:xfrm>
          <a:off x="0" y="0"/>
          <a:ext cx="0" cy="0"/>
          <a:chOff x="0" y="0"/>
          <a:chExt cx="0" cy="0"/>
        </a:xfrm>
      </p:grpSpPr>
      <p:sp>
        <p:nvSpPr>
          <p:cNvPr id="367" name="Google Shape;367;p50"/>
          <p:cNvSpPr/>
          <p:nvPr/>
        </p:nvSpPr>
        <p:spPr>
          <a:xfrm>
            <a:off x="-4710467" y="12385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5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9" name="Google Shape;369;p50"/>
          <p:cNvSpPr txBox="1">
            <a:spLocks noGrp="1"/>
          </p:cNvSpPr>
          <p:nvPr>
            <p:ph type="body" idx="1"/>
          </p:nvPr>
        </p:nvSpPr>
        <p:spPr>
          <a:xfrm>
            <a:off x="1637700" y="1559000"/>
            <a:ext cx="3967600" cy="458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
        <p:nvSpPr>
          <p:cNvPr id="370" name="Google Shape;370;p50"/>
          <p:cNvSpPr txBox="1">
            <a:spLocks noGrp="1"/>
          </p:cNvSpPr>
          <p:nvPr>
            <p:ph type="body" idx="2"/>
          </p:nvPr>
        </p:nvSpPr>
        <p:spPr>
          <a:xfrm>
            <a:off x="5813400" y="1472000"/>
            <a:ext cx="5010800" cy="4669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6969305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239190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6517980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34636043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19269753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slideLayout" Target="../slideLayouts/slideLayout89.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slideLayout" Target="../slideLayouts/slideLayout87.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slideLayout" Target="../slideLayouts/slideLayout86.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slideLayout" Target="../slideLayouts/slideLayout85.xml"/><Relationship Id="rId48" Type="http://schemas.openxmlformats.org/officeDocument/2006/relationships/theme" Target="../theme/theme4.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slideLayout" Target="../slideLayouts/slideLayout88.xml"/><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42645592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9" r:id="rId5"/>
    <p:sldLayoutId id="2147483670" r:id="rId6"/>
    <p:sldLayoutId id="2147483671" r:id="rId7"/>
    <p:sldLayoutId id="2147483672" r:id="rId8"/>
    <p:sldLayoutId id="2147483673" r:id="rId9"/>
    <p:sldLayoutId id="2147483674" r:id="rId10"/>
    <p:sldLayoutId id="2147483675" r:id="rId11"/>
    <p:sldLayoutId id="2147483678" r:id="rId12"/>
    <p:sldLayoutId id="2147483679" r:id="rId13"/>
    <p:sldLayoutId id="2147483681" r:id="rId14"/>
    <p:sldLayoutId id="2147483682" r:id="rId15"/>
    <p:sldLayoutId id="2147483683" r:id="rId16"/>
    <p:sldLayoutId id="2147483684" r:id="rId17"/>
    <p:sldLayoutId id="2147483685" r:id="rId18"/>
    <p:sldLayoutId id="2147483686" r:id="rId19"/>
    <p:sldLayoutId id="2147483687" r:id="rId20"/>
    <p:sldLayoutId id="2147483689" r:id="rId21"/>
    <p:sldLayoutId id="2147483690" r:id="rId22"/>
    <p:sldLayoutId id="2147483691" r:id="rId23"/>
    <p:sldLayoutId id="2147483692" r:id="rId24"/>
    <p:sldLayoutId id="2147483693" r:id="rId25"/>
    <p:sldLayoutId id="2147483694"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10" r:id="rId40"/>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81192483"/>
      </p:ext>
    </p:extLst>
  </p:cSld>
  <p:clrMap bg1="lt1" tx1="dk1" bg2="dk2" tx2="lt2" accent1="accent1" accent2="accent2" accent3="accent3" accent4="accent4" accent5="accent5" accent6="accent6" hlink="hlink" folHlink="folHlink"/>
  <p:sldLayoutIdLst>
    <p:sldLayoutId id="214748371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53868769"/>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1676798644"/>
      </p:ext>
    </p:extLst>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20" r:id="rId4"/>
    <p:sldLayoutId id="2147483721" r:id="rId5"/>
    <p:sldLayoutId id="2147483722"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012435546"/>
      </p:ext>
    </p:extLst>
  </p:cSld>
  <p:clrMap bg1="lt1" tx1="dk1" bg2="dk2" tx2="lt2" accent1="accent1" accent2="accent2" accent3="accent3" accent4="accent4" accent5="accent5" accent6="accent6" hlink="hlink" folHlink="folHlink"/>
  <p:sldLayoutIdLst>
    <p:sldLayoutId id="214748376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0421008"/>
      </p:ext>
    </p:extLst>
  </p:cSld>
  <p:clrMap bg1="lt1" tx1="dk1" bg2="dk2" tx2="lt2" accent1="accent1" accent2="accent2" accent3="accent3" accent4="accent4" accent5="accent5" accent6="accent6" hlink="hlink" folHlink="folHlink"/>
  <p:sldLayoutIdLst>
    <p:sldLayoutId id="214748376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9.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University Retention Rate on an Institutional Level</a:t>
            </a:r>
            <a:endParaRPr lang="en-US" dirty="0"/>
          </a:p>
        </p:txBody>
      </p:sp>
      <p:sp>
        <p:nvSpPr>
          <p:cNvPr id="3" name="Subtitle 2"/>
          <p:cNvSpPr>
            <a:spLocks noGrp="1"/>
          </p:cNvSpPr>
          <p:nvPr>
            <p:ph type="subTitle" idx="1"/>
          </p:nvPr>
        </p:nvSpPr>
        <p:spPr>
          <a:xfrm>
            <a:off x="2538985" y="3238600"/>
            <a:ext cx="7114000" cy="1613318"/>
          </a:xfrm>
        </p:spPr>
        <p:txBody>
          <a:bodyPr/>
          <a:lstStyle/>
          <a:p>
            <a:endParaRPr lang="en-US" dirty="0" smtClean="0"/>
          </a:p>
          <a:p>
            <a:r>
              <a:rPr lang="en-US" dirty="0" smtClean="0"/>
              <a:t>By Daniel Immediato</a:t>
            </a:r>
          </a:p>
          <a:p>
            <a:endParaRPr lang="en-US" dirty="0"/>
          </a:p>
          <a:p>
            <a:r>
              <a:rPr lang="en-US" dirty="0"/>
              <a:t>NYC DSA </a:t>
            </a:r>
            <a:r>
              <a:rPr lang="en-US" dirty="0" smtClean="0"/>
              <a:t>– Python Project</a:t>
            </a:r>
            <a:endParaRPr lang="en-US" dirty="0"/>
          </a:p>
          <a:p>
            <a:r>
              <a:rPr lang="en-US" dirty="0" smtClean="0"/>
              <a:t>February 27</a:t>
            </a:r>
            <a:r>
              <a:rPr lang="en-US" baseline="30000" dirty="0" smtClean="0"/>
              <a:t>th</a:t>
            </a:r>
            <a:r>
              <a:rPr lang="en-US" dirty="0" smtClean="0"/>
              <a:t>, </a:t>
            </a:r>
            <a:r>
              <a:rPr lang="en-US" dirty="0"/>
              <a:t>2023</a:t>
            </a:r>
          </a:p>
        </p:txBody>
      </p:sp>
    </p:spTree>
    <p:extLst>
      <p:ext uri="{BB962C8B-B14F-4D97-AF65-F5344CB8AC3E}">
        <p14:creationId xmlns:p14="http://schemas.microsoft.com/office/powerpoint/2010/main" val="1525543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Positive Regression</a:t>
            </a:r>
            <a:endParaRPr lang="en-US" dirty="0"/>
          </a:p>
        </p:txBody>
      </p:sp>
      <p:sp>
        <p:nvSpPr>
          <p:cNvPr id="7" name="Text Placeholder 6"/>
          <p:cNvSpPr>
            <a:spLocks noGrp="1"/>
          </p:cNvSpPr>
          <p:nvPr>
            <p:ph type="body" idx="1"/>
          </p:nvPr>
        </p:nvSpPr>
        <p:spPr>
          <a:xfrm>
            <a:off x="275625" y="379617"/>
            <a:ext cx="4953600" cy="5921338"/>
          </a:xfrm>
        </p:spPr>
        <p:txBody>
          <a:bodyPr/>
          <a:lstStyle/>
          <a:p>
            <a:pPr marL="220128" indent="0">
              <a:buNone/>
            </a:pPr>
            <a:endParaRPr lang="en-US" sz="1800" dirty="0"/>
          </a:p>
          <a:p>
            <a:r>
              <a:rPr lang="en-US" sz="1800" dirty="0" smtClean="0"/>
              <a:t>College Scorecard did not provide average GPA, so the closest thing it provided to academic achievement was SAT scores, which would therefore be an estimate of entrance GPA. And we already know that “change in GPA” might not matter.</a:t>
            </a:r>
          </a:p>
          <a:p>
            <a:endParaRPr lang="en-US" sz="1800" dirty="0"/>
          </a:p>
          <a:p>
            <a:r>
              <a:rPr lang="en-US" sz="1800" dirty="0" smtClean="0"/>
              <a:t>This is the most clear example of a linear positive regression we have. But, like with HS GPA, this should be taken with caution for two reasons: most colleges do not report SAT scores and a high SAT score usually means acceptance into a university that demands as such. That means the university is already successful at retaining students.</a:t>
            </a:r>
          </a:p>
          <a:p>
            <a:endParaRPr lang="en-US" sz="1800" dirty="0"/>
          </a:p>
          <a:p>
            <a:endParaRPr lang="en-US" sz="1800" dirty="0" smtClean="0"/>
          </a:p>
        </p:txBody>
      </p:sp>
      <p:sp>
        <p:nvSpPr>
          <p:cNvPr id="6" name="Title 5"/>
          <p:cNvSpPr>
            <a:spLocks noGrp="1"/>
          </p:cNvSpPr>
          <p:nvPr>
            <p:ph type="title" idx="4294967295"/>
          </p:nvPr>
        </p:nvSpPr>
        <p:spPr>
          <a:xfrm>
            <a:off x="3810000" y="56374"/>
            <a:ext cx="4991100" cy="823913"/>
          </a:xfrm>
        </p:spPr>
        <p:txBody>
          <a:bodyPr/>
          <a:lstStyle/>
          <a:p>
            <a:r>
              <a:rPr lang="en-US" dirty="0" smtClean="0"/>
              <a:t>A Comparison: SAT Scores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1414956"/>
            <a:ext cx="6011975" cy="5366844"/>
          </a:xfrm>
          <a:prstGeom prst="rect">
            <a:avLst/>
          </a:prstGeom>
        </p:spPr>
      </p:pic>
      <p:sp>
        <p:nvSpPr>
          <p:cNvPr id="10" name="TextBox 9"/>
          <p:cNvSpPr txBox="1"/>
          <p:nvPr/>
        </p:nvSpPr>
        <p:spPr>
          <a:xfrm>
            <a:off x="5646369" y="768625"/>
            <a:ext cx="5177687" cy="646331"/>
          </a:xfrm>
          <a:prstGeom prst="rect">
            <a:avLst/>
          </a:prstGeom>
          <a:noFill/>
        </p:spPr>
        <p:txBody>
          <a:bodyPr wrap="square" rtlCol="0">
            <a:spAutoFit/>
          </a:bodyPr>
          <a:lstStyle/>
          <a:p>
            <a:pPr algn="ctr"/>
            <a:r>
              <a:rPr lang="en-US" sz="1800" dirty="0" smtClean="0">
                <a:solidFill>
                  <a:schemeClr val="accent1"/>
                </a:solidFill>
                <a:latin typeface="Roboto"/>
              </a:rPr>
              <a:t>SAT Scores as Provided by the University (See Future Works)</a:t>
            </a:r>
            <a:endParaRPr lang="en-US" sz="1800" dirty="0">
              <a:solidFill>
                <a:schemeClr val="accent1"/>
              </a:solidFill>
              <a:latin typeface="Roboto"/>
            </a:endParaRPr>
          </a:p>
        </p:txBody>
      </p:sp>
    </p:spTree>
    <p:extLst>
      <p:ext uri="{BB962C8B-B14F-4D97-AF65-F5344CB8AC3E}">
        <p14:creationId xmlns:p14="http://schemas.microsoft.com/office/powerpoint/2010/main" val="381214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3" name="Title 5"/>
          <p:cNvSpPr txBox="1">
            <a:spLocks/>
          </p:cNvSpPr>
          <p:nvPr/>
        </p:nvSpPr>
        <p:spPr>
          <a:xfrm>
            <a:off x="3581399" y="12764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Easier for Some?: Family Income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97835"/>
            <a:ext cx="5852172" cy="5083965"/>
          </a:xfrm>
          <a:prstGeom prst="rect">
            <a:avLst/>
          </a:prstGeom>
        </p:spPr>
      </p:pic>
      <p:sp>
        <p:nvSpPr>
          <p:cNvPr id="5"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If one of the universal predicting factors in attending college is whether or not someone can afford it, then surely income would be positively correlated with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The cluster really just shows the average national income, but this does demonstrate that once moving away from the mean students are more likely to stay into their sophomore year.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However, it should be noted that even those who have the mean family income still have a tendency to both have the greatest retention rates and also the worst. </a:t>
            </a:r>
            <a:endParaRPr lang="en-US" sz="1800" dirty="0">
              <a:solidFill>
                <a:schemeClr val="bg1"/>
              </a:solidFill>
              <a:latin typeface="Roboto"/>
            </a:endParaRPr>
          </a:p>
        </p:txBody>
      </p:sp>
      <p:sp>
        <p:nvSpPr>
          <p:cNvPr id="6" name="TextBox 5"/>
          <p:cNvSpPr txBox="1"/>
          <p:nvPr/>
        </p:nvSpPr>
        <p:spPr>
          <a:xfrm>
            <a:off x="5648114" y="1328503"/>
            <a:ext cx="5334000" cy="369332"/>
          </a:xfrm>
          <a:prstGeom prst="rect">
            <a:avLst/>
          </a:prstGeom>
          <a:noFill/>
        </p:spPr>
        <p:txBody>
          <a:bodyPr wrap="square" rtlCol="0">
            <a:spAutoFit/>
          </a:bodyPr>
          <a:lstStyle/>
          <a:p>
            <a:pPr algn="ctr"/>
            <a:r>
              <a:rPr lang="en-US" sz="1800" dirty="0" smtClean="0">
                <a:solidFill>
                  <a:schemeClr val="accent1"/>
                </a:solidFill>
                <a:latin typeface="Roboto"/>
              </a:rPr>
              <a:t>Average Family Income Per Year</a:t>
            </a:r>
            <a:endParaRPr lang="en-US" sz="1800" dirty="0">
              <a:solidFill>
                <a:schemeClr val="accent1"/>
              </a:solidFill>
              <a:latin typeface="Roboto"/>
            </a:endParaRPr>
          </a:p>
        </p:txBody>
      </p:sp>
    </p:spTree>
    <p:extLst>
      <p:ext uri="{BB962C8B-B14F-4D97-AF65-F5344CB8AC3E}">
        <p14:creationId xmlns:p14="http://schemas.microsoft.com/office/powerpoint/2010/main" val="107464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Positive Regression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2338845"/>
            <a:ext cx="5852172" cy="43891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38846"/>
            <a:ext cx="5389028" cy="4389129"/>
          </a:xfrm>
          <a:prstGeom prst="rect">
            <a:avLst/>
          </a:prstGeom>
        </p:spPr>
      </p:pic>
      <p:sp>
        <p:nvSpPr>
          <p:cNvPr id="10" name="Title 5"/>
          <p:cNvSpPr txBox="1">
            <a:spLocks/>
          </p:cNvSpPr>
          <p:nvPr/>
        </p:nvSpPr>
        <p:spPr>
          <a:xfrm>
            <a:off x="3305174" y="20335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Not Always Expected: Tuition Cost</a:t>
            </a:r>
            <a:endParaRPr lang="en-US" dirty="0"/>
          </a:p>
        </p:txBody>
      </p:sp>
      <p:sp>
        <p:nvSpPr>
          <p:cNvPr id="11" name="TextBox 10"/>
          <p:cNvSpPr txBox="1"/>
          <p:nvPr/>
        </p:nvSpPr>
        <p:spPr>
          <a:xfrm>
            <a:off x="123825" y="781050"/>
            <a:ext cx="10906125" cy="1477328"/>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One of the most significant factors on “why” one might attend a university would be tuition, but what about with retention? Unexpectedly, it would seem that the more costly a university is, the more likely students are to come back to it. This is probably due to: investment, where students feel obligated to complete a year they spent a large amount of money in, and faculty/reputation, universities that cost more usually have better facilities to deal with factors that affect student retention.</a:t>
            </a:r>
            <a:endParaRPr lang="en-US" sz="1800" dirty="0">
              <a:solidFill>
                <a:schemeClr val="bg1"/>
              </a:solidFill>
              <a:latin typeface="Roboto"/>
            </a:endParaRPr>
          </a:p>
        </p:txBody>
      </p:sp>
    </p:spTree>
    <p:extLst>
      <p:ext uri="{BB962C8B-B14F-4D97-AF65-F5344CB8AC3E}">
        <p14:creationId xmlns:p14="http://schemas.microsoft.com/office/powerpoint/2010/main" val="3441410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Negative Regression</a:t>
            </a:r>
            <a:endParaRPr lang="en-US" dirty="0"/>
          </a:p>
        </p:txBody>
      </p:sp>
      <p:sp>
        <p:nvSpPr>
          <p:cNvPr id="5" name="Title 5"/>
          <p:cNvSpPr txBox="1">
            <a:spLocks/>
          </p:cNvSpPr>
          <p:nvPr/>
        </p:nvSpPr>
        <p:spPr>
          <a:xfrm>
            <a:off x="3174545" y="250006"/>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What Was That About Debt Again?</a:t>
            </a:r>
            <a:endParaRPr lang="en-US" dirty="0"/>
          </a:p>
        </p:txBody>
      </p:sp>
      <p:sp>
        <p:nvSpPr>
          <p:cNvPr id="9"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rPr>
              <a:t>College Scorecard has a somewhat similar variable as the TUS did for debt, except it’s measured as a percentage/ratio. Here it’s defined as “percent of undergraduates receiving federal loans”. </a:t>
            </a:r>
          </a:p>
          <a:p>
            <a:pPr marL="285750" indent="-285750">
              <a:buClr>
                <a:schemeClr val="bg1"/>
              </a:buClr>
              <a:buFont typeface="Arial" panose="020B0604020202020204" pitchFamily="34" charset="0"/>
              <a:buChar char="•"/>
            </a:pPr>
            <a:endParaRPr lang="en-US" sz="1800" dirty="0" smtClean="0">
              <a:solidFill>
                <a:schemeClr val="bg1"/>
              </a:solidFill>
            </a:endParaRPr>
          </a:p>
          <a:p>
            <a:pPr marL="285750" indent="-285750">
              <a:buClr>
                <a:schemeClr val="bg1"/>
              </a:buClr>
              <a:buFont typeface="Arial" panose="020B0604020202020204" pitchFamily="34" charset="0"/>
              <a:buChar char="•"/>
            </a:pPr>
            <a:r>
              <a:rPr lang="en-US" sz="1800" dirty="0" smtClean="0">
                <a:solidFill>
                  <a:schemeClr val="bg1"/>
                </a:solidFill>
              </a:rPr>
              <a:t>This graph is hard to read and all over the place, but is included so one can see that there is no statistical significance.</a:t>
            </a:r>
            <a:endParaRPr lang="en-US" sz="1800" dirty="0">
              <a:solidFill>
                <a:schemeClr val="bg1"/>
              </a:solidFill>
            </a:endParaRPr>
          </a:p>
        </p:txBody>
      </p:sp>
      <p:sp>
        <p:nvSpPr>
          <p:cNvPr id="10" name="TextBox 9"/>
          <p:cNvSpPr txBox="1"/>
          <p:nvPr/>
        </p:nvSpPr>
        <p:spPr>
          <a:xfrm>
            <a:off x="5648114" y="1238327"/>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72489"/>
            <a:ext cx="5852172" cy="5209311"/>
          </a:xfrm>
          <a:prstGeom prst="rect">
            <a:avLst/>
          </a:prstGeom>
        </p:spPr>
      </p:pic>
    </p:spTree>
    <p:extLst>
      <p:ext uri="{BB962C8B-B14F-4D97-AF65-F5344CB8AC3E}">
        <p14:creationId xmlns:p14="http://schemas.microsoft.com/office/powerpoint/2010/main" val="42987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15" y="1922911"/>
            <a:ext cx="5593086" cy="4858889"/>
          </a:xfrm>
          <a:prstGeom prst="rect">
            <a:avLst/>
          </a:prstGeom>
        </p:spPr>
      </p:pic>
      <p:sp>
        <p:nvSpPr>
          <p:cNvPr id="10" name="Text Placeholder 6"/>
          <p:cNvSpPr txBox="1">
            <a:spLocks/>
          </p:cNvSpPr>
          <p:nvPr/>
        </p:nvSpPr>
        <p:spPr>
          <a:xfrm>
            <a:off x="347257" y="11972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700" dirty="0" smtClean="0">
                <a:solidFill>
                  <a:schemeClr val="bg1"/>
                </a:solidFill>
                <a:latin typeface="Roboto"/>
              </a:rPr>
              <a:t>A heat map can be used when there’s large clusters, and we want to see the frequency of where the clusters are. The bar on the right shows the frequency/elevation level.</a:t>
            </a:r>
          </a:p>
          <a:p>
            <a:pPr marL="285750" indent="-285750">
              <a:buClr>
                <a:schemeClr val="bg1"/>
              </a:buClr>
              <a:buFont typeface="Arial" panose="020B0604020202020204" pitchFamily="34" charset="0"/>
              <a:buChar char="•"/>
            </a:pPr>
            <a:endParaRPr lang="en-US" sz="1700" dirty="0">
              <a:solidFill>
                <a:schemeClr val="bg1"/>
              </a:solidFill>
              <a:latin typeface="Roboto"/>
            </a:endParaRPr>
          </a:p>
          <a:p>
            <a:pPr marL="285750" indent="-285750">
              <a:buClr>
                <a:schemeClr val="bg1"/>
              </a:buClr>
              <a:buFont typeface="Arial" panose="020B0604020202020204" pitchFamily="34" charset="0"/>
              <a:buChar char="•"/>
            </a:pPr>
            <a:r>
              <a:rPr lang="en-US" sz="1700" dirty="0" smtClean="0">
                <a:solidFill>
                  <a:schemeClr val="bg1"/>
                </a:solidFill>
                <a:latin typeface="Roboto"/>
              </a:rPr>
              <a:t>We can see more clearly that, while most students are receiving loans, it’s offset by a cluster not receiving loans and still having similar retention.</a:t>
            </a:r>
            <a:endParaRPr lang="en-US" sz="1700" dirty="0">
              <a:solidFill>
                <a:schemeClr val="bg1"/>
              </a:solidFill>
              <a:latin typeface="Roboto"/>
            </a:endParaRPr>
          </a:p>
        </p:txBody>
      </p:sp>
      <p:sp>
        <p:nvSpPr>
          <p:cNvPr id="11" name="TextBox 10"/>
          <p:cNvSpPr txBox="1"/>
          <p:nvPr/>
        </p:nvSpPr>
        <p:spPr>
          <a:xfrm>
            <a:off x="5648114" y="1553579"/>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28596"/>
            <a:ext cx="5648114" cy="4253204"/>
          </a:xfrm>
          <a:prstGeom prst="rect">
            <a:avLst/>
          </a:prstGeom>
        </p:spPr>
      </p:pic>
    </p:spTree>
    <p:extLst>
      <p:ext uri="{BB962C8B-B14F-4D97-AF65-F5344CB8AC3E}">
        <p14:creationId xmlns:p14="http://schemas.microsoft.com/office/powerpoint/2010/main" val="64304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4" name="Title 5"/>
          <p:cNvSpPr txBox="1">
            <a:spLocks/>
          </p:cNvSpPr>
          <p:nvPr/>
        </p:nvSpPr>
        <p:spPr>
          <a:xfrm>
            <a:off x="2509520" y="250006"/>
            <a:ext cx="752030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Can We Measure Loans Differently?: Default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713166"/>
            <a:ext cx="5852172" cy="5068634"/>
          </a:xfrm>
          <a:prstGeom prst="rect">
            <a:avLst/>
          </a:prstGeom>
        </p:spPr>
      </p:pic>
      <p:sp>
        <p:nvSpPr>
          <p:cNvPr id="6" name="Text Placeholder 6"/>
          <p:cNvSpPr txBox="1">
            <a:spLocks/>
          </p:cNvSpPr>
          <p:nvPr/>
        </p:nvSpPr>
        <p:spPr>
          <a:xfrm>
            <a:off x="305885" y="1286814"/>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The default rate is a measure of the sense of debt burden of attending college and loan performance. It also measures a borrowers' behavior after they leave the university</a:t>
            </a:r>
            <a:r>
              <a:rPr lang="en-US" sz="1800" dirty="0" smtClean="0">
                <a:solidFill>
                  <a:schemeClr val="bg1"/>
                </a:solidFill>
                <a:latin typeface="Roboto"/>
              </a:rPr>
              <a: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Interestingly, for universities with a higher default rate, they also had a lower retention rate, even though these students would currently be experiencing a deference.</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experiencing severe financial burden may default, and if they don’t have the right resources to deal with this then it show cases a college’s inability to encourage success (See Future Works and the correlation between Retention Rate and Completion Rate). </a:t>
            </a:r>
            <a:endParaRPr lang="en-US" sz="1800" dirty="0">
              <a:solidFill>
                <a:schemeClr val="bg1"/>
              </a:solidFill>
              <a:latin typeface="Roboto"/>
            </a:endParaRPr>
          </a:p>
        </p:txBody>
      </p:sp>
      <p:sp>
        <p:nvSpPr>
          <p:cNvPr id="7" name="TextBox 6"/>
          <p:cNvSpPr txBox="1"/>
          <p:nvPr/>
        </p:nvSpPr>
        <p:spPr>
          <a:xfrm>
            <a:off x="5518571" y="1343834"/>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spTree>
    <p:extLst>
      <p:ext uri="{BB962C8B-B14F-4D97-AF65-F5344CB8AC3E}">
        <p14:creationId xmlns:p14="http://schemas.microsoft.com/office/powerpoint/2010/main" val="3164559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682110"/>
            <a:ext cx="5722630" cy="5083965"/>
          </a:xfrm>
          <a:prstGeom prst="rect">
            <a:avLst/>
          </a:prstGeom>
        </p:spPr>
      </p:pic>
      <p:sp>
        <p:nvSpPr>
          <p:cNvPr id="4" name="TextBox 3"/>
          <p:cNvSpPr txBox="1"/>
          <p:nvPr/>
        </p:nvSpPr>
        <p:spPr>
          <a:xfrm>
            <a:off x="5518571" y="1312778"/>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76946"/>
            <a:ext cx="5518571" cy="4389129"/>
          </a:xfrm>
          <a:prstGeom prst="rect">
            <a:avLst/>
          </a:prstGeom>
        </p:spPr>
      </p:pic>
      <p:sp>
        <p:nvSpPr>
          <p:cNvPr id="6" name="Text Placeholder 6"/>
          <p:cNvSpPr txBox="1">
            <a:spLocks/>
          </p:cNvSpPr>
          <p:nvPr/>
        </p:nvSpPr>
        <p:spPr>
          <a:xfrm>
            <a:off x="180455" y="27514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A heat map more clearly shows the negative correlation, where the cluster begins in the “upper left” with a high value and then moves towards the bottom right. This shows that, if they have a low default rate, retention rates are high, but as soon as they do, retention rates start lowering.</a:t>
            </a:r>
            <a:endParaRPr lang="en-US" sz="1800" dirty="0">
              <a:solidFill>
                <a:schemeClr val="bg1"/>
              </a:solidFill>
              <a:latin typeface="Roboto"/>
            </a:endParaRPr>
          </a:p>
        </p:txBody>
      </p:sp>
    </p:spTree>
    <p:extLst>
      <p:ext uri="{BB962C8B-B14F-4D97-AF65-F5344CB8AC3E}">
        <p14:creationId xmlns:p14="http://schemas.microsoft.com/office/powerpoint/2010/main" val="3195473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Correlation</a:t>
            </a:r>
            <a:endParaRPr lang="en-US" dirty="0"/>
          </a:p>
        </p:txBody>
      </p:sp>
      <p:sp>
        <p:nvSpPr>
          <p:cNvPr id="5" name="Title 5"/>
          <p:cNvSpPr txBox="1">
            <a:spLocks/>
          </p:cNvSpPr>
          <p:nvPr/>
        </p:nvSpPr>
        <p:spPr>
          <a:xfrm>
            <a:off x="3174545" y="250006"/>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Does Part-Time Equal Commitment?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90675"/>
            <a:ext cx="5852172" cy="5153026"/>
          </a:xfrm>
          <a:prstGeom prst="rect">
            <a:avLst/>
          </a:prstGeom>
        </p:spPr>
      </p:pic>
      <p:sp>
        <p:nvSpPr>
          <p:cNvPr id="7"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Retention rate had a separate variable for part time students. However, there was a variable for the proportion of students that were seeking part-time at the university.</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It’s no surprise that those individuals who invest more time in the university are more likely to return. These are the students are better able to take advantage of its facilities, attend its clubs, interact with its professors, and may also be the focus of university outreach programs. </a:t>
            </a:r>
          </a:p>
          <a:p>
            <a:pPr marL="285750" indent="-285750">
              <a:buClr>
                <a:schemeClr val="bg1"/>
              </a:buClr>
              <a:buFont typeface="Arial" panose="020B0604020202020204" pitchFamily="34" charset="0"/>
              <a:buChar char="•"/>
            </a:pPr>
            <a:endParaRPr lang="en-US" sz="1800" dirty="0" smtClean="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Box 7"/>
          <p:cNvSpPr txBox="1"/>
          <p:nvPr/>
        </p:nvSpPr>
        <p:spPr>
          <a:xfrm>
            <a:off x="5518571" y="1221343"/>
            <a:ext cx="5593086" cy="369332"/>
          </a:xfrm>
          <a:prstGeom prst="rect">
            <a:avLst/>
          </a:prstGeom>
          <a:noFill/>
        </p:spPr>
        <p:txBody>
          <a:bodyPr wrap="square" rtlCol="0">
            <a:spAutoFit/>
          </a:bodyPr>
          <a:lstStyle/>
          <a:p>
            <a:pPr algn="ctr"/>
            <a:r>
              <a:rPr lang="en-US" sz="1800" dirty="0" smtClean="0">
                <a:solidFill>
                  <a:schemeClr val="accent1"/>
                </a:solidFill>
                <a:latin typeface="Roboto"/>
              </a:rPr>
              <a:t>Proportion Seeking Part-Time</a:t>
            </a:r>
            <a:endParaRPr lang="en-US" sz="1800" dirty="0">
              <a:solidFill>
                <a:schemeClr val="accent1"/>
              </a:solidFill>
              <a:latin typeface="Roboto"/>
            </a:endParaRPr>
          </a:p>
        </p:txBody>
      </p:sp>
    </p:spTree>
    <p:extLst>
      <p:ext uri="{BB962C8B-B14F-4D97-AF65-F5344CB8AC3E}">
        <p14:creationId xmlns:p14="http://schemas.microsoft.com/office/powerpoint/2010/main" val="254373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idx="15"/>
          </p:nvPr>
        </p:nvSpPr>
        <p:spPr/>
        <p:txBody>
          <a:bodyPr/>
          <a:lstStyle/>
          <a:p>
            <a:r>
              <a:rPr lang="en-US" dirty="0"/>
              <a:t>Negative Regression</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05023"/>
            <a:ext cx="5852172" cy="5083965"/>
          </a:xfrm>
          <a:prstGeom prst="rect">
            <a:avLst/>
          </a:prstGeom>
        </p:spPr>
      </p:pic>
      <p:sp>
        <p:nvSpPr>
          <p:cNvPr id="19" name="TextBox 18"/>
          <p:cNvSpPr txBox="1"/>
          <p:nvPr/>
        </p:nvSpPr>
        <p:spPr>
          <a:xfrm>
            <a:off x="5518571" y="1135691"/>
            <a:ext cx="5593086" cy="369332"/>
          </a:xfrm>
          <a:prstGeom prst="rect">
            <a:avLst/>
          </a:prstGeom>
          <a:noFill/>
        </p:spPr>
        <p:txBody>
          <a:bodyPr wrap="square" rtlCol="0">
            <a:spAutoFit/>
          </a:bodyPr>
          <a:lstStyle/>
          <a:p>
            <a:pPr algn="ctr"/>
            <a:r>
              <a:rPr lang="en-US" sz="1800" dirty="0" smtClean="0">
                <a:solidFill>
                  <a:schemeClr val="accent1"/>
                </a:solidFill>
                <a:latin typeface="Roboto"/>
              </a:rPr>
              <a:t>% of Students Who Had No Parents In College</a:t>
            </a:r>
            <a:endParaRPr lang="en-US" sz="1800" dirty="0">
              <a:solidFill>
                <a:schemeClr val="accent1"/>
              </a:solidFill>
              <a:latin typeface="Roboto"/>
            </a:endParaRPr>
          </a:p>
        </p:txBody>
      </p:sp>
      <p:sp>
        <p:nvSpPr>
          <p:cNvPr id="20"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In the student’s FAFSA, if at least one parent’s status was “college” then </a:t>
            </a:r>
            <a:r>
              <a:rPr lang="en-US" sz="1800" dirty="0" smtClean="0">
                <a:solidFill>
                  <a:schemeClr val="bg1"/>
                </a:solidFill>
                <a:latin typeface="Roboto"/>
              </a:rPr>
              <a:t>it </a:t>
            </a:r>
            <a:r>
              <a:rPr lang="en-US" sz="1800" dirty="0">
                <a:solidFill>
                  <a:schemeClr val="bg1"/>
                </a:solidFill>
                <a:latin typeface="Roboto"/>
              </a:rPr>
              <a:t>was coded as non-first </a:t>
            </a:r>
            <a:r>
              <a:rPr lang="en-US" sz="1800" dirty="0" smtClean="0">
                <a:solidFill>
                  <a:schemeClr val="bg1"/>
                </a:solidFill>
                <a:latin typeface="Roboto"/>
              </a:rPr>
              <a:t>generation.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First generation students are often seen as “risk” because of their uncertainty in navigating the college landscape. They have less aid from their parents, and, if previous graphs are to go by, they might have less family income which means less retention.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also shows what is to be expected. First generation students tend to have lower retention rates than their counterparts.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21"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That Extra Push: The First Generation</a:t>
            </a:r>
            <a:endParaRPr lang="en-US" dirty="0"/>
          </a:p>
        </p:txBody>
      </p:sp>
    </p:spTree>
    <p:extLst>
      <p:ext uri="{BB962C8B-B14F-4D97-AF65-F5344CB8AC3E}">
        <p14:creationId xmlns:p14="http://schemas.microsoft.com/office/powerpoint/2010/main" val="324940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4" name="Text Placeholder 6"/>
          <p:cNvSpPr txBox="1">
            <a:spLocks/>
          </p:cNvSpPr>
          <p:nvPr/>
        </p:nvSpPr>
        <p:spPr>
          <a:xfrm>
            <a:off x="161899" y="267714"/>
            <a:ext cx="4977733" cy="157381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When we break down the first generation into density, we can more easily see two things: most colleges have above 40% of their student body as first generation. However, when this rate decreases, retention increases almost unilaterally. </a:t>
            </a:r>
            <a:endParaRPr lang="en-US" sz="1800" dirty="0">
              <a:solidFill>
                <a:schemeClr val="bg1"/>
              </a:solidFill>
              <a:latin typeface="Roboto"/>
            </a:endParaRPr>
          </a:p>
        </p:txBody>
      </p:sp>
      <p:sp>
        <p:nvSpPr>
          <p:cNvPr id="7" name="TextBox 6"/>
          <p:cNvSpPr txBox="1"/>
          <p:nvPr/>
        </p:nvSpPr>
        <p:spPr>
          <a:xfrm>
            <a:off x="5648114" y="1045624"/>
            <a:ext cx="5334000" cy="369332"/>
          </a:xfrm>
          <a:prstGeom prst="rect">
            <a:avLst/>
          </a:prstGeom>
          <a:noFill/>
        </p:spPr>
        <p:txBody>
          <a:bodyPr wrap="square" rtlCol="0">
            <a:spAutoFit/>
          </a:bodyPr>
          <a:lstStyle/>
          <a:p>
            <a:pPr algn="ctr"/>
            <a:r>
              <a:rPr lang="en-US" sz="1800" dirty="0">
                <a:solidFill>
                  <a:schemeClr val="accent1"/>
                </a:solidFill>
                <a:latin typeface="Roboto"/>
              </a:rPr>
              <a:t>% of Students Who Had No Parents In College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126" y="1414956"/>
            <a:ext cx="5852172" cy="53668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09687"/>
            <a:ext cx="5309126" cy="4772113"/>
          </a:xfrm>
          <a:prstGeom prst="rect">
            <a:avLst/>
          </a:prstGeom>
        </p:spPr>
      </p:pic>
    </p:spTree>
    <p:extLst>
      <p:ext uri="{BB962C8B-B14F-4D97-AF65-F5344CB8AC3E}">
        <p14:creationId xmlns:p14="http://schemas.microsoft.com/office/powerpoint/2010/main" val="2469293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Why Do We Care?</a:t>
            </a:r>
            <a:endParaRPr lang="en-US" dirty="0"/>
          </a:p>
        </p:txBody>
      </p:sp>
      <p:sp>
        <p:nvSpPr>
          <p:cNvPr id="5" name="TextBox 4"/>
          <p:cNvSpPr txBox="1"/>
          <p:nvPr/>
        </p:nvSpPr>
        <p:spPr>
          <a:xfrm>
            <a:off x="1066013" y="1492898"/>
            <a:ext cx="4730485" cy="403187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3200" dirty="0" smtClean="0">
                <a:solidFill>
                  <a:schemeClr val="bg1"/>
                </a:solidFill>
                <a:latin typeface="Roboto"/>
              </a:rPr>
              <a:t>Retention’s most </a:t>
            </a:r>
            <a:r>
              <a:rPr lang="en-US" sz="3200" dirty="0">
                <a:solidFill>
                  <a:schemeClr val="bg1"/>
                </a:solidFill>
                <a:latin typeface="Roboto"/>
              </a:rPr>
              <a:t>basic definition is: </a:t>
            </a:r>
            <a:r>
              <a:rPr lang="en-US" sz="3200" dirty="0" smtClean="0">
                <a:solidFill>
                  <a:schemeClr val="bg1"/>
                </a:solidFill>
                <a:latin typeface="Roboto"/>
              </a:rPr>
              <a:t>“the </a:t>
            </a:r>
            <a:r>
              <a:rPr lang="en-US" sz="3200" dirty="0">
                <a:solidFill>
                  <a:schemeClr val="bg1"/>
                </a:solidFill>
                <a:latin typeface="Roboto"/>
              </a:rPr>
              <a:t>proportion of </a:t>
            </a:r>
            <a:r>
              <a:rPr lang="en-US" sz="3200" dirty="0" smtClean="0">
                <a:solidFill>
                  <a:schemeClr val="bg1"/>
                </a:solidFill>
                <a:latin typeface="Roboto"/>
              </a:rPr>
              <a:t>students from </a:t>
            </a:r>
            <a:r>
              <a:rPr lang="en-US" sz="3200" dirty="0">
                <a:solidFill>
                  <a:schemeClr val="bg1"/>
                </a:solidFill>
                <a:latin typeface="Roboto"/>
              </a:rPr>
              <a:t>one year's fall term that re-enrolled during the following year's fall term</a:t>
            </a:r>
            <a:r>
              <a:rPr lang="en-US" sz="3200" dirty="0" smtClean="0">
                <a:solidFill>
                  <a:schemeClr val="bg1"/>
                </a:solidFill>
                <a:latin typeface="Roboto"/>
              </a:rPr>
              <a:t>.”</a:t>
            </a:r>
          </a:p>
          <a:p>
            <a:pPr>
              <a:buClr>
                <a:schemeClr val="bg1"/>
              </a:buClr>
            </a:pPr>
            <a:endParaRPr lang="en-US" sz="3200" dirty="0">
              <a:solidFill>
                <a:schemeClr val="bg1"/>
              </a:solidFill>
              <a:latin typeface="Roboto"/>
            </a:endParaRPr>
          </a:p>
        </p:txBody>
      </p:sp>
      <p:sp>
        <p:nvSpPr>
          <p:cNvPr id="7" name="Title 1"/>
          <p:cNvSpPr txBox="1">
            <a:spLocks/>
          </p:cNvSpPr>
          <p:nvPr/>
        </p:nvSpPr>
        <p:spPr>
          <a:xfrm>
            <a:off x="1488656" y="101539"/>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a:t>What is Retention Rate?</a:t>
            </a:r>
          </a:p>
        </p:txBody>
      </p:sp>
      <p:sp>
        <p:nvSpPr>
          <p:cNvPr id="10" name="TextBox 9"/>
          <p:cNvSpPr txBox="1"/>
          <p:nvPr/>
        </p:nvSpPr>
        <p:spPr>
          <a:xfrm>
            <a:off x="6512928" y="1488759"/>
            <a:ext cx="4077478" cy="2277547"/>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a:solidFill>
                  <a:schemeClr val="bg1"/>
                </a:solidFill>
                <a:latin typeface="Roboto"/>
              </a:rPr>
              <a:t>The average retention rate for the 2021-22 cohort was about 70% </a:t>
            </a:r>
          </a:p>
          <a:p>
            <a:endParaRPr lang="en-US" dirty="0"/>
          </a:p>
        </p:txBody>
      </p:sp>
      <p:sp>
        <p:nvSpPr>
          <p:cNvPr id="11" name="TextBox 10"/>
          <p:cNvSpPr txBox="1"/>
          <p:nvPr/>
        </p:nvSpPr>
        <p:spPr>
          <a:xfrm>
            <a:off x="289249" y="6484776"/>
            <a:ext cx="3470988" cy="307777"/>
          </a:xfrm>
          <a:prstGeom prst="rect">
            <a:avLst/>
          </a:prstGeom>
          <a:noFill/>
        </p:spPr>
        <p:txBody>
          <a:bodyPr wrap="square" rtlCol="0">
            <a:spAutoFit/>
          </a:bodyPr>
          <a:lstStyle/>
          <a:p>
            <a:r>
              <a:rPr lang="en-US" dirty="0">
                <a:solidFill>
                  <a:schemeClr val="accent1"/>
                </a:solidFill>
                <a:latin typeface="Roboto"/>
              </a:rPr>
              <a:t>https://collegescorecard.ed.gov/data/</a:t>
            </a:r>
          </a:p>
        </p:txBody>
      </p:sp>
    </p:spTree>
    <p:extLst>
      <p:ext uri="{BB962C8B-B14F-4D97-AF65-F5344CB8AC3E}">
        <p14:creationId xmlns:p14="http://schemas.microsoft.com/office/powerpoint/2010/main" val="3786223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10" name="TextBox 9"/>
          <p:cNvSpPr txBox="1"/>
          <p:nvPr/>
        </p:nvSpPr>
        <p:spPr>
          <a:xfrm>
            <a:off x="5518571" y="1292486"/>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61818"/>
            <a:ext cx="5852172" cy="5066973"/>
          </a:xfrm>
          <a:prstGeom prst="rect">
            <a:avLst/>
          </a:prstGeom>
        </p:spPr>
      </p:pic>
      <p:sp>
        <p:nvSpPr>
          <p:cNvPr id="12"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pPr algn="ctr"/>
            <a:r>
              <a:rPr lang="en-US" dirty="0" smtClean="0"/>
              <a:t>The Accumulation of Factors: Age</a:t>
            </a:r>
            <a:endParaRPr lang="en-US" dirty="0"/>
          </a:p>
        </p:txBody>
      </p:sp>
      <p:sp>
        <p:nvSpPr>
          <p:cNvPr id="13"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Most people entering universities tend to be in their young adulthood. College Scorecard divides them into two groups, those 24 and below, and those above the age of 25.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25 and above was taken because it represents the accumulation of the independent variables taken: possible previous school debt, higher income, more financial burdens, and more distractions in general.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shows that, while not glaringly obvious, there is general negative correlation. However, it should be taken with a grain of salt because “above 25” could mean anything 25 and above for any university. IE, some universities might just happen to have a lot of 26 year-olds, which is too similar to 24 to mean anything. </a:t>
            </a:r>
            <a:endParaRPr lang="en-US" sz="1800" dirty="0">
              <a:solidFill>
                <a:schemeClr val="bg1"/>
              </a:solidFill>
              <a:latin typeface="Roboto"/>
            </a:endParaRPr>
          </a:p>
        </p:txBody>
      </p:sp>
    </p:spTree>
    <p:extLst>
      <p:ext uri="{BB962C8B-B14F-4D97-AF65-F5344CB8AC3E}">
        <p14:creationId xmlns:p14="http://schemas.microsoft.com/office/powerpoint/2010/main" val="2687156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Regression</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12122"/>
            <a:ext cx="5852172" cy="508396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9539"/>
            <a:ext cx="5389028" cy="4736548"/>
          </a:xfrm>
          <a:prstGeom prst="rect">
            <a:avLst/>
          </a:prstGeom>
        </p:spPr>
      </p:pic>
      <p:sp>
        <p:nvSpPr>
          <p:cNvPr id="11" name="TextBox 10"/>
          <p:cNvSpPr txBox="1"/>
          <p:nvPr/>
        </p:nvSpPr>
        <p:spPr>
          <a:xfrm>
            <a:off x="5518571" y="1242790"/>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sp>
        <p:nvSpPr>
          <p:cNvPr id="12" name="Text Placeholder 6"/>
          <p:cNvSpPr txBox="1">
            <a:spLocks/>
          </p:cNvSpPr>
          <p:nvPr/>
        </p:nvSpPr>
        <p:spPr>
          <a:xfrm>
            <a:off x="217714" y="318415"/>
            <a:ext cx="4953600" cy="97827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The density plot more clearly shows A) that most undergraduates are under 25 and B) when the institution has most undergraduates under 25, the retention tends to be higher.</a:t>
            </a:r>
            <a:endParaRPr lang="en-US" sz="1800" dirty="0">
              <a:solidFill>
                <a:schemeClr val="bg1"/>
              </a:solidFill>
              <a:latin typeface="Roboto"/>
            </a:endParaRPr>
          </a:p>
        </p:txBody>
      </p:sp>
    </p:spTree>
    <p:extLst>
      <p:ext uri="{BB962C8B-B14F-4D97-AF65-F5344CB8AC3E}">
        <p14:creationId xmlns:p14="http://schemas.microsoft.com/office/powerpoint/2010/main" val="1869185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5" name="Text Placeholder 2"/>
          <p:cNvSpPr txBox="1">
            <a:spLocks/>
          </p:cNvSpPr>
          <p:nvPr/>
        </p:nvSpPr>
        <p:spPr>
          <a:xfrm>
            <a:off x="936902" y="151995"/>
            <a:ext cx="9885600" cy="101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211662" indent="0" algn="ctr"/>
            <a:r>
              <a:rPr lang="en-US" sz="4000" dirty="0" smtClean="0">
                <a:solidFill>
                  <a:schemeClr val="accent1"/>
                </a:solidFill>
              </a:rPr>
              <a:t>Conclusion: Does this Mean Anything?</a:t>
            </a:r>
            <a:endParaRPr lang="en-US" sz="4000" dirty="0">
              <a:solidFill>
                <a:schemeClr val="accent1"/>
              </a:solidFill>
            </a:endParaRPr>
          </a:p>
        </p:txBody>
      </p:sp>
      <p:sp>
        <p:nvSpPr>
          <p:cNvPr id="7" name="Text Placeholder 6"/>
          <p:cNvSpPr txBox="1">
            <a:spLocks/>
          </p:cNvSpPr>
          <p:nvPr/>
        </p:nvSpPr>
        <p:spPr>
          <a:xfrm>
            <a:off x="275624" y="1341439"/>
            <a:ext cx="5061689" cy="478427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GPA influences retention, but may be offset by large variances.</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Initial debt is not a negatively contributing factor, but a student’s ability to handle it is (this includes family wealth).</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Those seeking part-time are less likely than those seeking full-time to maintain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A first generation student is less likely to be retained than a non-first generation student.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who are more likely to have other burdens (those who are older) are more likely to not be retained.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 Placeholder 6"/>
          <p:cNvSpPr txBox="1">
            <a:spLocks/>
          </p:cNvSpPr>
          <p:nvPr/>
        </p:nvSpPr>
        <p:spPr>
          <a:xfrm>
            <a:off x="5741547" y="1341439"/>
            <a:ext cx="4953600" cy="54829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Tx/>
              <a:buChar char="-"/>
            </a:pPr>
            <a:r>
              <a:rPr lang="en-US" sz="1700" dirty="0" smtClean="0">
                <a:solidFill>
                  <a:schemeClr val="bg1"/>
                </a:solidFill>
                <a:latin typeface="Roboto"/>
              </a:rPr>
              <a:t>The Texas case study was only one school system out of many, and therefore doesn’t represent them all.</a:t>
            </a:r>
          </a:p>
          <a:p>
            <a:pPr>
              <a:buClr>
                <a:schemeClr val="bg1"/>
              </a:buCl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There were many </a:t>
            </a:r>
            <a:r>
              <a:rPr lang="en-US" sz="1700" dirty="0" err="1" smtClean="0">
                <a:solidFill>
                  <a:schemeClr val="bg1"/>
                </a:solidFill>
                <a:latin typeface="Roboto"/>
              </a:rPr>
              <a:t>NaN’s</a:t>
            </a:r>
            <a:r>
              <a:rPr lang="en-US" sz="1700" dirty="0" smtClean="0">
                <a:solidFill>
                  <a:schemeClr val="bg1"/>
                </a:solidFill>
                <a:latin typeface="Roboto"/>
              </a:rPr>
              <a:t> in the College Scorecard record. This includes “Privacy Suppressed” values, which is where the data was excluded.</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was a ratio throughout, which doesn’t always correlate well when the other variables are non-ratios that don’t mean the same thing.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does not factor in transferring, and neither do many institutions. Often choosing to not even report it. Certain results, like SAT scores and “median debt”, were also “estimated by the university”, which can be unreliable.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endParaRPr lang="en-US" sz="1700" dirty="0">
              <a:solidFill>
                <a:schemeClr val="bg1"/>
              </a:solidFill>
              <a:latin typeface="Roboto"/>
            </a:endParaRPr>
          </a:p>
        </p:txBody>
      </p:sp>
      <p:sp>
        <p:nvSpPr>
          <p:cNvPr id="9" name="TextBox 8"/>
          <p:cNvSpPr txBox="1"/>
          <p:nvPr/>
        </p:nvSpPr>
        <p:spPr>
          <a:xfrm>
            <a:off x="27562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What We Know</a:t>
            </a:r>
            <a:endParaRPr lang="en-US" sz="1800" dirty="0">
              <a:solidFill>
                <a:schemeClr val="accent1"/>
              </a:solidFill>
              <a:latin typeface="Roboto"/>
            </a:endParaRPr>
          </a:p>
        </p:txBody>
      </p:sp>
      <p:sp>
        <p:nvSpPr>
          <p:cNvPr id="10" name="TextBox 9"/>
          <p:cNvSpPr txBox="1"/>
          <p:nvPr/>
        </p:nvSpPr>
        <p:spPr>
          <a:xfrm>
            <a:off x="523916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Things to Consider</a:t>
            </a:r>
            <a:endParaRPr lang="en-US" sz="1800" dirty="0">
              <a:solidFill>
                <a:schemeClr val="accent1"/>
              </a:solidFill>
              <a:latin typeface="Roboto"/>
            </a:endParaRPr>
          </a:p>
        </p:txBody>
      </p:sp>
    </p:spTree>
    <p:extLst>
      <p:ext uri="{BB962C8B-B14F-4D97-AF65-F5344CB8AC3E}">
        <p14:creationId xmlns:p14="http://schemas.microsoft.com/office/powerpoint/2010/main" val="2249350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 and Future Work</a:t>
            </a:r>
            <a:endParaRPr lang="en-US" dirty="0"/>
          </a:p>
        </p:txBody>
      </p:sp>
      <p:sp>
        <p:nvSpPr>
          <p:cNvPr id="9" name="Title 1"/>
          <p:cNvSpPr txBox="1">
            <a:spLocks/>
          </p:cNvSpPr>
          <p:nvPr/>
        </p:nvSpPr>
        <p:spPr>
          <a:xfrm>
            <a:off x="134874" y="9827"/>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Future Work:</a:t>
            </a:r>
            <a:endParaRPr lang="en-US" sz="6400" dirty="0"/>
          </a:p>
        </p:txBody>
      </p:sp>
      <p:sp>
        <p:nvSpPr>
          <p:cNvPr id="10" name="Title 4"/>
          <p:cNvSpPr txBox="1">
            <a:spLocks/>
          </p:cNvSpPr>
          <p:nvPr/>
        </p:nvSpPr>
        <p:spPr>
          <a:xfrm>
            <a:off x="-6371" y="1151911"/>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1" name="Subtitle 6"/>
          <p:cNvSpPr>
            <a:spLocks noGrp="1"/>
          </p:cNvSpPr>
          <p:nvPr>
            <p:ph type="subTitle" idx="4294967295"/>
          </p:nvPr>
        </p:nvSpPr>
        <p:spPr>
          <a:xfrm>
            <a:off x="134873" y="2086461"/>
            <a:ext cx="5526287" cy="4652269"/>
          </a:xfrm>
        </p:spPr>
        <p:txBody>
          <a:bodyPr/>
          <a:lstStyle/>
          <a:p>
            <a:pPr>
              <a:buFont typeface="Arial" panose="020B0604020202020204" pitchFamily="34" charset="0"/>
              <a:buChar char="•"/>
            </a:pPr>
            <a:r>
              <a:rPr lang="en-US" dirty="0" smtClean="0"/>
              <a:t>Completion is defined as whether or not a student has achieved academic goals, within a certain defined percentage of expected time  (usually 150%). </a:t>
            </a:r>
          </a:p>
          <a:p>
            <a:pPr>
              <a:buFont typeface="Arial" panose="020B0604020202020204" pitchFamily="34" charset="0"/>
              <a:buChar char="•"/>
            </a:pPr>
            <a:endParaRPr lang="en-US" dirty="0"/>
          </a:p>
          <a:p>
            <a:pPr>
              <a:buFont typeface="Arial" panose="020B0604020202020204" pitchFamily="34" charset="0"/>
              <a:buChar char="•"/>
            </a:pPr>
            <a:r>
              <a:rPr lang="en-US" dirty="0" smtClean="0"/>
              <a:t>It is directly correlated with retention rate. The higher retention of an institution, the higher the completion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In fact, it is so correlated that many of the same graphs look extremely similar.</a:t>
            </a:r>
          </a:p>
          <a:p>
            <a:pPr>
              <a:buFont typeface="Arial" panose="020B0604020202020204" pitchFamily="34" charset="0"/>
              <a:buChar char="•"/>
            </a:pPr>
            <a:endParaRPr lang="en-US" dirty="0"/>
          </a:p>
          <a:p>
            <a:pPr>
              <a:buFont typeface="Arial" panose="020B0604020202020204" pitchFamily="34" charset="0"/>
              <a:buChar char="•"/>
            </a:pPr>
            <a:r>
              <a:rPr lang="en-US" dirty="0" smtClean="0"/>
              <a:t>It’d be interesting to see if this applied to all factors. </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162" y="196793"/>
            <a:ext cx="5580037" cy="336785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163" y="3564644"/>
            <a:ext cx="5580037" cy="3245032"/>
          </a:xfrm>
          <a:prstGeom prst="rect">
            <a:avLst/>
          </a:prstGeom>
        </p:spPr>
      </p:pic>
    </p:spTree>
    <p:extLst>
      <p:ext uri="{BB962C8B-B14F-4D97-AF65-F5344CB8AC3E}">
        <p14:creationId xmlns:p14="http://schemas.microsoft.com/office/powerpoint/2010/main" val="4021266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15" name="Title 1"/>
          <p:cNvSpPr txBox="1">
            <a:spLocks/>
          </p:cNvSpPr>
          <p:nvPr/>
        </p:nvSpPr>
        <p:spPr>
          <a:xfrm>
            <a:off x="884543" y="49696"/>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pPr algn="ctr"/>
            <a:r>
              <a:rPr lang="en-US" sz="3600" dirty="0" smtClean="0"/>
              <a:t>Other Future Work</a:t>
            </a:r>
            <a:endParaRPr lang="en-US" sz="3600" dirty="0"/>
          </a:p>
        </p:txBody>
      </p:sp>
      <p:sp>
        <p:nvSpPr>
          <p:cNvPr id="16" name="Title 2"/>
          <p:cNvSpPr>
            <a:spLocks noGrp="1"/>
          </p:cNvSpPr>
          <p:nvPr>
            <p:ph type="title" idx="2"/>
          </p:nvPr>
        </p:nvSpPr>
        <p:spPr>
          <a:xfrm>
            <a:off x="364942" y="872288"/>
            <a:ext cx="4801937" cy="839200"/>
          </a:xfrm>
        </p:spPr>
        <p:txBody>
          <a:bodyPr/>
          <a:lstStyle/>
          <a:p>
            <a:pPr algn="ctr"/>
            <a:r>
              <a:rPr lang="en-US" sz="2800" dirty="0" smtClean="0"/>
              <a:t>Demographics </a:t>
            </a:r>
            <a:endParaRPr lang="en-US" sz="2800" dirty="0"/>
          </a:p>
        </p:txBody>
      </p:sp>
      <p:sp>
        <p:nvSpPr>
          <p:cNvPr id="18" name="Subtitle 6"/>
          <p:cNvSpPr>
            <a:spLocks noGrp="1"/>
          </p:cNvSpPr>
          <p:nvPr>
            <p:ph type="subTitle" idx="4294967295"/>
          </p:nvPr>
        </p:nvSpPr>
        <p:spPr>
          <a:xfrm>
            <a:off x="621890" y="1711488"/>
            <a:ext cx="4288040" cy="2455722"/>
          </a:xfrm>
        </p:spPr>
        <p:txBody>
          <a:bodyPr/>
          <a:lstStyle/>
          <a:p>
            <a:pPr>
              <a:buFont typeface="Arial" panose="020B0604020202020204" pitchFamily="34" charset="0"/>
              <a:buChar char="•"/>
            </a:pPr>
            <a:r>
              <a:rPr lang="en-US" dirty="0" smtClean="0"/>
              <a:t>How much do the various demographics of a university influence retention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This includes the correlation between staff and student body that share the same demographics.</a:t>
            </a:r>
            <a:endParaRPr lang="en-US" dirty="0"/>
          </a:p>
        </p:txBody>
      </p:sp>
      <p:sp>
        <p:nvSpPr>
          <p:cNvPr id="19" name="Title 2"/>
          <p:cNvSpPr>
            <a:spLocks noGrp="1"/>
          </p:cNvSpPr>
          <p:nvPr>
            <p:ph type="title" idx="2"/>
          </p:nvPr>
        </p:nvSpPr>
        <p:spPr>
          <a:xfrm>
            <a:off x="5474992" y="872288"/>
            <a:ext cx="5458095" cy="839200"/>
          </a:xfrm>
        </p:spPr>
        <p:txBody>
          <a:bodyPr/>
          <a:lstStyle/>
          <a:p>
            <a:pPr algn="ctr"/>
            <a:r>
              <a:rPr lang="en-US" sz="2800" dirty="0" smtClean="0"/>
              <a:t>Machine Learning</a:t>
            </a:r>
            <a:endParaRPr lang="en-US" sz="2800" dirty="0"/>
          </a:p>
        </p:txBody>
      </p:sp>
      <p:sp>
        <p:nvSpPr>
          <p:cNvPr id="20" name="Subtitle 6"/>
          <p:cNvSpPr>
            <a:spLocks noGrp="1"/>
          </p:cNvSpPr>
          <p:nvPr>
            <p:ph type="subTitle" idx="4294967295"/>
          </p:nvPr>
        </p:nvSpPr>
        <p:spPr>
          <a:xfrm>
            <a:off x="6060019" y="1711488"/>
            <a:ext cx="4288040" cy="2455722"/>
          </a:xfrm>
        </p:spPr>
        <p:txBody>
          <a:bodyPr/>
          <a:lstStyle/>
          <a:p>
            <a:pPr>
              <a:buFont typeface="Arial" panose="020B0604020202020204" pitchFamily="34" charset="0"/>
              <a:buChar char="•"/>
            </a:pPr>
            <a:r>
              <a:rPr lang="en-US" dirty="0"/>
              <a:t>Can we use machine learning to understand future student behavior in regards to </a:t>
            </a:r>
            <a:r>
              <a:rPr lang="en-US" dirty="0" smtClean="0"/>
              <a:t>retention?</a:t>
            </a:r>
          </a:p>
          <a:p>
            <a:pPr>
              <a:buFont typeface="Arial" panose="020B0604020202020204" pitchFamily="34" charset="0"/>
              <a:buChar char="•"/>
            </a:pPr>
            <a:endParaRPr lang="en-US" dirty="0"/>
          </a:p>
          <a:p>
            <a:pPr>
              <a:buFont typeface="Arial" panose="020B0604020202020204" pitchFamily="34" charset="0"/>
              <a:buChar char="•"/>
            </a:pPr>
            <a:r>
              <a:rPr lang="en-US" dirty="0" smtClean="0"/>
              <a:t>Can said machine learning identify “at-risk”, “high-risk”, and “traditional” students?</a:t>
            </a:r>
            <a:endParaRPr lang="en-US" dirty="0"/>
          </a:p>
        </p:txBody>
      </p:sp>
      <p:sp>
        <p:nvSpPr>
          <p:cNvPr id="21" name="Title 2"/>
          <p:cNvSpPr>
            <a:spLocks noGrp="1"/>
          </p:cNvSpPr>
          <p:nvPr>
            <p:ph type="title" idx="2"/>
          </p:nvPr>
        </p:nvSpPr>
        <p:spPr>
          <a:xfrm>
            <a:off x="364942" y="4218163"/>
            <a:ext cx="4801937" cy="839200"/>
          </a:xfrm>
        </p:spPr>
        <p:txBody>
          <a:bodyPr/>
          <a:lstStyle/>
          <a:p>
            <a:pPr algn="ctr"/>
            <a:r>
              <a:rPr lang="en-US" sz="2800" dirty="0" smtClean="0"/>
              <a:t>L4 vs. 4 Year</a:t>
            </a:r>
            <a:endParaRPr lang="en-US" sz="2800" dirty="0"/>
          </a:p>
        </p:txBody>
      </p:sp>
      <p:sp>
        <p:nvSpPr>
          <p:cNvPr id="23" name="Subtitle 6"/>
          <p:cNvSpPr>
            <a:spLocks noGrp="1"/>
          </p:cNvSpPr>
          <p:nvPr>
            <p:ph type="subTitle" idx="4294967295"/>
          </p:nvPr>
        </p:nvSpPr>
        <p:spPr>
          <a:xfrm>
            <a:off x="621890" y="5108316"/>
            <a:ext cx="4288040" cy="2455722"/>
          </a:xfrm>
        </p:spPr>
        <p:txBody>
          <a:bodyPr/>
          <a:lstStyle/>
          <a:p>
            <a:pPr>
              <a:buFont typeface="Arial" panose="020B0604020202020204" pitchFamily="34" charset="0"/>
              <a:buChar char="•"/>
            </a:pPr>
            <a:r>
              <a:rPr lang="en-US" dirty="0" smtClean="0"/>
              <a:t>Do schools that only have a less-than-4 year program have lower or higher retention rates than those with full four year programs?</a:t>
            </a:r>
            <a:endParaRPr lang="en-US" dirty="0"/>
          </a:p>
        </p:txBody>
      </p:sp>
      <p:sp>
        <p:nvSpPr>
          <p:cNvPr id="24" name="Title 2"/>
          <p:cNvSpPr>
            <a:spLocks noGrp="1"/>
          </p:cNvSpPr>
          <p:nvPr>
            <p:ph type="title" idx="2"/>
          </p:nvPr>
        </p:nvSpPr>
        <p:spPr>
          <a:xfrm>
            <a:off x="5474992" y="4269116"/>
            <a:ext cx="5213328" cy="839200"/>
          </a:xfrm>
        </p:spPr>
        <p:txBody>
          <a:bodyPr/>
          <a:lstStyle/>
          <a:p>
            <a:pPr algn="ctr"/>
            <a:r>
              <a:rPr lang="en-US" sz="2800" dirty="0" smtClean="0"/>
              <a:t>Degree Type/Public or Private</a:t>
            </a:r>
            <a:endParaRPr lang="en-US" sz="2800" dirty="0"/>
          </a:p>
        </p:txBody>
      </p:sp>
      <p:sp>
        <p:nvSpPr>
          <p:cNvPr id="25" name="Subtitle 6"/>
          <p:cNvSpPr>
            <a:spLocks noGrp="1"/>
          </p:cNvSpPr>
          <p:nvPr>
            <p:ph type="subTitle" idx="4294967295"/>
          </p:nvPr>
        </p:nvSpPr>
        <p:spPr>
          <a:xfrm>
            <a:off x="6060019" y="4945756"/>
            <a:ext cx="4288040" cy="2455722"/>
          </a:xfrm>
        </p:spPr>
        <p:txBody>
          <a:bodyPr/>
          <a:lstStyle/>
          <a:p>
            <a:pPr>
              <a:buFont typeface="Arial" panose="020B0604020202020204" pitchFamily="34" charset="0"/>
              <a:buChar char="•"/>
            </a:pPr>
            <a:r>
              <a:rPr lang="en-US" dirty="0" smtClean="0"/>
              <a:t>Does the type of degree one is pursuing impact retention rate? What about whether the university is a public or a private one?</a:t>
            </a:r>
            <a:endParaRPr lang="en-US" dirty="0"/>
          </a:p>
        </p:txBody>
      </p:sp>
    </p:spTree>
    <p:extLst>
      <p:ext uri="{BB962C8B-B14F-4D97-AF65-F5344CB8AC3E}">
        <p14:creationId xmlns:p14="http://schemas.microsoft.com/office/powerpoint/2010/main" val="245331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We Care?</a:t>
            </a:r>
            <a:endParaRPr lang="en-US" dirty="0"/>
          </a:p>
        </p:txBody>
      </p:sp>
      <p:sp>
        <p:nvSpPr>
          <p:cNvPr id="3" name="Title 2"/>
          <p:cNvSpPr>
            <a:spLocks noGrp="1"/>
          </p:cNvSpPr>
          <p:nvPr>
            <p:ph type="title" idx="2"/>
          </p:nvPr>
        </p:nvSpPr>
        <p:spPr>
          <a:xfrm>
            <a:off x="1549167" y="2038742"/>
            <a:ext cx="2947600" cy="839200"/>
          </a:xfrm>
        </p:spPr>
        <p:txBody>
          <a:bodyPr/>
          <a:lstStyle/>
          <a:p>
            <a:r>
              <a:rPr lang="en-US" sz="5400" dirty="0" smtClean="0"/>
              <a:t>Quality</a:t>
            </a:r>
            <a:endParaRPr lang="en-US" sz="5400" dirty="0"/>
          </a:p>
        </p:txBody>
      </p:sp>
      <p:sp>
        <p:nvSpPr>
          <p:cNvPr id="4" name="Title 3"/>
          <p:cNvSpPr>
            <a:spLocks noGrp="1"/>
          </p:cNvSpPr>
          <p:nvPr>
            <p:ph type="title" idx="3"/>
          </p:nvPr>
        </p:nvSpPr>
        <p:spPr>
          <a:xfrm>
            <a:off x="6122556" y="2038742"/>
            <a:ext cx="3192758" cy="839200"/>
          </a:xfrm>
        </p:spPr>
        <p:txBody>
          <a:bodyPr/>
          <a:lstStyle/>
          <a:p>
            <a:r>
              <a:rPr lang="en-US" sz="5400" dirty="0" smtClean="0"/>
              <a:t>Funding</a:t>
            </a:r>
            <a:endParaRPr lang="en-US" sz="5400" dirty="0"/>
          </a:p>
        </p:txBody>
      </p:sp>
      <p:sp>
        <p:nvSpPr>
          <p:cNvPr id="6" name="Subtitle 5"/>
          <p:cNvSpPr>
            <a:spLocks noGrp="1"/>
          </p:cNvSpPr>
          <p:nvPr>
            <p:ph type="subTitle" idx="1"/>
          </p:nvPr>
        </p:nvSpPr>
        <p:spPr>
          <a:xfrm>
            <a:off x="1399469" y="3131251"/>
            <a:ext cx="2797200" cy="694000"/>
          </a:xfrm>
        </p:spPr>
        <p:txBody>
          <a:bodyPr/>
          <a:lstStyle/>
          <a:p>
            <a:pPr>
              <a:buFont typeface="Arial" panose="020B0604020202020204" pitchFamily="34" charset="0"/>
              <a:buChar char="•"/>
            </a:pPr>
            <a:r>
              <a:rPr lang="en-US" dirty="0" smtClean="0"/>
              <a:t>Retention dictates quality</a:t>
            </a:r>
          </a:p>
          <a:p>
            <a:pPr marL="114300" indent="0"/>
            <a:r>
              <a:rPr lang="en-US" dirty="0" smtClean="0"/>
              <a:t>-higher retention means more prestige</a:t>
            </a:r>
            <a:endParaRPr lang="en-US" dirty="0"/>
          </a:p>
        </p:txBody>
      </p:sp>
      <p:sp>
        <p:nvSpPr>
          <p:cNvPr id="7" name="Subtitle 6"/>
          <p:cNvSpPr>
            <a:spLocks noGrp="1"/>
          </p:cNvSpPr>
          <p:nvPr>
            <p:ph type="subTitle" idx="5"/>
          </p:nvPr>
        </p:nvSpPr>
        <p:spPr>
          <a:xfrm>
            <a:off x="6365078" y="3131251"/>
            <a:ext cx="2797200" cy="694000"/>
          </a:xfrm>
        </p:spPr>
        <p:txBody>
          <a:bodyPr/>
          <a:lstStyle/>
          <a:p>
            <a:pPr>
              <a:buFont typeface="Arial" panose="020B0604020202020204" pitchFamily="34" charset="0"/>
              <a:buChar char="•"/>
            </a:pPr>
            <a:r>
              <a:rPr lang="en-US" dirty="0" smtClean="0"/>
              <a:t>Colleges are encouraged to increase retention to receive federal funding</a:t>
            </a:r>
            <a:endParaRPr lang="en-US" dirty="0"/>
          </a:p>
        </p:txBody>
      </p:sp>
      <p:sp>
        <p:nvSpPr>
          <p:cNvPr id="12" name="Subtitle 6"/>
          <p:cNvSpPr>
            <a:spLocks noGrp="1"/>
          </p:cNvSpPr>
          <p:nvPr>
            <p:ph type="subTitle" idx="4294967295"/>
          </p:nvPr>
        </p:nvSpPr>
        <p:spPr>
          <a:xfrm>
            <a:off x="3832231" y="5171069"/>
            <a:ext cx="2798763" cy="695325"/>
          </a:xfrm>
        </p:spPr>
        <p:txBody>
          <a:bodyPr/>
          <a:lstStyle/>
          <a:p>
            <a:pPr>
              <a:buFont typeface="Arial" panose="020B0604020202020204" pitchFamily="34" charset="0"/>
              <a:buChar char="•"/>
            </a:pPr>
            <a:r>
              <a:rPr lang="en-US" dirty="0" smtClean="0"/>
              <a:t>Retention is directly correlated with completion rate</a:t>
            </a:r>
            <a:endParaRPr lang="en-US" dirty="0"/>
          </a:p>
        </p:txBody>
      </p:sp>
      <p:sp>
        <p:nvSpPr>
          <p:cNvPr id="9" name="Title 4"/>
          <p:cNvSpPr txBox="1">
            <a:spLocks/>
          </p:cNvSpPr>
          <p:nvPr/>
        </p:nvSpPr>
        <p:spPr>
          <a:xfrm>
            <a:off x="3022967" y="4078560"/>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3" name="Title 1"/>
          <p:cNvSpPr txBox="1">
            <a:spLocks/>
          </p:cNvSpPr>
          <p:nvPr/>
        </p:nvSpPr>
        <p:spPr>
          <a:xfrm>
            <a:off x="2605308" y="191172"/>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Does it Matter? </a:t>
            </a:r>
            <a:endParaRPr lang="en-US" sz="6400" dirty="0"/>
          </a:p>
        </p:txBody>
      </p:sp>
    </p:spTree>
    <p:extLst>
      <p:ext uri="{BB962C8B-B14F-4D97-AF65-F5344CB8AC3E}">
        <p14:creationId xmlns:p14="http://schemas.microsoft.com/office/powerpoint/2010/main" val="201557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Question</a:t>
            </a:r>
            <a:endParaRPr lang="en-US" dirty="0"/>
          </a:p>
        </p:txBody>
      </p:sp>
      <p:sp>
        <p:nvSpPr>
          <p:cNvPr id="3" name="Title 2"/>
          <p:cNvSpPr>
            <a:spLocks noGrp="1"/>
          </p:cNvSpPr>
          <p:nvPr>
            <p:ph type="title" idx="2"/>
          </p:nvPr>
        </p:nvSpPr>
        <p:spPr>
          <a:xfrm>
            <a:off x="95250" y="856945"/>
            <a:ext cx="11010900" cy="1180400"/>
          </a:xfrm>
          <a:noFill/>
        </p:spPr>
        <p:txBody>
          <a:bodyPr/>
          <a:lstStyle/>
          <a:p>
            <a:r>
              <a:rPr lang="en-US" sz="4800" dirty="0" smtClean="0"/>
              <a:t>What Factors Influence Retention?</a:t>
            </a:r>
            <a:endParaRPr lang="en-US" sz="4800" dirty="0"/>
          </a:p>
        </p:txBody>
      </p:sp>
      <p:sp>
        <p:nvSpPr>
          <p:cNvPr id="5" name="Title 4"/>
          <p:cNvSpPr>
            <a:spLocks noGrp="1"/>
          </p:cNvSpPr>
          <p:nvPr>
            <p:ph type="title" idx="4"/>
          </p:nvPr>
        </p:nvSpPr>
        <p:spPr>
          <a:xfrm>
            <a:off x="5539334" y="2089853"/>
            <a:ext cx="4766716" cy="839200"/>
          </a:xfrm>
          <a:noFill/>
        </p:spPr>
        <p:txBody>
          <a:bodyPr/>
          <a:lstStyle/>
          <a:p>
            <a:r>
              <a:rPr lang="en-US" sz="4000" dirty="0" smtClean="0"/>
              <a:t>College Scorecard</a:t>
            </a:r>
            <a:endParaRPr lang="en-US" sz="4000" dirty="0"/>
          </a:p>
        </p:txBody>
      </p:sp>
      <p:sp>
        <p:nvSpPr>
          <p:cNvPr id="4" name="Title 3"/>
          <p:cNvSpPr>
            <a:spLocks noGrp="1"/>
          </p:cNvSpPr>
          <p:nvPr>
            <p:ph type="title" idx="3"/>
          </p:nvPr>
        </p:nvSpPr>
        <p:spPr>
          <a:xfrm>
            <a:off x="544666" y="2089853"/>
            <a:ext cx="4994667" cy="839200"/>
          </a:xfrm>
        </p:spPr>
        <p:txBody>
          <a:bodyPr/>
          <a:lstStyle/>
          <a:p>
            <a:r>
              <a:rPr lang="en-US" sz="4400" dirty="0" smtClean="0"/>
              <a:t>Texas Case Study</a:t>
            </a:r>
            <a:endParaRPr lang="en-US" sz="4400" dirty="0"/>
          </a:p>
        </p:txBody>
      </p:sp>
      <p:sp>
        <p:nvSpPr>
          <p:cNvPr id="7" name="Subtitle 6"/>
          <p:cNvSpPr>
            <a:spLocks noGrp="1"/>
          </p:cNvSpPr>
          <p:nvPr>
            <p:ph type="subTitle" idx="5"/>
          </p:nvPr>
        </p:nvSpPr>
        <p:spPr>
          <a:xfrm>
            <a:off x="1696464" y="2964214"/>
            <a:ext cx="3718000" cy="3795597"/>
          </a:xfrm>
          <a:noFill/>
        </p:spPr>
        <p:txBody>
          <a:bodyPr/>
          <a:lstStyle/>
          <a:p>
            <a:pPr marL="114300" indent="0" algn="l"/>
            <a:endParaRPr lang="en-US" dirty="0"/>
          </a:p>
          <a:p>
            <a:pPr algn="l">
              <a:buFont typeface="Arial" panose="020B0604020202020204" pitchFamily="34" charset="0"/>
              <a:buChar char="•"/>
            </a:pPr>
            <a:r>
              <a:rPr lang="en-US" dirty="0" smtClean="0"/>
              <a:t>The Texas University System in 2016 collected information from over 6,000 First Year students.</a:t>
            </a:r>
          </a:p>
          <a:p>
            <a:pPr algn="l">
              <a:buFont typeface="Arial" panose="020B0604020202020204" pitchFamily="34" charset="0"/>
              <a:buChar char="•"/>
            </a:pPr>
            <a:endParaRPr lang="en-US" dirty="0" smtClean="0"/>
          </a:p>
          <a:p>
            <a:pPr algn="l">
              <a:buFont typeface="Arial" panose="020B0604020202020204" pitchFamily="34" charset="0"/>
              <a:buChar char="•"/>
            </a:pPr>
            <a:endParaRPr lang="en-US" dirty="0"/>
          </a:p>
          <a:p>
            <a:pPr marL="114300" indent="0" algn="l"/>
            <a:endParaRPr lang="en-US" dirty="0"/>
          </a:p>
          <a:p>
            <a:pPr algn="l">
              <a:buFont typeface="Arial" panose="020B0604020202020204" pitchFamily="34" charset="0"/>
              <a:buChar char="•"/>
            </a:pPr>
            <a:r>
              <a:rPr lang="en-US" dirty="0" smtClean="0"/>
              <a:t>This includes retention rate, GPA, High School GPA, the type of college attended, and whether they were instate or out of state.</a:t>
            </a:r>
            <a:endParaRPr lang="en-US" dirty="0"/>
          </a:p>
        </p:txBody>
      </p:sp>
      <p:cxnSp>
        <p:nvCxnSpPr>
          <p:cNvPr id="10" name="Straight Connector 9"/>
          <p:cNvCxnSpPr/>
          <p:nvPr/>
        </p:nvCxnSpPr>
        <p:spPr>
          <a:xfrm>
            <a:off x="5539333" y="2089853"/>
            <a:ext cx="0" cy="47681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Subtitle 6"/>
          <p:cNvSpPr txBox="1">
            <a:spLocks/>
          </p:cNvSpPr>
          <p:nvPr/>
        </p:nvSpPr>
        <p:spPr>
          <a:xfrm>
            <a:off x="5549514" y="2929053"/>
            <a:ext cx="3718000" cy="379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114300" indent="0" algn="l"/>
            <a:endParaRPr lang="en-US" dirty="0" smtClean="0"/>
          </a:p>
          <a:p>
            <a:pPr algn="l">
              <a:buFont typeface="Arial" panose="020B0604020202020204" pitchFamily="34" charset="0"/>
              <a:buChar char="•"/>
            </a:pPr>
            <a:r>
              <a:rPr lang="en-US" dirty="0" smtClean="0"/>
              <a:t>The college scorecard is an institution-level data file updated annually by the Department of Education. It contains over 6,000 rows and 3,000 columns.</a:t>
            </a:r>
          </a:p>
          <a:p>
            <a:pPr marL="114300" indent="0" algn="l"/>
            <a:endParaRPr lang="en-US" dirty="0"/>
          </a:p>
          <a:p>
            <a:pPr algn="l">
              <a:buFont typeface="Arial" panose="020B0604020202020204" pitchFamily="34" charset="0"/>
              <a:buChar char="•"/>
            </a:pPr>
            <a:r>
              <a:rPr lang="en-US" dirty="0" smtClean="0"/>
              <a:t>The data refers to various aspects of </a:t>
            </a:r>
            <a:r>
              <a:rPr lang="en-US" dirty="0"/>
              <a:t>a university’s  </a:t>
            </a:r>
            <a:r>
              <a:rPr lang="en-US" dirty="0" smtClean="0"/>
              <a:t>“transparency”. This includes completion rates, retention rates, average income of families, the demographics of the institutions, future success of the students, and so on. </a:t>
            </a:r>
            <a:endParaRPr lang="en-US" dirty="0"/>
          </a:p>
        </p:txBody>
      </p:sp>
      <p:cxnSp>
        <p:nvCxnSpPr>
          <p:cNvPr id="19" name="Straight Connector 18"/>
          <p:cNvCxnSpPr/>
          <p:nvPr/>
        </p:nvCxnSpPr>
        <p:spPr>
          <a:xfrm flipV="1">
            <a:off x="1076325" y="2838451"/>
            <a:ext cx="9229725" cy="3809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08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338850" y="1929271"/>
            <a:ext cx="4449200" cy="3253275"/>
          </a:xfrm>
        </p:spPr>
        <p:txBody>
          <a:bodyPr/>
          <a:lstStyle/>
          <a:p>
            <a:r>
              <a:rPr lang="en-US" sz="1800" dirty="0" smtClean="0"/>
              <a:t>Educational success (probably) influences retention in some way </a:t>
            </a:r>
            <a:endParaRPr lang="en-US" sz="1800" dirty="0"/>
          </a:p>
          <a:p>
            <a:endParaRPr lang="en-US" sz="1800" dirty="0" smtClean="0"/>
          </a:p>
          <a:p>
            <a:r>
              <a:rPr lang="en-US" sz="1800" dirty="0" smtClean="0"/>
              <a:t>The Texas case study allows us to see if GPA is an influencer, how much it acts as an influencer, and if we can apply that to other institutions. </a:t>
            </a:r>
          </a:p>
          <a:p>
            <a:endParaRPr lang="en-US" sz="1800" dirty="0"/>
          </a:p>
          <a:p>
            <a:r>
              <a:rPr lang="en-US" sz="1800" dirty="0" smtClean="0"/>
              <a:t>We can see here that overall GPA does impact retention rates.</a:t>
            </a:r>
          </a:p>
        </p:txBody>
      </p:sp>
      <p:sp>
        <p:nvSpPr>
          <p:cNvPr id="4" name="TextBox 3"/>
          <p:cNvSpPr txBox="1"/>
          <p:nvPr/>
        </p:nvSpPr>
        <p:spPr>
          <a:xfrm>
            <a:off x="455106" y="154879"/>
            <a:ext cx="11082094" cy="769441"/>
          </a:xfrm>
          <a:prstGeom prst="rect">
            <a:avLst/>
          </a:prstGeom>
          <a:noFill/>
        </p:spPr>
        <p:txBody>
          <a:bodyPr wrap="square" rtlCol="0">
            <a:spAutoFit/>
          </a:bodyPr>
          <a:lstStyle/>
          <a:p>
            <a:pPr algn="ctr"/>
            <a:r>
              <a:rPr lang="en-US" sz="4400" dirty="0" smtClean="0">
                <a:solidFill>
                  <a:schemeClr val="accent1"/>
                </a:solidFill>
                <a:latin typeface="Roboto"/>
              </a:rPr>
              <a:t>The Given Factor: Overall GPA</a:t>
            </a:r>
            <a:endParaRPr lang="en-US" sz="4400" dirty="0">
              <a:solidFill>
                <a:schemeClr val="accent1"/>
              </a:solidFill>
              <a:latin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6" name="TextBox 5"/>
          <p:cNvSpPr txBox="1"/>
          <p:nvPr/>
        </p:nvSpPr>
        <p:spPr>
          <a:xfrm>
            <a:off x="5757651" y="1512781"/>
            <a:ext cx="5114925" cy="400110"/>
          </a:xfrm>
          <a:prstGeom prst="rect">
            <a:avLst/>
          </a:prstGeom>
          <a:noFill/>
        </p:spPr>
        <p:txBody>
          <a:bodyPr wrap="square" rtlCol="0">
            <a:spAutoFit/>
          </a:bodyPr>
          <a:lstStyle/>
          <a:p>
            <a:pPr algn="ctr"/>
            <a:r>
              <a:rPr lang="en-US" sz="2000" dirty="0" smtClean="0">
                <a:solidFill>
                  <a:schemeClr val="accent1"/>
                </a:solidFill>
                <a:latin typeface="Roboto"/>
              </a:rPr>
              <a:t>Overall GPA and Retention</a:t>
            </a:r>
            <a:endParaRPr lang="en-US" sz="2000" dirty="0">
              <a:solidFill>
                <a:schemeClr val="accent1"/>
              </a:solidFill>
              <a:latin typeface="Roboto"/>
            </a:endParaRPr>
          </a:p>
        </p:txBody>
      </p:sp>
      <p:sp>
        <p:nvSpPr>
          <p:cNvPr id="7" name="TextBox 6"/>
          <p:cNvSpPr txBox="1"/>
          <p:nvPr/>
        </p:nvSpPr>
        <p:spPr>
          <a:xfrm>
            <a:off x="5389028" y="6334780"/>
            <a:ext cx="5852172" cy="523220"/>
          </a:xfrm>
          <a:prstGeom prst="rect">
            <a:avLst/>
          </a:prstGeom>
          <a:noFill/>
        </p:spPr>
        <p:txBody>
          <a:bodyPr wrap="square" rtlCol="0">
            <a:spAutoFit/>
          </a:bodyPr>
          <a:lstStyle/>
          <a:p>
            <a:pPr algn="r"/>
            <a:r>
              <a:rPr lang="en-US" dirty="0" smtClean="0">
                <a:solidFill>
                  <a:schemeClr val="accent1"/>
                </a:solidFill>
                <a:latin typeface="Roboto"/>
              </a:rPr>
              <a:t>Retained Mean: 3.113918                   Not Retained Mean: 3.023611</a:t>
            </a:r>
          </a:p>
          <a:p>
            <a:pPr algn="r"/>
            <a:r>
              <a:rPr lang="en-US" dirty="0" smtClean="0">
                <a:solidFill>
                  <a:schemeClr val="accent1"/>
                </a:solidFill>
                <a:latin typeface="Roboto"/>
              </a:rPr>
              <a:t>P&lt; </a:t>
            </a:r>
            <a:r>
              <a:rPr lang="en-US" dirty="0">
                <a:solidFill>
                  <a:schemeClr val="accent1"/>
                </a:solidFill>
                <a:latin typeface="Roboto"/>
              </a:rPr>
              <a:t>2.2e-16</a:t>
            </a:r>
          </a:p>
        </p:txBody>
      </p:sp>
    </p:spTree>
    <p:extLst>
      <p:ext uri="{BB962C8B-B14F-4D97-AF65-F5344CB8AC3E}">
        <p14:creationId xmlns:p14="http://schemas.microsoft.com/office/powerpoint/2010/main" val="173276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4" y="368786"/>
            <a:ext cx="11136425" cy="578800"/>
          </a:xfrm>
        </p:spPr>
        <p:txBody>
          <a:bodyPr/>
          <a:lstStyle/>
          <a:p>
            <a:r>
              <a:rPr lang="en-US" dirty="0" smtClean="0"/>
              <a:t>What About HS GPA?</a:t>
            </a:r>
            <a:endParaRPr lang="en-US" dirty="0"/>
          </a:p>
        </p:txBody>
      </p:sp>
      <p:sp>
        <p:nvSpPr>
          <p:cNvPr id="4" name="Title 3"/>
          <p:cNvSpPr>
            <a:spLocks noGrp="1"/>
          </p:cNvSpPr>
          <p:nvPr>
            <p:ph type="ctrTitle" idx="2"/>
          </p:nvPr>
        </p:nvSpPr>
        <p:spPr/>
        <p:txBody>
          <a:bodyPr/>
          <a:lstStyle/>
          <a:p>
            <a:r>
              <a:rPr lang="en-US" dirty="0" smtClean="0"/>
              <a:t>Texas Case Study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7" y="1945651"/>
            <a:ext cx="5852172" cy="4389129"/>
          </a:xfrm>
          <a:prstGeom prst="rect">
            <a:avLst/>
          </a:prstGeom>
        </p:spPr>
      </p:pic>
      <p:sp>
        <p:nvSpPr>
          <p:cNvPr id="7" name="TextBox 6"/>
          <p:cNvSpPr txBox="1"/>
          <p:nvPr/>
        </p:nvSpPr>
        <p:spPr>
          <a:xfrm>
            <a:off x="4962524" y="6334780"/>
            <a:ext cx="6278675" cy="523220"/>
          </a:xfrm>
          <a:prstGeom prst="rect">
            <a:avLst/>
          </a:prstGeom>
          <a:noFill/>
        </p:spPr>
        <p:txBody>
          <a:bodyPr wrap="square" rtlCol="0">
            <a:spAutoFit/>
          </a:bodyPr>
          <a:lstStyle/>
          <a:p>
            <a:pPr algn="r"/>
            <a:r>
              <a:rPr lang="en-US" dirty="0" smtClean="0">
                <a:solidFill>
                  <a:schemeClr val="accent1"/>
                </a:solidFill>
                <a:latin typeface="Roboto"/>
              </a:rPr>
              <a:t>Retained Mean</a:t>
            </a:r>
            <a:r>
              <a:rPr lang="en-US" dirty="0">
                <a:solidFill>
                  <a:schemeClr val="accent1"/>
                </a:solidFill>
                <a:latin typeface="Roboto"/>
              </a:rPr>
              <a:t>: 3.338728                   </a:t>
            </a:r>
            <a:r>
              <a:rPr lang="en-US" dirty="0" smtClean="0">
                <a:solidFill>
                  <a:schemeClr val="accent1"/>
                </a:solidFill>
                <a:latin typeface="Roboto"/>
              </a:rPr>
              <a:t>Not Retained Mean</a:t>
            </a:r>
            <a:r>
              <a:rPr lang="en-US" dirty="0">
                <a:solidFill>
                  <a:schemeClr val="accent1"/>
                </a:solidFill>
                <a:latin typeface="Roboto"/>
              </a:rPr>
              <a:t>: </a:t>
            </a:r>
            <a:r>
              <a:rPr lang="en-US" dirty="0" smtClean="0">
                <a:solidFill>
                  <a:schemeClr val="accent1"/>
                </a:solidFill>
                <a:latin typeface="Roboto"/>
              </a:rPr>
              <a:t>3.340696</a:t>
            </a:r>
          </a:p>
          <a:p>
            <a:pPr algn="r"/>
            <a:r>
              <a:rPr lang="en-US" dirty="0">
                <a:solidFill>
                  <a:schemeClr val="accent1"/>
                </a:solidFill>
                <a:latin typeface="Roboto"/>
              </a:rPr>
              <a:t>P</a:t>
            </a:r>
            <a:r>
              <a:rPr lang="en-US" dirty="0" smtClean="0">
                <a:solidFill>
                  <a:schemeClr val="accent1"/>
                </a:solidFill>
                <a:latin typeface="Roboto"/>
              </a:rPr>
              <a:t>=0.8433</a:t>
            </a:r>
            <a:endParaRPr lang="en-US" dirty="0">
              <a:solidFill>
                <a:schemeClr val="accent1"/>
              </a:solidFill>
              <a:latin typeface="Roboto"/>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5651"/>
            <a:ext cx="5389026" cy="4389129"/>
          </a:xfrm>
          <a:prstGeom prst="rect">
            <a:avLst/>
          </a:prstGeom>
        </p:spPr>
      </p:pic>
      <p:sp>
        <p:nvSpPr>
          <p:cNvPr id="9" name="TextBox 8"/>
          <p:cNvSpPr txBox="1"/>
          <p:nvPr/>
        </p:nvSpPr>
        <p:spPr>
          <a:xfrm>
            <a:off x="0" y="1022321"/>
            <a:ext cx="10944226" cy="92333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rPr>
              <a:t>High School GPA shows the problems </a:t>
            </a:r>
            <a:r>
              <a:rPr lang="en-US" sz="1800" dirty="0">
                <a:solidFill>
                  <a:schemeClr val="bg1"/>
                </a:solidFill>
              </a:rPr>
              <a:t>of </a:t>
            </a:r>
            <a:r>
              <a:rPr lang="en-US" sz="1800" dirty="0" smtClean="0">
                <a:solidFill>
                  <a:schemeClr val="bg1"/>
                </a:solidFill>
              </a:rPr>
              <a:t>outliers more prominently. There are so many outliers (more clearly noted in the violin plot to demonstrate density), that it caused the plot to be inflated around the center for the retained, being pulled by one extreme and the other.  </a:t>
            </a:r>
            <a:endParaRPr lang="en-US" sz="1800" dirty="0">
              <a:solidFill>
                <a:schemeClr val="bg1"/>
              </a:solidFill>
            </a:endParaRPr>
          </a:p>
        </p:txBody>
      </p:sp>
    </p:spTree>
    <p:extLst>
      <p:ext uri="{BB962C8B-B14F-4D97-AF65-F5344CB8AC3E}">
        <p14:creationId xmlns:p14="http://schemas.microsoft.com/office/powerpoint/2010/main" val="30916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itle 1"/>
          <p:cNvSpPr txBox="1">
            <a:spLocks/>
          </p:cNvSpPr>
          <p:nvPr/>
        </p:nvSpPr>
        <p:spPr>
          <a:xfrm>
            <a:off x="252775" y="168761"/>
            <a:ext cx="11136425" cy="57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1pPr>
            <a:lvl2pPr marR="0" lvl="1"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2pPr>
            <a:lvl3pPr marR="0" lvl="2"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3pPr>
            <a:lvl4pPr marR="0" lvl="3"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4pPr>
            <a:lvl5pPr marR="0" lvl="4"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5pPr>
            <a:lvl6pPr marR="0" lvl="5"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6pPr>
            <a:lvl7pPr marR="0" lvl="6"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7pPr>
            <a:lvl8pPr marR="0" lvl="7"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8pPr>
            <a:lvl9pPr marR="0" lvl="8"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9pPr>
          </a:lstStyle>
          <a:p>
            <a:pPr algn="ctr"/>
            <a:r>
              <a:rPr lang="en-US" sz="3600" dirty="0" smtClean="0"/>
              <a:t>Is There Hope?: Student Success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4962524" y="633478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a:solidFill>
                  <a:schemeClr val="accent1"/>
                </a:solidFill>
                <a:latin typeface="Roboto"/>
              </a:rPr>
              <a:t>=2.969</a:t>
            </a:r>
            <a:endParaRPr lang="en-US" dirty="0" smtClean="0">
              <a:solidFill>
                <a:schemeClr val="accent1"/>
              </a:solidFill>
              <a:latin typeface="Roboto"/>
            </a:endParaRPr>
          </a:p>
          <a:p>
            <a:pPr algn="r"/>
            <a:r>
              <a:rPr lang="en-US" dirty="0" smtClean="0">
                <a:solidFill>
                  <a:schemeClr val="accent1"/>
                </a:solidFill>
                <a:latin typeface="Roboto"/>
              </a:rPr>
              <a:t>P=0.2266</a:t>
            </a:r>
            <a:endParaRPr lang="en-US" dirty="0">
              <a:solidFill>
                <a:schemeClr val="accent1"/>
              </a:solidFill>
              <a:latin typeface="Roboto"/>
            </a:endParaRPr>
          </a:p>
        </p:txBody>
      </p:sp>
      <p:sp>
        <p:nvSpPr>
          <p:cNvPr id="6" name="Text Placeholder 2"/>
          <p:cNvSpPr txBox="1">
            <a:spLocks/>
          </p:cNvSpPr>
          <p:nvPr/>
        </p:nvSpPr>
        <p:spPr>
          <a:xfrm>
            <a:off x="338850" y="1929271"/>
            <a:ext cx="4449200" cy="325327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bg1"/>
              </a:buClr>
              <a:buFont typeface="Arial" panose="020B0604020202020204" pitchFamily="34" charset="0"/>
              <a:buChar char="•"/>
            </a:pPr>
            <a:r>
              <a:rPr lang="en-US" sz="1800" dirty="0" smtClean="0">
                <a:solidFill>
                  <a:schemeClr val="bg1"/>
                </a:solidFill>
                <a:latin typeface="Roboto"/>
              </a:rPr>
              <a:t>Change in GPA is whether, over the year, the student’s GPA changed in a positive or negative direction. Or didn’t change at all.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While most of the students had some sort of a change, there wasn’t a significant difference when it comes to changes in GPA.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This is likely due to “strength” of the changes not being taken into account</a:t>
            </a:r>
          </a:p>
        </p:txBody>
      </p:sp>
      <p:sp>
        <p:nvSpPr>
          <p:cNvPr id="8" name="TextBox 7"/>
          <p:cNvSpPr txBox="1"/>
          <p:nvPr/>
        </p:nvSpPr>
        <p:spPr>
          <a:xfrm>
            <a:off x="5907199" y="1543559"/>
            <a:ext cx="5334000" cy="369332"/>
          </a:xfrm>
          <a:prstGeom prst="rect">
            <a:avLst/>
          </a:prstGeom>
          <a:noFill/>
        </p:spPr>
        <p:txBody>
          <a:bodyPr wrap="square" rtlCol="0">
            <a:spAutoFit/>
          </a:bodyPr>
          <a:lstStyle/>
          <a:p>
            <a:r>
              <a:rPr lang="en-US" sz="1800" dirty="0" smtClean="0">
                <a:solidFill>
                  <a:schemeClr val="accent1"/>
                </a:solidFill>
                <a:latin typeface="Roboto"/>
              </a:rPr>
              <a:t>Direction of GPA Change Throughout First Year</a:t>
            </a:r>
            <a:endParaRPr lang="en-US" sz="1800" dirty="0">
              <a:solidFill>
                <a:schemeClr val="accent1"/>
              </a:solidFill>
              <a:latin typeface="Roboto"/>
            </a:endParaRPr>
          </a:p>
        </p:txBody>
      </p:sp>
    </p:spTree>
    <p:extLst>
      <p:ext uri="{BB962C8B-B14F-4D97-AF65-F5344CB8AC3E}">
        <p14:creationId xmlns:p14="http://schemas.microsoft.com/office/powerpoint/2010/main" val="3772966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825142" y="233275"/>
            <a:ext cx="9885600" cy="1012800"/>
          </a:xfrm>
        </p:spPr>
        <p:txBody>
          <a:bodyPr/>
          <a:lstStyle/>
          <a:p>
            <a:pPr marL="211662" indent="0">
              <a:buNone/>
            </a:pPr>
            <a:r>
              <a:rPr lang="en-US" sz="4800" dirty="0" smtClean="0">
                <a:solidFill>
                  <a:schemeClr val="accent1"/>
                </a:solidFill>
              </a:rPr>
              <a:t>Are Students Being Buried?: Debt</a:t>
            </a:r>
            <a:endParaRPr lang="en-US" sz="4800"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5258525" y="631840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smtClean="0">
                <a:solidFill>
                  <a:schemeClr val="accent1"/>
                </a:solidFill>
                <a:latin typeface="Roboto"/>
              </a:rPr>
              <a:t>=17.193</a:t>
            </a:r>
          </a:p>
          <a:p>
            <a:pPr algn="r"/>
            <a:r>
              <a:rPr lang="en-US" dirty="0" smtClean="0">
                <a:solidFill>
                  <a:schemeClr val="accent1"/>
                </a:solidFill>
                <a:latin typeface="Roboto"/>
              </a:rPr>
              <a:t>P=3.376e-05</a:t>
            </a:r>
            <a:endParaRPr lang="en-US" dirty="0">
              <a:solidFill>
                <a:schemeClr val="accent1"/>
              </a:solidFill>
              <a:latin typeface="Roboto"/>
            </a:endParaRPr>
          </a:p>
        </p:txBody>
      </p:sp>
      <p:sp>
        <p:nvSpPr>
          <p:cNvPr id="9" name="TextBox 8"/>
          <p:cNvSpPr txBox="1"/>
          <p:nvPr/>
        </p:nvSpPr>
        <p:spPr>
          <a:xfrm>
            <a:off x="361950" y="1495425"/>
            <a:ext cx="4896575" cy="469667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Students often cite financial burdens as one of the main reasons as being unable to attend college. This was compounded during the coronavirus epidemic, which saw a national-level decrease in university retention rates.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TUS case study does not provide actual university costs per study, nor cumulative debt, it does provide whether or not the student received any sort of financial aid.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graph appears similar to GPA trends, the differences between means were enough to be statistically significant.</a:t>
            </a:r>
            <a:endParaRPr lang="en-US" sz="1800" dirty="0">
              <a:solidFill>
                <a:schemeClr val="bg1"/>
              </a:solidFill>
              <a:latin typeface="Roboto"/>
            </a:endParaRPr>
          </a:p>
        </p:txBody>
      </p:sp>
      <p:sp>
        <p:nvSpPr>
          <p:cNvPr id="11" name="TextBox 10"/>
          <p:cNvSpPr txBox="1"/>
          <p:nvPr/>
        </p:nvSpPr>
        <p:spPr>
          <a:xfrm>
            <a:off x="5648114" y="1559939"/>
            <a:ext cx="5334000" cy="369332"/>
          </a:xfrm>
          <a:prstGeom prst="rect">
            <a:avLst/>
          </a:prstGeom>
          <a:noFill/>
        </p:spPr>
        <p:txBody>
          <a:bodyPr wrap="square" rtlCol="0">
            <a:spAutoFit/>
          </a:bodyPr>
          <a:lstStyle/>
          <a:p>
            <a:pPr algn="ctr"/>
            <a:r>
              <a:rPr lang="en-US" sz="1800" dirty="0" smtClean="0">
                <a:solidFill>
                  <a:schemeClr val="accent1"/>
                </a:solidFill>
                <a:latin typeface="Roboto"/>
              </a:rPr>
              <a:t>If the Student Received Financial Aid for First Year</a:t>
            </a:r>
            <a:endParaRPr lang="en-US" sz="1800" dirty="0">
              <a:solidFill>
                <a:schemeClr val="accent1"/>
              </a:solidFill>
              <a:latin typeface="Roboto"/>
            </a:endParaRPr>
          </a:p>
        </p:txBody>
      </p:sp>
    </p:spTree>
    <p:extLst>
      <p:ext uri="{BB962C8B-B14F-4D97-AF65-F5344CB8AC3E}">
        <p14:creationId xmlns:p14="http://schemas.microsoft.com/office/powerpoint/2010/main" val="321818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0426" y="272632"/>
            <a:ext cx="12941559" cy="996330"/>
          </a:xfrm>
        </p:spPr>
        <p:txBody>
          <a:bodyPr/>
          <a:lstStyle/>
          <a:p>
            <a:r>
              <a:rPr lang="en-US" sz="4800" dirty="0" smtClean="0"/>
              <a:t>Differences of Retention</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612" y="2103471"/>
            <a:ext cx="3343521" cy="47545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054" y="2101433"/>
            <a:ext cx="3194558" cy="4756567"/>
          </a:xfrm>
          <a:prstGeom prst="rect">
            <a:avLst/>
          </a:prstGeom>
        </p:spPr>
      </p:pic>
      <p:sp>
        <p:nvSpPr>
          <p:cNvPr id="8" name="Subtitle 2"/>
          <p:cNvSpPr txBox="1">
            <a:spLocks/>
          </p:cNvSpPr>
          <p:nvPr/>
        </p:nvSpPr>
        <p:spPr>
          <a:xfrm>
            <a:off x="0" y="2515122"/>
            <a:ext cx="5393600" cy="1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ctr" rtl="0" eaLnBrk="1" hangingPunct="1">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1219170" marR="0" lvl="1"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2pPr>
            <a:lvl3pPr marL="1828754" marR="0" lvl="2"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3pPr>
            <a:lvl4pPr marL="2438339" marR="0" lvl="3"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4pPr>
            <a:lvl5pPr marL="3047924" marR="0" lvl="4"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5pPr>
            <a:lvl6pPr marL="3657509" marR="0" lvl="5"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6pPr>
            <a:lvl7pPr marL="4267093" marR="0" lvl="6"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7pPr>
            <a:lvl8pPr marL="4876678" marR="0" lvl="7"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8pPr>
            <a:lvl9pPr marL="5486263" marR="0" lvl="8" indent="-423323" algn="ctr" rtl="0" eaLnBrk="1" hangingPunct="1">
              <a:lnSpc>
                <a:spcPct val="115000"/>
              </a:lnSpc>
              <a:spcBef>
                <a:spcPts val="2133"/>
              </a:spcBef>
              <a:spcAft>
                <a:spcPts val="2133"/>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9pPr>
          </a:lstStyle>
          <a:p>
            <a:pPr marL="152396" indent="0">
              <a:buNone/>
            </a:pPr>
            <a:endParaRPr lang="en-US" dirty="0" smtClean="0"/>
          </a:p>
          <a:p>
            <a:pPr marL="152396" indent="0">
              <a:buNone/>
            </a:pPr>
            <a:r>
              <a:rPr lang="en-US" dirty="0" smtClean="0"/>
              <a:t>TUS and College Scorecard measure retention differently.</a:t>
            </a:r>
          </a:p>
          <a:p>
            <a:endParaRPr lang="en-US" dirty="0" smtClean="0"/>
          </a:p>
          <a:p>
            <a:pPr marL="571500" indent="-457200" algn="l">
              <a:buFont typeface="Arial" panose="020B0604020202020204" pitchFamily="34" charset="0"/>
              <a:buChar char="•"/>
            </a:pPr>
            <a:r>
              <a:rPr lang="en-US" dirty="0" smtClean="0"/>
              <a:t>TUS was a categorical object</a:t>
            </a:r>
          </a:p>
          <a:p>
            <a:pPr marL="114300" indent="0" algn="l">
              <a:buNone/>
            </a:pPr>
            <a:endParaRPr lang="en-US" dirty="0" smtClean="0"/>
          </a:p>
          <a:p>
            <a:pPr marL="571500" indent="-457200" algn="l">
              <a:buFont typeface="Arial" panose="020B0604020202020204" pitchFamily="34" charset="0"/>
              <a:buChar char="•"/>
            </a:pPr>
            <a:r>
              <a:rPr lang="en-US" dirty="0" smtClean="0"/>
              <a:t>College Scorecard was technically a “string with </a:t>
            </a:r>
            <a:r>
              <a:rPr lang="en-US" dirty="0" err="1" smtClean="0"/>
              <a:t>NaN</a:t>
            </a:r>
            <a:r>
              <a:rPr lang="en-US" dirty="0" smtClean="0"/>
              <a:t> values” and had to be converted to a float</a:t>
            </a:r>
          </a:p>
          <a:p>
            <a:pPr marL="571500" indent="-457200" algn="l">
              <a:buFont typeface="Arial" panose="020B0604020202020204" pitchFamily="34" charset="0"/>
              <a:buChar char="•"/>
            </a:pPr>
            <a:endParaRPr lang="en-US" dirty="0"/>
          </a:p>
          <a:p>
            <a:pPr marL="571500" indent="-457200" algn="l">
              <a:buFont typeface="Arial" panose="020B0604020202020204" pitchFamily="34" charset="0"/>
              <a:buChar char="•"/>
            </a:pPr>
            <a:r>
              <a:rPr lang="en-US" dirty="0" err="1" smtClean="0"/>
              <a:t>NaN</a:t>
            </a:r>
            <a:r>
              <a:rPr lang="en-US" dirty="0" smtClean="0"/>
              <a:t> values often had to be dropped, including if value was “Privacy Suppressed” (discussed in Future Works)</a:t>
            </a:r>
          </a:p>
        </p:txBody>
      </p:sp>
      <p:sp>
        <p:nvSpPr>
          <p:cNvPr id="9" name="TextBox 8"/>
          <p:cNvSpPr txBox="1"/>
          <p:nvPr/>
        </p:nvSpPr>
        <p:spPr>
          <a:xfrm>
            <a:off x="5691431" y="1639768"/>
            <a:ext cx="2957804" cy="461665"/>
          </a:xfrm>
          <a:prstGeom prst="rect">
            <a:avLst/>
          </a:prstGeom>
          <a:noFill/>
        </p:spPr>
        <p:txBody>
          <a:bodyPr wrap="square" rtlCol="0">
            <a:spAutoFit/>
          </a:bodyPr>
          <a:lstStyle/>
          <a:p>
            <a:pPr algn="ctr"/>
            <a:r>
              <a:rPr lang="en-US" sz="2400" dirty="0" smtClean="0">
                <a:solidFill>
                  <a:schemeClr val="accent1"/>
                </a:solidFill>
                <a:latin typeface="Roboto"/>
              </a:rPr>
              <a:t>TUS Retention</a:t>
            </a:r>
            <a:endParaRPr lang="en-US" sz="2400" dirty="0">
              <a:solidFill>
                <a:schemeClr val="accent1"/>
              </a:solidFill>
              <a:latin typeface="Roboto"/>
            </a:endParaRPr>
          </a:p>
        </p:txBody>
      </p:sp>
      <p:sp>
        <p:nvSpPr>
          <p:cNvPr id="10" name="TextBox 9"/>
          <p:cNvSpPr txBox="1"/>
          <p:nvPr/>
        </p:nvSpPr>
        <p:spPr>
          <a:xfrm>
            <a:off x="8960470" y="1639767"/>
            <a:ext cx="2957804" cy="461665"/>
          </a:xfrm>
          <a:prstGeom prst="rect">
            <a:avLst/>
          </a:prstGeom>
          <a:noFill/>
        </p:spPr>
        <p:txBody>
          <a:bodyPr wrap="square" rtlCol="0">
            <a:spAutoFit/>
          </a:bodyPr>
          <a:lstStyle/>
          <a:p>
            <a:pPr algn="ctr"/>
            <a:r>
              <a:rPr lang="en-US" sz="2400" dirty="0" smtClean="0">
                <a:solidFill>
                  <a:schemeClr val="accent1"/>
                </a:solidFill>
                <a:latin typeface="Roboto"/>
              </a:rPr>
              <a:t>College Scorecard</a:t>
            </a:r>
            <a:endParaRPr lang="en-US" sz="2400" dirty="0">
              <a:solidFill>
                <a:schemeClr val="accent1"/>
              </a:solidFill>
              <a:latin typeface="Roboto"/>
            </a:endParaRPr>
          </a:p>
        </p:txBody>
      </p:sp>
      <p:sp>
        <p:nvSpPr>
          <p:cNvPr id="11" name="TextBox 10"/>
          <p:cNvSpPr txBox="1"/>
          <p:nvPr/>
        </p:nvSpPr>
        <p:spPr>
          <a:xfrm>
            <a:off x="331489" y="1501267"/>
            <a:ext cx="4730621" cy="1200329"/>
          </a:xfrm>
          <a:prstGeom prst="rect">
            <a:avLst/>
          </a:prstGeom>
          <a:noFill/>
        </p:spPr>
        <p:txBody>
          <a:bodyPr wrap="square" rtlCol="0">
            <a:spAutoFit/>
          </a:bodyPr>
          <a:lstStyle/>
          <a:p>
            <a:pPr marL="152396" indent="0">
              <a:buNone/>
            </a:pPr>
            <a:r>
              <a:rPr lang="en-US" sz="2400" dirty="0">
                <a:solidFill>
                  <a:schemeClr val="accent1"/>
                </a:solidFill>
                <a:latin typeface="Roboto"/>
              </a:rPr>
              <a:t>If GPA and debt influences retention, can that be applied on an institutional level? </a:t>
            </a:r>
          </a:p>
        </p:txBody>
      </p:sp>
    </p:spTree>
    <p:extLst>
      <p:ext uri="{BB962C8B-B14F-4D97-AF65-F5344CB8AC3E}">
        <p14:creationId xmlns:p14="http://schemas.microsoft.com/office/powerpoint/2010/main" val="380275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 Introduction XL by Slidesgo</Template>
  <TotalTime>758</TotalTime>
  <Words>3363</Words>
  <Application>Microsoft Office PowerPoint</Application>
  <PresentationFormat>Widescreen</PresentationFormat>
  <Paragraphs>241</Paragraphs>
  <Slides>24</Slides>
  <Notes>24</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24</vt:i4>
      </vt:variant>
    </vt:vector>
  </HeadingPairs>
  <TitlesOfParts>
    <vt:vector size="39" baseType="lpstr">
      <vt:lpstr>Arial</vt:lpstr>
      <vt:lpstr>Bree Serif</vt:lpstr>
      <vt:lpstr>Calibri</vt:lpstr>
      <vt:lpstr>Livvic</vt:lpstr>
      <vt:lpstr>Proxima Nova</vt:lpstr>
      <vt:lpstr>Proxima Nova Semibold</vt:lpstr>
      <vt:lpstr>Roboto</vt:lpstr>
      <vt:lpstr>Roboto Condensed Light</vt:lpstr>
      <vt:lpstr>Roboto Light</vt:lpstr>
      <vt:lpstr>University Introduction XL by Slidesgo</vt:lpstr>
      <vt:lpstr>Slidesgo Final Pages</vt:lpstr>
      <vt:lpstr>1_Slidesgo Final Pages</vt:lpstr>
      <vt:lpstr>1_University Introduction XL by Slidesgo</vt:lpstr>
      <vt:lpstr>2_Slidesgo Final Pages</vt:lpstr>
      <vt:lpstr>3_Slidesgo Final Pages</vt:lpstr>
      <vt:lpstr>University Retention Rate on an Institutional Level</vt:lpstr>
      <vt:lpstr>Why Do We Care?</vt:lpstr>
      <vt:lpstr>Why Do We Care?</vt:lpstr>
      <vt:lpstr>Research Question</vt:lpstr>
      <vt:lpstr>Texas Case Study</vt:lpstr>
      <vt:lpstr>What About HS GPA?</vt:lpstr>
      <vt:lpstr>Texas Case Study</vt:lpstr>
      <vt:lpstr>Texas Case Study</vt:lpstr>
      <vt:lpstr>Differences of Retention</vt:lpstr>
      <vt:lpstr>Positive Regression</vt:lpstr>
      <vt:lpstr>Positive Regression</vt:lpstr>
      <vt:lpstr>Positive Regression</vt:lpstr>
      <vt:lpstr>Negative Regression</vt:lpstr>
      <vt:lpstr>Negative Regression</vt:lpstr>
      <vt:lpstr>Negative Regression</vt:lpstr>
      <vt:lpstr>Negative Regression</vt:lpstr>
      <vt:lpstr>Negative Correlation</vt:lpstr>
      <vt:lpstr>Negative Regression</vt:lpstr>
      <vt:lpstr>Positive Regression</vt:lpstr>
      <vt:lpstr>Negative Regression</vt:lpstr>
      <vt:lpstr>Negative Regression</vt:lpstr>
      <vt:lpstr>Conclusion and Future Work</vt:lpstr>
      <vt:lpstr>Conclusion and Future Work</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Retention Rate on an Institutional Level</dc:title>
  <dc:creator>Daniel Immediato</dc:creator>
  <cp:lastModifiedBy>Daniel Immediato</cp:lastModifiedBy>
  <cp:revision>99</cp:revision>
  <dcterms:created xsi:type="dcterms:W3CDTF">2024-02-24T02:34:34Z</dcterms:created>
  <dcterms:modified xsi:type="dcterms:W3CDTF">2024-03-05T06:12:04Z</dcterms:modified>
</cp:coreProperties>
</file>