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1"/>
  </p:notesMasterIdLst>
  <p:sldIdLst>
    <p:sldId id="256" r:id="rId7"/>
    <p:sldId id="258" r:id="rId8"/>
    <p:sldId id="260" r:id="rId9"/>
    <p:sldId id="261" r:id="rId10"/>
    <p:sldId id="264" r:id="rId11"/>
    <p:sldId id="265" r:id="rId12"/>
    <p:sldId id="266" r:id="rId13"/>
    <p:sldId id="267" r:id="rId14"/>
    <p:sldId id="263" r:id="rId15"/>
    <p:sldId id="268" r:id="rId16"/>
    <p:sldId id="269" r:id="rId17"/>
    <p:sldId id="271" r:id="rId18"/>
    <p:sldId id="272" r:id="rId19"/>
    <p:sldId id="273" r:id="rId20"/>
    <p:sldId id="274" r:id="rId21"/>
    <p:sldId id="275" r:id="rId22"/>
    <p:sldId id="276" r:id="rId23"/>
    <p:sldId id="277" r:id="rId24"/>
    <p:sldId id="270" r:id="rId25"/>
    <p:sldId id="278" r:id="rId26"/>
    <p:sldId id="282" r:id="rId27"/>
    <p:sldId id="279" r:id="rId28"/>
    <p:sldId id="280"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43"/>
      </p:cViewPr>
      <p:guideLst/>
    </p:cSldViewPr>
  </p:slideViewPr>
  <p:notesTextViewPr>
    <p:cViewPr>
      <p:scale>
        <a:sx n="3" d="2"/>
        <a:sy n="3" d="2"/>
      </p:scale>
      <p:origin x="0" y="-413"/>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3/8/2024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a:t>
            </a:r>
            <a:r>
              <a:rPr lang="en-US" baseline="0" dirty="0" smtClean="0"/>
              <a:t>. Like with GPA, this was statistically significant, although it would contradict the HS GPA result.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testing for financial burdens, I tested for income and the results aren’t surprising. </a:t>
            </a:r>
            <a:r>
              <a:rPr lang="en-US" baseline="0" dirty="0" smtClean="0"/>
              <a:t>There’s </a:t>
            </a:r>
            <a:r>
              <a:rPr lang="en-US" baseline="0" dirty="0" smtClean="0"/>
              <a:t>the cluster for the average </a:t>
            </a:r>
            <a:r>
              <a:rPr lang="en-US" baseline="0" dirty="0" smtClean="0"/>
              <a:t>income around 45k, </a:t>
            </a:r>
            <a:r>
              <a:rPr lang="en-US" baseline="0" dirty="0" smtClean="0"/>
              <a:t>and then we have those who make more having a higher </a:t>
            </a:r>
            <a:r>
              <a:rPr lang="en-US" baseline="0" dirty="0" smtClean="0"/>
              <a:t>retention universally. </a:t>
            </a:r>
            <a:r>
              <a:rPr lang="en-US" baseline="0" dirty="0" smtClean="0"/>
              <a:t>This was attempted for “individual income”, but most students have the same </a:t>
            </a:r>
            <a:r>
              <a:rPr lang="en-US" baseline="0" dirty="0" smtClean="0"/>
              <a:t>income, which resulting in just a blob.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t>
            </a:r>
            <a:r>
              <a:rPr lang="en-US" baseline="0" dirty="0" smtClean="0"/>
              <a:t>for both out of state and in state tuition, as </a:t>
            </a:r>
            <a:r>
              <a:rPr lang="en-US" baseline="0" dirty="0" smtClean="0"/>
              <a:t>tuition cost increases, retention rate also increases. I mainly blame this on investment: </a:t>
            </a:r>
            <a:r>
              <a:rPr lang="en-US" baseline="0" dirty="0" smtClean="0"/>
              <a:t>if you </a:t>
            </a:r>
            <a:r>
              <a:rPr lang="en-US" baseline="0" dirty="0" smtClean="0"/>
              <a:t>already paid for it, you want to get what you pay </a:t>
            </a:r>
            <a:r>
              <a:rPr lang="en-US" baseline="0" dirty="0" smtClean="0"/>
              <a:t>for. I also blame facilities</a:t>
            </a:r>
            <a:r>
              <a:rPr lang="en-US" baseline="0" dirty="0" smtClean="0"/>
              <a:t>: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income and tuition out of the way, this brings us back to debt. CSC </a:t>
            </a:r>
            <a:r>
              <a:rPr lang="en-US" dirty="0" smtClean="0"/>
              <a:t>had this as a ratio,</a:t>
            </a:r>
            <a:r>
              <a:rPr lang="en-US" baseline="0" dirty="0" smtClean="0"/>
              <a:t> and the results were much different. </a:t>
            </a:r>
            <a:r>
              <a:rPr lang="en-US" baseline="0" dirty="0" smtClean="0"/>
              <a:t>Instead of being glaringly statistically significant, the standard error here is high and the strength of the relationship is almost a horizontal line.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a:t>
            </a:r>
            <a:r>
              <a:rPr lang="en-US" baseline="0" dirty="0" smtClean="0"/>
              <a:t>loans with those who are, with the results ultimately just not mattering since they’re so close to each other.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t>
            </a:r>
            <a:r>
              <a:rPr lang="en-US" baseline="0" dirty="0" smtClean="0"/>
              <a:t>and retention </a:t>
            </a:r>
            <a:r>
              <a:rPr lang="en-US" baseline="0" dirty="0" smtClean="0"/>
              <a:t>is directly correlated with completion rate. </a:t>
            </a:r>
            <a:r>
              <a:rPr lang="en-US" baseline="0" dirty="0" smtClean="0"/>
              <a:t>So here, we see that, this time, it is significant.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r>
              <a:rPr lang="en-US" baseline="0" dirty="0" smtClean="0"/>
              <a:t>. Universities with minimal default rates seem predisposed to have higher retention rates, and then as soon as the default rate increases, retention rates start dropping.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a:t>
            </a:r>
            <a:r>
              <a:rPr lang="en-US" baseline="0" dirty="0" smtClean="0"/>
              <a:t>? It was consistently shown, as the proportion of part time increased, then retention decreased. </a:t>
            </a:r>
            <a:r>
              <a:rPr lang="en-US" baseline="0" dirty="0" smtClean="0"/>
              <a:t>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2D density plot, it’s much more apparent how universities with nearly no students that are first generation have a higher retention rate, but once they start reaching 50% it levels out somewhat, with a still decreasing trend.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r>
              <a:rPr lang="en-US" baseline="0" dirty="0" smtClean="0"/>
              <a:t>The average retention rate for the 2021-22 cohort was about 70%.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a:t>
            </a:r>
            <a:r>
              <a:rPr lang="en-US" baseline="0" dirty="0" smtClean="0"/>
              <a:t>salt because the Department of Education defined it as anyone “above 25”.</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it wasn’t as clear in the previous graph, we can more clearly see in the density that most institutions have a cluster around the less than 20</a:t>
            </a:r>
            <a:r>
              <a:rPr lang="en-US" baseline="0" dirty="0" smtClean="0"/>
              <a:t>%, with the higher retention, </a:t>
            </a:r>
            <a:r>
              <a:rPr lang="en-US" baseline="0" dirty="0" smtClean="0"/>
              <a:t>and as soon as it starts trailing off there is a negative trend. However, then the spread tends to go all over the place.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37005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r>
              <a:rPr lang="en-US" baseline="0" dirty="0" smtClean="0"/>
              <a:t>However, we should also consider that most of these universities provided their own results and often didn’t take transfer students into account.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Whether machine learning can be used to identify student behavior in regards to retention. And finally, using a time-series.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24</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factors influence retention? To help discover this, I </a:t>
            </a:r>
            <a:r>
              <a:rPr lang="en-US" dirty="0" smtClean="0"/>
              <a:t>used two </a:t>
            </a:r>
            <a:r>
              <a:rPr lang="en-US" dirty="0" smtClean="0"/>
              <a:t>datasets</a:t>
            </a:r>
            <a:r>
              <a:rPr lang="en-US" baseline="0" dirty="0" smtClean="0"/>
              <a:t>. </a:t>
            </a:r>
            <a:r>
              <a:rPr lang="en-US" baseline="0" dirty="0" smtClean="0"/>
              <a:t>One was a case study of a specific school system. Another was the Department of Education’s College Scorecard. College Scorecard is </a:t>
            </a:r>
            <a:r>
              <a:rPr lang="en-US" baseline="0" dirty="0" smtClean="0"/>
              <a:t>a national analysis of over 6,000 universities and measures “transparency”, but both actually had an equal number of rows.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a:t>
            </a:r>
            <a:r>
              <a:rPr lang="en-US" baseline="0" dirty="0" smtClean="0"/>
              <a:t>factors is </a:t>
            </a:r>
            <a:r>
              <a:rPr lang="en-US" baseline="0" dirty="0" smtClean="0"/>
              <a:t>that students doing well tend to stay in college. </a:t>
            </a:r>
            <a:r>
              <a:rPr lang="en-US" baseline="0" dirty="0" smtClean="0"/>
              <a:t>This box plot shows that there is a statistically significant difference between those retained and those not retained for the school year, with those retained having a higher GPA. However, the </a:t>
            </a:r>
            <a:r>
              <a:rPr lang="en-US" baseline="0" dirty="0" smtClean="0"/>
              <a:t>actual mean difference didn’t vary by much. It also showed an inverse trend for </a:t>
            </a:r>
            <a:r>
              <a:rPr lang="en-US" baseline="0" dirty="0" smtClean="0"/>
              <a:t>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 do want to bring the GPA into question. The violin plot here analyzes</a:t>
            </a:r>
            <a:r>
              <a:rPr lang="en-US" baseline="0" dirty="0" smtClean="0"/>
              <a:t> HS GPA, which has notable outliers. For every one extreme, it was balanced by the other extreme, causing the graph to become bloated around the median with a statistical significance ironically extremely close to 1.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r>
              <a:rPr lang="en-US" baseline="0" dirty="0" smtClean="0"/>
              <a:t>While not as extreme as HS GPA, GPA change was also not statistically significant in retention. However, it should be noted that it doesn’t take into account the “strength” of the actual change.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we have to look at the largest blame for poor</a:t>
            </a:r>
            <a:r>
              <a:rPr lang="en-US" baseline="0" dirty="0" smtClean="0"/>
              <a:t> retention: financial burden. The </a:t>
            </a:r>
            <a:r>
              <a:rPr lang="en-US" baseline="0" dirty="0" smtClean="0"/>
              <a:t>closest information we could gather is that there is a significant difference in expected frequencies between those retained and not retained in regards to whether or not someone received financial aid. </a:t>
            </a:r>
            <a:r>
              <a:rPr lang="en-US" baseline="0" dirty="0" smtClean="0"/>
              <a:t>However, this only covers if they received a loan to begin with, which doesn’t tell us much.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about on a national level</a:t>
            </a:r>
            <a:r>
              <a:rPr lang="en-US" baseline="0" dirty="0" smtClean="0"/>
              <a:t>? </a:t>
            </a:r>
            <a:r>
              <a:rPr lang="en-US" baseline="0" dirty="0" smtClean="0"/>
              <a:t>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9.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Differently?: 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180455" y="27514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then moves towards the bottom right. This shows that, if they have a low default rate, retention rates are high, but as soon as they do, retention rates start lowering.</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also be the focus of university outreach programs. </a:t>
            </a: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4" name="Text Placeholder 6"/>
          <p:cNvSpPr txBox="1">
            <a:spLocks/>
          </p:cNvSpPr>
          <p:nvPr/>
        </p:nvSpPr>
        <p:spPr>
          <a:xfrm>
            <a:off x="161899" y="267714"/>
            <a:ext cx="4977733" cy="157381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When we break down the first generation into density, we can more easily see two things: most colleges have above 40% of their student body as first generation. However, when this rate decreases, retention increases almost unilaterally. </a:t>
            </a:r>
            <a:endParaRPr lang="en-US" sz="1800" dirty="0">
              <a:solidFill>
                <a:schemeClr val="bg1"/>
              </a:solidFill>
              <a:latin typeface="Roboto"/>
            </a:endParaRPr>
          </a:p>
        </p:txBody>
      </p:sp>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a:solidFill>
                  <a:schemeClr val="accent1"/>
                </a:solidFill>
                <a:latin typeface="Roboto"/>
              </a:rPr>
              <a:t>% of Students Who Had No Parents In College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26" y="1414956"/>
            <a:ext cx="5852172" cy="53668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687"/>
            <a:ext cx="5309126" cy="4772113"/>
          </a:xfrm>
          <a:prstGeom prst="rect">
            <a:avLst/>
          </a:prstGeom>
        </p:spPr>
      </p:pic>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Regression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12122"/>
            <a:ext cx="5852172" cy="508396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9539"/>
            <a:ext cx="5389028" cy="4736548"/>
          </a:xfrm>
          <a:prstGeom prst="rect">
            <a:avLst/>
          </a:prstGeom>
        </p:spPr>
      </p:pic>
      <p:sp>
        <p:nvSpPr>
          <p:cNvPr id="11" name="TextBox 10"/>
          <p:cNvSpPr txBox="1"/>
          <p:nvPr/>
        </p:nvSpPr>
        <p:spPr>
          <a:xfrm>
            <a:off x="5518571" y="1242790"/>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sp>
        <p:nvSpPr>
          <p:cNvPr id="12" name="Text Placeholder 6"/>
          <p:cNvSpPr txBox="1">
            <a:spLocks/>
          </p:cNvSpPr>
          <p:nvPr/>
        </p:nvSpPr>
        <p:spPr>
          <a:xfrm>
            <a:off x="217714" y="318415"/>
            <a:ext cx="4953600" cy="97827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The density plot more clearly shows A) that most undergraduates are under 25 and B) when the institution has most undergraduates under 25, the retention tends to be higher.</a:t>
            </a:r>
            <a:endParaRPr lang="en-US" sz="1800" dirty="0">
              <a:solidFill>
                <a:schemeClr val="bg1"/>
              </a:solidFill>
              <a:latin typeface="Roboto"/>
            </a:endParaRPr>
          </a:p>
        </p:txBody>
      </p:sp>
    </p:spTree>
    <p:extLst>
      <p:ext uri="{BB962C8B-B14F-4D97-AF65-F5344CB8AC3E}">
        <p14:creationId xmlns:p14="http://schemas.microsoft.com/office/powerpoint/2010/main" val="1869185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Machine Learning</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a:t>Can we use machine learning to understand future student behavior in regards to </a:t>
            </a:r>
            <a:r>
              <a:rPr lang="en-US" dirty="0" smtClean="0"/>
              <a:t>retention?</a:t>
            </a:r>
          </a:p>
          <a:p>
            <a:pPr>
              <a:buFont typeface="Arial" panose="020B0604020202020204" pitchFamily="34" charset="0"/>
              <a:buChar char="•"/>
            </a:pPr>
            <a:endParaRPr lang="en-US" dirty="0"/>
          </a:p>
          <a:p>
            <a:pPr>
              <a:buFont typeface="Arial" panose="020B0604020202020204" pitchFamily="34" charset="0"/>
              <a:buChar char="•"/>
            </a:pPr>
            <a:r>
              <a:rPr lang="en-US" dirty="0" smtClean="0"/>
              <a:t>Can said machine learning identify “at-risk”, “high-risk”, and “traditional” students?</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encouraged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789</TotalTime>
  <Words>3659</Words>
  <Application>Microsoft Office PowerPoint</Application>
  <PresentationFormat>Widescreen</PresentationFormat>
  <Paragraphs>241</Paragraphs>
  <Slides>24</Slides>
  <Notes>24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24</vt:i4>
      </vt:variant>
    </vt:vector>
  </HeadingPairs>
  <TitlesOfParts>
    <vt:vector size="39"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Positive Regression</vt:lpstr>
      <vt:lpstr>Negative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104</cp:revision>
  <dcterms:created xsi:type="dcterms:W3CDTF">2024-02-24T02:34:34Z</dcterms:created>
  <dcterms:modified xsi:type="dcterms:W3CDTF">2024-03-08T10:01:59Z</dcterms:modified>
</cp:coreProperties>
</file>