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0"/>
  </p:notesMasterIdLst>
  <p:sldIdLst>
    <p:sldId id="256" r:id="rId7"/>
    <p:sldId id="258" r:id="rId8"/>
    <p:sldId id="260" r:id="rId9"/>
    <p:sldId id="261" r:id="rId10"/>
    <p:sldId id="264" r:id="rId11"/>
    <p:sldId id="265" r:id="rId12"/>
    <p:sldId id="266" r:id="rId13"/>
    <p:sldId id="267" r:id="rId14"/>
    <p:sldId id="263" r:id="rId15"/>
    <p:sldId id="268" r:id="rId16"/>
    <p:sldId id="269" r:id="rId17"/>
    <p:sldId id="271" r:id="rId18"/>
    <p:sldId id="272" r:id="rId19"/>
    <p:sldId id="273" r:id="rId20"/>
    <p:sldId id="274" r:id="rId21"/>
    <p:sldId id="275" r:id="rId22"/>
    <p:sldId id="276" r:id="rId23"/>
    <p:sldId id="277" r:id="rId24"/>
    <p:sldId id="270" r:id="rId25"/>
    <p:sldId id="278" r:id="rId26"/>
    <p:sldId id="279" r:id="rId27"/>
    <p:sldId id="280" r:id="rId28"/>
    <p:sldId id="28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1416" y="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a:t>
            </a:r>
            <a:r>
              <a:rPr lang="en-US" baseline="0" dirty="0" smtClean="0"/>
              <a:t> income isn’t surprising. There’s the cluster for the average income, and then we have those who make more having a higher retention.</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as tuition cost increases, retention rate also increases. I mainly blame this on investment: you already paid for it, you want to get what you pay for, and facilities: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back to receiving financial aid. CSC had this as a ratio,</a:t>
            </a:r>
            <a:r>
              <a:rPr lang="en-US" baseline="0" dirty="0" smtClean="0"/>
              <a:t> and the results were much different. Although this is a bit hard to see.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loans, causing the regression to be a horizontal line and no statistical significance.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and remember, retention is directly correlated with completion rate.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 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most college students are poor,</a:t>
            </a:r>
            <a:r>
              <a:rPr lang="en-US" baseline="0" dirty="0" smtClean="0"/>
              <a:t> but apparently even here income impacts it just enough to still be somewhat significant, although it’s the least significant out of all the values.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salt.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two data sets to</a:t>
            </a:r>
            <a:r>
              <a:rPr lang="en-US" baseline="0" dirty="0" smtClean="0"/>
              <a:t> measure retention. One was a case study of a specific school system. Another was the Department of Education’s College Scorecard. College Scorecard is very large comparatively to the TUS, but they actually have an equal number of rows.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is that students doing well tend to stay in college. However, while this shows a statistical significant difference. The actual mean difference didn’t vary by much. It also showed an inverse trend for 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 GPA more appropriately shows the issue with the GPA graph</a:t>
            </a:r>
            <a:r>
              <a:rPr lang="en-US" baseline="0" dirty="0" smtClean="0"/>
              <a:t> and how much outliers can influence it. On the violin graph, the graph is stretched to the point where the means are bloated in the center, because each extreme is offset by the other extreme. There is no significance here.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often the largest</a:t>
            </a:r>
            <a:r>
              <a:rPr lang="en-US" baseline="0" dirty="0" smtClean="0"/>
              <a:t> cause of not being able to stay in college is due to financial reasons. The closest information we could gather is that there is a significant difference in expected frequencies between those retained and not retained in regards to whether or not someone received financial aid.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merge these together? 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Differently?: 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282484" y="539600"/>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then  moves towards the bottom right.</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invest more time into it. </a:t>
            </a: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4" name="Text Placeholder 6"/>
          <p:cNvSpPr txBox="1">
            <a:spLocks/>
          </p:cNvSpPr>
          <p:nvPr/>
        </p:nvSpPr>
        <p:spPr>
          <a:xfrm>
            <a:off x="161899" y="267714"/>
            <a:ext cx="4977733" cy="157381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When we break down the first generation into density, we can more easily see two things: most colleges have above 40% of their student body as first generation. However, when this rate decreases, retention increases almost unilaterally. </a:t>
            </a:r>
            <a:endParaRPr lang="en-US" sz="1800" dirty="0">
              <a:solidFill>
                <a:schemeClr val="bg1"/>
              </a:solidFill>
              <a:latin typeface="Roboto"/>
            </a:endParaRPr>
          </a:p>
        </p:txBody>
      </p:sp>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a:solidFill>
                  <a:schemeClr val="accent1"/>
                </a:solidFill>
                <a:latin typeface="Roboto"/>
              </a:rPr>
              <a:t>% of Students Who Had No Parents In College</a:t>
            </a:r>
            <a:endParaRPr lang="en-US" sz="1800" dirty="0">
              <a:solidFill>
                <a:schemeClr val="accent1"/>
              </a:solidFill>
              <a:latin typeface="Robot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26" y="1414956"/>
            <a:ext cx="5852172" cy="53668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68104"/>
            <a:ext cx="5456583" cy="4513696"/>
          </a:xfrm>
          <a:prstGeom prst="rect">
            <a:avLst/>
          </a:prstGeom>
        </p:spPr>
      </p:pic>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Part-time vs. Full-Time Retention</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smtClean="0"/>
              <a:t>We already know that part-time students are less likely to be retained than full-time students.</a:t>
            </a:r>
          </a:p>
          <a:p>
            <a:pPr>
              <a:buFont typeface="Arial" panose="020B0604020202020204" pitchFamily="34" charset="0"/>
              <a:buChar char="•"/>
            </a:pPr>
            <a:endParaRPr lang="en-US" dirty="0"/>
          </a:p>
          <a:p>
            <a:pPr>
              <a:buFont typeface="Arial" panose="020B0604020202020204" pitchFamily="34" charset="0"/>
              <a:buChar char="•"/>
            </a:pPr>
            <a:r>
              <a:rPr lang="en-US" dirty="0" smtClean="0"/>
              <a:t>When retention only focuses on part-time students, how much does this differ for the various factors? Is there a leading cause?</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encourages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635</TotalTime>
  <Words>3208</Words>
  <Application>Microsoft Office PowerPoint</Application>
  <PresentationFormat>Widescreen</PresentationFormat>
  <Paragraphs>236</Paragraphs>
  <Slides>23</Slides>
  <Notes>23</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23</vt:i4>
      </vt:variant>
    </vt:vector>
  </HeadingPairs>
  <TitlesOfParts>
    <vt:vector size="38"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Positive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91</cp:revision>
  <dcterms:created xsi:type="dcterms:W3CDTF">2024-02-24T02:34:34Z</dcterms:created>
  <dcterms:modified xsi:type="dcterms:W3CDTF">2024-02-26T21:59:42Z</dcterms:modified>
</cp:coreProperties>
</file>