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97" r:id="rId3"/>
    <p:sldId id="265" r:id="rId4"/>
    <p:sldId id="257" r:id="rId5"/>
    <p:sldId id="298" r:id="rId6"/>
    <p:sldId id="261" r:id="rId7"/>
    <p:sldId id="263" r:id="rId8"/>
    <p:sldId id="271" r:id="rId9"/>
    <p:sldId id="306" r:id="rId10"/>
    <p:sldId id="302" r:id="rId11"/>
    <p:sldId id="308" r:id="rId12"/>
    <p:sldId id="301" r:id="rId13"/>
    <p:sldId id="299" r:id="rId14"/>
    <p:sldId id="305" r:id="rId15"/>
    <p:sldId id="300" r:id="rId16"/>
    <p:sldId id="307" r:id="rId17"/>
    <p:sldId id="303" r:id="rId18"/>
    <p:sldId id="309" r:id="rId19"/>
    <p:sldId id="30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E1C011-1945-49D7-89B2-0DE12A4E9BAA}">
  <a:tblStyle styleId="{5BE1C011-1945-49D7-89B2-0DE12A4E9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2D64C-8942-42BA-92D0-258D979DE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Partial dependency plot</a:t>
            </a:r>
            <a:r>
              <a:rPr lang="en-US" baseline="0" dirty="0" smtClean="0"/>
              <a:t> to see how individual features impact the output.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9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additional</a:t>
            </a:r>
            <a:r>
              <a:rPr lang="en-US" baseline="0" dirty="0" smtClean="0"/>
              <a:t> features to compare to base. Include year.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75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Mean likelihood estimation</a:t>
            </a:r>
            <a:r>
              <a:rPr lang="en-US" baseline="0" dirty="0" smtClean="0"/>
              <a:t> for coefficients. Try using lasso. SHAP values for sensitivity analysis, creates a fake coefficient.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7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 smtClean="0"/>
              <a:t>Maximum likelihood estimation</a:t>
            </a:r>
          </a:p>
        </p:txBody>
      </p:sp>
    </p:spTree>
    <p:extLst>
      <p:ext uri="{BB962C8B-B14F-4D97-AF65-F5344CB8AC3E}">
        <p14:creationId xmlns:p14="http://schemas.microsoft.com/office/powerpoint/2010/main" val="1368248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Aggregate across folds</a:t>
            </a:r>
            <a:r>
              <a:rPr lang="en-US" baseline="0" dirty="0" smtClean="0"/>
              <a:t>. Create tables to show average across all folds. Compare R2 for density and distance. Create a summarized figure to show a pattern from all results. Mean absolute percent error in addition to R2 (R2 is for fit, not performance). MSE, RSME. Folds aren’t normally shared. Train-test validation. </a:t>
            </a:r>
            <a:r>
              <a:rPr lang="en-US" baseline="0" dirty="0" err="1" smtClean="0"/>
              <a:t>Krr.model</a:t>
            </a:r>
            <a:r>
              <a:rPr lang="en-US" baseline="0" dirty="0" smtClean="0"/>
              <a:t> predict on </a:t>
            </a:r>
            <a:r>
              <a:rPr lang="en-US" baseline="0" dirty="0" err="1" smtClean="0"/>
              <a:t>y_test</a:t>
            </a:r>
            <a:r>
              <a:rPr lang="en-US" baseline="0" dirty="0" smtClean="0"/>
              <a:t>. Replace Kernel Ridge </a:t>
            </a:r>
            <a:r>
              <a:rPr lang="en-US" baseline="0" smtClean="0"/>
              <a:t>with something else.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subTitle" idx="1"/>
          </p:nvPr>
        </p:nvSpPr>
        <p:spPr>
          <a:xfrm>
            <a:off x="714975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1" name="Google Shape;671;p17"/>
          <p:cNvSpPr txBox="1">
            <a:spLocks noGrp="1"/>
          </p:cNvSpPr>
          <p:nvPr>
            <p:ph type="subTitle" idx="2"/>
          </p:nvPr>
        </p:nvSpPr>
        <p:spPr>
          <a:xfrm>
            <a:off x="714975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7"/>
          <p:cNvSpPr txBox="1">
            <a:spLocks noGrp="1"/>
          </p:cNvSpPr>
          <p:nvPr>
            <p:ph type="subTitle" idx="3"/>
          </p:nvPr>
        </p:nvSpPr>
        <p:spPr>
          <a:xfrm>
            <a:off x="3336098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7"/>
          <p:cNvSpPr txBox="1">
            <a:spLocks noGrp="1"/>
          </p:cNvSpPr>
          <p:nvPr>
            <p:ph type="subTitle" idx="4"/>
          </p:nvPr>
        </p:nvSpPr>
        <p:spPr>
          <a:xfrm>
            <a:off x="5957249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7"/>
          <p:cNvSpPr txBox="1">
            <a:spLocks noGrp="1"/>
          </p:cNvSpPr>
          <p:nvPr>
            <p:ph type="subTitle" idx="5"/>
          </p:nvPr>
        </p:nvSpPr>
        <p:spPr>
          <a:xfrm>
            <a:off x="333609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subTitle" idx="6"/>
          </p:nvPr>
        </p:nvSpPr>
        <p:spPr>
          <a:xfrm>
            <a:off x="595724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76" name="Google Shape;676;p17"/>
          <p:cNvGrpSpPr/>
          <p:nvPr/>
        </p:nvGrpSpPr>
        <p:grpSpPr>
          <a:xfrm>
            <a:off x="-140753" y="3654800"/>
            <a:ext cx="3343819" cy="2866383"/>
            <a:chOff x="-140753" y="3620700"/>
            <a:chExt cx="3343819" cy="2866383"/>
          </a:xfrm>
        </p:grpSpPr>
        <p:sp>
          <p:nvSpPr>
            <p:cNvPr id="677" name="Google Shape;677;p17"/>
            <p:cNvSpPr/>
            <p:nvPr/>
          </p:nvSpPr>
          <p:spPr>
            <a:xfrm>
              <a:off x="-140753" y="4631412"/>
              <a:ext cx="988464" cy="512092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17"/>
            <p:cNvGrpSpPr/>
            <p:nvPr/>
          </p:nvGrpSpPr>
          <p:grpSpPr>
            <a:xfrm flipH="1">
              <a:off x="191261" y="4316655"/>
              <a:ext cx="1138764" cy="1855677"/>
              <a:chOff x="525125" y="1486050"/>
              <a:chExt cx="2124163" cy="3461439"/>
            </a:xfrm>
          </p:grpSpPr>
          <p:sp>
            <p:nvSpPr>
              <p:cNvPr id="679" name="Google Shape;679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4" name="Google Shape;714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716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7" name="Google Shape;717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9" name="Google Shape;719;p17"/>
            <p:cNvSpPr/>
            <p:nvPr/>
          </p:nvSpPr>
          <p:spPr>
            <a:xfrm flipH="1">
              <a:off x="533119" y="3620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 flipH="1">
              <a:off x="1376499" y="4631405"/>
              <a:ext cx="1138764" cy="1855677"/>
              <a:chOff x="525125" y="1486050"/>
              <a:chExt cx="2124163" cy="3461439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6" name="Google Shape;756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8" name="Google Shape;758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9" name="Google Shape;759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1" name="Google Shape;761;p17"/>
            <p:cNvGrpSpPr/>
            <p:nvPr/>
          </p:nvGrpSpPr>
          <p:grpSpPr>
            <a:xfrm>
              <a:off x="2286826" y="4817190"/>
              <a:ext cx="916239" cy="681891"/>
              <a:chOff x="5951675" y="3577056"/>
              <a:chExt cx="1387821" cy="1032855"/>
            </a:xfrm>
          </p:grpSpPr>
          <p:sp>
            <p:nvSpPr>
              <p:cNvPr id="762" name="Google Shape;762;p1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17"/>
          <p:cNvGrpSpPr/>
          <p:nvPr/>
        </p:nvGrpSpPr>
        <p:grpSpPr>
          <a:xfrm>
            <a:off x="8076651" y="805648"/>
            <a:ext cx="1207342" cy="548414"/>
            <a:chOff x="8927226" y="727348"/>
            <a:chExt cx="1207342" cy="548414"/>
          </a:xfrm>
        </p:grpSpPr>
        <p:sp>
          <p:nvSpPr>
            <p:cNvPr id="765" name="Google Shape;765;p17"/>
            <p:cNvSpPr/>
            <p:nvPr/>
          </p:nvSpPr>
          <p:spPr>
            <a:xfrm>
              <a:off x="9532509" y="11144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2722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17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1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8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7" name="Google Shape;777;p18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8" name="Google Shape;778;p18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79" name="Google Shape;779;p18"/>
          <p:cNvGrpSpPr/>
          <p:nvPr/>
        </p:nvGrpSpPr>
        <p:grpSpPr>
          <a:xfrm>
            <a:off x="7123176" y="3679125"/>
            <a:ext cx="3927813" cy="2279813"/>
            <a:chOff x="7123176" y="3679125"/>
            <a:chExt cx="3927813" cy="2279813"/>
          </a:xfrm>
        </p:grpSpPr>
        <p:grpSp>
          <p:nvGrpSpPr>
            <p:cNvPr id="780" name="Google Shape;780;p18"/>
            <p:cNvGrpSpPr/>
            <p:nvPr/>
          </p:nvGrpSpPr>
          <p:grpSpPr>
            <a:xfrm>
              <a:off x="7123176" y="4640965"/>
              <a:ext cx="916239" cy="681891"/>
              <a:chOff x="5951675" y="3577056"/>
              <a:chExt cx="1387821" cy="1032855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7794058" y="4439671"/>
              <a:ext cx="3256931" cy="1519266"/>
              <a:chOff x="5835795" y="2345121"/>
              <a:chExt cx="3256931" cy="1519266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4045" extrusionOk="0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43" extrusionOk="0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880" extrusionOk="0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619" extrusionOk="0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602" extrusionOk="0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avLst/>
                <a:gdLst/>
                <a:ahLst/>
                <a:cxnLst/>
                <a:rect l="l" t="t" r="r" b="b"/>
                <a:pathLst>
                  <a:path w="11697" h="4777" extrusionOk="0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435" extrusionOk="0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733" extrusionOk="0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454" extrusionOk="0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4045" extrusionOk="0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341" extrusionOk="0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3341" extrusionOk="0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6" extrusionOk="0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2" extrusionOk="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2308" extrusionOk="0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12308" extrusionOk="0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913" extrusionOk="0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6359" extrusionOk="0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2575" extrusionOk="0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2575" extrusionOk="0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>
              <a:off x="8428911" y="36791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-630649" y="918517"/>
            <a:ext cx="1499092" cy="689481"/>
            <a:chOff x="8727226" y="1200842"/>
            <a:chExt cx="1499092" cy="689481"/>
          </a:xfrm>
        </p:grpSpPr>
        <p:sp>
          <p:nvSpPr>
            <p:cNvPr id="847" name="Google Shape;847;p18"/>
            <p:cNvSpPr/>
            <p:nvPr/>
          </p:nvSpPr>
          <p:spPr>
            <a:xfrm>
              <a:off x="9624259" y="12008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727226" y="16275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18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18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"/>
          <p:cNvSpPr txBox="1">
            <a:spLocks noGrp="1"/>
          </p:cNvSpPr>
          <p:nvPr>
            <p:ph type="title" hasCustomPrompt="1"/>
          </p:nvPr>
        </p:nvSpPr>
        <p:spPr>
          <a:xfrm>
            <a:off x="1924400" y="6137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0"/>
          <p:cNvSpPr txBox="1">
            <a:spLocks noGrp="1"/>
          </p:cNvSpPr>
          <p:nvPr>
            <p:ph type="subTitle" idx="1"/>
          </p:nvPr>
        </p:nvSpPr>
        <p:spPr>
          <a:xfrm>
            <a:off x="1924400" y="1442001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0"/>
          <p:cNvSpPr txBox="1">
            <a:spLocks noGrp="1"/>
          </p:cNvSpPr>
          <p:nvPr>
            <p:ph type="title" idx="2" hasCustomPrompt="1"/>
          </p:nvPr>
        </p:nvSpPr>
        <p:spPr>
          <a:xfrm>
            <a:off x="1924400" y="19102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0"/>
          <p:cNvSpPr txBox="1">
            <a:spLocks noGrp="1"/>
          </p:cNvSpPr>
          <p:nvPr>
            <p:ph type="subTitle" idx="3"/>
          </p:nvPr>
        </p:nvSpPr>
        <p:spPr>
          <a:xfrm>
            <a:off x="1924400" y="27385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title" idx="4" hasCustomPrompt="1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5"/>
          </p:nvPr>
        </p:nvSpPr>
        <p:spPr>
          <a:xfrm>
            <a:off x="1924400" y="40350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2" name="Google Shape;962;p20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963" name="Google Shape;963;p20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20"/>
            <p:cNvSpPr/>
            <p:nvPr/>
          </p:nvSpPr>
          <p:spPr>
            <a:xfrm>
              <a:off x="375950" y="0"/>
              <a:ext cx="259800" cy="40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20"/>
          <p:cNvGrpSpPr/>
          <p:nvPr/>
        </p:nvGrpSpPr>
        <p:grpSpPr>
          <a:xfrm>
            <a:off x="7227158" y="326425"/>
            <a:ext cx="2221633" cy="1296268"/>
            <a:chOff x="7831046" y="330250"/>
            <a:chExt cx="2221633" cy="1296268"/>
          </a:xfrm>
        </p:grpSpPr>
        <p:sp>
          <p:nvSpPr>
            <p:cNvPr id="966" name="Google Shape;966;p20"/>
            <p:cNvSpPr/>
            <p:nvPr/>
          </p:nvSpPr>
          <p:spPr>
            <a:xfrm>
              <a:off x="9094047" y="1369620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7831046" y="330250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70" name="Google Shape;970;p21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21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2" name="Google Shape;972;p21"/>
          <p:cNvGrpSpPr/>
          <p:nvPr/>
        </p:nvGrpSpPr>
        <p:grpSpPr>
          <a:xfrm>
            <a:off x="8221034" y="817073"/>
            <a:ext cx="1523506" cy="546814"/>
            <a:chOff x="8558334" y="696473"/>
            <a:chExt cx="1523506" cy="546814"/>
          </a:xfrm>
        </p:grpSpPr>
        <p:sp>
          <p:nvSpPr>
            <p:cNvPr id="973" name="Google Shape;973;p21"/>
            <p:cNvSpPr/>
            <p:nvPr/>
          </p:nvSpPr>
          <p:spPr>
            <a:xfrm>
              <a:off x="8558334" y="10819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9103851" y="696473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-202768" y="3840225"/>
            <a:ext cx="2733508" cy="3023391"/>
            <a:chOff x="-202768" y="3840225"/>
            <a:chExt cx="2733508" cy="3023391"/>
          </a:xfrm>
        </p:grpSpPr>
        <p:grpSp>
          <p:nvGrpSpPr>
            <p:cNvPr id="976" name="Google Shape;976;p21"/>
            <p:cNvGrpSpPr/>
            <p:nvPr/>
          </p:nvGrpSpPr>
          <p:grpSpPr>
            <a:xfrm>
              <a:off x="797357" y="4608495"/>
              <a:ext cx="1163585" cy="2008346"/>
              <a:chOff x="4537475" y="1366675"/>
              <a:chExt cx="1878265" cy="3241882"/>
            </a:xfrm>
          </p:grpSpPr>
          <p:sp>
            <p:nvSpPr>
              <p:cNvPr id="977" name="Google Shape;97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1"/>
            <p:cNvGrpSpPr/>
            <p:nvPr/>
          </p:nvGrpSpPr>
          <p:grpSpPr>
            <a:xfrm>
              <a:off x="-202768" y="4855270"/>
              <a:ext cx="1163585" cy="2008346"/>
              <a:chOff x="4537475" y="1366675"/>
              <a:chExt cx="1878265" cy="3241882"/>
            </a:xfrm>
          </p:grpSpPr>
          <p:sp>
            <p:nvSpPr>
              <p:cNvPr id="1017" name="Google Shape;101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>
              <a:off x="1614501" y="4732765"/>
              <a:ext cx="916239" cy="681891"/>
              <a:chOff x="5951675" y="3577056"/>
              <a:chExt cx="1387821" cy="10328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>
              <a:off x="237898" y="38402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>
            <a:spLocks noGrp="1"/>
          </p:cNvSpPr>
          <p:nvPr>
            <p:ph type="title" hasCustomPrompt="1"/>
          </p:nvPr>
        </p:nvSpPr>
        <p:spPr>
          <a:xfrm>
            <a:off x="3006100" y="1367050"/>
            <a:ext cx="5194200" cy="1080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11"/>
          <p:cNvSpPr txBox="1">
            <a:spLocks noGrp="1"/>
          </p:cNvSpPr>
          <p:nvPr>
            <p:ph type="subTitle" idx="1"/>
          </p:nvPr>
        </p:nvSpPr>
        <p:spPr>
          <a:xfrm>
            <a:off x="3006100" y="2502050"/>
            <a:ext cx="5194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1" name="Google Shape;521;p11"/>
          <p:cNvGrpSpPr/>
          <p:nvPr/>
        </p:nvGrpSpPr>
        <p:grpSpPr>
          <a:xfrm>
            <a:off x="8505100" y="-9175"/>
            <a:ext cx="259800" cy="5165400"/>
            <a:chOff x="375950" y="-9175"/>
            <a:chExt cx="259800" cy="5165400"/>
          </a:xfrm>
        </p:grpSpPr>
        <p:cxnSp>
          <p:nvCxnSpPr>
            <p:cNvPr id="522" name="Google Shape;522;p11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3" name="Google Shape;523;p11"/>
            <p:cNvSpPr/>
            <p:nvPr/>
          </p:nvSpPr>
          <p:spPr>
            <a:xfrm>
              <a:off x="375950" y="0"/>
              <a:ext cx="259800" cy="24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5"/>
          <p:cNvSpPr txBox="1">
            <a:spLocks noGrp="1"/>
          </p:cNvSpPr>
          <p:nvPr>
            <p:ph type="subTitle" idx="1"/>
          </p:nvPr>
        </p:nvSpPr>
        <p:spPr>
          <a:xfrm>
            <a:off x="715100" y="1017725"/>
            <a:ext cx="77040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655" name="Google Shape;655;p15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15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657" name="Google Shape;657;p15"/>
          <p:cNvGrpSpPr/>
          <p:nvPr/>
        </p:nvGrpSpPr>
        <p:grpSpPr>
          <a:xfrm>
            <a:off x="8324959" y="918517"/>
            <a:ext cx="1108219" cy="676669"/>
            <a:chOff x="8662259" y="797917"/>
            <a:chExt cx="1108219" cy="676669"/>
          </a:xfrm>
        </p:grpSpPr>
        <p:sp>
          <p:nvSpPr>
            <p:cNvPr id="658" name="Google Shape;658;p15"/>
            <p:cNvSpPr/>
            <p:nvPr/>
          </p:nvSpPr>
          <p:spPr>
            <a:xfrm>
              <a:off x="8662259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792489" y="1211810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1" r:id="rId9"/>
    <p:sldLayoutId id="2147483663" r:id="rId10"/>
    <p:sldLayoutId id="2147483664" r:id="rId11"/>
    <p:sldLayoutId id="2147483666" r:id="rId12"/>
    <p:sldLayoutId id="2147483667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60417" y="1102218"/>
            <a:ext cx="5353793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The Convenience Factor: </a:t>
            </a:r>
            <a:r>
              <a:rPr lang="en-US" sz="4800" dirty="0"/>
              <a:t>Residential Valuation Using Machine</a:t>
            </a:r>
            <a:br>
              <a:rPr lang="en-US" sz="4800" dirty="0"/>
            </a:br>
            <a:r>
              <a:rPr lang="en-US" sz="4800" dirty="0"/>
              <a:t>Learning</a:t>
            </a:r>
            <a:endParaRPr sz="4800" dirty="0"/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860587" y="4323642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Haystacks.ai Project</a:t>
            </a:r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969418" y="-328375"/>
            <a:ext cx="3547624" cy="1959215"/>
            <a:chOff x="5969418" y="1000275"/>
            <a:chExt cx="3547624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969418" y="2190629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21582"/>
              </p:ext>
            </p:extLst>
          </p:nvPr>
        </p:nvGraphicFramePr>
        <p:xfrm>
          <a:off x="341970" y="1532652"/>
          <a:ext cx="8460060" cy="12598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4:</a:t>
                      </a:r>
                      <a:r>
                        <a:rPr lang="en-US" baseline="0" dirty="0" smtClean="0"/>
                        <a:t> Score Comparison for Density One,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0.5163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412909.7081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642.5805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0.1616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89874"/>
              </p:ext>
            </p:extLst>
          </p:nvPr>
        </p:nvGraphicFramePr>
        <p:xfrm>
          <a:off x="341970" y="125528"/>
          <a:ext cx="8460060" cy="1407124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3:</a:t>
                      </a:r>
                      <a:r>
                        <a:rPr lang="en-US" baseline="0" dirty="0" smtClean="0"/>
                        <a:t> Score Comparison for Density One, Validation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0.5085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410352.3351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640.5875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0.1605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072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87848"/>
              </p:ext>
            </p:extLst>
          </p:nvPr>
        </p:nvGraphicFramePr>
        <p:xfrm>
          <a:off x="341970" y="125528"/>
          <a:ext cx="8460060" cy="1407124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3:</a:t>
                      </a:r>
                      <a:r>
                        <a:rPr lang="en-US" baseline="0" dirty="0" smtClean="0"/>
                        <a:t> Score Comparison for Density Five, Validation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0.6673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277804.1720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527.0713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0.1325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577957"/>
              </p:ext>
            </p:extLst>
          </p:nvPr>
        </p:nvGraphicFramePr>
        <p:xfrm>
          <a:off x="341970" y="1532652"/>
          <a:ext cx="8460060" cy="125984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4:</a:t>
                      </a:r>
                      <a:r>
                        <a:rPr lang="en-US" baseline="0" dirty="0" smtClean="0"/>
                        <a:t> Score Comparison for Density Five,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0.6413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306218.4166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553.3701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0.1341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5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38224" y="1017725"/>
            <a:ext cx="7699100" cy="966900"/>
          </a:xfrm>
        </p:spPr>
        <p:txBody>
          <a:bodyPr/>
          <a:lstStyle/>
          <a:p>
            <a:r>
              <a:rPr lang="en-US" dirty="0" smtClean="0"/>
              <a:t>*Note: F9 was -5, which distorted the scale, so it was excluded.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MLR: Distance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15844"/>
            <a:ext cx="5471532" cy="38276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80" y="353252"/>
            <a:ext cx="3010320" cy="2295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80" y="2788893"/>
            <a:ext cx="3010320" cy="235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04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Distance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724"/>
            <a:ext cx="5905872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1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27903" y="371708"/>
            <a:ext cx="2416097" cy="489901"/>
          </a:xfrm>
        </p:spPr>
        <p:txBody>
          <a:bodyPr/>
          <a:lstStyle/>
          <a:p>
            <a:r>
              <a:rPr lang="en-US" dirty="0" smtClean="0"/>
              <a:t>Random Forest: Distance, Partial Dependency Display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72790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0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Score (R2</a:t>
            </a:r>
            <a:r>
              <a:rPr lang="en-US" dirty="0"/>
              <a:t>): 0.63539347883034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: Distance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7724"/>
            <a:ext cx="5639548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36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08239" y="437589"/>
            <a:ext cx="2227885" cy="4223619"/>
          </a:xfrm>
        </p:spPr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: Distance, Partial Dependency Display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51"/>
            <a:ext cx="7008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7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smtClean="0"/>
              <a:t>Score One Mile </a:t>
            </a:r>
            <a:r>
              <a:rPr lang="en-US" dirty="0"/>
              <a:t>(R2): </a:t>
            </a:r>
            <a:r>
              <a:rPr lang="en-US" dirty="0" smtClean="0"/>
              <a:t>0.4730635911108848</a:t>
            </a:r>
          </a:p>
          <a:p>
            <a:r>
              <a:rPr lang="en-US" dirty="0"/>
              <a:t>Best </a:t>
            </a:r>
            <a:r>
              <a:rPr lang="en-US" dirty="0" smtClean="0"/>
              <a:t>Score Five Miles </a:t>
            </a:r>
            <a:r>
              <a:rPr lang="en-US" dirty="0"/>
              <a:t>(R2): 0.6065610562120323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Density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16567"/>
            <a:ext cx="4683513" cy="3626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4" y="1516567"/>
            <a:ext cx="4527395" cy="3626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2819"/>
            <a:ext cx="4683512" cy="40506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2" y="1092818"/>
            <a:ext cx="4460488" cy="40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4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71395" y="348381"/>
            <a:ext cx="2372605" cy="57270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Density, Partial Dependency </a:t>
            </a:r>
            <a:r>
              <a:rPr lang="en-US" dirty="0" smtClean="0"/>
              <a:t>Display (One Mile)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713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67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09678" y="355815"/>
            <a:ext cx="2334322" cy="57270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: </a:t>
            </a:r>
            <a:r>
              <a:rPr lang="en-US" dirty="0" smtClean="0"/>
              <a:t>Density, </a:t>
            </a:r>
            <a:r>
              <a:rPr lang="en-US" dirty="0"/>
              <a:t>Partial Dependency </a:t>
            </a:r>
            <a:r>
              <a:rPr lang="en-US" dirty="0" smtClean="0"/>
              <a:t>Display (Five Miles)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7658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4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0;p29"/>
          <p:cNvSpPr txBox="1">
            <a:spLocks/>
          </p:cNvSpPr>
          <p:nvPr/>
        </p:nvSpPr>
        <p:spPr>
          <a:xfrm>
            <a:off x="187275" y="5649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137" y="1461413"/>
            <a:ext cx="789746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Haystacks.ai has conducted extensive analysis on internal amenities (in-complex daycare, gyms) and their effect on rental prices.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Now, we want to find out how external amenities, such as grocery stores and schools, directly influence rental price.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ontserrat Medium"/>
              </a:rPr>
              <a:t>These external amenities will be referred to as “Points of Interests” or POIs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000" dirty="0">
              <a:solidFill>
                <a:schemeClr val="tx1"/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56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7"/>
          <p:cNvSpPr txBox="1">
            <a:spLocks noGrp="1"/>
          </p:cNvSpPr>
          <p:nvPr>
            <p:ph type="title"/>
          </p:nvPr>
        </p:nvSpPr>
        <p:spPr>
          <a:xfrm>
            <a:off x="1924400" y="613700"/>
            <a:ext cx="5868532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Raleway Black"/>
              </a:rPr>
              <a:t>How do external amenities impact rental prices on Build-to-Rent and Single/Multi Family Rental Homes?</a:t>
            </a:r>
          </a:p>
        </p:txBody>
      </p:sp>
      <p:sp>
        <p:nvSpPr>
          <p:cNvPr id="1657" name="Google Shape;1657;p37"/>
          <p:cNvSpPr txBox="1">
            <a:spLocks noGrp="1"/>
          </p:cNvSpPr>
          <p:nvPr>
            <p:ph type="subTitle" idx="1"/>
          </p:nvPr>
        </p:nvSpPr>
        <p:spPr>
          <a:xfrm>
            <a:off x="644475" y="-5533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700" dirty="0">
                <a:latin typeface="Raleway Black"/>
              </a:rPr>
              <a:t>The Business Questions</a:t>
            </a:r>
          </a:p>
        </p:txBody>
      </p:sp>
      <p:sp>
        <p:nvSpPr>
          <p:cNvPr id="1660" name="Google Shape;1660;p37"/>
          <p:cNvSpPr txBox="1">
            <a:spLocks noGrp="1"/>
          </p:cNvSpPr>
          <p:nvPr>
            <p:ph type="title" idx="2"/>
          </p:nvPr>
        </p:nvSpPr>
        <p:spPr>
          <a:xfrm>
            <a:off x="1924399" y="1910200"/>
            <a:ext cx="5587763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Which external amenities significantly influence rental price the most?</a:t>
            </a:r>
          </a:p>
        </p:txBody>
      </p:sp>
      <p:sp>
        <p:nvSpPr>
          <p:cNvPr id="1661" name="Google Shape;1661;p37"/>
          <p:cNvSpPr txBox="1">
            <a:spLocks noGrp="1"/>
          </p:cNvSpPr>
          <p:nvPr>
            <p:ph type="title" idx="4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To what extent does distance affect rental prices in regards to selected external amenities?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867500" y="613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67500" y="19102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867500" y="3206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37"/>
          <p:cNvGrpSpPr/>
          <p:nvPr/>
        </p:nvGrpSpPr>
        <p:grpSpPr>
          <a:xfrm>
            <a:off x="1046840" y="2096508"/>
            <a:ext cx="469635" cy="455683"/>
            <a:chOff x="2533300" y="2640150"/>
            <a:chExt cx="358500" cy="347850"/>
          </a:xfrm>
        </p:grpSpPr>
        <p:sp>
          <p:nvSpPr>
            <p:cNvPr id="1666" name="Google Shape;1666;p37"/>
            <p:cNvSpPr/>
            <p:nvPr/>
          </p:nvSpPr>
          <p:spPr>
            <a:xfrm>
              <a:off x="2699225" y="2974625"/>
              <a:ext cx="14975" cy="13375"/>
            </a:xfrm>
            <a:custGeom>
              <a:avLst/>
              <a:gdLst/>
              <a:ahLst/>
              <a:cxnLst/>
              <a:rect l="l" t="t" r="r" b="b"/>
              <a:pathLst>
                <a:path w="599" h="535" extrusionOk="0">
                  <a:moveTo>
                    <a:pt x="315" y="1"/>
                  </a:moveTo>
                  <a:cubicBezTo>
                    <a:pt x="245" y="1"/>
                    <a:pt x="180" y="20"/>
                    <a:pt x="132" y="68"/>
                  </a:cubicBezTo>
                  <a:cubicBezTo>
                    <a:pt x="51" y="149"/>
                    <a:pt x="0" y="240"/>
                    <a:pt x="51" y="362"/>
                  </a:cubicBezTo>
                  <a:cubicBezTo>
                    <a:pt x="91" y="494"/>
                    <a:pt x="213" y="535"/>
                    <a:pt x="305" y="535"/>
                  </a:cubicBezTo>
                  <a:cubicBezTo>
                    <a:pt x="426" y="535"/>
                    <a:pt x="558" y="453"/>
                    <a:pt x="599" y="322"/>
                  </a:cubicBezTo>
                  <a:cubicBezTo>
                    <a:pt x="599" y="240"/>
                    <a:pt x="558" y="108"/>
                    <a:pt x="467" y="27"/>
                  </a:cubicBezTo>
                  <a:cubicBezTo>
                    <a:pt x="417" y="10"/>
                    <a:pt x="364" y="1"/>
                    <a:pt x="315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533300" y="2690325"/>
              <a:ext cx="358500" cy="297675"/>
            </a:xfrm>
            <a:custGeom>
              <a:avLst/>
              <a:gdLst/>
              <a:ahLst/>
              <a:cxnLst/>
              <a:rect l="l" t="t" r="r" b="b"/>
              <a:pathLst>
                <a:path w="14340" h="11907" extrusionOk="0">
                  <a:moveTo>
                    <a:pt x="11082" y="571"/>
                  </a:moveTo>
                  <a:cubicBezTo>
                    <a:pt x="11803" y="571"/>
                    <a:pt x="12391" y="1170"/>
                    <a:pt x="12391" y="1880"/>
                  </a:cubicBezTo>
                  <a:lnTo>
                    <a:pt x="12391" y="2225"/>
                  </a:lnTo>
                  <a:cubicBezTo>
                    <a:pt x="12391" y="2347"/>
                    <a:pt x="12472" y="2438"/>
                    <a:pt x="12564" y="2479"/>
                  </a:cubicBezTo>
                  <a:cubicBezTo>
                    <a:pt x="13031" y="2692"/>
                    <a:pt x="13366" y="3108"/>
                    <a:pt x="13366" y="3656"/>
                  </a:cubicBezTo>
                  <a:cubicBezTo>
                    <a:pt x="13366" y="4336"/>
                    <a:pt x="12097" y="4925"/>
                    <a:pt x="12097" y="4925"/>
                  </a:cubicBezTo>
                  <a:lnTo>
                    <a:pt x="11336" y="4925"/>
                  </a:lnTo>
                  <a:lnTo>
                    <a:pt x="11336" y="4163"/>
                  </a:lnTo>
                  <a:lnTo>
                    <a:pt x="12056" y="3402"/>
                  </a:lnTo>
                  <a:cubicBezTo>
                    <a:pt x="12178" y="3321"/>
                    <a:pt x="12178" y="3149"/>
                    <a:pt x="12056" y="3027"/>
                  </a:cubicBezTo>
                  <a:cubicBezTo>
                    <a:pt x="12011" y="2986"/>
                    <a:pt x="11947" y="2966"/>
                    <a:pt x="11879" y="2966"/>
                  </a:cubicBezTo>
                  <a:cubicBezTo>
                    <a:pt x="11810" y="2966"/>
                    <a:pt x="11737" y="2986"/>
                    <a:pt x="11671" y="3027"/>
                  </a:cubicBezTo>
                  <a:lnTo>
                    <a:pt x="11336" y="3402"/>
                  </a:lnTo>
                  <a:lnTo>
                    <a:pt x="11336" y="2479"/>
                  </a:lnTo>
                  <a:cubicBezTo>
                    <a:pt x="11336" y="2347"/>
                    <a:pt x="11204" y="2225"/>
                    <a:pt x="11082" y="2225"/>
                  </a:cubicBezTo>
                  <a:cubicBezTo>
                    <a:pt x="10910" y="2225"/>
                    <a:pt x="10788" y="2347"/>
                    <a:pt x="10788" y="2479"/>
                  </a:cubicBezTo>
                  <a:lnTo>
                    <a:pt x="10788" y="4925"/>
                  </a:lnTo>
                  <a:lnTo>
                    <a:pt x="10027" y="4925"/>
                  </a:lnTo>
                  <a:cubicBezTo>
                    <a:pt x="10027" y="4925"/>
                    <a:pt x="8758" y="4336"/>
                    <a:pt x="8758" y="3656"/>
                  </a:cubicBezTo>
                  <a:cubicBezTo>
                    <a:pt x="8758" y="3108"/>
                    <a:pt x="9093" y="2692"/>
                    <a:pt x="9560" y="2479"/>
                  </a:cubicBezTo>
                  <a:cubicBezTo>
                    <a:pt x="9641" y="2438"/>
                    <a:pt x="9732" y="2347"/>
                    <a:pt x="9732" y="2225"/>
                  </a:cubicBezTo>
                  <a:lnTo>
                    <a:pt x="9732" y="1880"/>
                  </a:lnTo>
                  <a:cubicBezTo>
                    <a:pt x="9732" y="1170"/>
                    <a:pt x="10321" y="571"/>
                    <a:pt x="11082" y="571"/>
                  </a:cubicBezTo>
                  <a:close/>
                  <a:moveTo>
                    <a:pt x="5419" y="5097"/>
                  </a:moveTo>
                  <a:lnTo>
                    <a:pt x="5419" y="5858"/>
                  </a:lnTo>
                  <a:lnTo>
                    <a:pt x="507" y="5858"/>
                  </a:lnTo>
                  <a:lnTo>
                    <a:pt x="507" y="5097"/>
                  </a:lnTo>
                  <a:close/>
                  <a:moveTo>
                    <a:pt x="7034" y="2345"/>
                  </a:moveTo>
                  <a:cubicBezTo>
                    <a:pt x="7057" y="2345"/>
                    <a:pt x="7080" y="2345"/>
                    <a:pt x="7104" y="2347"/>
                  </a:cubicBezTo>
                  <a:cubicBezTo>
                    <a:pt x="7743" y="2347"/>
                    <a:pt x="8210" y="2854"/>
                    <a:pt x="8210" y="3453"/>
                  </a:cubicBezTo>
                  <a:lnTo>
                    <a:pt x="8210" y="5432"/>
                  </a:lnTo>
                  <a:cubicBezTo>
                    <a:pt x="8210" y="5939"/>
                    <a:pt x="7865" y="6406"/>
                    <a:pt x="7398" y="6538"/>
                  </a:cubicBezTo>
                  <a:lnTo>
                    <a:pt x="7398" y="4123"/>
                  </a:lnTo>
                  <a:cubicBezTo>
                    <a:pt x="7398" y="4001"/>
                    <a:pt x="7276" y="3869"/>
                    <a:pt x="7145" y="3829"/>
                  </a:cubicBezTo>
                  <a:cubicBezTo>
                    <a:pt x="6982" y="3829"/>
                    <a:pt x="6850" y="3960"/>
                    <a:pt x="6850" y="4123"/>
                  </a:cubicBezTo>
                  <a:lnTo>
                    <a:pt x="6850" y="6538"/>
                  </a:lnTo>
                  <a:cubicBezTo>
                    <a:pt x="6343" y="6406"/>
                    <a:pt x="5967" y="5990"/>
                    <a:pt x="5967" y="5432"/>
                  </a:cubicBezTo>
                  <a:lnTo>
                    <a:pt x="5967" y="3453"/>
                  </a:lnTo>
                  <a:cubicBezTo>
                    <a:pt x="5967" y="2838"/>
                    <a:pt x="6437" y="2345"/>
                    <a:pt x="7034" y="2345"/>
                  </a:cubicBezTo>
                  <a:close/>
                  <a:moveTo>
                    <a:pt x="4780" y="6366"/>
                  </a:moveTo>
                  <a:lnTo>
                    <a:pt x="4780" y="7167"/>
                  </a:lnTo>
                  <a:lnTo>
                    <a:pt x="1147" y="7167"/>
                  </a:lnTo>
                  <a:lnTo>
                    <a:pt x="1147" y="6366"/>
                  </a:lnTo>
                  <a:close/>
                  <a:moveTo>
                    <a:pt x="5419" y="7715"/>
                  </a:moveTo>
                  <a:lnTo>
                    <a:pt x="5419" y="8608"/>
                  </a:lnTo>
                  <a:lnTo>
                    <a:pt x="507" y="8608"/>
                  </a:lnTo>
                  <a:lnTo>
                    <a:pt x="507" y="7715"/>
                  </a:lnTo>
                  <a:close/>
                  <a:moveTo>
                    <a:pt x="4780" y="9156"/>
                  </a:moveTo>
                  <a:lnTo>
                    <a:pt x="4780" y="9796"/>
                  </a:lnTo>
                  <a:lnTo>
                    <a:pt x="1147" y="9796"/>
                  </a:lnTo>
                  <a:lnTo>
                    <a:pt x="1147" y="9156"/>
                  </a:lnTo>
                  <a:close/>
                  <a:moveTo>
                    <a:pt x="5714" y="6366"/>
                  </a:moveTo>
                  <a:cubicBezTo>
                    <a:pt x="5967" y="6751"/>
                    <a:pt x="6343" y="7046"/>
                    <a:pt x="6810" y="7086"/>
                  </a:cubicBezTo>
                  <a:lnTo>
                    <a:pt x="6810" y="9796"/>
                  </a:lnTo>
                  <a:lnTo>
                    <a:pt x="5328" y="9796"/>
                  </a:lnTo>
                  <a:lnTo>
                    <a:pt x="5328" y="9156"/>
                  </a:lnTo>
                  <a:lnTo>
                    <a:pt x="5673" y="9156"/>
                  </a:lnTo>
                  <a:cubicBezTo>
                    <a:pt x="5835" y="9156"/>
                    <a:pt x="5927" y="9035"/>
                    <a:pt x="5927" y="8903"/>
                  </a:cubicBezTo>
                  <a:lnTo>
                    <a:pt x="5927" y="7421"/>
                  </a:lnTo>
                  <a:cubicBezTo>
                    <a:pt x="5927" y="7299"/>
                    <a:pt x="5835" y="7167"/>
                    <a:pt x="5673" y="7167"/>
                  </a:cubicBezTo>
                  <a:lnTo>
                    <a:pt x="5328" y="7167"/>
                  </a:lnTo>
                  <a:lnTo>
                    <a:pt x="5328" y="6366"/>
                  </a:lnTo>
                  <a:close/>
                  <a:moveTo>
                    <a:pt x="8758" y="4925"/>
                  </a:moveTo>
                  <a:cubicBezTo>
                    <a:pt x="9093" y="5270"/>
                    <a:pt x="9519" y="5432"/>
                    <a:pt x="10027" y="5432"/>
                  </a:cubicBezTo>
                  <a:lnTo>
                    <a:pt x="10788" y="5432"/>
                  </a:lnTo>
                  <a:lnTo>
                    <a:pt x="10788" y="8274"/>
                  </a:lnTo>
                  <a:lnTo>
                    <a:pt x="10402" y="8274"/>
                  </a:lnTo>
                  <a:cubicBezTo>
                    <a:pt x="10148" y="7928"/>
                    <a:pt x="9732" y="7766"/>
                    <a:pt x="9306" y="7766"/>
                  </a:cubicBezTo>
                  <a:cubicBezTo>
                    <a:pt x="8545" y="7766"/>
                    <a:pt x="7865" y="8395"/>
                    <a:pt x="7865" y="9197"/>
                  </a:cubicBezTo>
                  <a:cubicBezTo>
                    <a:pt x="7865" y="9410"/>
                    <a:pt x="7906" y="9623"/>
                    <a:pt x="7997" y="9796"/>
                  </a:cubicBezTo>
                  <a:lnTo>
                    <a:pt x="7398" y="9796"/>
                  </a:lnTo>
                  <a:lnTo>
                    <a:pt x="7398" y="7086"/>
                  </a:lnTo>
                  <a:cubicBezTo>
                    <a:pt x="8159" y="6954"/>
                    <a:pt x="8758" y="6244"/>
                    <a:pt x="8758" y="5432"/>
                  </a:cubicBezTo>
                  <a:lnTo>
                    <a:pt x="8758" y="4925"/>
                  </a:lnTo>
                  <a:close/>
                  <a:moveTo>
                    <a:pt x="9306" y="8314"/>
                  </a:moveTo>
                  <a:cubicBezTo>
                    <a:pt x="9600" y="8314"/>
                    <a:pt x="9895" y="8436"/>
                    <a:pt x="10067" y="8690"/>
                  </a:cubicBezTo>
                  <a:cubicBezTo>
                    <a:pt x="10128" y="8789"/>
                    <a:pt x="10195" y="8837"/>
                    <a:pt x="10277" y="8837"/>
                  </a:cubicBezTo>
                  <a:cubicBezTo>
                    <a:pt x="10303" y="8837"/>
                    <a:pt x="10332" y="8832"/>
                    <a:pt x="10362" y="8822"/>
                  </a:cubicBezTo>
                  <a:cubicBezTo>
                    <a:pt x="10443" y="8822"/>
                    <a:pt x="10494" y="8781"/>
                    <a:pt x="10534" y="8781"/>
                  </a:cubicBezTo>
                  <a:cubicBezTo>
                    <a:pt x="10696" y="8781"/>
                    <a:pt x="10828" y="8862"/>
                    <a:pt x="10950" y="8943"/>
                  </a:cubicBezTo>
                  <a:lnTo>
                    <a:pt x="11001" y="8943"/>
                  </a:lnTo>
                  <a:cubicBezTo>
                    <a:pt x="11037" y="8970"/>
                    <a:pt x="11074" y="8981"/>
                    <a:pt x="11110" y="8981"/>
                  </a:cubicBezTo>
                  <a:cubicBezTo>
                    <a:pt x="11196" y="8981"/>
                    <a:pt x="11279" y="8919"/>
                    <a:pt x="11336" y="8862"/>
                  </a:cubicBezTo>
                  <a:cubicBezTo>
                    <a:pt x="11458" y="8649"/>
                    <a:pt x="11671" y="8568"/>
                    <a:pt x="11924" y="8568"/>
                  </a:cubicBezTo>
                  <a:cubicBezTo>
                    <a:pt x="12310" y="8568"/>
                    <a:pt x="12604" y="8862"/>
                    <a:pt x="12604" y="9238"/>
                  </a:cubicBezTo>
                  <a:cubicBezTo>
                    <a:pt x="12604" y="9451"/>
                    <a:pt x="12523" y="9664"/>
                    <a:pt x="12391" y="9796"/>
                  </a:cubicBezTo>
                  <a:lnTo>
                    <a:pt x="8626" y="9796"/>
                  </a:lnTo>
                  <a:cubicBezTo>
                    <a:pt x="8504" y="9623"/>
                    <a:pt x="8413" y="9410"/>
                    <a:pt x="8413" y="9197"/>
                  </a:cubicBezTo>
                  <a:cubicBezTo>
                    <a:pt x="8413" y="8730"/>
                    <a:pt x="8839" y="8314"/>
                    <a:pt x="9306" y="8314"/>
                  </a:cubicBezTo>
                  <a:close/>
                  <a:moveTo>
                    <a:pt x="11027" y="1"/>
                  </a:moveTo>
                  <a:cubicBezTo>
                    <a:pt x="10001" y="1"/>
                    <a:pt x="9174" y="841"/>
                    <a:pt x="9174" y="1880"/>
                  </a:cubicBezTo>
                  <a:lnTo>
                    <a:pt x="9174" y="2053"/>
                  </a:lnTo>
                  <a:cubicBezTo>
                    <a:pt x="8921" y="2184"/>
                    <a:pt x="8667" y="2387"/>
                    <a:pt x="8545" y="2601"/>
                  </a:cubicBezTo>
                  <a:cubicBezTo>
                    <a:pt x="8244" y="2107"/>
                    <a:pt x="7696" y="1787"/>
                    <a:pt x="7064" y="1787"/>
                  </a:cubicBezTo>
                  <a:cubicBezTo>
                    <a:pt x="6994" y="1787"/>
                    <a:pt x="6922" y="1791"/>
                    <a:pt x="6850" y="1799"/>
                  </a:cubicBezTo>
                  <a:cubicBezTo>
                    <a:pt x="6049" y="1880"/>
                    <a:pt x="5419" y="2641"/>
                    <a:pt x="5419" y="3453"/>
                  </a:cubicBezTo>
                  <a:lnTo>
                    <a:pt x="5419" y="4549"/>
                  </a:lnTo>
                  <a:lnTo>
                    <a:pt x="254" y="4549"/>
                  </a:lnTo>
                  <a:cubicBezTo>
                    <a:pt x="91" y="4549"/>
                    <a:pt x="0" y="4671"/>
                    <a:pt x="0" y="4843"/>
                  </a:cubicBezTo>
                  <a:lnTo>
                    <a:pt x="0" y="6112"/>
                  </a:lnTo>
                  <a:cubicBezTo>
                    <a:pt x="0" y="6244"/>
                    <a:pt x="91" y="6366"/>
                    <a:pt x="254" y="6366"/>
                  </a:cubicBezTo>
                  <a:lnTo>
                    <a:pt x="599" y="6366"/>
                  </a:lnTo>
                  <a:lnTo>
                    <a:pt x="599" y="7167"/>
                  </a:lnTo>
                  <a:lnTo>
                    <a:pt x="254" y="7167"/>
                  </a:lnTo>
                  <a:cubicBezTo>
                    <a:pt x="91" y="7167"/>
                    <a:pt x="0" y="7299"/>
                    <a:pt x="0" y="7421"/>
                  </a:cubicBezTo>
                  <a:lnTo>
                    <a:pt x="0" y="8903"/>
                  </a:lnTo>
                  <a:cubicBezTo>
                    <a:pt x="0" y="9035"/>
                    <a:pt x="91" y="9156"/>
                    <a:pt x="254" y="9156"/>
                  </a:cubicBezTo>
                  <a:lnTo>
                    <a:pt x="599" y="9156"/>
                  </a:lnTo>
                  <a:lnTo>
                    <a:pt x="599" y="9796"/>
                  </a:lnTo>
                  <a:lnTo>
                    <a:pt x="254" y="9796"/>
                  </a:lnTo>
                  <a:cubicBezTo>
                    <a:pt x="91" y="9796"/>
                    <a:pt x="0" y="9918"/>
                    <a:pt x="0" y="10049"/>
                  </a:cubicBezTo>
                  <a:lnTo>
                    <a:pt x="0" y="11612"/>
                  </a:lnTo>
                  <a:lnTo>
                    <a:pt x="0" y="11734"/>
                  </a:lnTo>
                  <a:cubicBezTo>
                    <a:pt x="41" y="11825"/>
                    <a:pt x="132" y="11907"/>
                    <a:pt x="254" y="11907"/>
                  </a:cubicBezTo>
                  <a:lnTo>
                    <a:pt x="5714" y="11907"/>
                  </a:lnTo>
                  <a:cubicBezTo>
                    <a:pt x="5835" y="11907"/>
                    <a:pt x="5967" y="11825"/>
                    <a:pt x="5967" y="11694"/>
                  </a:cubicBezTo>
                  <a:cubicBezTo>
                    <a:pt x="6008" y="11521"/>
                    <a:pt x="5876" y="11359"/>
                    <a:pt x="5714" y="11359"/>
                  </a:cubicBezTo>
                  <a:lnTo>
                    <a:pt x="548" y="11359"/>
                  </a:lnTo>
                  <a:lnTo>
                    <a:pt x="548" y="10344"/>
                  </a:lnTo>
                  <a:lnTo>
                    <a:pt x="13366" y="10344"/>
                  </a:lnTo>
                  <a:lnTo>
                    <a:pt x="13366" y="11359"/>
                  </a:lnTo>
                  <a:lnTo>
                    <a:pt x="8210" y="11359"/>
                  </a:lnTo>
                  <a:cubicBezTo>
                    <a:pt x="8078" y="11359"/>
                    <a:pt x="7956" y="11440"/>
                    <a:pt x="7906" y="11612"/>
                  </a:cubicBezTo>
                  <a:cubicBezTo>
                    <a:pt x="7906" y="11775"/>
                    <a:pt x="8038" y="11907"/>
                    <a:pt x="8210" y="11907"/>
                  </a:cubicBezTo>
                  <a:lnTo>
                    <a:pt x="13660" y="11907"/>
                  </a:lnTo>
                  <a:cubicBezTo>
                    <a:pt x="13792" y="11907"/>
                    <a:pt x="13914" y="11775"/>
                    <a:pt x="13914" y="11653"/>
                  </a:cubicBezTo>
                  <a:lnTo>
                    <a:pt x="13914" y="10049"/>
                  </a:lnTo>
                  <a:cubicBezTo>
                    <a:pt x="13914" y="9918"/>
                    <a:pt x="13792" y="9796"/>
                    <a:pt x="13660" y="9796"/>
                  </a:cubicBezTo>
                  <a:lnTo>
                    <a:pt x="13071" y="9796"/>
                  </a:lnTo>
                  <a:cubicBezTo>
                    <a:pt x="13112" y="9623"/>
                    <a:pt x="13152" y="9451"/>
                    <a:pt x="13152" y="9238"/>
                  </a:cubicBezTo>
                  <a:cubicBezTo>
                    <a:pt x="13152" y="8568"/>
                    <a:pt x="12604" y="8020"/>
                    <a:pt x="11924" y="8020"/>
                  </a:cubicBezTo>
                  <a:cubicBezTo>
                    <a:pt x="11711" y="8020"/>
                    <a:pt x="11508" y="8060"/>
                    <a:pt x="11336" y="8142"/>
                  </a:cubicBezTo>
                  <a:lnTo>
                    <a:pt x="11336" y="5432"/>
                  </a:lnTo>
                  <a:lnTo>
                    <a:pt x="12472" y="5432"/>
                  </a:lnTo>
                  <a:cubicBezTo>
                    <a:pt x="12777" y="5432"/>
                    <a:pt x="13071" y="5351"/>
                    <a:pt x="13284" y="5097"/>
                  </a:cubicBezTo>
                  <a:cubicBezTo>
                    <a:pt x="14340" y="3960"/>
                    <a:pt x="13954" y="2560"/>
                    <a:pt x="12939" y="2053"/>
                  </a:cubicBezTo>
                  <a:lnTo>
                    <a:pt x="12939" y="1464"/>
                  </a:lnTo>
                  <a:cubicBezTo>
                    <a:pt x="12939" y="1119"/>
                    <a:pt x="12777" y="825"/>
                    <a:pt x="12523" y="611"/>
                  </a:cubicBezTo>
                  <a:cubicBezTo>
                    <a:pt x="12024" y="183"/>
                    <a:pt x="11504" y="1"/>
                    <a:pt x="11027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606350" y="2640150"/>
              <a:ext cx="159625" cy="68775"/>
            </a:xfrm>
            <a:custGeom>
              <a:avLst/>
              <a:gdLst/>
              <a:ahLst/>
              <a:cxnLst/>
              <a:rect l="l" t="t" r="r" b="b"/>
              <a:pathLst>
                <a:path w="6385" h="2751" extrusionOk="0">
                  <a:moveTo>
                    <a:pt x="4182" y="548"/>
                  </a:moveTo>
                  <a:cubicBezTo>
                    <a:pt x="4608" y="548"/>
                    <a:pt x="5034" y="761"/>
                    <a:pt x="5369" y="1056"/>
                  </a:cubicBezTo>
                  <a:cubicBezTo>
                    <a:pt x="5664" y="1401"/>
                    <a:pt x="5836" y="1776"/>
                    <a:pt x="5836" y="2202"/>
                  </a:cubicBezTo>
                  <a:lnTo>
                    <a:pt x="549" y="2202"/>
                  </a:lnTo>
                  <a:cubicBezTo>
                    <a:pt x="549" y="1604"/>
                    <a:pt x="1056" y="1096"/>
                    <a:pt x="1685" y="1096"/>
                  </a:cubicBezTo>
                  <a:cubicBezTo>
                    <a:pt x="1939" y="1096"/>
                    <a:pt x="2193" y="1188"/>
                    <a:pt x="2365" y="1350"/>
                  </a:cubicBezTo>
                  <a:cubicBezTo>
                    <a:pt x="2406" y="1375"/>
                    <a:pt x="2459" y="1388"/>
                    <a:pt x="2518" y="1388"/>
                  </a:cubicBezTo>
                  <a:cubicBezTo>
                    <a:pt x="2576" y="1388"/>
                    <a:pt x="2639" y="1375"/>
                    <a:pt x="2700" y="1350"/>
                  </a:cubicBezTo>
                  <a:cubicBezTo>
                    <a:pt x="2700" y="1350"/>
                    <a:pt x="2751" y="1309"/>
                    <a:pt x="2751" y="1269"/>
                  </a:cubicBezTo>
                  <a:cubicBezTo>
                    <a:pt x="3086" y="802"/>
                    <a:pt x="3634" y="548"/>
                    <a:pt x="4182" y="548"/>
                  </a:cubicBezTo>
                  <a:close/>
                  <a:moveTo>
                    <a:pt x="4182" y="0"/>
                  </a:moveTo>
                  <a:cubicBezTo>
                    <a:pt x="3512" y="0"/>
                    <a:pt x="2913" y="294"/>
                    <a:pt x="2497" y="761"/>
                  </a:cubicBezTo>
                  <a:cubicBezTo>
                    <a:pt x="2244" y="640"/>
                    <a:pt x="1990" y="548"/>
                    <a:pt x="1685" y="548"/>
                  </a:cubicBezTo>
                  <a:cubicBezTo>
                    <a:pt x="762" y="548"/>
                    <a:pt x="1" y="1309"/>
                    <a:pt x="1" y="2284"/>
                  </a:cubicBezTo>
                  <a:lnTo>
                    <a:pt x="1" y="2537"/>
                  </a:lnTo>
                  <a:cubicBezTo>
                    <a:pt x="41" y="2669"/>
                    <a:pt x="123" y="2750"/>
                    <a:pt x="295" y="2750"/>
                  </a:cubicBezTo>
                  <a:lnTo>
                    <a:pt x="6090" y="2750"/>
                  </a:lnTo>
                  <a:cubicBezTo>
                    <a:pt x="6252" y="2750"/>
                    <a:pt x="6344" y="2669"/>
                    <a:pt x="6384" y="2537"/>
                  </a:cubicBezTo>
                  <a:lnTo>
                    <a:pt x="6384" y="2365"/>
                  </a:lnTo>
                  <a:lnTo>
                    <a:pt x="6384" y="2284"/>
                  </a:lnTo>
                  <a:cubicBezTo>
                    <a:pt x="6384" y="1695"/>
                    <a:pt x="6171" y="1147"/>
                    <a:pt x="5745" y="680"/>
                  </a:cubicBezTo>
                  <a:cubicBezTo>
                    <a:pt x="5329" y="254"/>
                    <a:pt x="4781" y="0"/>
                    <a:pt x="418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7"/>
          <p:cNvGrpSpPr/>
          <p:nvPr/>
        </p:nvGrpSpPr>
        <p:grpSpPr>
          <a:xfrm>
            <a:off x="1048969" y="816292"/>
            <a:ext cx="465345" cy="423130"/>
            <a:chOff x="5557775" y="3767625"/>
            <a:chExt cx="355225" cy="323000"/>
          </a:xfrm>
        </p:grpSpPr>
        <p:sp>
          <p:nvSpPr>
            <p:cNvPr id="1670" name="Google Shape;1670;p37"/>
            <p:cNvSpPr/>
            <p:nvPr/>
          </p:nvSpPr>
          <p:spPr>
            <a:xfrm>
              <a:off x="5759725" y="4015350"/>
              <a:ext cx="14750" cy="13875"/>
            </a:xfrm>
            <a:custGeom>
              <a:avLst/>
              <a:gdLst/>
              <a:ahLst/>
              <a:cxnLst/>
              <a:rect l="l" t="t" r="r" b="b"/>
              <a:pathLst>
                <a:path w="590" h="555" extrusionOk="0">
                  <a:moveTo>
                    <a:pt x="307" y="0"/>
                  </a:moveTo>
                  <a:cubicBezTo>
                    <a:pt x="238" y="0"/>
                    <a:pt x="175" y="24"/>
                    <a:pt x="123" y="47"/>
                  </a:cubicBezTo>
                  <a:cubicBezTo>
                    <a:pt x="42" y="128"/>
                    <a:pt x="1" y="260"/>
                    <a:pt x="42" y="382"/>
                  </a:cubicBezTo>
                  <a:cubicBezTo>
                    <a:pt x="82" y="473"/>
                    <a:pt x="214" y="555"/>
                    <a:pt x="295" y="555"/>
                  </a:cubicBezTo>
                  <a:cubicBezTo>
                    <a:pt x="468" y="555"/>
                    <a:pt x="549" y="473"/>
                    <a:pt x="590" y="301"/>
                  </a:cubicBezTo>
                  <a:cubicBezTo>
                    <a:pt x="590" y="220"/>
                    <a:pt x="549" y="88"/>
                    <a:pt x="468" y="47"/>
                  </a:cubicBezTo>
                  <a:cubicBezTo>
                    <a:pt x="412" y="13"/>
                    <a:pt x="358" y="0"/>
                    <a:pt x="307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5557775" y="3767625"/>
              <a:ext cx="355225" cy="323000"/>
            </a:xfrm>
            <a:custGeom>
              <a:avLst/>
              <a:gdLst/>
              <a:ahLst/>
              <a:cxnLst/>
              <a:rect l="l" t="t" r="r" b="b"/>
              <a:pathLst>
                <a:path w="14209" h="12920" extrusionOk="0">
                  <a:moveTo>
                    <a:pt x="3126" y="995"/>
                  </a:moveTo>
                  <a:lnTo>
                    <a:pt x="1269" y="2639"/>
                  </a:lnTo>
                  <a:lnTo>
                    <a:pt x="549" y="2639"/>
                  </a:lnTo>
                  <a:lnTo>
                    <a:pt x="549" y="995"/>
                  </a:lnTo>
                  <a:close/>
                  <a:moveTo>
                    <a:pt x="8120" y="995"/>
                  </a:moveTo>
                  <a:lnTo>
                    <a:pt x="8120" y="2639"/>
                  </a:lnTo>
                  <a:lnTo>
                    <a:pt x="7399" y="2639"/>
                  </a:lnTo>
                  <a:lnTo>
                    <a:pt x="5542" y="995"/>
                  </a:lnTo>
                  <a:close/>
                  <a:moveTo>
                    <a:pt x="13661" y="3187"/>
                  </a:moveTo>
                  <a:lnTo>
                    <a:pt x="13661" y="8058"/>
                  </a:lnTo>
                  <a:lnTo>
                    <a:pt x="8668" y="8058"/>
                  </a:lnTo>
                  <a:lnTo>
                    <a:pt x="8668" y="3187"/>
                  </a:lnTo>
                  <a:close/>
                  <a:moveTo>
                    <a:pt x="5247" y="9916"/>
                  </a:moveTo>
                  <a:lnTo>
                    <a:pt x="5247" y="11184"/>
                  </a:lnTo>
                  <a:lnTo>
                    <a:pt x="3431" y="11184"/>
                  </a:lnTo>
                  <a:lnTo>
                    <a:pt x="3431" y="9916"/>
                  </a:lnTo>
                  <a:close/>
                  <a:moveTo>
                    <a:pt x="6262" y="11732"/>
                  </a:moveTo>
                  <a:lnTo>
                    <a:pt x="6262" y="12371"/>
                  </a:lnTo>
                  <a:lnTo>
                    <a:pt x="2416" y="12371"/>
                  </a:lnTo>
                  <a:lnTo>
                    <a:pt x="2416" y="11732"/>
                  </a:lnTo>
                  <a:close/>
                  <a:moveTo>
                    <a:pt x="4353" y="1"/>
                  </a:moveTo>
                  <a:cubicBezTo>
                    <a:pt x="4283" y="1"/>
                    <a:pt x="4207" y="21"/>
                    <a:pt x="4141" y="62"/>
                  </a:cubicBezTo>
                  <a:lnTo>
                    <a:pt x="3766" y="447"/>
                  </a:lnTo>
                  <a:lnTo>
                    <a:pt x="295" y="447"/>
                  </a:lnTo>
                  <a:cubicBezTo>
                    <a:pt x="133" y="447"/>
                    <a:pt x="1" y="569"/>
                    <a:pt x="1" y="701"/>
                  </a:cubicBezTo>
                  <a:lnTo>
                    <a:pt x="1" y="12625"/>
                  </a:lnTo>
                  <a:cubicBezTo>
                    <a:pt x="1" y="12788"/>
                    <a:pt x="133" y="12920"/>
                    <a:pt x="295" y="12920"/>
                  </a:cubicBezTo>
                  <a:lnTo>
                    <a:pt x="8373" y="12920"/>
                  </a:lnTo>
                  <a:cubicBezTo>
                    <a:pt x="8546" y="12920"/>
                    <a:pt x="8668" y="12788"/>
                    <a:pt x="8668" y="12625"/>
                  </a:cubicBezTo>
                  <a:lnTo>
                    <a:pt x="8668" y="11732"/>
                  </a:lnTo>
                  <a:cubicBezTo>
                    <a:pt x="8668" y="11560"/>
                    <a:pt x="8586" y="11478"/>
                    <a:pt x="8414" y="11438"/>
                  </a:cubicBezTo>
                  <a:cubicBezTo>
                    <a:pt x="8251" y="11438"/>
                    <a:pt x="8120" y="11560"/>
                    <a:pt x="8120" y="11732"/>
                  </a:cubicBezTo>
                  <a:lnTo>
                    <a:pt x="8120" y="12371"/>
                  </a:lnTo>
                  <a:lnTo>
                    <a:pt x="6810" y="12371"/>
                  </a:lnTo>
                  <a:lnTo>
                    <a:pt x="6810" y="11478"/>
                  </a:lnTo>
                  <a:cubicBezTo>
                    <a:pt x="6810" y="11306"/>
                    <a:pt x="6678" y="11184"/>
                    <a:pt x="6516" y="11184"/>
                  </a:cubicBezTo>
                  <a:lnTo>
                    <a:pt x="5796" y="11184"/>
                  </a:lnTo>
                  <a:lnTo>
                    <a:pt x="5796" y="9621"/>
                  </a:lnTo>
                  <a:cubicBezTo>
                    <a:pt x="5796" y="9489"/>
                    <a:pt x="5664" y="9368"/>
                    <a:pt x="5501" y="9368"/>
                  </a:cubicBezTo>
                  <a:lnTo>
                    <a:pt x="3126" y="9368"/>
                  </a:lnTo>
                  <a:cubicBezTo>
                    <a:pt x="3005" y="9368"/>
                    <a:pt x="2873" y="9489"/>
                    <a:pt x="2873" y="9621"/>
                  </a:cubicBezTo>
                  <a:lnTo>
                    <a:pt x="2873" y="11184"/>
                  </a:lnTo>
                  <a:lnTo>
                    <a:pt x="2162" y="11184"/>
                  </a:lnTo>
                  <a:cubicBezTo>
                    <a:pt x="1990" y="11184"/>
                    <a:pt x="1858" y="11306"/>
                    <a:pt x="1858" y="11478"/>
                  </a:cubicBezTo>
                  <a:lnTo>
                    <a:pt x="1858" y="12371"/>
                  </a:lnTo>
                  <a:lnTo>
                    <a:pt x="549" y="12371"/>
                  </a:lnTo>
                  <a:lnTo>
                    <a:pt x="549" y="3147"/>
                  </a:lnTo>
                  <a:lnTo>
                    <a:pt x="1350" y="3147"/>
                  </a:lnTo>
                  <a:cubicBezTo>
                    <a:pt x="1367" y="3160"/>
                    <a:pt x="1379" y="3165"/>
                    <a:pt x="1388" y="3165"/>
                  </a:cubicBezTo>
                  <a:cubicBezTo>
                    <a:pt x="1406" y="3165"/>
                    <a:pt x="1415" y="3147"/>
                    <a:pt x="1442" y="3147"/>
                  </a:cubicBezTo>
                  <a:cubicBezTo>
                    <a:pt x="1482" y="3147"/>
                    <a:pt x="1523" y="3147"/>
                    <a:pt x="1523" y="3106"/>
                  </a:cubicBezTo>
                  <a:lnTo>
                    <a:pt x="4354" y="650"/>
                  </a:lnTo>
                  <a:lnTo>
                    <a:pt x="7145" y="3106"/>
                  </a:lnTo>
                  <a:cubicBezTo>
                    <a:pt x="7186" y="3147"/>
                    <a:pt x="7318" y="3187"/>
                    <a:pt x="7318" y="3187"/>
                  </a:cubicBezTo>
                  <a:lnTo>
                    <a:pt x="8120" y="3187"/>
                  </a:lnTo>
                  <a:lnTo>
                    <a:pt x="8120" y="8941"/>
                  </a:lnTo>
                  <a:cubicBezTo>
                    <a:pt x="8120" y="9073"/>
                    <a:pt x="8201" y="9195"/>
                    <a:pt x="8333" y="9236"/>
                  </a:cubicBezTo>
                  <a:cubicBezTo>
                    <a:pt x="8546" y="9236"/>
                    <a:pt x="8668" y="9114"/>
                    <a:pt x="8668" y="8941"/>
                  </a:cubicBezTo>
                  <a:lnTo>
                    <a:pt x="8668" y="8606"/>
                  </a:lnTo>
                  <a:lnTo>
                    <a:pt x="13955" y="8606"/>
                  </a:lnTo>
                  <a:cubicBezTo>
                    <a:pt x="14087" y="8606"/>
                    <a:pt x="14209" y="8475"/>
                    <a:pt x="14209" y="8312"/>
                  </a:cubicBezTo>
                  <a:lnTo>
                    <a:pt x="14209" y="2893"/>
                  </a:lnTo>
                  <a:cubicBezTo>
                    <a:pt x="14209" y="2771"/>
                    <a:pt x="14087" y="2639"/>
                    <a:pt x="13955" y="2639"/>
                  </a:cubicBezTo>
                  <a:lnTo>
                    <a:pt x="8668" y="2639"/>
                  </a:lnTo>
                  <a:lnTo>
                    <a:pt x="8668" y="701"/>
                  </a:lnTo>
                  <a:cubicBezTo>
                    <a:pt x="8668" y="569"/>
                    <a:pt x="8546" y="447"/>
                    <a:pt x="8373" y="447"/>
                  </a:cubicBezTo>
                  <a:lnTo>
                    <a:pt x="4953" y="447"/>
                  </a:lnTo>
                  <a:lnTo>
                    <a:pt x="4527" y="62"/>
                  </a:lnTo>
                  <a:cubicBezTo>
                    <a:pt x="4486" y="21"/>
                    <a:pt x="4423" y="1"/>
                    <a:pt x="4353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5812500" y="3865125"/>
              <a:ext cx="49750" cy="83675"/>
            </a:xfrm>
            <a:custGeom>
              <a:avLst/>
              <a:gdLst/>
              <a:ahLst/>
              <a:cxnLst/>
              <a:rect l="l" t="t" r="r" b="b"/>
              <a:pathLst>
                <a:path w="1990" h="3347" extrusionOk="0">
                  <a:moveTo>
                    <a:pt x="681" y="941"/>
                  </a:moveTo>
                  <a:lnTo>
                    <a:pt x="681" y="1195"/>
                  </a:lnTo>
                  <a:cubicBezTo>
                    <a:pt x="640" y="1155"/>
                    <a:pt x="640" y="1114"/>
                    <a:pt x="640" y="1063"/>
                  </a:cubicBezTo>
                  <a:cubicBezTo>
                    <a:pt x="640" y="1023"/>
                    <a:pt x="640" y="982"/>
                    <a:pt x="681" y="941"/>
                  </a:cubicBezTo>
                  <a:close/>
                  <a:moveTo>
                    <a:pt x="1229" y="2037"/>
                  </a:moveTo>
                  <a:cubicBezTo>
                    <a:pt x="1361" y="2129"/>
                    <a:pt x="1401" y="2251"/>
                    <a:pt x="1401" y="2382"/>
                  </a:cubicBezTo>
                  <a:cubicBezTo>
                    <a:pt x="1401" y="2464"/>
                    <a:pt x="1310" y="2504"/>
                    <a:pt x="1229" y="2545"/>
                  </a:cubicBezTo>
                  <a:lnTo>
                    <a:pt x="1229" y="2037"/>
                  </a:lnTo>
                  <a:close/>
                  <a:moveTo>
                    <a:pt x="880" y="0"/>
                  </a:moveTo>
                  <a:cubicBezTo>
                    <a:pt x="855" y="0"/>
                    <a:pt x="829" y="3"/>
                    <a:pt x="803" y="8"/>
                  </a:cubicBezTo>
                  <a:cubicBezTo>
                    <a:pt x="721" y="48"/>
                    <a:pt x="640" y="180"/>
                    <a:pt x="640" y="302"/>
                  </a:cubicBezTo>
                  <a:cubicBezTo>
                    <a:pt x="640" y="302"/>
                    <a:pt x="640" y="353"/>
                    <a:pt x="600" y="353"/>
                  </a:cubicBezTo>
                  <a:cubicBezTo>
                    <a:pt x="346" y="434"/>
                    <a:pt x="92" y="728"/>
                    <a:pt x="92" y="1023"/>
                  </a:cubicBezTo>
                  <a:cubicBezTo>
                    <a:pt x="41" y="1368"/>
                    <a:pt x="214" y="1621"/>
                    <a:pt x="508" y="1784"/>
                  </a:cubicBezTo>
                  <a:cubicBezTo>
                    <a:pt x="549" y="1784"/>
                    <a:pt x="681" y="1824"/>
                    <a:pt x="681" y="1824"/>
                  </a:cubicBezTo>
                  <a:lnTo>
                    <a:pt x="681" y="2545"/>
                  </a:lnTo>
                  <a:cubicBezTo>
                    <a:pt x="600" y="2504"/>
                    <a:pt x="549" y="2464"/>
                    <a:pt x="508" y="2423"/>
                  </a:cubicBezTo>
                  <a:cubicBezTo>
                    <a:pt x="438" y="2347"/>
                    <a:pt x="351" y="2302"/>
                    <a:pt x="267" y="2302"/>
                  </a:cubicBezTo>
                  <a:cubicBezTo>
                    <a:pt x="205" y="2302"/>
                    <a:pt x="144" y="2326"/>
                    <a:pt x="92" y="2382"/>
                  </a:cubicBezTo>
                  <a:cubicBezTo>
                    <a:pt x="1" y="2504"/>
                    <a:pt x="1" y="2677"/>
                    <a:pt x="92" y="2758"/>
                  </a:cubicBezTo>
                  <a:cubicBezTo>
                    <a:pt x="255" y="2971"/>
                    <a:pt x="468" y="3052"/>
                    <a:pt x="681" y="3093"/>
                  </a:cubicBezTo>
                  <a:cubicBezTo>
                    <a:pt x="681" y="3265"/>
                    <a:pt x="803" y="3347"/>
                    <a:pt x="934" y="3347"/>
                  </a:cubicBezTo>
                  <a:cubicBezTo>
                    <a:pt x="1107" y="3347"/>
                    <a:pt x="1188" y="3265"/>
                    <a:pt x="1229" y="3144"/>
                  </a:cubicBezTo>
                  <a:cubicBezTo>
                    <a:pt x="1614" y="3052"/>
                    <a:pt x="1909" y="2799"/>
                    <a:pt x="1949" y="2423"/>
                  </a:cubicBezTo>
                  <a:cubicBezTo>
                    <a:pt x="1990" y="2037"/>
                    <a:pt x="1736" y="1621"/>
                    <a:pt x="1269" y="1449"/>
                  </a:cubicBezTo>
                  <a:lnTo>
                    <a:pt x="1229" y="1449"/>
                  </a:lnTo>
                  <a:lnTo>
                    <a:pt x="1229" y="901"/>
                  </a:lnTo>
                  <a:cubicBezTo>
                    <a:pt x="1269" y="941"/>
                    <a:pt x="1269" y="941"/>
                    <a:pt x="1269" y="982"/>
                  </a:cubicBezTo>
                  <a:cubicBezTo>
                    <a:pt x="1335" y="1048"/>
                    <a:pt x="1432" y="1091"/>
                    <a:pt x="1527" y="1091"/>
                  </a:cubicBezTo>
                  <a:cubicBezTo>
                    <a:pt x="1622" y="1091"/>
                    <a:pt x="1716" y="1048"/>
                    <a:pt x="1777" y="941"/>
                  </a:cubicBezTo>
                  <a:cubicBezTo>
                    <a:pt x="1868" y="860"/>
                    <a:pt x="1817" y="728"/>
                    <a:pt x="1777" y="647"/>
                  </a:cubicBezTo>
                  <a:cubicBezTo>
                    <a:pt x="1655" y="475"/>
                    <a:pt x="1482" y="353"/>
                    <a:pt x="1229" y="302"/>
                  </a:cubicBezTo>
                  <a:cubicBezTo>
                    <a:pt x="1229" y="124"/>
                    <a:pt x="1064" y="0"/>
                    <a:pt x="88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5592800" y="3931025"/>
              <a:ext cx="61150" cy="53800"/>
            </a:xfrm>
            <a:custGeom>
              <a:avLst/>
              <a:gdLst/>
              <a:ahLst/>
              <a:cxnLst/>
              <a:rect l="l" t="t" r="r" b="b"/>
              <a:pathLst>
                <a:path w="2446" h="2152" extrusionOk="0">
                  <a:moveTo>
                    <a:pt x="1898" y="548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22" y="2152"/>
                    <a:pt x="295" y="2152"/>
                  </a:cubicBezTo>
                  <a:lnTo>
                    <a:pt x="2152" y="2152"/>
                  </a:lnTo>
                  <a:cubicBezTo>
                    <a:pt x="2324" y="2152"/>
                    <a:pt x="2446" y="2030"/>
                    <a:pt x="2446" y="1857"/>
                  </a:cubicBezTo>
                  <a:lnTo>
                    <a:pt x="2446" y="254"/>
                  </a:lnTo>
                  <a:cubicBezTo>
                    <a:pt x="2446" y="122"/>
                    <a:pt x="2324" y="0"/>
                    <a:pt x="215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5678300" y="3931025"/>
              <a:ext cx="61425" cy="53800"/>
            </a:xfrm>
            <a:custGeom>
              <a:avLst/>
              <a:gdLst/>
              <a:ahLst/>
              <a:cxnLst/>
              <a:rect l="l" t="t" r="r" b="b"/>
              <a:pathLst>
                <a:path w="2457" h="2152" extrusionOk="0">
                  <a:moveTo>
                    <a:pt x="1908" y="548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8"/>
                  </a:lnTo>
                  <a:close/>
                  <a:moveTo>
                    <a:pt x="295" y="0"/>
                  </a:moveTo>
                  <a:cubicBezTo>
                    <a:pt x="13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32" y="2152"/>
                    <a:pt x="295" y="2152"/>
                  </a:cubicBezTo>
                  <a:lnTo>
                    <a:pt x="2202" y="2152"/>
                  </a:lnTo>
                  <a:cubicBezTo>
                    <a:pt x="2324" y="2152"/>
                    <a:pt x="2456" y="2030"/>
                    <a:pt x="2456" y="1857"/>
                  </a:cubicBezTo>
                  <a:lnTo>
                    <a:pt x="2456" y="254"/>
                  </a:lnTo>
                  <a:cubicBezTo>
                    <a:pt x="2456" y="122"/>
                    <a:pt x="2324" y="0"/>
                    <a:pt x="220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5592800" y="3862250"/>
              <a:ext cx="61150" cy="54850"/>
            </a:xfrm>
            <a:custGeom>
              <a:avLst/>
              <a:gdLst/>
              <a:ahLst/>
              <a:cxnLst/>
              <a:rect l="l" t="t" r="r" b="b"/>
              <a:pathLst>
                <a:path w="2446" h="2194" extrusionOk="0">
                  <a:moveTo>
                    <a:pt x="1898" y="549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9"/>
                  </a:lnTo>
                  <a:close/>
                  <a:moveTo>
                    <a:pt x="295" y="1"/>
                  </a:moveTo>
                  <a:cubicBezTo>
                    <a:pt x="12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22" y="2193"/>
                    <a:pt x="295" y="2193"/>
                  </a:cubicBezTo>
                  <a:lnTo>
                    <a:pt x="2152" y="2193"/>
                  </a:lnTo>
                  <a:cubicBezTo>
                    <a:pt x="2324" y="2193"/>
                    <a:pt x="2446" y="2071"/>
                    <a:pt x="2446" y="1899"/>
                  </a:cubicBezTo>
                  <a:lnTo>
                    <a:pt x="2446" y="295"/>
                  </a:lnTo>
                  <a:cubicBezTo>
                    <a:pt x="2446" y="123"/>
                    <a:pt x="2324" y="1"/>
                    <a:pt x="215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78300" y="3862250"/>
              <a:ext cx="61425" cy="54850"/>
            </a:xfrm>
            <a:custGeom>
              <a:avLst/>
              <a:gdLst/>
              <a:ahLst/>
              <a:cxnLst/>
              <a:rect l="l" t="t" r="r" b="b"/>
              <a:pathLst>
                <a:path w="2457" h="2194" extrusionOk="0">
                  <a:moveTo>
                    <a:pt x="1908" y="549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9"/>
                  </a:lnTo>
                  <a:close/>
                  <a:moveTo>
                    <a:pt x="295" y="1"/>
                  </a:moveTo>
                  <a:cubicBezTo>
                    <a:pt x="13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32" y="2193"/>
                    <a:pt x="295" y="2193"/>
                  </a:cubicBezTo>
                  <a:lnTo>
                    <a:pt x="2202" y="2193"/>
                  </a:lnTo>
                  <a:cubicBezTo>
                    <a:pt x="2324" y="2193"/>
                    <a:pt x="2456" y="2071"/>
                    <a:pt x="2456" y="1899"/>
                  </a:cubicBezTo>
                  <a:lnTo>
                    <a:pt x="2456" y="295"/>
                  </a:lnTo>
                  <a:cubicBezTo>
                    <a:pt x="2456" y="123"/>
                    <a:pt x="2324" y="1"/>
                    <a:pt x="220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7"/>
          <p:cNvGrpSpPr/>
          <p:nvPr/>
        </p:nvGrpSpPr>
        <p:grpSpPr>
          <a:xfrm>
            <a:off x="1084375" y="3388172"/>
            <a:ext cx="394539" cy="465345"/>
            <a:chOff x="4040850" y="3751125"/>
            <a:chExt cx="301175" cy="355225"/>
          </a:xfrm>
        </p:grpSpPr>
        <p:sp>
          <p:nvSpPr>
            <p:cNvPr id="1678" name="Google Shape;1678;p37"/>
            <p:cNvSpPr/>
            <p:nvPr/>
          </p:nvSpPr>
          <p:spPr>
            <a:xfrm>
              <a:off x="4286175" y="3925950"/>
              <a:ext cx="14750" cy="13475"/>
            </a:xfrm>
            <a:custGeom>
              <a:avLst/>
              <a:gdLst/>
              <a:ahLst/>
              <a:cxnLst/>
              <a:rect l="l" t="t" r="r" b="b"/>
              <a:pathLst>
                <a:path w="590" h="539" extrusionOk="0">
                  <a:moveTo>
                    <a:pt x="275" y="0"/>
                  </a:moveTo>
                  <a:cubicBezTo>
                    <a:pt x="216" y="0"/>
                    <a:pt x="163" y="10"/>
                    <a:pt x="122" y="31"/>
                  </a:cubicBezTo>
                  <a:cubicBezTo>
                    <a:pt x="41" y="112"/>
                    <a:pt x="1" y="244"/>
                    <a:pt x="41" y="366"/>
                  </a:cubicBezTo>
                  <a:cubicBezTo>
                    <a:pt x="82" y="457"/>
                    <a:pt x="163" y="538"/>
                    <a:pt x="295" y="538"/>
                  </a:cubicBezTo>
                  <a:cubicBezTo>
                    <a:pt x="417" y="538"/>
                    <a:pt x="549" y="457"/>
                    <a:pt x="589" y="325"/>
                  </a:cubicBezTo>
                  <a:cubicBezTo>
                    <a:pt x="589" y="203"/>
                    <a:pt x="549" y="71"/>
                    <a:pt x="457" y="31"/>
                  </a:cubicBezTo>
                  <a:cubicBezTo>
                    <a:pt x="396" y="10"/>
                    <a:pt x="333" y="0"/>
                    <a:pt x="275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097925" y="3783425"/>
              <a:ext cx="143875" cy="143300"/>
            </a:xfrm>
            <a:custGeom>
              <a:avLst/>
              <a:gdLst/>
              <a:ahLst/>
              <a:cxnLst/>
              <a:rect l="l" t="t" r="r" b="b"/>
              <a:pathLst>
                <a:path w="5755" h="5732" extrusionOk="0">
                  <a:moveTo>
                    <a:pt x="2873" y="657"/>
                  </a:moveTo>
                  <a:lnTo>
                    <a:pt x="4740" y="2474"/>
                  </a:lnTo>
                  <a:lnTo>
                    <a:pt x="1015" y="2474"/>
                  </a:lnTo>
                  <a:lnTo>
                    <a:pt x="2873" y="657"/>
                  </a:lnTo>
                  <a:close/>
                  <a:moveTo>
                    <a:pt x="3258" y="4382"/>
                  </a:moveTo>
                  <a:lnTo>
                    <a:pt x="3258" y="5143"/>
                  </a:lnTo>
                  <a:lnTo>
                    <a:pt x="2497" y="5143"/>
                  </a:lnTo>
                  <a:lnTo>
                    <a:pt x="2497" y="4382"/>
                  </a:lnTo>
                  <a:close/>
                  <a:moveTo>
                    <a:pt x="4608" y="3022"/>
                  </a:moveTo>
                  <a:lnTo>
                    <a:pt x="4608" y="5143"/>
                  </a:lnTo>
                  <a:lnTo>
                    <a:pt x="3806" y="5143"/>
                  </a:lnTo>
                  <a:lnTo>
                    <a:pt x="3806" y="4077"/>
                  </a:lnTo>
                  <a:cubicBezTo>
                    <a:pt x="3806" y="3956"/>
                    <a:pt x="3674" y="3824"/>
                    <a:pt x="3512" y="3824"/>
                  </a:cubicBezTo>
                  <a:lnTo>
                    <a:pt x="2203" y="3824"/>
                  </a:lnTo>
                  <a:cubicBezTo>
                    <a:pt x="2071" y="3824"/>
                    <a:pt x="1949" y="3956"/>
                    <a:pt x="1949" y="4077"/>
                  </a:cubicBezTo>
                  <a:lnTo>
                    <a:pt x="1949" y="5143"/>
                  </a:lnTo>
                  <a:lnTo>
                    <a:pt x="1137" y="5143"/>
                  </a:lnTo>
                  <a:lnTo>
                    <a:pt x="1137" y="3022"/>
                  </a:lnTo>
                  <a:close/>
                  <a:moveTo>
                    <a:pt x="2883" y="0"/>
                  </a:moveTo>
                  <a:cubicBezTo>
                    <a:pt x="2814" y="0"/>
                    <a:pt x="2751" y="23"/>
                    <a:pt x="2710" y="69"/>
                  </a:cubicBezTo>
                  <a:lnTo>
                    <a:pt x="122" y="2555"/>
                  </a:lnTo>
                  <a:cubicBezTo>
                    <a:pt x="41" y="2687"/>
                    <a:pt x="1" y="2860"/>
                    <a:pt x="122" y="2981"/>
                  </a:cubicBezTo>
                  <a:cubicBezTo>
                    <a:pt x="214" y="3022"/>
                    <a:pt x="254" y="3022"/>
                    <a:pt x="335" y="3022"/>
                  </a:cubicBezTo>
                  <a:lnTo>
                    <a:pt x="589" y="3022"/>
                  </a:lnTo>
                  <a:lnTo>
                    <a:pt x="589" y="5437"/>
                  </a:lnTo>
                  <a:cubicBezTo>
                    <a:pt x="589" y="5600"/>
                    <a:pt x="721" y="5732"/>
                    <a:pt x="883" y="5732"/>
                  </a:cubicBezTo>
                  <a:lnTo>
                    <a:pt x="4902" y="5732"/>
                  </a:lnTo>
                  <a:cubicBezTo>
                    <a:pt x="5034" y="5732"/>
                    <a:pt x="5156" y="5600"/>
                    <a:pt x="5156" y="5437"/>
                  </a:cubicBezTo>
                  <a:lnTo>
                    <a:pt x="5156" y="3022"/>
                  </a:lnTo>
                  <a:lnTo>
                    <a:pt x="5450" y="3022"/>
                  </a:lnTo>
                  <a:cubicBezTo>
                    <a:pt x="5501" y="3022"/>
                    <a:pt x="5582" y="3022"/>
                    <a:pt x="5623" y="2981"/>
                  </a:cubicBezTo>
                  <a:cubicBezTo>
                    <a:pt x="5755" y="2860"/>
                    <a:pt x="5755" y="2687"/>
                    <a:pt x="5623" y="2555"/>
                  </a:cubicBezTo>
                  <a:lnTo>
                    <a:pt x="3086" y="69"/>
                  </a:lnTo>
                  <a:cubicBezTo>
                    <a:pt x="3025" y="23"/>
                    <a:pt x="2951" y="0"/>
                    <a:pt x="2883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040850" y="3751125"/>
              <a:ext cx="301175" cy="355225"/>
            </a:xfrm>
            <a:custGeom>
              <a:avLst/>
              <a:gdLst/>
              <a:ahLst/>
              <a:cxnLst/>
              <a:rect l="l" t="t" r="r" b="b"/>
              <a:pathLst>
                <a:path w="12047" h="14209" extrusionOk="0">
                  <a:moveTo>
                    <a:pt x="9174" y="549"/>
                  </a:moveTo>
                  <a:cubicBezTo>
                    <a:pt x="9174" y="549"/>
                    <a:pt x="9854" y="853"/>
                    <a:pt x="9814" y="1229"/>
                  </a:cubicBezTo>
                  <a:lnTo>
                    <a:pt x="9814" y="3340"/>
                  </a:lnTo>
                  <a:lnTo>
                    <a:pt x="9854" y="3340"/>
                  </a:lnTo>
                  <a:lnTo>
                    <a:pt x="9854" y="6009"/>
                  </a:lnTo>
                  <a:cubicBezTo>
                    <a:pt x="9854" y="6131"/>
                    <a:pt x="9976" y="6263"/>
                    <a:pt x="10108" y="6263"/>
                  </a:cubicBezTo>
                  <a:cubicBezTo>
                    <a:pt x="10129" y="6268"/>
                    <a:pt x="10150" y="6270"/>
                    <a:pt x="10170" y="6270"/>
                  </a:cubicBezTo>
                  <a:cubicBezTo>
                    <a:pt x="10303" y="6270"/>
                    <a:pt x="10402" y="6159"/>
                    <a:pt x="10402" y="6009"/>
                  </a:cubicBezTo>
                  <a:lnTo>
                    <a:pt x="10402" y="3594"/>
                  </a:lnTo>
                  <a:lnTo>
                    <a:pt x="11498" y="3594"/>
                  </a:lnTo>
                  <a:lnTo>
                    <a:pt x="11498" y="13072"/>
                  </a:lnTo>
                  <a:cubicBezTo>
                    <a:pt x="11498" y="13407"/>
                    <a:pt x="11245" y="13661"/>
                    <a:pt x="10950" y="13661"/>
                  </a:cubicBezTo>
                  <a:cubicBezTo>
                    <a:pt x="10615" y="13661"/>
                    <a:pt x="10402" y="13407"/>
                    <a:pt x="10402" y="13072"/>
                  </a:cubicBezTo>
                  <a:lnTo>
                    <a:pt x="10402" y="8546"/>
                  </a:lnTo>
                  <a:cubicBezTo>
                    <a:pt x="10402" y="8373"/>
                    <a:pt x="10270" y="8252"/>
                    <a:pt x="10149" y="8252"/>
                  </a:cubicBezTo>
                  <a:cubicBezTo>
                    <a:pt x="10126" y="8246"/>
                    <a:pt x="10104" y="8244"/>
                    <a:pt x="10082" y="8244"/>
                  </a:cubicBezTo>
                  <a:cubicBezTo>
                    <a:pt x="9936" y="8244"/>
                    <a:pt x="9814" y="8355"/>
                    <a:pt x="9814" y="8505"/>
                  </a:cubicBezTo>
                  <a:lnTo>
                    <a:pt x="9814" y="13072"/>
                  </a:lnTo>
                  <a:cubicBezTo>
                    <a:pt x="9814" y="13285"/>
                    <a:pt x="9895" y="13488"/>
                    <a:pt x="9976" y="13661"/>
                  </a:cubicBezTo>
                  <a:lnTo>
                    <a:pt x="1015" y="13661"/>
                  </a:lnTo>
                  <a:cubicBezTo>
                    <a:pt x="761" y="13580"/>
                    <a:pt x="548" y="13366"/>
                    <a:pt x="548" y="13072"/>
                  </a:cubicBezTo>
                  <a:lnTo>
                    <a:pt x="548" y="1229"/>
                  </a:lnTo>
                  <a:cubicBezTo>
                    <a:pt x="548" y="853"/>
                    <a:pt x="842" y="549"/>
                    <a:pt x="1228" y="549"/>
                  </a:cubicBezTo>
                  <a:close/>
                  <a:moveTo>
                    <a:pt x="1228" y="1"/>
                  </a:moveTo>
                  <a:cubicBezTo>
                    <a:pt x="548" y="1"/>
                    <a:pt x="0" y="549"/>
                    <a:pt x="0" y="1229"/>
                  </a:cubicBezTo>
                  <a:lnTo>
                    <a:pt x="0" y="13072"/>
                  </a:lnTo>
                  <a:cubicBezTo>
                    <a:pt x="0" y="13620"/>
                    <a:pt x="376" y="14087"/>
                    <a:pt x="883" y="14209"/>
                  </a:cubicBezTo>
                  <a:lnTo>
                    <a:pt x="10950" y="14209"/>
                  </a:lnTo>
                  <a:cubicBezTo>
                    <a:pt x="11590" y="14209"/>
                    <a:pt x="12046" y="13701"/>
                    <a:pt x="12046" y="13072"/>
                  </a:cubicBezTo>
                  <a:lnTo>
                    <a:pt x="12046" y="3340"/>
                  </a:lnTo>
                  <a:cubicBezTo>
                    <a:pt x="12046" y="3177"/>
                    <a:pt x="11925" y="3045"/>
                    <a:pt x="11752" y="3045"/>
                  </a:cubicBezTo>
                  <a:lnTo>
                    <a:pt x="10402" y="3045"/>
                  </a:lnTo>
                  <a:lnTo>
                    <a:pt x="10402" y="1229"/>
                  </a:lnTo>
                  <a:cubicBezTo>
                    <a:pt x="10402" y="549"/>
                    <a:pt x="9854" y="1"/>
                    <a:pt x="9174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76075" y="39531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0"/>
                  </a:moveTo>
                  <a:cubicBezTo>
                    <a:pt x="132" y="0"/>
                    <a:pt x="0" y="173"/>
                    <a:pt x="0" y="335"/>
                  </a:cubicBezTo>
                  <a:cubicBezTo>
                    <a:pt x="41" y="467"/>
                    <a:pt x="173" y="548"/>
                    <a:pt x="295" y="548"/>
                  </a:cubicBezTo>
                  <a:lnTo>
                    <a:pt x="3430" y="548"/>
                  </a:lnTo>
                  <a:cubicBezTo>
                    <a:pt x="3593" y="548"/>
                    <a:pt x="3725" y="426"/>
                    <a:pt x="3725" y="254"/>
                  </a:cubicBezTo>
                  <a:cubicBezTo>
                    <a:pt x="3684" y="81"/>
                    <a:pt x="3552" y="0"/>
                    <a:pt x="343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4176075" y="39848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73"/>
                    <a:pt x="0" y="336"/>
                  </a:cubicBezTo>
                  <a:cubicBezTo>
                    <a:pt x="41" y="46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427"/>
                    <a:pt x="3725" y="254"/>
                  </a:cubicBezTo>
                  <a:cubicBezTo>
                    <a:pt x="3684" y="133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4176075" y="4017525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33"/>
                    <a:pt x="0" y="295"/>
                  </a:cubicBezTo>
                  <a:cubicBezTo>
                    <a:pt x="41" y="42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386"/>
                    <a:pt x="3725" y="214"/>
                  </a:cubicBezTo>
                  <a:cubicBezTo>
                    <a:pt x="3684" y="92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4076875" y="4049250"/>
              <a:ext cx="192325" cy="13725"/>
            </a:xfrm>
            <a:custGeom>
              <a:avLst/>
              <a:gdLst/>
              <a:ahLst/>
              <a:cxnLst/>
              <a:rect l="l" t="t" r="r" b="b"/>
              <a:pathLst>
                <a:path w="7693" h="549" extrusionOk="0">
                  <a:moveTo>
                    <a:pt x="295" y="0"/>
                  </a:moveTo>
                  <a:cubicBezTo>
                    <a:pt x="122" y="0"/>
                    <a:pt x="0" y="132"/>
                    <a:pt x="0" y="295"/>
                  </a:cubicBezTo>
                  <a:cubicBezTo>
                    <a:pt x="41" y="467"/>
                    <a:pt x="163" y="548"/>
                    <a:pt x="295" y="548"/>
                  </a:cubicBezTo>
                  <a:lnTo>
                    <a:pt x="7398" y="548"/>
                  </a:lnTo>
                  <a:cubicBezTo>
                    <a:pt x="7561" y="548"/>
                    <a:pt x="7693" y="386"/>
                    <a:pt x="7693" y="213"/>
                  </a:cubicBezTo>
                  <a:cubicBezTo>
                    <a:pt x="7652" y="92"/>
                    <a:pt x="7520" y="0"/>
                    <a:pt x="7398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4076875" y="3953100"/>
              <a:ext cx="79175" cy="78150"/>
            </a:xfrm>
            <a:custGeom>
              <a:avLst/>
              <a:gdLst/>
              <a:ahLst/>
              <a:cxnLst/>
              <a:rect l="l" t="t" r="r" b="b"/>
              <a:pathLst>
                <a:path w="3167" h="3126" extrusionOk="0">
                  <a:moveTo>
                    <a:pt x="2619" y="548"/>
                  </a:moveTo>
                  <a:lnTo>
                    <a:pt x="2619" y="2578"/>
                  </a:lnTo>
                  <a:lnTo>
                    <a:pt x="548" y="2578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32"/>
                    <a:pt x="0" y="294"/>
                  </a:cubicBezTo>
                  <a:lnTo>
                    <a:pt x="0" y="2831"/>
                  </a:lnTo>
                  <a:cubicBezTo>
                    <a:pt x="0" y="3004"/>
                    <a:pt x="122" y="3126"/>
                    <a:pt x="295" y="3126"/>
                  </a:cubicBezTo>
                  <a:lnTo>
                    <a:pt x="2872" y="3126"/>
                  </a:lnTo>
                  <a:cubicBezTo>
                    <a:pt x="3045" y="3126"/>
                    <a:pt x="3167" y="3004"/>
                    <a:pt x="3167" y="2831"/>
                  </a:cubicBezTo>
                  <a:lnTo>
                    <a:pt x="3167" y="294"/>
                  </a:lnTo>
                  <a:cubicBezTo>
                    <a:pt x="3167" y="132"/>
                    <a:pt x="3045" y="0"/>
                    <a:pt x="287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37"/>
          <p:cNvGrpSpPr/>
          <p:nvPr/>
        </p:nvGrpSpPr>
        <p:grpSpPr>
          <a:xfrm>
            <a:off x="6678301" y="502525"/>
            <a:ext cx="2906966" cy="4764365"/>
            <a:chOff x="6678301" y="502525"/>
            <a:chExt cx="2906966" cy="4764365"/>
          </a:xfrm>
        </p:grpSpPr>
        <p:grpSp>
          <p:nvGrpSpPr>
            <p:cNvPr id="1687" name="Google Shape;1687;p37"/>
            <p:cNvGrpSpPr/>
            <p:nvPr/>
          </p:nvGrpSpPr>
          <p:grpSpPr>
            <a:xfrm>
              <a:off x="6678301" y="4290119"/>
              <a:ext cx="1312462" cy="976771"/>
              <a:chOff x="5951675" y="3577056"/>
              <a:chExt cx="1387821" cy="1032855"/>
            </a:xfrm>
          </p:grpSpPr>
          <p:sp>
            <p:nvSpPr>
              <p:cNvPr id="1688" name="Google Shape;1688;p3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37"/>
            <p:cNvGrpSpPr/>
            <p:nvPr/>
          </p:nvGrpSpPr>
          <p:grpSpPr>
            <a:xfrm>
              <a:off x="7601086" y="1910212"/>
              <a:ext cx="1984181" cy="3233330"/>
              <a:chOff x="525125" y="1486050"/>
              <a:chExt cx="2124163" cy="3461439"/>
            </a:xfrm>
          </p:grpSpPr>
          <p:sp>
            <p:nvSpPr>
              <p:cNvPr id="1691" name="Google Shape;1691;p3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5" name="Google Shape;1725;p3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6" name="Google Shape;1726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8" name="Google Shape;1728;p3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9" name="Google Shape;1729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31" name="Google Shape;1731;p37"/>
            <p:cNvSpPr/>
            <p:nvPr/>
          </p:nvSpPr>
          <p:spPr>
            <a:xfrm>
              <a:off x="8040900" y="502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9"/>
          <p:cNvSpPr txBox="1">
            <a:spLocks noGrp="1"/>
          </p:cNvSpPr>
          <p:nvPr>
            <p:ph type="title"/>
          </p:nvPr>
        </p:nvSpPr>
        <p:spPr>
          <a:xfrm>
            <a:off x="720000" y="356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Convenience (As a Feature)</a:t>
            </a:r>
            <a:endParaRPr dirty="0"/>
          </a:p>
        </p:txBody>
      </p:sp>
      <p:sp>
        <p:nvSpPr>
          <p:cNvPr id="1341" name="Google Shape;1341;p29"/>
          <p:cNvSpPr txBox="1">
            <a:spLocks noGrp="1"/>
          </p:cNvSpPr>
          <p:nvPr>
            <p:ph type="body" idx="1"/>
          </p:nvPr>
        </p:nvSpPr>
        <p:spPr>
          <a:xfrm>
            <a:off x="720000" y="864350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Grocery stores are divided into traditional and non-traditional types, are dependent on their regions, and are occasionally divided between their size, price of goods, or even year-end sales.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342" name="Google Shape;1342;p29"/>
          <p:cNvGraphicFramePr/>
          <p:nvPr>
            <p:extLst>
              <p:ext uri="{D42A27DB-BD31-4B8C-83A1-F6EECF244321}">
                <p14:modId xmlns:p14="http://schemas.microsoft.com/office/powerpoint/2010/main" val="467395973"/>
              </p:ext>
            </p:extLst>
          </p:nvPr>
        </p:nvGraphicFramePr>
        <p:xfrm>
          <a:off x="217010" y="1437050"/>
          <a:ext cx="7224570" cy="3306836"/>
        </p:xfrm>
        <a:graphic>
          <a:graphicData uri="http://schemas.openxmlformats.org/drawingml/2006/table">
            <a:tbl>
              <a:tblPr>
                <a:noFill/>
                <a:tableStyleId>{5BE1C011-1945-49D7-89B2-0DE12A4E9BAA}</a:tableStyleId>
              </a:tblPr>
              <a:tblGrid>
                <a:gridCol w="214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184">
                  <a:extLst>
                    <a:ext uri="{9D8B030D-6E8A-4147-A177-3AD203B41FA5}">
                      <a16:colId xmlns:a16="http://schemas.microsoft.com/office/drawing/2014/main" val="1717309157"/>
                    </a:ext>
                  </a:extLst>
                </a:gridCol>
              </a:tblGrid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Supermarket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large shop for groceries. It's a full service grocery store that often sells a variety of non-food products as well. Almost always part of a chain (Publix, Harris Teeter,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Piggly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Wiggly,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BiLo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Ingles, Bells,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Earthfare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Montserrat Medium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Variety</a:t>
                      </a:r>
                      <a:r>
                        <a:rPr lang="en-US" sz="1400" u="sng" baseline="0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 </a:t>
                      </a: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Store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variety store or price-point retailer is a retail shop that sells inexpensive items, usually with a single price point for all items in the store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(Dollar Tree, Family Dollar, Dollar General).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4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Warehouse Club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membership-retailer hybrid that sells bulk products in a warehouse environment. At least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 (Costco, Sam’s Club, BJ’s).</a:t>
                      </a:r>
                      <a:endParaRPr lang="en-US" sz="1000" u="sng" dirty="0" smtClean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7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Supercenter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food and drug store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combination that sells mass merchandise.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At least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Target, Walmart).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Convenience Store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non-traditional, limited store that sells variety of general merchandise, including packaged food products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7-Eleven, Quick Trip.)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Literature Say?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84" y="1148175"/>
            <a:ext cx="4108589" cy="418200"/>
          </a:xfrm>
        </p:spPr>
        <p:txBody>
          <a:bodyPr/>
          <a:lstStyle/>
          <a:p>
            <a:r>
              <a:rPr lang="en-US" dirty="0" smtClean="0"/>
              <a:t>Distance is Statistically Significant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94621" y="1566375"/>
            <a:ext cx="364356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It was consistently shown that, the closer a home was to selected amenities, there was an increase in rental prices. This both applied to higher income households and low income households. 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053386" y="1566375"/>
            <a:ext cx="357022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Higher income households are able to change grocery stores more easily, are more able to travel, and are more interested in service availability (EG parking).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2110198" y="3299497"/>
            <a:ext cx="5182699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 smtClean="0"/>
              <a:t>Considered “revitalization”, even in poor neighborhoods, the development of new grocery stores shows a positive increase in rental prices. This applies most to those houses closest to the new lots.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4724790" y="1144057"/>
            <a:ext cx="4114411" cy="418200"/>
          </a:xfrm>
        </p:spPr>
        <p:txBody>
          <a:bodyPr/>
          <a:lstStyle/>
          <a:p>
            <a:r>
              <a:rPr lang="en-US" dirty="0" smtClean="0"/>
              <a:t>Type of Store Matters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1730690" y="2881297"/>
            <a:ext cx="5682619" cy="418200"/>
          </a:xfrm>
        </p:spPr>
        <p:txBody>
          <a:bodyPr/>
          <a:lstStyle/>
          <a:p>
            <a:r>
              <a:rPr lang="en-US" dirty="0" smtClean="0"/>
              <a:t>Development Trends Spark Rental Price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6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as a Measurement</a:t>
            </a:r>
            <a:endParaRPr/>
          </a:p>
        </p:txBody>
      </p:sp>
      <p:sp>
        <p:nvSpPr>
          <p:cNvPr id="30" name="Google Shape;1509;p33"/>
          <p:cNvSpPr txBox="1">
            <a:spLocks/>
          </p:cNvSpPr>
          <p:nvPr/>
        </p:nvSpPr>
        <p:spPr>
          <a:xfrm>
            <a:off x="720000" y="1030280"/>
            <a:ext cx="7940161" cy="1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●"/>
            </a:pPr>
            <a:r>
              <a:rPr lang="en-US"/>
              <a:t>Because of the variety and quality of features, we will vary whether we use distance, density, or both based on the type of feature being used. </a:t>
            </a:r>
          </a:p>
        </p:txBody>
      </p:sp>
      <p:sp>
        <p:nvSpPr>
          <p:cNvPr id="31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491" y="1669619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Distance-Based</a:t>
            </a:r>
            <a:endParaRPr dirty="0"/>
          </a:p>
        </p:txBody>
      </p:sp>
      <p:sp>
        <p:nvSpPr>
          <p:cNvPr id="32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379491" y="2167062"/>
            <a:ext cx="3076500" cy="1709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Using sources like Google.api</a:t>
            </a:r>
            <a:r>
              <a:rPr lang="en" dirty="0" smtClean="0"/>
              <a:t>, </a:t>
            </a:r>
            <a:r>
              <a:rPr lang="en-US" dirty="0"/>
              <a:t>Foursquare, </a:t>
            </a:r>
            <a:r>
              <a:rPr lang="en-US" dirty="0" smtClean="0"/>
              <a:t>and </a:t>
            </a:r>
            <a:r>
              <a:rPr lang="en-US" dirty="0" err="1" smtClean="0"/>
              <a:t>OpenStreetMap</a:t>
            </a:r>
            <a:r>
              <a:rPr lang="en-US" dirty="0"/>
              <a:t>,</a:t>
            </a:r>
            <a:r>
              <a:rPr lang="en" dirty="0" smtClean="0"/>
              <a:t> </a:t>
            </a:r>
            <a:r>
              <a:rPr lang="en" dirty="0"/>
              <a:t>we will join geospatial dataset with the rental dataset to find most influential feature influences. As a base, it would be </a:t>
            </a:r>
            <a:r>
              <a:rPr lang="en" dirty="0" smtClean="0"/>
              <a:t>closest *feature* to location given.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 smtClean="0"/>
              <a:t>However, we also have a previous data that gave us set limits of: </a:t>
            </a:r>
            <a:r>
              <a:rPr lang="en-US" dirty="0"/>
              <a:t>0-199.9, 200-399.9, 400-599.9, and 500-800 </a:t>
            </a:r>
            <a:r>
              <a:rPr lang="en-US" dirty="0" smtClean="0"/>
              <a:t>meters. </a:t>
            </a:r>
            <a:r>
              <a:rPr lang="en-US" dirty="0"/>
              <a:t>400-599.9 was </a:t>
            </a:r>
            <a:r>
              <a:rPr lang="en-US" dirty="0" smtClean="0"/>
              <a:t>considered not statistically significant. This should be kept in mind.</a:t>
            </a:r>
            <a:endParaRPr dirty="0"/>
          </a:p>
        </p:txBody>
      </p:sp>
      <p:sp>
        <p:nvSpPr>
          <p:cNvPr id="33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7993" y="1669619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Density-Based</a:t>
            </a:r>
            <a:endParaRPr dirty="0"/>
          </a:p>
        </p:txBody>
      </p:sp>
      <p:sp>
        <p:nvSpPr>
          <p:cNvPr id="34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2176601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Essentially the same as the distance-based, except using quantity within a 1 mile radius. We will keep ideally keep the same radius throughout of 1 mile throughout the analysis to ensure features are measured on comparable </a:t>
            </a:r>
            <a:r>
              <a:rPr lang="en" dirty="0" smtClean="0"/>
              <a:t>scales. See previous comments on distance about significance.</a:t>
            </a:r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5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Capture non-linear relationships and interactions between amenities and rental prices.</a:t>
            </a:r>
          </a:p>
        </p:txBody>
      </p:sp>
      <p:sp>
        <p:nvSpPr>
          <p:cNvPr id="1558" name="Google Shape;1558;p35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Like Random Forest, but typically more powerful and faster, especially with large datasets. It also handles missing values and scales well.</a:t>
            </a:r>
          </a:p>
        </p:txBody>
      </p:sp>
      <p:sp>
        <p:nvSpPr>
          <p:cNvPr id="1559" name="Google Shape;1559;p35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Seek to understand the linear relationship between rental price and external amenities along with other features.</a:t>
            </a:r>
          </a:p>
        </p:txBody>
      </p:sp>
      <p:sp>
        <p:nvSpPr>
          <p:cNvPr id="1560" name="Google Shape;1560;p35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Useful for capturing complex non-linear effects without requiring explicit interaction terms or feature engineering.</a:t>
            </a:r>
            <a:endParaRPr lang="en-US" dirty="0"/>
          </a:p>
        </p:txBody>
      </p:sp>
      <p:sp>
        <p:nvSpPr>
          <p:cNvPr id="1561" name="Google Shape;156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GUIDING PRINCIPLES</a:t>
            </a:r>
            <a:endParaRPr/>
          </a:p>
        </p:txBody>
      </p:sp>
      <p:sp>
        <p:nvSpPr>
          <p:cNvPr id="1562" name="Google Shape;1562;p35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Random Forest</a:t>
            </a:r>
            <a:endParaRPr dirty="0"/>
          </a:p>
        </p:txBody>
      </p:sp>
      <p:sp>
        <p:nvSpPr>
          <p:cNvPr id="1563" name="Google Shape;1563;p35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Multiple Linear Regression</a:t>
            </a:r>
          </a:p>
        </p:txBody>
      </p:sp>
      <p:sp>
        <p:nvSpPr>
          <p:cNvPr id="1564" name="Google Shape;1564;p35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XGBoost</a:t>
            </a:r>
            <a:endParaRPr lang="en-US" dirty="0"/>
          </a:p>
        </p:txBody>
      </p:sp>
      <p:sp>
        <p:nvSpPr>
          <p:cNvPr id="1565" name="Google Shape;1565;p35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Kernel Ridge Regression</a:t>
            </a:r>
          </a:p>
        </p:txBody>
      </p:sp>
      <p:sp>
        <p:nvSpPr>
          <p:cNvPr id="1566" name="Google Shape;1566;p35"/>
          <p:cNvSpPr/>
          <p:nvPr/>
        </p:nvSpPr>
        <p:spPr>
          <a:xfrm>
            <a:off x="7200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5"/>
          <p:cNvSpPr/>
          <p:nvPr/>
        </p:nvSpPr>
        <p:spPr>
          <a:xfrm>
            <a:off x="7200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5"/>
          <p:cNvSpPr/>
          <p:nvPr/>
        </p:nvSpPr>
        <p:spPr>
          <a:xfrm>
            <a:off x="44611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5"/>
          <p:cNvSpPr/>
          <p:nvPr/>
        </p:nvSpPr>
        <p:spPr>
          <a:xfrm>
            <a:off x="44611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825190" y="151352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1.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109" y="1534940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Calligraphy" panose="03010101010101010101" pitchFamily="66" charset="0"/>
              </a:rPr>
              <a:t>2.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965" y="311116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3.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5108" y="3111165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 dirty="0" smtClean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ROADMAP</a:t>
            </a:r>
            <a:endParaRPr sz="2700" b="0" dirty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4" name="Google Shape;1900;p43"/>
          <p:cNvGraphicFramePr/>
          <p:nvPr>
            <p:extLst>
              <p:ext uri="{D42A27DB-BD31-4B8C-83A1-F6EECF244321}">
                <p14:modId xmlns:p14="http://schemas.microsoft.com/office/powerpoint/2010/main" val="1432650860"/>
              </p:ext>
            </p:extLst>
          </p:nvPr>
        </p:nvGraphicFramePr>
        <p:xfrm>
          <a:off x="726875" y="1051488"/>
          <a:ext cx="7956208" cy="3220350"/>
        </p:xfrm>
        <a:graphic>
          <a:graphicData uri="http://schemas.openxmlformats.org/drawingml/2006/table">
            <a:tbl>
              <a:tblPr>
                <a:noFill/>
                <a:tableStyleId>{3332D64C-8942-42BA-92D0-258D979DEA1F}</a:tableStyleId>
              </a:tblPr>
              <a:tblGrid>
                <a:gridCol w="323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WEEK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OBJECTIVE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ONE: Design and Data Gathering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 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project proposal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based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Week Zero’s discussions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begin data 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collection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TWO: Extract, Transform, and Load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geospatial data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set that can be merged for machine learning; begin creating models.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THREE: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Begin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Modeling,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present initial findings or ”Minimum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Viable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Product</a:t>
                      </a:r>
                      <a:r>
                        <a:rPr lang="en-US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FOUR: Refine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Refine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MVP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</a:rPr>
                        <a:t>based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feedback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and draft summary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FIVE: Finalize Findings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Summarize findings in Capstone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SIX: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*</a:t>
                      </a:r>
                      <a:r>
                        <a:rPr lang="en" sz="1000" i="1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Buffer</a:t>
                      </a:r>
                      <a:r>
                        <a:rPr lang="en" sz="1000" i="1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Unknown if needed for</a:t>
                      </a:r>
                      <a:r>
                        <a:rPr lang="en" sz="1000" baseline="0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more time with modeling and/or Capstone paper</a:t>
                      </a:r>
                      <a:endParaRPr sz="1000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01489"/>
              </p:ext>
            </p:extLst>
          </p:nvPr>
        </p:nvGraphicFramePr>
        <p:xfrm>
          <a:off x="341970" y="125528"/>
          <a:ext cx="8460060" cy="2519536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518160">
                <a:tc gridSpan="5"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Table 1:</a:t>
                      </a:r>
                      <a:r>
                        <a:rPr lang="en-US" baseline="0" dirty="0" smtClean="0"/>
                        <a:t> Score Comparison for Distance, Validation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693920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0.6250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312863.5451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559.3421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0.1389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0.5817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348921.4715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590.6958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0.1449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MLR Regression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0.3291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559709.7060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748.1375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19.830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19730"/>
                  </a:ext>
                </a:extLst>
              </a:tr>
              <a:tr h="370804">
                <a:tc>
                  <a:txBody>
                    <a:bodyPr/>
                    <a:lstStyle/>
                    <a:p>
                      <a:r>
                        <a:rPr lang="en-US" dirty="0" smtClean="0"/>
                        <a:t>MLR,</a:t>
                      </a:r>
                      <a:r>
                        <a:rPr lang="en-US" baseline="0" dirty="0" smtClean="0"/>
                        <a:t> Ridge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0.3292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559639.9084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748.0908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0.1981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22578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51326"/>
              </p:ext>
            </p:extLst>
          </p:nvPr>
        </p:nvGraphicFramePr>
        <p:xfrm>
          <a:off x="341970" y="2645064"/>
          <a:ext cx="8460060" cy="2372360"/>
        </p:xfrm>
        <a:graphic>
          <a:graphicData uri="http://schemas.openxmlformats.org/drawingml/2006/table">
            <a:tbl>
              <a:tblPr firstRow="1" bandRow="1">
                <a:tableStyleId>{3332D64C-8942-42BA-92D0-258D979DEA1F}</a:tableStyleId>
              </a:tblPr>
              <a:tblGrid>
                <a:gridCol w="1692012">
                  <a:extLst>
                    <a:ext uri="{9D8B030D-6E8A-4147-A177-3AD203B41FA5}">
                      <a16:colId xmlns:a16="http://schemas.microsoft.com/office/drawing/2014/main" val="144455786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853180554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70337288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1732834869"/>
                    </a:ext>
                  </a:extLst>
                </a:gridCol>
                <a:gridCol w="1692012">
                  <a:extLst>
                    <a:ext uri="{9D8B030D-6E8A-4147-A177-3AD203B41FA5}">
                      <a16:colId xmlns:a16="http://schemas.microsoft.com/office/drawing/2014/main" val="29492769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Table 2:</a:t>
                      </a:r>
                      <a:r>
                        <a:rPr lang="en-US" baseline="0" dirty="0" smtClean="0"/>
                        <a:t> Score Comparison for Distance, Test</a:t>
                      </a:r>
                      <a:endParaRPr lang="en-US" dirty="0" smtClean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666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R-Squared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r>
                        <a:rPr lang="en-US" baseline="0" dirty="0" smtClean="0"/>
                        <a:t> Squared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</a:t>
                      </a:r>
                      <a:r>
                        <a:rPr lang="en-US" baseline="0" dirty="0" smtClean="0"/>
                        <a:t>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 Absolute Percentage Error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8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0.6291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316769.3253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562.8226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0.1394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00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0.5911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349255.2903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590.9782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0.1492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95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MLR Regression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0.2574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634274.5192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796.4135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20.403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01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/>
                        <a:t>MLR,</a:t>
                      </a:r>
                      <a:r>
                        <a:rPr lang="en-US" baseline="0" dirty="0" smtClean="0"/>
                        <a:t> Ridge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0.2582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633533.7671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795.9483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0.2038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4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01689"/>
      </p:ext>
    </p:extLst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1208</Words>
  <Application>Microsoft Office PowerPoint</Application>
  <PresentationFormat>On-screen Show (16:9)</PresentationFormat>
  <Paragraphs>183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Bebas Neue</vt:lpstr>
      <vt:lpstr>Lucida Calligraphy</vt:lpstr>
      <vt:lpstr>Montserrat</vt:lpstr>
      <vt:lpstr>Montserrat Medium</vt:lpstr>
      <vt:lpstr>Raleway</vt:lpstr>
      <vt:lpstr>Raleway Black</vt:lpstr>
      <vt:lpstr>Raleway ExtraBold</vt:lpstr>
      <vt:lpstr>Rental Housing Marketing Plan by Slidesgo</vt:lpstr>
      <vt:lpstr>The Convenience Factor: Residential Valuation Using Machine Learning</vt:lpstr>
      <vt:lpstr>PowerPoint Presentation</vt:lpstr>
      <vt:lpstr>How do external amenities impact rental prices on Build-to-Rent and Single/Multi Family Rental Homes?</vt:lpstr>
      <vt:lpstr>Convenience (As a Feature)</vt:lpstr>
      <vt:lpstr>What Does the Literature Say?</vt:lpstr>
      <vt:lpstr>Features as a Measurement</vt:lpstr>
      <vt:lpstr>OUR GUIDING PRINCIPLES</vt:lpstr>
      <vt:lpstr>ROADMAP</vt:lpstr>
      <vt:lpstr>PowerPoint Presentation</vt:lpstr>
      <vt:lpstr>PowerPoint Presentation</vt:lpstr>
      <vt:lpstr>PowerPoint Presentation</vt:lpstr>
      <vt:lpstr>MLR: Distance</vt:lpstr>
      <vt:lpstr>Random Forest: Distance</vt:lpstr>
      <vt:lpstr>Random Forest: Distance, Partial Dependency Display</vt:lpstr>
      <vt:lpstr>XGBoost: Distance</vt:lpstr>
      <vt:lpstr>XGBoost: Distance, Partial Dependency Display</vt:lpstr>
      <vt:lpstr>XGBoost: Density</vt:lpstr>
      <vt:lpstr>XGBoost: Density, Partial Dependency Display (One Mile)</vt:lpstr>
      <vt:lpstr>XGBoost: Density, Partial Dependency Display (Five Miles)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Convenience Factor: Residential Valuation Using Machine Learning</dc:title>
  <cp:lastModifiedBy>Daniel Immediato</cp:lastModifiedBy>
  <cp:revision>71</cp:revision>
  <dcterms:modified xsi:type="dcterms:W3CDTF">2024-10-18T03:03:00Z</dcterms:modified>
</cp:coreProperties>
</file>