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25"/>
  </p:notesMasterIdLst>
  <p:sldIdLst>
    <p:sldId id="256" r:id="rId2"/>
    <p:sldId id="297" r:id="rId3"/>
    <p:sldId id="265" r:id="rId4"/>
    <p:sldId id="257" r:id="rId5"/>
    <p:sldId id="298" r:id="rId6"/>
    <p:sldId id="261" r:id="rId7"/>
    <p:sldId id="263" r:id="rId8"/>
    <p:sldId id="271" r:id="rId9"/>
    <p:sldId id="306" r:id="rId10"/>
    <p:sldId id="302" r:id="rId11"/>
    <p:sldId id="308" r:id="rId12"/>
    <p:sldId id="301" r:id="rId13"/>
    <p:sldId id="299" r:id="rId14"/>
    <p:sldId id="305" r:id="rId15"/>
    <p:sldId id="300" r:id="rId16"/>
    <p:sldId id="307" r:id="rId17"/>
    <p:sldId id="310" r:id="rId18"/>
    <p:sldId id="311" r:id="rId19"/>
    <p:sldId id="312" r:id="rId20"/>
    <p:sldId id="313" r:id="rId21"/>
    <p:sldId id="303" r:id="rId22"/>
    <p:sldId id="309" r:id="rId23"/>
    <p:sldId id="304"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E1C011-1945-49D7-89B2-0DE12A4E9BAA}">
  <a:tblStyle styleId="{5BE1C011-1945-49D7-89B2-0DE12A4E9B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332D64C-8942-42BA-92D0-258D979DEA1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24035795cc3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24035795cc3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Mean likelihood estimation</a:t>
            </a:r>
            <a:r>
              <a:rPr lang="en-US" baseline="0" dirty="0" smtClean="0"/>
              <a:t> for coefficients. Try using lasso. SHAP values for sensitivity analysis, creates a fake coefficient. </a:t>
            </a:r>
            <a:endParaRPr lang="en-US" dirty="0" smtClean="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1" dirty="0" smtClean="0"/>
          </a:p>
        </p:txBody>
      </p:sp>
    </p:spTree>
    <p:extLst>
      <p:ext uri="{BB962C8B-B14F-4D97-AF65-F5344CB8AC3E}">
        <p14:creationId xmlns:p14="http://schemas.microsoft.com/office/powerpoint/2010/main" val="1368248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Greatest importance</a:t>
            </a:r>
            <a:r>
              <a:rPr lang="en-US" baseline="0" dirty="0" smtClean="0"/>
              <a:t> to supermarket and convenience.</a:t>
            </a:r>
            <a:endParaRPr lang="en-US" dirty="0"/>
          </a:p>
        </p:txBody>
      </p:sp>
    </p:spTree>
    <p:extLst>
      <p:ext uri="{BB962C8B-B14F-4D97-AF65-F5344CB8AC3E}">
        <p14:creationId xmlns:p14="http://schemas.microsoft.com/office/powerpoint/2010/main" val="981865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Measured</a:t>
            </a:r>
            <a:r>
              <a:rPr lang="en-US" baseline="0" dirty="0" smtClean="0"/>
              <a:t> in meters, implies no particular trend in variety store. High degree of INITIAL dependence for SC, C, and SM, sudden rise for wholesale at around 9 miles. </a:t>
            </a:r>
            <a:endParaRPr lang="en-US" dirty="0" smtClean="0"/>
          </a:p>
          <a:p>
            <a:endParaRPr lang="en-US" dirty="0"/>
          </a:p>
        </p:txBody>
      </p:sp>
    </p:spTree>
    <p:extLst>
      <p:ext uri="{BB962C8B-B14F-4D97-AF65-F5344CB8AC3E}">
        <p14:creationId xmlns:p14="http://schemas.microsoft.com/office/powerpoint/2010/main" val="2734029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RF, greatest importance to wholesale and SC with convenience and SM trailing behind.</a:t>
            </a:r>
            <a:r>
              <a:rPr lang="en-US" baseline="0" dirty="0" smtClean="0"/>
              <a:t> </a:t>
            </a:r>
            <a:endParaRPr lang="en-US" dirty="0"/>
          </a:p>
        </p:txBody>
      </p:sp>
    </p:spTree>
    <p:extLst>
      <p:ext uri="{BB962C8B-B14F-4D97-AF65-F5344CB8AC3E}">
        <p14:creationId xmlns:p14="http://schemas.microsoft.com/office/powerpoint/2010/main" val="1976294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Same as RF,</a:t>
            </a:r>
            <a:r>
              <a:rPr lang="en-US" baseline="0" dirty="0" smtClean="0"/>
              <a:t> mostly. </a:t>
            </a:r>
            <a:endParaRPr lang="en-US" dirty="0"/>
          </a:p>
        </p:txBody>
      </p:sp>
    </p:spTree>
    <p:extLst>
      <p:ext uri="{BB962C8B-B14F-4D97-AF65-F5344CB8AC3E}">
        <p14:creationId xmlns:p14="http://schemas.microsoft.com/office/powerpoint/2010/main" val="3042155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One mile demonstrates a positive correlation with convenience and</a:t>
            </a:r>
            <a:r>
              <a:rPr lang="en-US" baseline="0" dirty="0" smtClean="0"/>
              <a:t> supermarket, but only a minor influence with wholesale. It then asserts a very, very slight negative correlation with supercenters and a negative correlation with variety stores. Five miles says a bit differently, asserting a positive influence of supercenters and a very negative influence of wholesale. </a:t>
            </a:r>
            <a:endParaRPr lang="en-US" dirty="0"/>
          </a:p>
        </p:txBody>
      </p:sp>
    </p:spTree>
    <p:extLst>
      <p:ext uri="{BB962C8B-B14F-4D97-AF65-F5344CB8AC3E}">
        <p14:creationId xmlns:p14="http://schemas.microsoft.com/office/powerpoint/2010/main" val="1847262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Supermarket and convenience stores are consistently rated as the most important,</a:t>
            </a:r>
            <a:r>
              <a:rPr lang="en-US" baseline="0" dirty="0" smtClean="0"/>
              <a:t> while wholesale drags behind as the least important. VS and SC are somewhere in the middle. </a:t>
            </a:r>
            <a:endParaRPr lang="en-US" dirty="0"/>
          </a:p>
        </p:txBody>
      </p:sp>
    </p:spTree>
    <p:extLst>
      <p:ext uri="{BB962C8B-B14F-4D97-AF65-F5344CB8AC3E}">
        <p14:creationId xmlns:p14="http://schemas.microsoft.com/office/powerpoint/2010/main" val="3105280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Implies that,</a:t>
            </a:r>
            <a:r>
              <a:rPr lang="en-US" baseline="0" dirty="0" smtClean="0"/>
              <a:t> as the number of stores increases, the dependency increases, with the exception of variety stores and at some point it levels out to not having a meaning. </a:t>
            </a:r>
            <a:endParaRPr lang="en-US" dirty="0" smtClean="0"/>
          </a:p>
          <a:p>
            <a:endParaRPr lang="en-US" dirty="0"/>
          </a:p>
        </p:txBody>
      </p:sp>
    </p:spTree>
    <p:extLst>
      <p:ext uri="{BB962C8B-B14F-4D97-AF65-F5344CB8AC3E}">
        <p14:creationId xmlns:p14="http://schemas.microsoft.com/office/powerpoint/2010/main" val="3218450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This graph clarifies that</a:t>
            </a:r>
            <a:r>
              <a:rPr lang="en-US" baseline="0" dirty="0" smtClean="0"/>
              <a:t> it does not level out for any of the store types. However, variety store only seems to be effective with a few stores in the nearby area. </a:t>
            </a:r>
            <a:endParaRPr lang="en-US" dirty="0" smtClean="0"/>
          </a:p>
          <a:p>
            <a:endParaRPr lang="en-US" dirty="0"/>
          </a:p>
        </p:txBody>
      </p:sp>
    </p:spTree>
    <p:extLst>
      <p:ext uri="{BB962C8B-B14F-4D97-AF65-F5344CB8AC3E}">
        <p14:creationId xmlns:p14="http://schemas.microsoft.com/office/powerpoint/2010/main" val="564940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Unlike</a:t>
            </a:r>
            <a:r>
              <a:rPr lang="en-US" baseline="0" dirty="0" smtClean="0"/>
              <a:t> Random forest plot, the five miles implies a larger importance to wholesale. </a:t>
            </a:r>
            <a:endParaRPr lang="en-US" dirty="0"/>
          </a:p>
        </p:txBody>
      </p:sp>
    </p:spTree>
    <p:extLst>
      <p:ext uri="{BB962C8B-B14F-4D97-AF65-F5344CB8AC3E}">
        <p14:creationId xmlns:p14="http://schemas.microsoft.com/office/powerpoint/2010/main" val="4014293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ff18b49f31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ff18b49f31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Mostly same as RF.</a:t>
            </a:r>
            <a:endParaRPr lang="en-US" dirty="0"/>
          </a:p>
        </p:txBody>
      </p:sp>
    </p:spTree>
    <p:extLst>
      <p:ext uri="{BB962C8B-B14F-4D97-AF65-F5344CB8AC3E}">
        <p14:creationId xmlns:p14="http://schemas.microsoft.com/office/powerpoint/2010/main" val="4236000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Wholesale</a:t>
            </a:r>
            <a:r>
              <a:rPr lang="en-US" baseline="0" dirty="0" smtClean="0"/>
              <a:t> has a larger dependency compared to the RF plot 5 </a:t>
            </a:r>
            <a:r>
              <a:rPr lang="en-US" baseline="0" smtClean="0"/>
              <a:t>mile plot, </a:t>
            </a:r>
            <a:r>
              <a:rPr lang="en-US" baseline="0" dirty="0" smtClean="0"/>
              <a:t>spiking at 2, as do supermarkets, spiking at 25. Otherwise it’s mostly the same </a:t>
            </a:r>
            <a:endParaRPr lang="en-US" dirty="0"/>
          </a:p>
        </p:txBody>
      </p:sp>
    </p:spTree>
    <p:extLst>
      <p:ext uri="{BB962C8B-B14F-4D97-AF65-F5344CB8AC3E}">
        <p14:creationId xmlns:p14="http://schemas.microsoft.com/office/powerpoint/2010/main" val="1473675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4" name="Google Shape;1504;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5" name="Google Shape;1555;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g204a31f363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7" name="Google Shape;1897;g204a31f363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Mean squared error (MSE) measures error in statistical models by using the average squared difference between observed and predicted values. Smaller value represents</a:t>
            </a:r>
            <a:r>
              <a:rPr lang="en-US" baseline="0" dirty="0" smtClean="0"/>
              <a:t> better predictive accuracy. MAPE of 0% represents perfect accuracy. </a:t>
            </a:r>
            <a:r>
              <a:rPr lang="en-US" baseline="0" dirty="0" smtClean="0"/>
              <a:t>***Bolded means it’s the superior version compared between the validation and test, bolded model means it’s best model in the set.</a:t>
            </a:r>
          </a:p>
          <a:p>
            <a:endParaRPr lang="en-US" baseline="0" dirty="0" smtClean="0"/>
          </a:p>
          <a:p>
            <a:r>
              <a:rPr lang="en-US" baseline="0" dirty="0" smtClean="0"/>
              <a:t>Summary: When it came to distance, the validation set had the tendency to be the superior set, however, </a:t>
            </a:r>
            <a:r>
              <a:rPr lang="en-US" baseline="0" dirty="0" err="1" smtClean="0"/>
              <a:t>XGBoost</a:t>
            </a:r>
            <a:r>
              <a:rPr lang="en-US" baseline="0" dirty="0" smtClean="0"/>
              <a:t> was the best model overall for both validation and test sets. </a:t>
            </a:r>
            <a:endParaRPr lang="en-US" dirty="0"/>
          </a:p>
        </p:txBody>
      </p:sp>
    </p:spTree>
    <p:extLst>
      <p:ext uri="{BB962C8B-B14F-4D97-AF65-F5344CB8AC3E}">
        <p14:creationId xmlns:p14="http://schemas.microsoft.com/office/powerpoint/2010/main" val="3021397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Random forest was the best model for both test and validation set when it came to density one mile. However,</a:t>
            </a:r>
            <a:r>
              <a:rPr lang="en-US" baseline="0" dirty="0" smtClean="0"/>
              <a:t> random forest was the only model that stood out as superior for the test set in comparison to the validation set when it came to higher score in more than on category. </a:t>
            </a:r>
            <a:endParaRPr lang="en-US" dirty="0"/>
          </a:p>
        </p:txBody>
      </p:sp>
    </p:spTree>
    <p:extLst>
      <p:ext uri="{BB962C8B-B14F-4D97-AF65-F5344CB8AC3E}">
        <p14:creationId xmlns:p14="http://schemas.microsoft.com/office/powerpoint/2010/main" val="732946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Like</a:t>
            </a:r>
            <a:r>
              <a:rPr lang="en-US" baseline="0" dirty="0" smtClean="0"/>
              <a:t> with distance, </a:t>
            </a:r>
            <a:r>
              <a:rPr lang="en-US" baseline="0" dirty="0" err="1" smtClean="0"/>
              <a:t>XGBoost</a:t>
            </a:r>
            <a:r>
              <a:rPr lang="en-US" baseline="0" dirty="0" smtClean="0"/>
              <a:t> was the best model for both the validation and the test sets. Unlike with either the density one mile and the distance models, the test models were not superior in any category compared to the validation sets. </a:t>
            </a:r>
            <a:endParaRPr lang="en-US" dirty="0"/>
          </a:p>
        </p:txBody>
      </p:sp>
    </p:spTree>
    <p:extLst>
      <p:ext uri="{BB962C8B-B14F-4D97-AF65-F5344CB8AC3E}">
        <p14:creationId xmlns:p14="http://schemas.microsoft.com/office/powerpoint/2010/main" val="1040317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225" y="604100"/>
            <a:ext cx="4518600" cy="3139500"/>
          </a:xfrm>
          <a:prstGeom prst="rect">
            <a:avLst/>
          </a:prstGeom>
          <a:ln>
            <a:noFill/>
          </a:ln>
        </p:spPr>
        <p:txBody>
          <a:bodyPr spcFirstLastPara="1" wrap="square" lIns="91425" tIns="91425" rIns="91425" bIns="91425" anchor="b" anchorCtr="0">
            <a:noAutofit/>
          </a:bodyPr>
          <a:lstStyle>
            <a:lvl1pPr lvl="0">
              <a:lnSpc>
                <a:spcPct val="90000"/>
              </a:lnSpc>
              <a:spcBef>
                <a:spcPts val="0"/>
              </a:spcBef>
              <a:spcAft>
                <a:spcPts val="0"/>
              </a:spcAft>
              <a:buClr>
                <a:schemeClr val="dk1"/>
              </a:buClr>
              <a:buSzPts val="5200"/>
              <a:buNone/>
              <a:defRPr sz="5500" b="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3633175"/>
            <a:ext cx="4518600" cy="41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cxnSp>
        <p:nvCxnSpPr>
          <p:cNvPr id="11" name="Google Shape;11;p2"/>
          <p:cNvCxnSpPr/>
          <p:nvPr/>
        </p:nvCxnSpPr>
        <p:spPr>
          <a:xfrm>
            <a:off x="505850" y="-9175"/>
            <a:ext cx="0" cy="5165400"/>
          </a:xfrm>
          <a:prstGeom prst="straightConnector1">
            <a:avLst/>
          </a:prstGeom>
          <a:noFill/>
          <a:ln w="9525" cap="flat" cmpd="sng">
            <a:solidFill>
              <a:schemeClr val="dk1"/>
            </a:solidFill>
            <a:prstDash val="solid"/>
            <a:round/>
            <a:headEnd type="none" w="med" len="med"/>
            <a:tailEnd type="none" w="med" len="med"/>
          </a:ln>
        </p:spPr>
      </p:cxnSp>
      <p:sp>
        <p:nvSpPr>
          <p:cNvPr id="12" name="Google Shape;12;p2"/>
          <p:cNvSpPr/>
          <p:nvPr/>
        </p:nvSpPr>
        <p:spPr>
          <a:xfrm>
            <a:off x="375950" y="0"/>
            <a:ext cx="259800" cy="3556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668"/>
        <p:cNvGrpSpPr/>
        <p:nvPr/>
      </p:nvGrpSpPr>
      <p:grpSpPr>
        <a:xfrm>
          <a:off x="0" y="0"/>
          <a:ext cx="0" cy="0"/>
          <a:chOff x="0" y="0"/>
          <a:chExt cx="0" cy="0"/>
        </a:xfrm>
      </p:grpSpPr>
      <p:sp>
        <p:nvSpPr>
          <p:cNvPr id="669" name="Google Shape;66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0" name="Google Shape;670;p17"/>
          <p:cNvSpPr txBox="1">
            <a:spLocks noGrp="1"/>
          </p:cNvSpPr>
          <p:nvPr>
            <p:ph type="subTitle" idx="1"/>
          </p:nvPr>
        </p:nvSpPr>
        <p:spPr>
          <a:xfrm>
            <a:off x="714975" y="2362725"/>
            <a:ext cx="2461800" cy="418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71" name="Google Shape;671;p17"/>
          <p:cNvSpPr txBox="1">
            <a:spLocks noGrp="1"/>
          </p:cNvSpPr>
          <p:nvPr>
            <p:ph type="subTitle" idx="2"/>
          </p:nvPr>
        </p:nvSpPr>
        <p:spPr>
          <a:xfrm>
            <a:off x="714975" y="2702275"/>
            <a:ext cx="2461800" cy="100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72" name="Google Shape;672;p17"/>
          <p:cNvSpPr txBox="1">
            <a:spLocks noGrp="1"/>
          </p:cNvSpPr>
          <p:nvPr>
            <p:ph type="subTitle" idx="3"/>
          </p:nvPr>
        </p:nvSpPr>
        <p:spPr>
          <a:xfrm>
            <a:off x="3336098" y="2702275"/>
            <a:ext cx="2461800" cy="100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73" name="Google Shape;673;p17"/>
          <p:cNvSpPr txBox="1">
            <a:spLocks noGrp="1"/>
          </p:cNvSpPr>
          <p:nvPr>
            <p:ph type="subTitle" idx="4"/>
          </p:nvPr>
        </p:nvSpPr>
        <p:spPr>
          <a:xfrm>
            <a:off x="5957249" y="2702275"/>
            <a:ext cx="2461800" cy="100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74" name="Google Shape;674;p17"/>
          <p:cNvSpPr txBox="1">
            <a:spLocks noGrp="1"/>
          </p:cNvSpPr>
          <p:nvPr>
            <p:ph type="subTitle" idx="5"/>
          </p:nvPr>
        </p:nvSpPr>
        <p:spPr>
          <a:xfrm>
            <a:off x="3336096" y="2362725"/>
            <a:ext cx="2461800" cy="418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75" name="Google Shape;675;p17"/>
          <p:cNvSpPr txBox="1">
            <a:spLocks noGrp="1"/>
          </p:cNvSpPr>
          <p:nvPr>
            <p:ph type="subTitle" idx="6"/>
          </p:nvPr>
        </p:nvSpPr>
        <p:spPr>
          <a:xfrm>
            <a:off x="5957246" y="2362725"/>
            <a:ext cx="2461800" cy="418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676" name="Google Shape;676;p17"/>
          <p:cNvGrpSpPr/>
          <p:nvPr/>
        </p:nvGrpSpPr>
        <p:grpSpPr>
          <a:xfrm>
            <a:off x="-140753" y="3654800"/>
            <a:ext cx="3343819" cy="2866383"/>
            <a:chOff x="-140753" y="3620700"/>
            <a:chExt cx="3343819" cy="2866383"/>
          </a:xfrm>
        </p:grpSpPr>
        <p:sp>
          <p:nvSpPr>
            <p:cNvPr id="677" name="Google Shape;677;p17"/>
            <p:cNvSpPr/>
            <p:nvPr/>
          </p:nvSpPr>
          <p:spPr>
            <a:xfrm>
              <a:off x="-140753" y="4631412"/>
              <a:ext cx="988464" cy="512092"/>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678" name="Google Shape;678;p17"/>
            <p:cNvGrpSpPr/>
            <p:nvPr/>
          </p:nvGrpSpPr>
          <p:grpSpPr>
            <a:xfrm flipH="1">
              <a:off x="191261" y="4316655"/>
              <a:ext cx="1138764" cy="1855677"/>
              <a:chOff x="525125" y="1486050"/>
              <a:chExt cx="2124163" cy="3461439"/>
            </a:xfrm>
          </p:grpSpPr>
          <p:sp>
            <p:nvSpPr>
              <p:cNvPr id="679" name="Google Shape;679;p17"/>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7"/>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7"/>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7"/>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7"/>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7"/>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7"/>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7"/>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7"/>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7"/>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7"/>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7"/>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7"/>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7"/>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7"/>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7"/>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7"/>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7"/>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7"/>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7"/>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7"/>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7"/>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7"/>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7"/>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7"/>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7"/>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7"/>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7"/>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7"/>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7"/>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7"/>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7"/>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7"/>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7"/>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3" name="Google Shape;713;p17"/>
              <p:cNvGrpSpPr/>
              <p:nvPr/>
            </p:nvGrpSpPr>
            <p:grpSpPr>
              <a:xfrm>
                <a:off x="973439" y="2819098"/>
                <a:ext cx="174934" cy="130542"/>
                <a:chOff x="2714005" y="3446776"/>
                <a:chExt cx="330750" cy="246818"/>
              </a:xfrm>
            </p:grpSpPr>
            <p:sp>
              <p:nvSpPr>
                <p:cNvPr id="714" name="Google Shape;714;p17"/>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7"/>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17"/>
              <p:cNvGrpSpPr/>
              <p:nvPr/>
            </p:nvGrpSpPr>
            <p:grpSpPr>
              <a:xfrm>
                <a:off x="1640414" y="2819098"/>
                <a:ext cx="174934" cy="130542"/>
                <a:chOff x="2714005" y="3446776"/>
                <a:chExt cx="330750" cy="246818"/>
              </a:xfrm>
            </p:grpSpPr>
            <p:sp>
              <p:nvSpPr>
                <p:cNvPr id="717" name="Google Shape;717;p17"/>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7"/>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9" name="Google Shape;719;p17"/>
            <p:cNvSpPr/>
            <p:nvPr/>
          </p:nvSpPr>
          <p:spPr>
            <a:xfrm flipH="1">
              <a:off x="533119" y="3620700"/>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720" name="Google Shape;720;p17"/>
            <p:cNvGrpSpPr/>
            <p:nvPr/>
          </p:nvGrpSpPr>
          <p:grpSpPr>
            <a:xfrm flipH="1">
              <a:off x="1376499" y="4631405"/>
              <a:ext cx="1138764" cy="1855677"/>
              <a:chOff x="525125" y="1486050"/>
              <a:chExt cx="2124163" cy="3461439"/>
            </a:xfrm>
          </p:grpSpPr>
          <p:sp>
            <p:nvSpPr>
              <p:cNvPr id="721" name="Google Shape;721;p17"/>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7"/>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7"/>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7"/>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7"/>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7"/>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7"/>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7"/>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7"/>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7"/>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7"/>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7"/>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7"/>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7"/>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7"/>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7"/>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7"/>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7"/>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7"/>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7"/>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7"/>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7"/>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7"/>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7"/>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7"/>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7"/>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7"/>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7"/>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7"/>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7"/>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7"/>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7"/>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7"/>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7"/>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5" name="Google Shape;755;p17"/>
              <p:cNvGrpSpPr/>
              <p:nvPr/>
            </p:nvGrpSpPr>
            <p:grpSpPr>
              <a:xfrm>
                <a:off x="973439" y="2819098"/>
                <a:ext cx="174934" cy="130542"/>
                <a:chOff x="2714005" y="3446776"/>
                <a:chExt cx="330750" cy="246818"/>
              </a:xfrm>
            </p:grpSpPr>
            <p:sp>
              <p:nvSpPr>
                <p:cNvPr id="756" name="Google Shape;756;p17"/>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7"/>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17"/>
              <p:cNvGrpSpPr/>
              <p:nvPr/>
            </p:nvGrpSpPr>
            <p:grpSpPr>
              <a:xfrm>
                <a:off x="1640414" y="2819098"/>
                <a:ext cx="174934" cy="130542"/>
                <a:chOff x="2714005" y="3446776"/>
                <a:chExt cx="330750" cy="246818"/>
              </a:xfrm>
            </p:grpSpPr>
            <p:sp>
              <p:nvSpPr>
                <p:cNvPr id="759" name="Google Shape;759;p17"/>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7"/>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1" name="Google Shape;761;p17"/>
            <p:cNvGrpSpPr/>
            <p:nvPr/>
          </p:nvGrpSpPr>
          <p:grpSpPr>
            <a:xfrm>
              <a:off x="2286826" y="4817190"/>
              <a:ext cx="916239" cy="681891"/>
              <a:chOff x="5951675" y="3577056"/>
              <a:chExt cx="1387821" cy="1032855"/>
            </a:xfrm>
          </p:grpSpPr>
          <p:sp>
            <p:nvSpPr>
              <p:cNvPr id="762" name="Google Shape;762;p17"/>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7"/>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4" name="Google Shape;764;p17"/>
          <p:cNvGrpSpPr/>
          <p:nvPr/>
        </p:nvGrpSpPr>
        <p:grpSpPr>
          <a:xfrm>
            <a:off x="8076651" y="805648"/>
            <a:ext cx="1207342" cy="548414"/>
            <a:chOff x="8927226" y="727348"/>
            <a:chExt cx="1207342" cy="548414"/>
          </a:xfrm>
        </p:grpSpPr>
        <p:sp>
          <p:nvSpPr>
            <p:cNvPr id="765" name="Google Shape;765;p17"/>
            <p:cNvSpPr/>
            <p:nvPr/>
          </p:nvSpPr>
          <p:spPr>
            <a:xfrm>
              <a:off x="9532509" y="1114417"/>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7"/>
            <p:cNvSpPr/>
            <p:nvPr/>
          </p:nvSpPr>
          <p:spPr>
            <a:xfrm>
              <a:off x="8927226" y="727348"/>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67" name="Google Shape;767;p17"/>
          <p:cNvCxnSpPr/>
          <p:nvPr/>
        </p:nvCxnSpPr>
        <p:spPr>
          <a:xfrm>
            <a:off x="0" y="337575"/>
            <a:ext cx="9150000" cy="0"/>
          </a:xfrm>
          <a:prstGeom prst="straightConnector1">
            <a:avLst/>
          </a:prstGeom>
          <a:noFill/>
          <a:ln w="9525" cap="flat" cmpd="sng">
            <a:solidFill>
              <a:schemeClr val="dk1"/>
            </a:solidFill>
            <a:prstDash val="solid"/>
            <a:round/>
            <a:headEnd type="none" w="med" len="med"/>
            <a:tailEnd type="none" w="med" len="med"/>
          </a:ln>
        </p:spPr>
      </p:cxnSp>
      <p:sp>
        <p:nvSpPr>
          <p:cNvPr id="768" name="Google Shape;768;p17"/>
          <p:cNvSpPr/>
          <p:nvPr/>
        </p:nvSpPr>
        <p:spPr>
          <a:xfrm rot="-5400000">
            <a:off x="26100" y="181575"/>
            <a:ext cx="259800" cy="31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769"/>
        <p:cNvGrpSpPr/>
        <p:nvPr/>
      </p:nvGrpSpPr>
      <p:grpSpPr>
        <a:xfrm>
          <a:off x="0" y="0"/>
          <a:ext cx="0" cy="0"/>
          <a:chOff x="0" y="0"/>
          <a:chExt cx="0" cy="0"/>
        </a:xfrm>
      </p:grpSpPr>
      <p:sp>
        <p:nvSpPr>
          <p:cNvPr id="770" name="Google Shape;770;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1" name="Google Shape;771;p18"/>
          <p:cNvSpPr txBox="1">
            <a:spLocks noGrp="1"/>
          </p:cNvSpPr>
          <p:nvPr>
            <p:ph type="subTitle" idx="1"/>
          </p:nvPr>
        </p:nvSpPr>
        <p:spPr>
          <a:xfrm>
            <a:off x="1478100" y="1263175"/>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2" name="Google Shape;772;p18"/>
          <p:cNvSpPr txBox="1">
            <a:spLocks noGrp="1"/>
          </p:cNvSpPr>
          <p:nvPr>
            <p:ph type="subTitle" idx="2"/>
          </p:nvPr>
        </p:nvSpPr>
        <p:spPr>
          <a:xfrm>
            <a:off x="1478101" y="168405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3" name="Google Shape;773;p18"/>
          <p:cNvSpPr txBox="1">
            <a:spLocks noGrp="1"/>
          </p:cNvSpPr>
          <p:nvPr>
            <p:ph type="subTitle" idx="3"/>
          </p:nvPr>
        </p:nvSpPr>
        <p:spPr>
          <a:xfrm>
            <a:off x="5219203" y="168405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4" name="Google Shape;774;p18"/>
          <p:cNvSpPr txBox="1">
            <a:spLocks noGrp="1"/>
          </p:cNvSpPr>
          <p:nvPr>
            <p:ph type="subTitle" idx="4"/>
          </p:nvPr>
        </p:nvSpPr>
        <p:spPr>
          <a:xfrm>
            <a:off x="1478101" y="328410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5" name="Google Shape;775;p18"/>
          <p:cNvSpPr txBox="1">
            <a:spLocks noGrp="1"/>
          </p:cNvSpPr>
          <p:nvPr>
            <p:ph type="subTitle" idx="5"/>
          </p:nvPr>
        </p:nvSpPr>
        <p:spPr>
          <a:xfrm>
            <a:off x="5219203" y="328410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6" name="Google Shape;776;p18"/>
          <p:cNvSpPr txBox="1">
            <a:spLocks noGrp="1"/>
          </p:cNvSpPr>
          <p:nvPr>
            <p:ph type="subTitle" idx="6"/>
          </p:nvPr>
        </p:nvSpPr>
        <p:spPr>
          <a:xfrm>
            <a:off x="1478100" y="2851429"/>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7" name="Google Shape;777;p18"/>
          <p:cNvSpPr txBox="1">
            <a:spLocks noGrp="1"/>
          </p:cNvSpPr>
          <p:nvPr>
            <p:ph type="subTitle" idx="7"/>
          </p:nvPr>
        </p:nvSpPr>
        <p:spPr>
          <a:xfrm>
            <a:off x="5219201" y="1263175"/>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8" name="Google Shape;778;p18"/>
          <p:cNvSpPr txBox="1">
            <a:spLocks noGrp="1"/>
          </p:cNvSpPr>
          <p:nvPr>
            <p:ph type="subTitle" idx="8"/>
          </p:nvPr>
        </p:nvSpPr>
        <p:spPr>
          <a:xfrm>
            <a:off x="5219201" y="2851429"/>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779" name="Google Shape;779;p18"/>
          <p:cNvGrpSpPr/>
          <p:nvPr/>
        </p:nvGrpSpPr>
        <p:grpSpPr>
          <a:xfrm>
            <a:off x="7123176" y="3679125"/>
            <a:ext cx="3927813" cy="2279813"/>
            <a:chOff x="7123176" y="3679125"/>
            <a:chExt cx="3927813" cy="2279813"/>
          </a:xfrm>
        </p:grpSpPr>
        <p:grpSp>
          <p:nvGrpSpPr>
            <p:cNvPr id="780" name="Google Shape;780;p18"/>
            <p:cNvGrpSpPr/>
            <p:nvPr/>
          </p:nvGrpSpPr>
          <p:grpSpPr>
            <a:xfrm>
              <a:off x="7123176" y="4640965"/>
              <a:ext cx="916239" cy="681891"/>
              <a:chOff x="5951675" y="3577056"/>
              <a:chExt cx="1387821" cy="1032855"/>
            </a:xfrm>
          </p:grpSpPr>
          <p:sp>
            <p:nvSpPr>
              <p:cNvPr id="781" name="Google Shape;781;p18"/>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8"/>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18"/>
            <p:cNvGrpSpPr/>
            <p:nvPr/>
          </p:nvGrpSpPr>
          <p:grpSpPr>
            <a:xfrm>
              <a:off x="7794058" y="4439671"/>
              <a:ext cx="3256931" cy="1519266"/>
              <a:chOff x="5835795" y="2345121"/>
              <a:chExt cx="3256931" cy="1519266"/>
            </a:xfrm>
          </p:grpSpPr>
          <p:sp>
            <p:nvSpPr>
              <p:cNvPr id="784" name="Google Shape;784;p18"/>
              <p:cNvSpPr/>
              <p:nvPr/>
            </p:nvSpPr>
            <p:spPr>
              <a:xfrm>
                <a:off x="8104263" y="3276475"/>
                <a:ext cx="988464" cy="512092"/>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85" name="Google Shape;785;p18"/>
              <p:cNvSpPr/>
              <p:nvPr/>
            </p:nvSpPr>
            <p:spPr>
              <a:xfrm>
                <a:off x="6479930" y="2912323"/>
                <a:ext cx="1059784" cy="945459"/>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8"/>
              <p:cNvSpPr/>
              <p:nvPr/>
            </p:nvSpPr>
            <p:spPr>
              <a:xfrm>
                <a:off x="5879758" y="2564139"/>
                <a:ext cx="600230" cy="129364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8"/>
              <p:cNvSpPr/>
              <p:nvPr/>
            </p:nvSpPr>
            <p:spPr>
              <a:xfrm>
                <a:off x="6057442" y="2890200"/>
                <a:ext cx="242177" cy="242177"/>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8"/>
              <p:cNvSpPr/>
              <p:nvPr/>
            </p:nvSpPr>
            <p:spPr>
              <a:xfrm>
                <a:off x="6075291" y="2890200"/>
                <a:ext cx="224329" cy="240862"/>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8"/>
              <p:cNvSpPr/>
              <p:nvPr/>
            </p:nvSpPr>
            <p:spPr>
              <a:xfrm>
                <a:off x="6090509" y="2898467"/>
                <a:ext cx="170501" cy="205165"/>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8"/>
              <p:cNvSpPr/>
              <p:nvPr/>
            </p:nvSpPr>
            <p:spPr>
              <a:xfrm>
                <a:off x="6146966" y="2948020"/>
                <a:ext cx="144433" cy="180412"/>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8"/>
              <p:cNvSpPr/>
              <p:nvPr/>
            </p:nvSpPr>
            <p:spPr>
              <a:xfrm>
                <a:off x="5835795" y="2503361"/>
                <a:ext cx="1753484" cy="409015"/>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8"/>
              <p:cNvSpPr/>
              <p:nvPr/>
            </p:nvSpPr>
            <p:spPr>
              <a:xfrm>
                <a:off x="6161855" y="2510970"/>
                <a:ext cx="1427418" cy="409015"/>
              </a:xfrm>
              <a:custGeom>
                <a:avLst/>
                <a:gdLst/>
                <a:ahLst/>
                <a:cxnLst/>
                <a:rect l="l" t="t" r="r" b="b"/>
                <a:pathLst>
                  <a:path w="30390" h="8708" extrusionOk="0">
                    <a:moveTo>
                      <a:pt x="0" y="1"/>
                    </a:moveTo>
                    <a:lnTo>
                      <a:pt x="23504" y="1"/>
                    </a:lnTo>
                    <a:lnTo>
                      <a:pt x="30390" y="8061"/>
                    </a:lnTo>
                    <a:lnTo>
                      <a:pt x="29834" y="8708"/>
                    </a:lnTo>
                    <a:lnTo>
                      <a:pt x="7385" y="8708"/>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8"/>
              <p:cNvSpPr/>
              <p:nvPr/>
            </p:nvSpPr>
            <p:spPr>
              <a:xfrm>
                <a:off x="6469033" y="2881934"/>
                <a:ext cx="1120234" cy="30437"/>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8"/>
              <p:cNvSpPr/>
              <p:nvPr/>
            </p:nvSpPr>
            <p:spPr>
              <a:xfrm>
                <a:off x="5853643" y="2550283"/>
                <a:ext cx="323435" cy="362092"/>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8"/>
              <p:cNvSpPr/>
              <p:nvPr/>
            </p:nvSpPr>
            <p:spPr>
              <a:xfrm>
                <a:off x="6495148" y="2482882"/>
                <a:ext cx="147392" cy="185719"/>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8"/>
              <p:cNvSpPr/>
              <p:nvPr/>
            </p:nvSpPr>
            <p:spPr>
              <a:xfrm>
                <a:off x="6399988" y="2478608"/>
                <a:ext cx="95208" cy="189994"/>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8"/>
              <p:cNvSpPr/>
              <p:nvPr/>
            </p:nvSpPr>
            <p:spPr>
              <a:xfrm>
                <a:off x="6389091" y="2438637"/>
                <a:ext cx="97839" cy="44293"/>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8"/>
              <p:cNvSpPr/>
              <p:nvPr/>
            </p:nvSpPr>
            <p:spPr>
              <a:xfrm>
                <a:off x="6486881" y="2441596"/>
                <a:ext cx="172145" cy="41334"/>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8"/>
              <p:cNvSpPr/>
              <p:nvPr/>
            </p:nvSpPr>
            <p:spPr>
              <a:xfrm>
                <a:off x="7014109" y="2423748"/>
                <a:ext cx="243492" cy="310894"/>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8"/>
              <p:cNvSpPr/>
              <p:nvPr/>
            </p:nvSpPr>
            <p:spPr>
              <a:xfrm>
                <a:off x="6870713" y="2565455"/>
                <a:ext cx="143446" cy="169186"/>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8"/>
              <p:cNvSpPr/>
              <p:nvPr/>
            </p:nvSpPr>
            <p:spPr>
              <a:xfrm>
                <a:off x="6779874" y="2345121"/>
                <a:ext cx="549408" cy="224376"/>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8"/>
              <p:cNvSpPr/>
              <p:nvPr/>
            </p:nvSpPr>
            <p:spPr>
              <a:xfrm>
                <a:off x="6779874" y="2467711"/>
                <a:ext cx="57867" cy="67402"/>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8"/>
              <p:cNvSpPr/>
              <p:nvPr/>
            </p:nvSpPr>
            <p:spPr>
              <a:xfrm>
                <a:off x="6779874" y="2535065"/>
                <a:ext cx="232642" cy="34429"/>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8"/>
              <p:cNvSpPr/>
              <p:nvPr/>
            </p:nvSpPr>
            <p:spPr>
              <a:xfrm>
                <a:off x="7141959" y="2407262"/>
                <a:ext cx="158242" cy="16223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8"/>
              <p:cNvSpPr/>
              <p:nvPr/>
            </p:nvSpPr>
            <p:spPr>
              <a:xfrm>
                <a:off x="6779874" y="2345121"/>
                <a:ext cx="378625" cy="189994"/>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8"/>
              <p:cNvSpPr/>
              <p:nvPr/>
            </p:nvSpPr>
            <p:spPr>
              <a:xfrm>
                <a:off x="7070237" y="2537743"/>
                <a:ext cx="144762" cy="156927"/>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8"/>
              <p:cNvSpPr/>
              <p:nvPr/>
            </p:nvSpPr>
            <p:spPr>
              <a:xfrm>
                <a:off x="7070237" y="2537743"/>
                <a:ext cx="125598" cy="156927"/>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8"/>
              <p:cNvSpPr/>
              <p:nvPr/>
            </p:nvSpPr>
            <p:spPr>
              <a:xfrm>
                <a:off x="7104947" y="2564468"/>
                <a:ext cx="47956" cy="51949"/>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8"/>
              <p:cNvSpPr/>
              <p:nvPr/>
            </p:nvSpPr>
            <p:spPr>
              <a:xfrm>
                <a:off x="7100626" y="2600306"/>
                <a:ext cx="46970" cy="51761"/>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8"/>
              <p:cNvSpPr/>
              <p:nvPr/>
            </p:nvSpPr>
            <p:spPr>
              <a:xfrm>
                <a:off x="6591293" y="3049755"/>
                <a:ext cx="323764" cy="235555"/>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8"/>
              <p:cNvSpPr/>
              <p:nvPr/>
            </p:nvSpPr>
            <p:spPr>
              <a:xfrm>
                <a:off x="6591293" y="3049755"/>
                <a:ext cx="300326" cy="235555"/>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8"/>
              <p:cNvSpPr/>
              <p:nvPr/>
            </p:nvSpPr>
            <p:spPr>
              <a:xfrm>
                <a:off x="6734643" y="3049755"/>
                <a:ext cx="13574" cy="235555"/>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8"/>
              <p:cNvSpPr/>
              <p:nvPr/>
            </p:nvSpPr>
            <p:spPr>
              <a:xfrm>
                <a:off x="6877664" y="3049755"/>
                <a:ext cx="13950" cy="235555"/>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8"/>
              <p:cNvSpPr/>
              <p:nvPr/>
            </p:nvSpPr>
            <p:spPr>
              <a:xfrm>
                <a:off x="6591293" y="3160086"/>
                <a:ext cx="300326" cy="15218"/>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8"/>
              <p:cNvSpPr/>
              <p:nvPr/>
            </p:nvSpPr>
            <p:spPr>
              <a:xfrm>
                <a:off x="6617690" y="3208746"/>
                <a:ext cx="47956" cy="51808"/>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8"/>
              <p:cNvSpPr/>
              <p:nvPr/>
            </p:nvSpPr>
            <p:spPr>
              <a:xfrm>
                <a:off x="6657332" y="3196205"/>
                <a:ext cx="46970" cy="5180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8"/>
              <p:cNvSpPr/>
              <p:nvPr/>
            </p:nvSpPr>
            <p:spPr>
              <a:xfrm>
                <a:off x="6792462" y="3086062"/>
                <a:ext cx="48238" cy="51949"/>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8"/>
              <p:cNvSpPr/>
              <p:nvPr/>
            </p:nvSpPr>
            <p:spPr>
              <a:xfrm>
                <a:off x="6082053" y="3344394"/>
                <a:ext cx="228650" cy="513382"/>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8"/>
              <p:cNvSpPr/>
              <p:nvPr/>
            </p:nvSpPr>
            <p:spPr>
              <a:xfrm>
                <a:off x="6105680" y="3344394"/>
                <a:ext cx="202206" cy="513382"/>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8"/>
              <p:cNvSpPr/>
              <p:nvPr/>
            </p:nvSpPr>
            <p:spPr>
              <a:xfrm>
                <a:off x="6130479" y="3369193"/>
                <a:ext cx="136119" cy="5091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8"/>
              <p:cNvSpPr/>
              <p:nvPr/>
            </p:nvSpPr>
            <p:spPr>
              <a:xfrm>
                <a:off x="6060120" y="3308744"/>
                <a:ext cx="265615" cy="35697"/>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8"/>
              <p:cNvSpPr/>
              <p:nvPr/>
            </p:nvSpPr>
            <p:spPr>
              <a:xfrm>
                <a:off x="6083557" y="3726912"/>
                <a:ext cx="224329" cy="130858"/>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8"/>
              <p:cNvSpPr/>
              <p:nvPr/>
            </p:nvSpPr>
            <p:spPr>
              <a:xfrm>
                <a:off x="5974871" y="3813808"/>
                <a:ext cx="199565" cy="5057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8"/>
              <p:cNvSpPr/>
              <p:nvPr/>
            </p:nvSpPr>
            <p:spPr>
              <a:xfrm>
                <a:off x="6023108" y="3772519"/>
                <a:ext cx="188350" cy="41334"/>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8"/>
              <p:cNvSpPr/>
              <p:nvPr/>
            </p:nvSpPr>
            <p:spPr>
              <a:xfrm>
                <a:off x="6061435" y="3726912"/>
                <a:ext cx="198213" cy="45655"/>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8"/>
              <p:cNvSpPr/>
              <p:nvPr/>
            </p:nvSpPr>
            <p:spPr>
              <a:xfrm>
                <a:off x="6250016" y="3550871"/>
                <a:ext cx="38703" cy="38703"/>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8"/>
              <p:cNvSpPr/>
              <p:nvPr/>
            </p:nvSpPr>
            <p:spPr>
              <a:xfrm>
                <a:off x="7000206" y="3279670"/>
                <a:ext cx="477732" cy="578107"/>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8"/>
              <p:cNvSpPr/>
              <p:nvPr/>
            </p:nvSpPr>
            <p:spPr>
              <a:xfrm>
                <a:off x="7477882" y="3279670"/>
                <a:ext cx="589051" cy="578107"/>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8"/>
              <p:cNvSpPr/>
              <p:nvPr/>
            </p:nvSpPr>
            <p:spPr>
              <a:xfrm>
                <a:off x="7576987" y="3486100"/>
                <a:ext cx="401734" cy="371674"/>
              </a:xfrm>
              <a:custGeom>
                <a:avLst/>
                <a:gdLst/>
                <a:ahLst/>
                <a:cxnLst/>
                <a:rect l="l" t="t" r="r" b="b"/>
                <a:pathLst>
                  <a:path w="8553" h="7913" extrusionOk="0">
                    <a:moveTo>
                      <a:pt x="0" y="7913"/>
                    </a:moveTo>
                    <a:lnTo>
                      <a:pt x="8553" y="7913"/>
                    </a:lnTo>
                    <a:lnTo>
                      <a:pt x="8553"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8"/>
              <p:cNvSpPr/>
              <p:nvPr/>
            </p:nvSpPr>
            <p:spPr>
              <a:xfrm>
                <a:off x="6968502" y="2981039"/>
                <a:ext cx="601592" cy="298682"/>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8"/>
              <p:cNvSpPr/>
              <p:nvPr/>
            </p:nvSpPr>
            <p:spPr>
              <a:xfrm>
                <a:off x="7461349" y="2981039"/>
                <a:ext cx="642925" cy="298682"/>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8"/>
              <p:cNvSpPr/>
              <p:nvPr/>
            </p:nvSpPr>
            <p:spPr>
              <a:xfrm>
                <a:off x="7099311" y="3424335"/>
                <a:ext cx="298682" cy="120948"/>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8"/>
              <p:cNvSpPr/>
              <p:nvPr/>
            </p:nvSpPr>
            <p:spPr>
              <a:xfrm>
                <a:off x="7121434" y="3424335"/>
                <a:ext cx="276559" cy="120948"/>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8"/>
              <p:cNvSpPr/>
              <p:nvPr/>
            </p:nvSpPr>
            <p:spPr>
              <a:xfrm>
                <a:off x="7166712" y="3424335"/>
                <a:ext cx="74354" cy="120948"/>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8"/>
              <p:cNvSpPr/>
              <p:nvPr/>
            </p:nvSpPr>
            <p:spPr>
              <a:xfrm>
                <a:off x="7209313" y="3424335"/>
                <a:ext cx="74400" cy="120948"/>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8"/>
              <p:cNvSpPr/>
              <p:nvPr/>
            </p:nvSpPr>
            <p:spPr>
              <a:xfrm>
                <a:off x="6598198" y="3392631"/>
                <a:ext cx="315216" cy="229965"/>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8"/>
              <p:cNvSpPr/>
              <p:nvPr/>
            </p:nvSpPr>
            <p:spPr>
              <a:xfrm>
                <a:off x="6598198" y="3392631"/>
                <a:ext cx="293422" cy="229965"/>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8"/>
              <p:cNvSpPr/>
              <p:nvPr/>
            </p:nvSpPr>
            <p:spPr>
              <a:xfrm>
                <a:off x="6738588" y="3392631"/>
                <a:ext cx="12588" cy="229965"/>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8"/>
              <p:cNvSpPr/>
              <p:nvPr/>
            </p:nvSpPr>
            <p:spPr>
              <a:xfrm>
                <a:off x="6876349" y="3392631"/>
                <a:ext cx="15265" cy="229965"/>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8"/>
              <p:cNvSpPr/>
              <p:nvPr/>
            </p:nvSpPr>
            <p:spPr>
              <a:xfrm>
                <a:off x="6598198" y="3500003"/>
                <a:ext cx="293422" cy="1390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8"/>
              <p:cNvSpPr/>
              <p:nvPr/>
            </p:nvSpPr>
            <p:spPr>
              <a:xfrm>
                <a:off x="6640799" y="3430019"/>
                <a:ext cx="45655" cy="50869"/>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8"/>
              <p:cNvSpPr/>
              <p:nvPr/>
            </p:nvSpPr>
            <p:spPr>
              <a:xfrm>
                <a:off x="6807633" y="3533351"/>
                <a:ext cx="46641" cy="50587"/>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8"/>
              <p:cNvSpPr/>
              <p:nvPr/>
            </p:nvSpPr>
            <p:spPr>
              <a:xfrm>
                <a:off x="6775929" y="3544248"/>
                <a:ext cx="45279" cy="50587"/>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8"/>
              <p:cNvSpPr/>
              <p:nvPr/>
            </p:nvSpPr>
            <p:spPr>
              <a:xfrm>
                <a:off x="6968502" y="2981039"/>
                <a:ext cx="601592" cy="298682"/>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5" name="Google Shape;845;p18"/>
            <p:cNvSpPr/>
            <p:nvPr/>
          </p:nvSpPr>
          <p:spPr>
            <a:xfrm>
              <a:off x="8428911" y="3679125"/>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846" name="Google Shape;846;p18"/>
          <p:cNvGrpSpPr/>
          <p:nvPr/>
        </p:nvGrpSpPr>
        <p:grpSpPr>
          <a:xfrm>
            <a:off x="-630649" y="918517"/>
            <a:ext cx="1499092" cy="689481"/>
            <a:chOff x="8727226" y="1200842"/>
            <a:chExt cx="1499092" cy="689481"/>
          </a:xfrm>
        </p:grpSpPr>
        <p:sp>
          <p:nvSpPr>
            <p:cNvPr id="847" name="Google Shape;847;p18"/>
            <p:cNvSpPr/>
            <p:nvPr/>
          </p:nvSpPr>
          <p:spPr>
            <a:xfrm>
              <a:off x="9624259" y="1200842"/>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8727226" y="1627548"/>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49" name="Google Shape;849;p18"/>
          <p:cNvCxnSpPr/>
          <p:nvPr/>
        </p:nvCxnSpPr>
        <p:spPr>
          <a:xfrm>
            <a:off x="0" y="337575"/>
            <a:ext cx="9150000" cy="0"/>
          </a:xfrm>
          <a:prstGeom prst="straightConnector1">
            <a:avLst/>
          </a:prstGeom>
          <a:noFill/>
          <a:ln w="9525" cap="flat" cmpd="sng">
            <a:solidFill>
              <a:schemeClr val="dk1"/>
            </a:solidFill>
            <a:prstDash val="solid"/>
            <a:round/>
            <a:headEnd type="none" w="med" len="med"/>
            <a:tailEnd type="none" w="med" len="med"/>
          </a:ln>
        </p:spPr>
      </p:cxnSp>
      <p:sp>
        <p:nvSpPr>
          <p:cNvPr id="850" name="Google Shape;850;p18"/>
          <p:cNvSpPr/>
          <p:nvPr/>
        </p:nvSpPr>
        <p:spPr>
          <a:xfrm rot="-5400000">
            <a:off x="26100" y="181575"/>
            <a:ext cx="259800" cy="31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955"/>
        <p:cNvGrpSpPr/>
        <p:nvPr/>
      </p:nvGrpSpPr>
      <p:grpSpPr>
        <a:xfrm>
          <a:off x="0" y="0"/>
          <a:ext cx="0" cy="0"/>
          <a:chOff x="0" y="0"/>
          <a:chExt cx="0" cy="0"/>
        </a:xfrm>
      </p:grpSpPr>
      <p:sp>
        <p:nvSpPr>
          <p:cNvPr id="956" name="Google Shape;956;p20"/>
          <p:cNvSpPr txBox="1">
            <a:spLocks noGrp="1"/>
          </p:cNvSpPr>
          <p:nvPr>
            <p:ph type="title" hasCustomPrompt="1"/>
          </p:nvPr>
        </p:nvSpPr>
        <p:spPr>
          <a:xfrm>
            <a:off x="1924400" y="613700"/>
            <a:ext cx="4906200" cy="828300"/>
          </a:xfrm>
          <a:prstGeom prst="rect">
            <a:avLst/>
          </a:prstGeom>
          <a:solidFill>
            <a:schemeClr val="accent4"/>
          </a:solidFill>
        </p:spPr>
        <p:txBody>
          <a:bodyPr spcFirstLastPara="1" wrap="square" lIns="91425" tIns="91425" rIns="91425" bIns="91425" anchor="ctr" anchorCtr="0">
            <a:noAutofit/>
          </a:bodyPr>
          <a:lstStyle>
            <a:lvl1pPr lvl="0" rtl="0">
              <a:spcBef>
                <a:spcPts val="0"/>
              </a:spcBef>
              <a:spcAft>
                <a:spcPts val="0"/>
              </a:spcAft>
              <a:buSzPts val="6200"/>
              <a:buNone/>
              <a:defRPr sz="4800" b="0">
                <a:solidFill>
                  <a:schemeClr val="lt1"/>
                </a:solidFill>
                <a:latin typeface="Raleway ExtraBold"/>
                <a:ea typeface="Raleway ExtraBold"/>
                <a:cs typeface="Raleway ExtraBold"/>
                <a:sym typeface="Raleway ExtraBold"/>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57" name="Google Shape;957;p20"/>
          <p:cNvSpPr txBox="1">
            <a:spLocks noGrp="1"/>
          </p:cNvSpPr>
          <p:nvPr>
            <p:ph type="subTitle" idx="1"/>
          </p:nvPr>
        </p:nvSpPr>
        <p:spPr>
          <a:xfrm>
            <a:off x="1924400" y="1442001"/>
            <a:ext cx="49062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8" name="Google Shape;958;p20"/>
          <p:cNvSpPr txBox="1">
            <a:spLocks noGrp="1"/>
          </p:cNvSpPr>
          <p:nvPr>
            <p:ph type="title" idx="2" hasCustomPrompt="1"/>
          </p:nvPr>
        </p:nvSpPr>
        <p:spPr>
          <a:xfrm>
            <a:off x="1924400" y="1910200"/>
            <a:ext cx="4906200" cy="828300"/>
          </a:xfrm>
          <a:prstGeom prst="rect">
            <a:avLst/>
          </a:prstGeom>
          <a:solidFill>
            <a:schemeClr val="accent4"/>
          </a:solidFill>
        </p:spPr>
        <p:txBody>
          <a:bodyPr spcFirstLastPara="1" wrap="square" lIns="91425" tIns="91425" rIns="91425" bIns="91425" anchor="b" anchorCtr="0">
            <a:noAutofit/>
          </a:bodyPr>
          <a:lstStyle>
            <a:lvl1pPr lvl="0" rtl="0">
              <a:spcBef>
                <a:spcPts val="0"/>
              </a:spcBef>
              <a:spcAft>
                <a:spcPts val="0"/>
              </a:spcAft>
              <a:buClr>
                <a:schemeClr val="lt1"/>
              </a:buClr>
              <a:buSzPts val="6200"/>
              <a:buNone/>
              <a:defRPr sz="4800">
                <a:solidFill>
                  <a:schemeClr val="lt1"/>
                </a:solidFill>
              </a:defRPr>
            </a:lvl1pPr>
            <a:lvl2pPr lvl="1" algn="ctr" rtl="0">
              <a:spcBef>
                <a:spcPts val="0"/>
              </a:spcBef>
              <a:spcAft>
                <a:spcPts val="0"/>
              </a:spcAft>
              <a:buClr>
                <a:schemeClr val="lt1"/>
              </a:buClr>
              <a:buSzPts val="6200"/>
              <a:buNone/>
              <a:defRPr sz="6200">
                <a:solidFill>
                  <a:schemeClr val="lt1"/>
                </a:solidFill>
              </a:defRPr>
            </a:lvl2pPr>
            <a:lvl3pPr lvl="2" algn="ctr" rtl="0">
              <a:spcBef>
                <a:spcPts val="0"/>
              </a:spcBef>
              <a:spcAft>
                <a:spcPts val="0"/>
              </a:spcAft>
              <a:buClr>
                <a:schemeClr val="lt1"/>
              </a:buClr>
              <a:buSzPts val="6200"/>
              <a:buNone/>
              <a:defRPr sz="6200">
                <a:solidFill>
                  <a:schemeClr val="lt1"/>
                </a:solidFill>
              </a:defRPr>
            </a:lvl3pPr>
            <a:lvl4pPr lvl="3" algn="ctr" rtl="0">
              <a:spcBef>
                <a:spcPts val="0"/>
              </a:spcBef>
              <a:spcAft>
                <a:spcPts val="0"/>
              </a:spcAft>
              <a:buClr>
                <a:schemeClr val="lt1"/>
              </a:buClr>
              <a:buSzPts val="6200"/>
              <a:buNone/>
              <a:defRPr sz="6200">
                <a:solidFill>
                  <a:schemeClr val="lt1"/>
                </a:solidFill>
              </a:defRPr>
            </a:lvl4pPr>
            <a:lvl5pPr lvl="4" algn="ctr" rtl="0">
              <a:spcBef>
                <a:spcPts val="0"/>
              </a:spcBef>
              <a:spcAft>
                <a:spcPts val="0"/>
              </a:spcAft>
              <a:buClr>
                <a:schemeClr val="lt1"/>
              </a:buClr>
              <a:buSzPts val="6200"/>
              <a:buNone/>
              <a:defRPr sz="6200">
                <a:solidFill>
                  <a:schemeClr val="lt1"/>
                </a:solidFill>
              </a:defRPr>
            </a:lvl5pPr>
            <a:lvl6pPr lvl="5" algn="ctr" rtl="0">
              <a:spcBef>
                <a:spcPts val="0"/>
              </a:spcBef>
              <a:spcAft>
                <a:spcPts val="0"/>
              </a:spcAft>
              <a:buClr>
                <a:schemeClr val="lt1"/>
              </a:buClr>
              <a:buSzPts val="6200"/>
              <a:buNone/>
              <a:defRPr sz="6200">
                <a:solidFill>
                  <a:schemeClr val="lt1"/>
                </a:solidFill>
              </a:defRPr>
            </a:lvl6pPr>
            <a:lvl7pPr lvl="6" algn="ctr" rtl="0">
              <a:spcBef>
                <a:spcPts val="0"/>
              </a:spcBef>
              <a:spcAft>
                <a:spcPts val="0"/>
              </a:spcAft>
              <a:buClr>
                <a:schemeClr val="lt1"/>
              </a:buClr>
              <a:buSzPts val="6200"/>
              <a:buNone/>
              <a:defRPr sz="6200">
                <a:solidFill>
                  <a:schemeClr val="lt1"/>
                </a:solidFill>
              </a:defRPr>
            </a:lvl7pPr>
            <a:lvl8pPr lvl="7" algn="ctr" rtl="0">
              <a:spcBef>
                <a:spcPts val="0"/>
              </a:spcBef>
              <a:spcAft>
                <a:spcPts val="0"/>
              </a:spcAft>
              <a:buClr>
                <a:schemeClr val="lt1"/>
              </a:buClr>
              <a:buSzPts val="6200"/>
              <a:buNone/>
              <a:defRPr sz="6200">
                <a:solidFill>
                  <a:schemeClr val="lt1"/>
                </a:solidFill>
              </a:defRPr>
            </a:lvl8pPr>
            <a:lvl9pPr lvl="8" algn="ctr" rtl="0">
              <a:spcBef>
                <a:spcPts val="0"/>
              </a:spcBef>
              <a:spcAft>
                <a:spcPts val="0"/>
              </a:spcAft>
              <a:buClr>
                <a:schemeClr val="lt1"/>
              </a:buClr>
              <a:buSzPts val="6200"/>
              <a:buNone/>
              <a:defRPr sz="6200">
                <a:solidFill>
                  <a:schemeClr val="lt1"/>
                </a:solidFill>
              </a:defRPr>
            </a:lvl9pPr>
          </a:lstStyle>
          <a:p>
            <a:r>
              <a:t>xx%</a:t>
            </a:r>
          </a:p>
        </p:txBody>
      </p:sp>
      <p:sp>
        <p:nvSpPr>
          <p:cNvPr id="959" name="Google Shape;959;p20"/>
          <p:cNvSpPr txBox="1">
            <a:spLocks noGrp="1"/>
          </p:cNvSpPr>
          <p:nvPr>
            <p:ph type="subTitle" idx="3"/>
          </p:nvPr>
        </p:nvSpPr>
        <p:spPr>
          <a:xfrm>
            <a:off x="1924400" y="2738500"/>
            <a:ext cx="49062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0" name="Google Shape;960;p20"/>
          <p:cNvSpPr txBox="1">
            <a:spLocks noGrp="1"/>
          </p:cNvSpPr>
          <p:nvPr>
            <p:ph type="title" idx="4" hasCustomPrompt="1"/>
          </p:nvPr>
        </p:nvSpPr>
        <p:spPr>
          <a:xfrm>
            <a:off x="1924400" y="3206699"/>
            <a:ext cx="4906200" cy="828300"/>
          </a:xfrm>
          <a:prstGeom prst="rect">
            <a:avLst/>
          </a:prstGeom>
          <a:solidFill>
            <a:schemeClr val="accent4"/>
          </a:solidFill>
        </p:spPr>
        <p:txBody>
          <a:bodyPr spcFirstLastPara="1" wrap="square" lIns="91425" tIns="91425" rIns="91425" bIns="91425" anchor="b" anchorCtr="0">
            <a:noAutofit/>
          </a:bodyPr>
          <a:lstStyle>
            <a:lvl1pPr lvl="0" rtl="0">
              <a:spcBef>
                <a:spcPts val="0"/>
              </a:spcBef>
              <a:spcAft>
                <a:spcPts val="0"/>
              </a:spcAft>
              <a:buClr>
                <a:schemeClr val="lt1"/>
              </a:buClr>
              <a:buSzPts val="6200"/>
              <a:buNone/>
              <a:defRPr sz="4800">
                <a:solidFill>
                  <a:schemeClr val="lt1"/>
                </a:solidFill>
              </a:defRPr>
            </a:lvl1pPr>
            <a:lvl2pPr lvl="1" algn="ctr" rtl="0">
              <a:spcBef>
                <a:spcPts val="0"/>
              </a:spcBef>
              <a:spcAft>
                <a:spcPts val="0"/>
              </a:spcAft>
              <a:buClr>
                <a:schemeClr val="lt1"/>
              </a:buClr>
              <a:buSzPts val="6200"/>
              <a:buNone/>
              <a:defRPr sz="6200">
                <a:solidFill>
                  <a:schemeClr val="lt1"/>
                </a:solidFill>
              </a:defRPr>
            </a:lvl2pPr>
            <a:lvl3pPr lvl="2" algn="ctr" rtl="0">
              <a:spcBef>
                <a:spcPts val="0"/>
              </a:spcBef>
              <a:spcAft>
                <a:spcPts val="0"/>
              </a:spcAft>
              <a:buClr>
                <a:schemeClr val="lt1"/>
              </a:buClr>
              <a:buSzPts val="6200"/>
              <a:buNone/>
              <a:defRPr sz="6200">
                <a:solidFill>
                  <a:schemeClr val="lt1"/>
                </a:solidFill>
              </a:defRPr>
            </a:lvl3pPr>
            <a:lvl4pPr lvl="3" algn="ctr" rtl="0">
              <a:spcBef>
                <a:spcPts val="0"/>
              </a:spcBef>
              <a:spcAft>
                <a:spcPts val="0"/>
              </a:spcAft>
              <a:buClr>
                <a:schemeClr val="lt1"/>
              </a:buClr>
              <a:buSzPts val="6200"/>
              <a:buNone/>
              <a:defRPr sz="6200">
                <a:solidFill>
                  <a:schemeClr val="lt1"/>
                </a:solidFill>
              </a:defRPr>
            </a:lvl4pPr>
            <a:lvl5pPr lvl="4" algn="ctr" rtl="0">
              <a:spcBef>
                <a:spcPts val="0"/>
              </a:spcBef>
              <a:spcAft>
                <a:spcPts val="0"/>
              </a:spcAft>
              <a:buClr>
                <a:schemeClr val="lt1"/>
              </a:buClr>
              <a:buSzPts val="6200"/>
              <a:buNone/>
              <a:defRPr sz="6200">
                <a:solidFill>
                  <a:schemeClr val="lt1"/>
                </a:solidFill>
              </a:defRPr>
            </a:lvl5pPr>
            <a:lvl6pPr lvl="5" algn="ctr" rtl="0">
              <a:spcBef>
                <a:spcPts val="0"/>
              </a:spcBef>
              <a:spcAft>
                <a:spcPts val="0"/>
              </a:spcAft>
              <a:buClr>
                <a:schemeClr val="lt1"/>
              </a:buClr>
              <a:buSzPts val="6200"/>
              <a:buNone/>
              <a:defRPr sz="6200">
                <a:solidFill>
                  <a:schemeClr val="lt1"/>
                </a:solidFill>
              </a:defRPr>
            </a:lvl6pPr>
            <a:lvl7pPr lvl="6" algn="ctr" rtl="0">
              <a:spcBef>
                <a:spcPts val="0"/>
              </a:spcBef>
              <a:spcAft>
                <a:spcPts val="0"/>
              </a:spcAft>
              <a:buClr>
                <a:schemeClr val="lt1"/>
              </a:buClr>
              <a:buSzPts val="6200"/>
              <a:buNone/>
              <a:defRPr sz="6200">
                <a:solidFill>
                  <a:schemeClr val="lt1"/>
                </a:solidFill>
              </a:defRPr>
            </a:lvl7pPr>
            <a:lvl8pPr lvl="7" algn="ctr" rtl="0">
              <a:spcBef>
                <a:spcPts val="0"/>
              </a:spcBef>
              <a:spcAft>
                <a:spcPts val="0"/>
              </a:spcAft>
              <a:buClr>
                <a:schemeClr val="lt1"/>
              </a:buClr>
              <a:buSzPts val="6200"/>
              <a:buNone/>
              <a:defRPr sz="6200">
                <a:solidFill>
                  <a:schemeClr val="lt1"/>
                </a:solidFill>
              </a:defRPr>
            </a:lvl8pPr>
            <a:lvl9pPr lvl="8" algn="ctr" rtl="0">
              <a:spcBef>
                <a:spcPts val="0"/>
              </a:spcBef>
              <a:spcAft>
                <a:spcPts val="0"/>
              </a:spcAft>
              <a:buClr>
                <a:schemeClr val="lt1"/>
              </a:buClr>
              <a:buSzPts val="6200"/>
              <a:buNone/>
              <a:defRPr sz="6200">
                <a:solidFill>
                  <a:schemeClr val="lt1"/>
                </a:solidFill>
              </a:defRPr>
            </a:lvl9pPr>
          </a:lstStyle>
          <a:p>
            <a:r>
              <a:t>xx%</a:t>
            </a:r>
          </a:p>
        </p:txBody>
      </p:sp>
      <p:sp>
        <p:nvSpPr>
          <p:cNvPr id="961" name="Google Shape;961;p20"/>
          <p:cNvSpPr txBox="1">
            <a:spLocks noGrp="1"/>
          </p:cNvSpPr>
          <p:nvPr>
            <p:ph type="subTitle" idx="5"/>
          </p:nvPr>
        </p:nvSpPr>
        <p:spPr>
          <a:xfrm>
            <a:off x="1924400" y="4035000"/>
            <a:ext cx="49062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962" name="Google Shape;962;p20"/>
          <p:cNvGrpSpPr/>
          <p:nvPr/>
        </p:nvGrpSpPr>
        <p:grpSpPr>
          <a:xfrm>
            <a:off x="375950" y="-9175"/>
            <a:ext cx="259800" cy="5165400"/>
            <a:chOff x="375950" y="-9175"/>
            <a:chExt cx="259800" cy="5165400"/>
          </a:xfrm>
        </p:grpSpPr>
        <p:cxnSp>
          <p:nvCxnSpPr>
            <p:cNvPr id="963" name="Google Shape;963;p20"/>
            <p:cNvCxnSpPr/>
            <p:nvPr/>
          </p:nvCxnSpPr>
          <p:spPr>
            <a:xfrm>
              <a:off x="505850" y="-9175"/>
              <a:ext cx="0" cy="5165400"/>
            </a:xfrm>
            <a:prstGeom prst="straightConnector1">
              <a:avLst/>
            </a:prstGeom>
            <a:noFill/>
            <a:ln w="9525" cap="flat" cmpd="sng">
              <a:solidFill>
                <a:schemeClr val="dk1"/>
              </a:solidFill>
              <a:prstDash val="solid"/>
              <a:round/>
              <a:headEnd type="none" w="med" len="med"/>
              <a:tailEnd type="none" w="med" len="med"/>
            </a:ln>
          </p:spPr>
        </p:cxnSp>
        <p:sp>
          <p:nvSpPr>
            <p:cNvPr id="964" name="Google Shape;964;p20"/>
            <p:cNvSpPr/>
            <p:nvPr/>
          </p:nvSpPr>
          <p:spPr>
            <a:xfrm>
              <a:off x="375950" y="0"/>
              <a:ext cx="259800" cy="4035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965" name="Google Shape;965;p20"/>
          <p:cNvGrpSpPr/>
          <p:nvPr/>
        </p:nvGrpSpPr>
        <p:grpSpPr>
          <a:xfrm>
            <a:off x="7227158" y="326425"/>
            <a:ext cx="2221633" cy="1296268"/>
            <a:chOff x="7831046" y="330250"/>
            <a:chExt cx="2221633" cy="1296268"/>
          </a:xfrm>
        </p:grpSpPr>
        <p:sp>
          <p:nvSpPr>
            <p:cNvPr id="966" name="Google Shape;966;p20"/>
            <p:cNvSpPr/>
            <p:nvPr/>
          </p:nvSpPr>
          <p:spPr>
            <a:xfrm>
              <a:off x="9094047" y="1369620"/>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0"/>
            <p:cNvSpPr/>
            <p:nvPr/>
          </p:nvSpPr>
          <p:spPr>
            <a:xfrm>
              <a:off x="7831046" y="330250"/>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968"/>
        <p:cNvGrpSpPr/>
        <p:nvPr/>
      </p:nvGrpSpPr>
      <p:grpSpPr>
        <a:xfrm>
          <a:off x="0" y="0"/>
          <a:ext cx="0" cy="0"/>
          <a:chOff x="0" y="0"/>
          <a:chExt cx="0" cy="0"/>
        </a:xfrm>
      </p:grpSpPr>
      <p:sp>
        <p:nvSpPr>
          <p:cNvPr id="969" name="Google Shape;96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2700" b="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cxnSp>
        <p:nvCxnSpPr>
          <p:cNvPr id="970" name="Google Shape;970;p21"/>
          <p:cNvCxnSpPr/>
          <p:nvPr/>
        </p:nvCxnSpPr>
        <p:spPr>
          <a:xfrm>
            <a:off x="0" y="337575"/>
            <a:ext cx="9150000" cy="0"/>
          </a:xfrm>
          <a:prstGeom prst="straightConnector1">
            <a:avLst/>
          </a:prstGeom>
          <a:noFill/>
          <a:ln w="9525" cap="flat" cmpd="sng">
            <a:solidFill>
              <a:schemeClr val="dk1"/>
            </a:solidFill>
            <a:prstDash val="solid"/>
            <a:round/>
            <a:headEnd type="none" w="med" len="med"/>
            <a:tailEnd type="none" w="med" len="med"/>
          </a:ln>
        </p:spPr>
      </p:cxnSp>
      <p:sp>
        <p:nvSpPr>
          <p:cNvPr id="971" name="Google Shape;971;p21"/>
          <p:cNvSpPr/>
          <p:nvPr/>
        </p:nvSpPr>
        <p:spPr>
          <a:xfrm rot="-5400000">
            <a:off x="26100" y="181575"/>
            <a:ext cx="259800" cy="31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972" name="Google Shape;972;p21"/>
          <p:cNvGrpSpPr/>
          <p:nvPr/>
        </p:nvGrpSpPr>
        <p:grpSpPr>
          <a:xfrm>
            <a:off x="8221034" y="817073"/>
            <a:ext cx="1523506" cy="546814"/>
            <a:chOff x="8558334" y="696473"/>
            <a:chExt cx="1523506" cy="546814"/>
          </a:xfrm>
        </p:grpSpPr>
        <p:sp>
          <p:nvSpPr>
            <p:cNvPr id="973" name="Google Shape;973;p21"/>
            <p:cNvSpPr/>
            <p:nvPr/>
          </p:nvSpPr>
          <p:spPr>
            <a:xfrm>
              <a:off x="8558334" y="1081942"/>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1"/>
            <p:cNvSpPr/>
            <p:nvPr/>
          </p:nvSpPr>
          <p:spPr>
            <a:xfrm>
              <a:off x="9103851" y="696473"/>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21"/>
          <p:cNvGrpSpPr/>
          <p:nvPr/>
        </p:nvGrpSpPr>
        <p:grpSpPr>
          <a:xfrm>
            <a:off x="-202768" y="3840225"/>
            <a:ext cx="2733508" cy="3023391"/>
            <a:chOff x="-202768" y="3840225"/>
            <a:chExt cx="2733508" cy="3023391"/>
          </a:xfrm>
        </p:grpSpPr>
        <p:grpSp>
          <p:nvGrpSpPr>
            <p:cNvPr id="976" name="Google Shape;976;p21"/>
            <p:cNvGrpSpPr/>
            <p:nvPr/>
          </p:nvGrpSpPr>
          <p:grpSpPr>
            <a:xfrm>
              <a:off x="797357" y="4608495"/>
              <a:ext cx="1163585" cy="2008346"/>
              <a:chOff x="4537475" y="1366675"/>
              <a:chExt cx="1878265" cy="3241882"/>
            </a:xfrm>
          </p:grpSpPr>
          <p:sp>
            <p:nvSpPr>
              <p:cNvPr id="977" name="Google Shape;977;p21"/>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1"/>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1"/>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1"/>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1"/>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1"/>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1"/>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1"/>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1"/>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1"/>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1"/>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1"/>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1"/>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1"/>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1"/>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1"/>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1"/>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1"/>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1"/>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1"/>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1"/>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1"/>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1"/>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1"/>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1"/>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1"/>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1"/>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1"/>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1"/>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1"/>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1"/>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1"/>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1"/>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1"/>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1"/>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1"/>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1"/>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1"/>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1"/>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21"/>
            <p:cNvGrpSpPr/>
            <p:nvPr/>
          </p:nvGrpSpPr>
          <p:grpSpPr>
            <a:xfrm>
              <a:off x="-202768" y="4855270"/>
              <a:ext cx="1163585" cy="2008346"/>
              <a:chOff x="4537475" y="1366675"/>
              <a:chExt cx="1878265" cy="3241882"/>
            </a:xfrm>
          </p:grpSpPr>
          <p:sp>
            <p:nvSpPr>
              <p:cNvPr id="1017" name="Google Shape;1017;p21"/>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1"/>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1"/>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1"/>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1"/>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1"/>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1"/>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1"/>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1"/>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1"/>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1"/>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1"/>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1"/>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1"/>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1"/>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1"/>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1"/>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1"/>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1"/>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1"/>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1"/>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1"/>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1"/>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1"/>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1"/>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1"/>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1"/>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1"/>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1"/>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1"/>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1"/>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1"/>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1"/>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1"/>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1"/>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1"/>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1"/>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1"/>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1"/>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21"/>
            <p:cNvGrpSpPr/>
            <p:nvPr/>
          </p:nvGrpSpPr>
          <p:grpSpPr>
            <a:xfrm>
              <a:off x="1614501" y="4732765"/>
              <a:ext cx="916239" cy="681891"/>
              <a:chOff x="5951675" y="3577056"/>
              <a:chExt cx="1387821" cy="1032855"/>
            </a:xfrm>
          </p:grpSpPr>
          <p:sp>
            <p:nvSpPr>
              <p:cNvPr id="1057" name="Google Shape;1057;p21"/>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1"/>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9" name="Google Shape;1059;p21"/>
            <p:cNvSpPr/>
            <p:nvPr/>
          </p:nvSpPr>
          <p:spPr>
            <a:xfrm>
              <a:off x="237898" y="3840225"/>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67"/>
        <p:cNvGrpSpPr/>
        <p:nvPr/>
      </p:nvGrpSpPr>
      <p:grpSpPr>
        <a:xfrm>
          <a:off x="0" y="0"/>
          <a:ext cx="0" cy="0"/>
          <a:chOff x="0" y="0"/>
          <a:chExt cx="0" cy="0"/>
        </a:xfrm>
      </p:grpSpPr>
      <p:grpSp>
        <p:nvGrpSpPr>
          <p:cNvPr id="1068" name="Google Shape;1068;p23"/>
          <p:cNvGrpSpPr/>
          <p:nvPr/>
        </p:nvGrpSpPr>
        <p:grpSpPr>
          <a:xfrm>
            <a:off x="6414926" y="3696850"/>
            <a:ext cx="2865735" cy="2654708"/>
            <a:chOff x="6414926" y="3696850"/>
            <a:chExt cx="2865735" cy="2654708"/>
          </a:xfrm>
        </p:grpSpPr>
        <p:grpSp>
          <p:nvGrpSpPr>
            <p:cNvPr id="1069" name="Google Shape;1069;p23"/>
            <p:cNvGrpSpPr/>
            <p:nvPr/>
          </p:nvGrpSpPr>
          <p:grpSpPr>
            <a:xfrm>
              <a:off x="7148332" y="4200032"/>
              <a:ext cx="1163585" cy="2008346"/>
              <a:chOff x="4537475" y="1366675"/>
              <a:chExt cx="1878265" cy="3241882"/>
            </a:xfrm>
          </p:grpSpPr>
          <p:sp>
            <p:nvSpPr>
              <p:cNvPr id="1070" name="Google Shape;1070;p23"/>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3"/>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3"/>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3"/>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3"/>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3"/>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3"/>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3"/>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3"/>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3"/>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3"/>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3"/>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3"/>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3"/>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3"/>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3"/>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3"/>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3"/>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3"/>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3"/>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3"/>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3"/>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3"/>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3"/>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3"/>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3"/>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3"/>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3"/>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3"/>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3"/>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3"/>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3"/>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3"/>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3"/>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3"/>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3"/>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3"/>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3"/>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3"/>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9" name="Google Shape;1109;p23"/>
            <p:cNvGrpSpPr/>
            <p:nvPr/>
          </p:nvGrpSpPr>
          <p:grpSpPr>
            <a:xfrm>
              <a:off x="8141897" y="4495880"/>
              <a:ext cx="1138764" cy="1855677"/>
              <a:chOff x="525125" y="1486050"/>
              <a:chExt cx="2124163" cy="3461439"/>
            </a:xfrm>
          </p:grpSpPr>
          <p:sp>
            <p:nvSpPr>
              <p:cNvPr id="1110" name="Google Shape;1110;p23"/>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3"/>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3"/>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3"/>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3"/>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3"/>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3"/>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3"/>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3"/>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3"/>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3"/>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3"/>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3"/>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3"/>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3"/>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3"/>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3"/>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3"/>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3"/>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3"/>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3"/>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3"/>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3"/>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3"/>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3"/>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3"/>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3"/>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3"/>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3"/>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3"/>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3"/>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3"/>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3"/>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3"/>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4" name="Google Shape;1144;p23"/>
              <p:cNvGrpSpPr/>
              <p:nvPr/>
            </p:nvGrpSpPr>
            <p:grpSpPr>
              <a:xfrm>
                <a:off x="973439" y="2819098"/>
                <a:ext cx="174934" cy="130542"/>
                <a:chOff x="2714005" y="3446776"/>
                <a:chExt cx="330750" cy="246818"/>
              </a:xfrm>
            </p:grpSpPr>
            <p:sp>
              <p:nvSpPr>
                <p:cNvPr id="1145" name="Google Shape;1145;p23"/>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1147;p23"/>
              <p:cNvGrpSpPr/>
              <p:nvPr/>
            </p:nvGrpSpPr>
            <p:grpSpPr>
              <a:xfrm>
                <a:off x="1640414" y="2819098"/>
                <a:ext cx="174934" cy="130542"/>
                <a:chOff x="2714005" y="3446776"/>
                <a:chExt cx="330750" cy="246818"/>
              </a:xfrm>
            </p:grpSpPr>
            <p:sp>
              <p:nvSpPr>
                <p:cNvPr id="1148" name="Google Shape;1148;p23"/>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3"/>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0" name="Google Shape;1150;p23"/>
            <p:cNvGrpSpPr/>
            <p:nvPr/>
          </p:nvGrpSpPr>
          <p:grpSpPr>
            <a:xfrm>
              <a:off x="6414926" y="4682015"/>
              <a:ext cx="916239" cy="681891"/>
              <a:chOff x="5951675" y="3577056"/>
              <a:chExt cx="1387821" cy="1032855"/>
            </a:xfrm>
          </p:grpSpPr>
          <p:sp>
            <p:nvSpPr>
              <p:cNvPr id="1151" name="Google Shape;1151;p23"/>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3" name="Google Shape;1153;p23"/>
            <p:cNvSpPr/>
            <p:nvPr/>
          </p:nvSpPr>
          <p:spPr>
            <a:xfrm>
              <a:off x="8529298" y="3696850"/>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1154" name="Google Shape;1154;p23"/>
          <p:cNvGrpSpPr/>
          <p:nvPr/>
        </p:nvGrpSpPr>
        <p:grpSpPr>
          <a:xfrm>
            <a:off x="-276724" y="817085"/>
            <a:ext cx="1409242" cy="535527"/>
            <a:chOff x="8277201" y="696485"/>
            <a:chExt cx="1409242" cy="535527"/>
          </a:xfrm>
        </p:grpSpPr>
        <p:sp>
          <p:nvSpPr>
            <p:cNvPr id="1155" name="Google Shape;1155;p23"/>
            <p:cNvSpPr/>
            <p:nvPr/>
          </p:nvSpPr>
          <p:spPr>
            <a:xfrm>
              <a:off x="9084384" y="1070667"/>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3"/>
            <p:cNvSpPr/>
            <p:nvPr/>
          </p:nvSpPr>
          <p:spPr>
            <a:xfrm>
              <a:off x="8277201" y="696485"/>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157"/>
        <p:cNvGrpSpPr/>
        <p:nvPr/>
      </p:nvGrpSpPr>
      <p:grpSpPr>
        <a:xfrm>
          <a:off x="0" y="0"/>
          <a:ext cx="0" cy="0"/>
          <a:chOff x="0" y="0"/>
          <a:chExt cx="0" cy="0"/>
        </a:xfrm>
      </p:grpSpPr>
      <p:grpSp>
        <p:nvGrpSpPr>
          <p:cNvPr id="1158" name="Google Shape;1158;p24"/>
          <p:cNvGrpSpPr/>
          <p:nvPr/>
        </p:nvGrpSpPr>
        <p:grpSpPr>
          <a:xfrm>
            <a:off x="8233126" y="918517"/>
            <a:ext cx="1116017" cy="693194"/>
            <a:chOff x="8570426" y="797917"/>
            <a:chExt cx="1116017" cy="693194"/>
          </a:xfrm>
        </p:grpSpPr>
        <p:sp>
          <p:nvSpPr>
            <p:cNvPr id="1159" name="Google Shape;1159;p24"/>
            <p:cNvSpPr/>
            <p:nvPr/>
          </p:nvSpPr>
          <p:spPr>
            <a:xfrm>
              <a:off x="9084384" y="797917"/>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4"/>
            <p:cNvSpPr/>
            <p:nvPr/>
          </p:nvSpPr>
          <p:spPr>
            <a:xfrm>
              <a:off x="8570426" y="1228335"/>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24"/>
          <p:cNvGrpSpPr/>
          <p:nvPr/>
        </p:nvGrpSpPr>
        <p:grpSpPr>
          <a:xfrm>
            <a:off x="-423653" y="3465700"/>
            <a:ext cx="3308969" cy="2555658"/>
            <a:chOff x="-423653" y="3465700"/>
            <a:chExt cx="3308969" cy="2555658"/>
          </a:xfrm>
        </p:grpSpPr>
        <p:grpSp>
          <p:nvGrpSpPr>
            <p:cNvPr id="1162" name="Google Shape;1162;p24"/>
            <p:cNvGrpSpPr/>
            <p:nvPr/>
          </p:nvGrpSpPr>
          <p:grpSpPr>
            <a:xfrm>
              <a:off x="1969076" y="4608490"/>
              <a:ext cx="916239" cy="681891"/>
              <a:chOff x="5951675" y="3577056"/>
              <a:chExt cx="1387821" cy="1032855"/>
            </a:xfrm>
          </p:grpSpPr>
          <p:sp>
            <p:nvSpPr>
              <p:cNvPr id="1163" name="Google Shape;1163;p24"/>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4"/>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4"/>
            <p:cNvGrpSpPr/>
            <p:nvPr/>
          </p:nvGrpSpPr>
          <p:grpSpPr>
            <a:xfrm flipH="1">
              <a:off x="-423653" y="4165680"/>
              <a:ext cx="1138764" cy="1855677"/>
              <a:chOff x="525125" y="1486050"/>
              <a:chExt cx="2124163" cy="3461439"/>
            </a:xfrm>
          </p:grpSpPr>
          <p:sp>
            <p:nvSpPr>
              <p:cNvPr id="1166" name="Google Shape;1166;p24"/>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4"/>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4"/>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4"/>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4"/>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4"/>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4"/>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4"/>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4"/>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4"/>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4"/>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4"/>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4"/>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4"/>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4"/>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4"/>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4"/>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4"/>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4"/>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4"/>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4"/>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4"/>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4"/>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4"/>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4"/>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4"/>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0" name="Google Shape;1200;p24"/>
              <p:cNvGrpSpPr/>
              <p:nvPr/>
            </p:nvGrpSpPr>
            <p:grpSpPr>
              <a:xfrm>
                <a:off x="973439" y="2819098"/>
                <a:ext cx="174934" cy="130542"/>
                <a:chOff x="2714005" y="3446776"/>
                <a:chExt cx="330750" cy="246818"/>
              </a:xfrm>
            </p:grpSpPr>
            <p:sp>
              <p:nvSpPr>
                <p:cNvPr id="1201" name="Google Shape;1201;p24"/>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4"/>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 name="Google Shape;1203;p24"/>
              <p:cNvGrpSpPr/>
              <p:nvPr/>
            </p:nvGrpSpPr>
            <p:grpSpPr>
              <a:xfrm>
                <a:off x="1640414" y="2819098"/>
                <a:ext cx="174934" cy="130542"/>
                <a:chOff x="2714005" y="3446776"/>
                <a:chExt cx="330750" cy="246818"/>
              </a:xfrm>
            </p:grpSpPr>
            <p:sp>
              <p:nvSpPr>
                <p:cNvPr id="1204" name="Google Shape;1204;p24"/>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6" name="Google Shape;1206;p24"/>
            <p:cNvGrpSpPr/>
            <p:nvPr/>
          </p:nvGrpSpPr>
          <p:grpSpPr>
            <a:xfrm flipH="1">
              <a:off x="415695" y="4542586"/>
              <a:ext cx="1753484" cy="1361026"/>
              <a:chOff x="3654620" y="3548886"/>
              <a:chExt cx="1753484" cy="1361026"/>
            </a:xfrm>
          </p:grpSpPr>
          <p:sp>
            <p:nvSpPr>
              <p:cNvPr id="1207" name="Google Shape;1207;p24"/>
              <p:cNvSpPr/>
              <p:nvPr/>
            </p:nvSpPr>
            <p:spPr>
              <a:xfrm>
                <a:off x="4298755" y="3957848"/>
                <a:ext cx="1059784" cy="945459"/>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4"/>
              <p:cNvSpPr/>
              <p:nvPr/>
            </p:nvSpPr>
            <p:spPr>
              <a:xfrm>
                <a:off x="3698583" y="3609664"/>
                <a:ext cx="600230" cy="129364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4"/>
              <p:cNvSpPr/>
              <p:nvPr/>
            </p:nvSpPr>
            <p:spPr>
              <a:xfrm>
                <a:off x="3876267" y="3935725"/>
                <a:ext cx="242177" cy="242177"/>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3894116" y="3935725"/>
                <a:ext cx="224329" cy="240862"/>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3909334" y="3943992"/>
                <a:ext cx="170501" cy="205165"/>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3965791" y="3993545"/>
                <a:ext cx="144433" cy="180412"/>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4"/>
              <p:cNvSpPr/>
              <p:nvPr/>
            </p:nvSpPr>
            <p:spPr>
              <a:xfrm>
                <a:off x="3654620" y="3548886"/>
                <a:ext cx="1753484" cy="409015"/>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4"/>
              <p:cNvSpPr/>
              <p:nvPr/>
            </p:nvSpPr>
            <p:spPr>
              <a:xfrm>
                <a:off x="3980680" y="3556495"/>
                <a:ext cx="1427418" cy="409015"/>
              </a:xfrm>
              <a:custGeom>
                <a:avLst/>
                <a:gdLst/>
                <a:ahLst/>
                <a:cxnLst/>
                <a:rect l="l" t="t" r="r" b="b"/>
                <a:pathLst>
                  <a:path w="30390" h="8708" extrusionOk="0">
                    <a:moveTo>
                      <a:pt x="0" y="1"/>
                    </a:moveTo>
                    <a:lnTo>
                      <a:pt x="23504" y="1"/>
                    </a:lnTo>
                    <a:lnTo>
                      <a:pt x="30390" y="8061"/>
                    </a:lnTo>
                    <a:lnTo>
                      <a:pt x="29834" y="8708"/>
                    </a:lnTo>
                    <a:lnTo>
                      <a:pt x="7385" y="8708"/>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4287858" y="3927459"/>
                <a:ext cx="1120235" cy="30437"/>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3672468" y="3595808"/>
                <a:ext cx="323435" cy="362092"/>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4410118" y="4095280"/>
                <a:ext cx="323764" cy="235555"/>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4"/>
              <p:cNvSpPr/>
              <p:nvPr/>
            </p:nvSpPr>
            <p:spPr>
              <a:xfrm>
                <a:off x="4410118" y="4095280"/>
                <a:ext cx="300326" cy="235555"/>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4"/>
              <p:cNvSpPr/>
              <p:nvPr/>
            </p:nvSpPr>
            <p:spPr>
              <a:xfrm>
                <a:off x="4553468" y="4095280"/>
                <a:ext cx="13574" cy="235555"/>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4696489" y="4095280"/>
                <a:ext cx="13950" cy="235555"/>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4410118" y="4205611"/>
                <a:ext cx="300326" cy="15218"/>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4"/>
              <p:cNvSpPr/>
              <p:nvPr/>
            </p:nvSpPr>
            <p:spPr>
              <a:xfrm>
                <a:off x="4436515" y="4254271"/>
                <a:ext cx="47956" cy="51808"/>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4"/>
              <p:cNvSpPr/>
              <p:nvPr/>
            </p:nvSpPr>
            <p:spPr>
              <a:xfrm>
                <a:off x="4476157" y="4241730"/>
                <a:ext cx="46970" cy="5180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4611287" y="4131587"/>
                <a:ext cx="48238" cy="51949"/>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3900878" y="4389919"/>
                <a:ext cx="228650" cy="513382"/>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4"/>
              <p:cNvSpPr/>
              <p:nvPr/>
            </p:nvSpPr>
            <p:spPr>
              <a:xfrm>
                <a:off x="3924505" y="4389919"/>
                <a:ext cx="202206" cy="513382"/>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4"/>
              <p:cNvSpPr/>
              <p:nvPr/>
            </p:nvSpPr>
            <p:spPr>
              <a:xfrm>
                <a:off x="3949304" y="4414718"/>
                <a:ext cx="136119" cy="5091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4"/>
              <p:cNvSpPr/>
              <p:nvPr/>
            </p:nvSpPr>
            <p:spPr>
              <a:xfrm>
                <a:off x="3878945" y="4354269"/>
                <a:ext cx="265615" cy="35697"/>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4"/>
              <p:cNvSpPr/>
              <p:nvPr/>
            </p:nvSpPr>
            <p:spPr>
              <a:xfrm>
                <a:off x="3902382" y="4772437"/>
                <a:ext cx="224329" cy="130858"/>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4"/>
              <p:cNvSpPr/>
              <p:nvPr/>
            </p:nvSpPr>
            <p:spPr>
              <a:xfrm>
                <a:off x="3793696" y="4859333"/>
                <a:ext cx="199565" cy="5057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4"/>
              <p:cNvSpPr/>
              <p:nvPr/>
            </p:nvSpPr>
            <p:spPr>
              <a:xfrm>
                <a:off x="3841933" y="4818044"/>
                <a:ext cx="188350" cy="41334"/>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4"/>
              <p:cNvSpPr/>
              <p:nvPr/>
            </p:nvSpPr>
            <p:spPr>
              <a:xfrm>
                <a:off x="3880260" y="4772437"/>
                <a:ext cx="198213" cy="45655"/>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4"/>
              <p:cNvSpPr/>
              <p:nvPr/>
            </p:nvSpPr>
            <p:spPr>
              <a:xfrm>
                <a:off x="4068841" y="4596396"/>
                <a:ext cx="38703" cy="38703"/>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4"/>
              <p:cNvSpPr/>
              <p:nvPr/>
            </p:nvSpPr>
            <p:spPr>
              <a:xfrm>
                <a:off x="4417023" y="4438156"/>
                <a:ext cx="315216" cy="229965"/>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4"/>
              <p:cNvSpPr/>
              <p:nvPr/>
            </p:nvSpPr>
            <p:spPr>
              <a:xfrm>
                <a:off x="4417023" y="4438156"/>
                <a:ext cx="293422" cy="229965"/>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4"/>
              <p:cNvSpPr/>
              <p:nvPr/>
            </p:nvSpPr>
            <p:spPr>
              <a:xfrm>
                <a:off x="4557413" y="4438156"/>
                <a:ext cx="12588" cy="229965"/>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4"/>
              <p:cNvSpPr/>
              <p:nvPr/>
            </p:nvSpPr>
            <p:spPr>
              <a:xfrm>
                <a:off x="4695174" y="4438156"/>
                <a:ext cx="15265" cy="229965"/>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4"/>
              <p:cNvSpPr/>
              <p:nvPr/>
            </p:nvSpPr>
            <p:spPr>
              <a:xfrm>
                <a:off x="4417023" y="4545528"/>
                <a:ext cx="293422" cy="1390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4"/>
              <p:cNvSpPr/>
              <p:nvPr/>
            </p:nvSpPr>
            <p:spPr>
              <a:xfrm>
                <a:off x="4459624" y="4475544"/>
                <a:ext cx="45655" cy="50869"/>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4"/>
              <p:cNvSpPr/>
              <p:nvPr/>
            </p:nvSpPr>
            <p:spPr>
              <a:xfrm>
                <a:off x="4626458" y="4578876"/>
                <a:ext cx="46641" cy="50587"/>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4"/>
              <p:cNvSpPr/>
              <p:nvPr/>
            </p:nvSpPr>
            <p:spPr>
              <a:xfrm>
                <a:off x="4594754" y="4589773"/>
                <a:ext cx="45279" cy="50587"/>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24"/>
            <p:cNvSpPr/>
            <p:nvPr/>
          </p:nvSpPr>
          <p:spPr>
            <a:xfrm>
              <a:off x="304923" y="3465700"/>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2700" b="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720000" y="1017725"/>
            <a:ext cx="7704000" cy="395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solidFill>
                  <a:schemeClr val="dk1"/>
                </a:solidFill>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22" name="Google Shape;22;p4"/>
          <p:cNvGrpSpPr/>
          <p:nvPr/>
        </p:nvGrpSpPr>
        <p:grpSpPr>
          <a:xfrm>
            <a:off x="8253109" y="563123"/>
            <a:ext cx="1416256" cy="652339"/>
            <a:chOff x="8259609" y="727348"/>
            <a:chExt cx="1416256" cy="652339"/>
          </a:xfrm>
        </p:grpSpPr>
        <p:sp>
          <p:nvSpPr>
            <p:cNvPr id="23" name="Google Shape;23;p4"/>
            <p:cNvSpPr/>
            <p:nvPr/>
          </p:nvSpPr>
          <p:spPr>
            <a:xfrm>
              <a:off x="8259609" y="1218342"/>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8697876" y="727348"/>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4"/>
          <p:cNvGrpSpPr/>
          <p:nvPr/>
        </p:nvGrpSpPr>
        <p:grpSpPr>
          <a:xfrm>
            <a:off x="7406032" y="3765300"/>
            <a:ext cx="1899385" cy="2709266"/>
            <a:chOff x="7406032" y="3765300"/>
            <a:chExt cx="1899385" cy="2709266"/>
          </a:xfrm>
        </p:grpSpPr>
        <p:sp>
          <p:nvSpPr>
            <p:cNvPr id="26" name="Google Shape;26;p4"/>
            <p:cNvSpPr/>
            <p:nvPr/>
          </p:nvSpPr>
          <p:spPr>
            <a:xfrm>
              <a:off x="8532661" y="3765300"/>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27" name="Google Shape;27;p4"/>
            <p:cNvGrpSpPr/>
            <p:nvPr/>
          </p:nvGrpSpPr>
          <p:grpSpPr>
            <a:xfrm>
              <a:off x="7406032" y="4900355"/>
              <a:ext cx="943279" cy="769683"/>
              <a:chOff x="6073689" y="3577056"/>
              <a:chExt cx="1265807" cy="1032855"/>
            </a:xfrm>
          </p:grpSpPr>
          <p:sp>
            <p:nvSpPr>
              <p:cNvPr id="28" name="Google Shape;28;p4"/>
              <p:cNvSpPr/>
              <p:nvPr/>
            </p:nvSpPr>
            <p:spPr>
              <a:xfrm>
                <a:off x="6073689" y="3695000"/>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a:off x="8141832" y="4466220"/>
              <a:ext cx="1163585" cy="2008346"/>
              <a:chOff x="4537475" y="1366675"/>
              <a:chExt cx="1878265" cy="3241882"/>
            </a:xfrm>
          </p:grpSpPr>
          <p:sp>
            <p:nvSpPr>
              <p:cNvPr id="31" name="Google Shape;31;p4"/>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70" name="Google Shape;70;p4"/>
          <p:cNvCxnSpPr/>
          <p:nvPr/>
        </p:nvCxnSpPr>
        <p:spPr>
          <a:xfrm>
            <a:off x="0" y="337575"/>
            <a:ext cx="9150000" cy="0"/>
          </a:xfrm>
          <a:prstGeom prst="straightConnector1">
            <a:avLst/>
          </a:prstGeom>
          <a:noFill/>
          <a:ln w="9525" cap="flat" cmpd="sng">
            <a:solidFill>
              <a:schemeClr val="dk1"/>
            </a:solidFill>
            <a:prstDash val="solid"/>
            <a:round/>
            <a:headEnd type="none" w="med" len="med"/>
            <a:tailEnd type="none" w="med" len="med"/>
          </a:ln>
        </p:spPr>
      </p:cxnSp>
      <p:sp>
        <p:nvSpPr>
          <p:cNvPr id="71" name="Google Shape;71;p4"/>
          <p:cNvSpPr/>
          <p:nvPr/>
        </p:nvSpPr>
        <p:spPr>
          <a:xfrm rot="-5400000">
            <a:off x="26100" y="181575"/>
            <a:ext cx="259800" cy="31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5"/>
          <p:cNvSpPr txBox="1">
            <a:spLocks noGrp="1"/>
          </p:cNvSpPr>
          <p:nvPr>
            <p:ph type="subTitle" idx="1"/>
          </p:nvPr>
        </p:nvSpPr>
        <p:spPr>
          <a:xfrm>
            <a:off x="1379505" y="2282000"/>
            <a:ext cx="3076500" cy="505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4" name="Google Shape;74;p5"/>
          <p:cNvSpPr txBox="1">
            <a:spLocks noGrp="1"/>
          </p:cNvSpPr>
          <p:nvPr>
            <p:ph type="subTitle" idx="2"/>
          </p:nvPr>
        </p:nvSpPr>
        <p:spPr>
          <a:xfrm>
            <a:off x="4688009" y="2282000"/>
            <a:ext cx="3076500" cy="50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5" name="Google Shape;75;p5"/>
          <p:cNvSpPr txBox="1">
            <a:spLocks noGrp="1"/>
          </p:cNvSpPr>
          <p:nvPr>
            <p:ph type="subTitle" idx="3"/>
          </p:nvPr>
        </p:nvSpPr>
        <p:spPr>
          <a:xfrm>
            <a:off x="1379491" y="2705100"/>
            <a:ext cx="3076500" cy="137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6" name="Google Shape;76;p5"/>
          <p:cNvSpPr txBox="1">
            <a:spLocks noGrp="1"/>
          </p:cNvSpPr>
          <p:nvPr>
            <p:ph type="subTitle" idx="4"/>
          </p:nvPr>
        </p:nvSpPr>
        <p:spPr>
          <a:xfrm>
            <a:off x="4687993" y="2705100"/>
            <a:ext cx="3076500" cy="137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 name="Google Shape;7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78" name="Google Shape;78;p5"/>
          <p:cNvGrpSpPr/>
          <p:nvPr/>
        </p:nvGrpSpPr>
        <p:grpSpPr>
          <a:xfrm>
            <a:off x="-744468" y="3806200"/>
            <a:ext cx="3216869" cy="2913841"/>
            <a:chOff x="-744468" y="3806200"/>
            <a:chExt cx="3216869" cy="2913841"/>
          </a:xfrm>
        </p:grpSpPr>
        <p:grpSp>
          <p:nvGrpSpPr>
            <p:cNvPr id="79" name="Google Shape;79;p5"/>
            <p:cNvGrpSpPr/>
            <p:nvPr/>
          </p:nvGrpSpPr>
          <p:grpSpPr>
            <a:xfrm flipH="1">
              <a:off x="-744468" y="4711695"/>
              <a:ext cx="1163585" cy="2008346"/>
              <a:chOff x="4537475" y="1366675"/>
              <a:chExt cx="1878265" cy="3241882"/>
            </a:xfrm>
          </p:grpSpPr>
          <p:sp>
            <p:nvSpPr>
              <p:cNvPr id="80" name="Google Shape;80;p5"/>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5"/>
            <p:cNvSpPr/>
            <p:nvPr/>
          </p:nvSpPr>
          <p:spPr>
            <a:xfrm flipH="1">
              <a:off x="533121" y="3806200"/>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120" name="Google Shape;120;p5"/>
            <p:cNvGrpSpPr/>
            <p:nvPr/>
          </p:nvGrpSpPr>
          <p:grpSpPr>
            <a:xfrm flipH="1">
              <a:off x="255482" y="4507120"/>
              <a:ext cx="1163585" cy="2008346"/>
              <a:chOff x="4537475" y="1366675"/>
              <a:chExt cx="1878265" cy="3241882"/>
            </a:xfrm>
          </p:grpSpPr>
          <p:sp>
            <p:nvSpPr>
              <p:cNvPr id="121" name="Google Shape;121;p5"/>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5"/>
            <p:cNvGrpSpPr/>
            <p:nvPr/>
          </p:nvGrpSpPr>
          <p:grpSpPr>
            <a:xfrm>
              <a:off x="1159938" y="4608494"/>
              <a:ext cx="1312462" cy="976771"/>
              <a:chOff x="5951675" y="3577056"/>
              <a:chExt cx="1387821" cy="1032855"/>
            </a:xfrm>
          </p:grpSpPr>
          <p:sp>
            <p:nvSpPr>
              <p:cNvPr id="161" name="Google Shape;161;p5"/>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3" name="Google Shape;163;p5"/>
          <p:cNvGrpSpPr/>
          <p:nvPr/>
        </p:nvGrpSpPr>
        <p:grpSpPr>
          <a:xfrm>
            <a:off x="7855859" y="820123"/>
            <a:ext cx="1416256" cy="652339"/>
            <a:chOff x="8259609" y="727348"/>
            <a:chExt cx="1416256" cy="652339"/>
          </a:xfrm>
        </p:grpSpPr>
        <p:sp>
          <p:nvSpPr>
            <p:cNvPr id="164" name="Google Shape;164;p5"/>
            <p:cNvSpPr/>
            <p:nvPr/>
          </p:nvSpPr>
          <p:spPr>
            <a:xfrm>
              <a:off x="8259609" y="1218342"/>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8697876" y="727348"/>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9"/>
        <p:cNvGrpSpPr/>
        <p:nvPr/>
      </p:nvGrpSpPr>
      <p:grpSpPr>
        <a:xfrm>
          <a:off x="0" y="0"/>
          <a:ext cx="0" cy="0"/>
          <a:chOff x="0" y="0"/>
          <a:chExt cx="0" cy="0"/>
        </a:xfrm>
      </p:grpSpPr>
      <p:sp>
        <p:nvSpPr>
          <p:cNvPr id="350" name="Google Shape;350;p8"/>
          <p:cNvSpPr txBox="1">
            <a:spLocks noGrp="1"/>
          </p:cNvSpPr>
          <p:nvPr>
            <p:ph type="title"/>
          </p:nvPr>
        </p:nvSpPr>
        <p:spPr>
          <a:xfrm>
            <a:off x="715100" y="1307100"/>
            <a:ext cx="63678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51" name="Google Shape;351;p8"/>
          <p:cNvGrpSpPr/>
          <p:nvPr/>
        </p:nvGrpSpPr>
        <p:grpSpPr>
          <a:xfrm>
            <a:off x="6371628" y="76028"/>
            <a:ext cx="3356101" cy="5128818"/>
            <a:chOff x="6371628" y="76028"/>
            <a:chExt cx="3356101" cy="5128818"/>
          </a:xfrm>
        </p:grpSpPr>
        <p:grpSp>
          <p:nvGrpSpPr>
            <p:cNvPr id="352" name="Google Shape;352;p8"/>
            <p:cNvGrpSpPr/>
            <p:nvPr/>
          </p:nvGrpSpPr>
          <p:grpSpPr>
            <a:xfrm>
              <a:off x="6830033" y="76028"/>
              <a:ext cx="2897695" cy="1572227"/>
              <a:chOff x="6229583" y="1671653"/>
              <a:chExt cx="2897695" cy="1572227"/>
            </a:xfrm>
          </p:grpSpPr>
          <p:sp>
            <p:nvSpPr>
              <p:cNvPr id="353" name="Google Shape;353;p8"/>
              <p:cNvSpPr/>
              <p:nvPr/>
            </p:nvSpPr>
            <p:spPr>
              <a:xfrm>
                <a:off x="7524304" y="1671653"/>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8168647" y="2986982"/>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6229583" y="2369875"/>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8"/>
            <p:cNvSpPr/>
            <p:nvPr/>
          </p:nvSpPr>
          <p:spPr>
            <a:xfrm flipH="1">
              <a:off x="6371628" y="4475676"/>
              <a:ext cx="1350173" cy="699458"/>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357" name="Google Shape;357;p8"/>
            <p:cNvGrpSpPr/>
            <p:nvPr/>
          </p:nvGrpSpPr>
          <p:grpSpPr>
            <a:xfrm>
              <a:off x="7427902" y="2101392"/>
              <a:ext cx="1798063" cy="3103454"/>
              <a:chOff x="4537475" y="1366675"/>
              <a:chExt cx="1878265" cy="3241882"/>
            </a:xfrm>
          </p:grpSpPr>
          <p:sp>
            <p:nvSpPr>
              <p:cNvPr id="358" name="Google Shape;358;p8"/>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8"/>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8"/>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8"/>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8"/>
            <p:cNvSpPr/>
            <p:nvPr/>
          </p:nvSpPr>
          <p:spPr>
            <a:xfrm>
              <a:off x="7878400" y="69752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8" name="Google Shape;398;p8"/>
          <p:cNvCxnSpPr/>
          <p:nvPr/>
        </p:nvCxnSpPr>
        <p:spPr>
          <a:xfrm>
            <a:off x="505850" y="-9175"/>
            <a:ext cx="0" cy="5165400"/>
          </a:xfrm>
          <a:prstGeom prst="straightConnector1">
            <a:avLst/>
          </a:prstGeom>
          <a:noFill/>
          <a:ln w="9525" cap="flat" cmpd="sng">
            <a:solidFill>
              <a:schemeClr val="dk1"/>
            </a:solidFill>
            <a:prstDash val="solid"/>
            <a:round/>
            <a:headEnd type="none" w="med" len="med"/>
            <a:tailEnd type="none" w="med" len="med"/>
          </a:ln>
        </p:spPr>
      </p:cxnSp>
      <p:sp>
        <p:nvSpPr>
          <p:cNvPr id="399" name="Google Shape;399;p8"/>
          <p:cNvSpPr/>
          <p:nvPr/>
        </p:nvSpPr>
        <p:spPr>
          <a:xfrm>
            <a:off x="375950" y="0"/>
            <a:ext cx="259800" cy="288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0"/>
        <p:cNvGrpSpPr/>
        <p:nvPr/>
      </p:nvGrpSpPr>
      <p:grpSpPr>
        <a:xfrm>
          <a:off x="0" y="0"/>
          <a:ext cx="0" cy="0"/>
          <a:chOff x="0" y="0"/>
          <a:chExt cx="0" cy="0"/>
        </a:xfrm>
      </p:grpSpPr>
      <p:sp>
        <p:nvSpPr>
          <p:cNvPr id="401" name="Google Shape;401;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2" name="Google Shape;402;p9"/>
          <p:cNvSpPr txBox="1">
            <a:spLocks noGrp="1"/>
          </p:cNvSpPr>
          <p:nvPr>
            <p:ph type="subTitle" idx="1"/>
          </p:nvPr>
        </p:nvSpPr>
        <p:spPr>
          <a:xfrm>
            <a:off x="2241475" y="2168600"/>
            <a:ext cx="4661100" cy="50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9"/>
          <p:cNvSpPr/>
          <p:nvPr/>
        </p:nvSpPr>
        <p:spPr>
          <a:xfrm flipH="1">
            <a:off x="1751808"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flipH="1">
            <a:off x="-1069880" y="4564551"/>
            <a:ext cx="45028" cy="581249"/>
          </a:xfrm>
          <a:custGeom>
            <a:avLst/>
            <a:gdLst/>
            <a:ahLst/>
            <a:cxnLst/>
            <a:rect l="l" t="t" r="r" b="b"/>
            <a:pathLst>
              <a:path w="613" h="7913" extrusionOk="0">
                <a:moveTo>
                  <a:pt x="1" y="7913"/>
                </a:moveTo>
                <a:lnTo>
                  <a:pt x="613" y="7913"/>
                </a:lnTo>
                <a:lnTo>
                  <a:pt x="613"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9"/>
          <p:cNvGrpSpPr/>
          <p:nvPr/>
        </p:nvGrpSpPr>
        <p:grpSpPr>
          <a:xfrm>
            <a:off x="-1266231" y="667175"/>
            <a:ext cx="4576156" cy="4519531"/>
            <a:chOff x="-1266231" y="667175"/>
            <a:chExt cx="4576156" cy="4519531"/>
          </a:xfrm>
        </p:grpSpPr>
        <p:grpSp>
          <p:nvGrpSpPr>
            <p:cNvPr id="406" name="Google Shape;406;p9"/>
            <p:cNvGrpSpPr/>
            <p:nvPr/>
          </p:nvGrpSpPr>
          <p:grpSpPr>
            <a:xfrm>
              <a:off x="-1266231" y="1293100"/>
              <a:ext cx="4576156" cy="3893605"/>
              <a:chOff x="-1266231" y="1293100"/>
              <a:chExt cx="4576156" cy="3893605"/>
            </a:xfrm>
          </p:grpSpPr>
          <p:sp>
            <p:nvSpPr>
              <p:cNvPr id="407" name="Google Shape;407;p9"/>
              <p:cNvSpPr/>
              <p:nvPr/>
            </p:nvSpPr>
            <p:spPr>
              <a:xfrm>
                <a:off x="2122089"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408" name="Google Shape;408;p9"/>
              <p:cNvGrpSpPr/>
              <p:nvPr/>
            </p:nvGrpSpPr>
            <p:grpSpPr>
              <a:xfrm>
                <a:off x="-1266231" y="2821088"/>
                <a:ext cx="3547638" cy="2365617"/>
                <a:chOff x="-1266231" y="2780188"/>
                <a:chExt cx="3547638" cy="2365617"/>
              </a:xfrm>
            </p:grpSpPr>
            <p:sp>
              <p:nvSpPr>
                <p:cNvPr id="409" name="Google Shape;409;p9"/>
                <p:cNvSpPr/>
                <p:nvPr/>
              </p:nvSpPr>
              <p:spPr>
                <a:xfrm flipH="1">
                  <a:off x="-383313"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flipH="1">
                  <a:off x="1273972"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flipH="1">
                  <a:off x="1556041"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flipH="1">
                  <a:off x="1556041"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flipH="1">
                  <a:off x="1616421"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flipH="1">
                  <a:off x="1568897"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flipH="1">
                  <a:off x="-460816"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flipH="1">
                  <a:off x="-460808"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flipH="1">
                  <a:off x="1747683"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flipH="1">
                  <a:off x="57864"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flipH="1">
                  <a:off x="438579"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flipH="1">
                  <a:off x="-54231"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flipH="1">
                  <a:off x="714475"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flipH="1">
                  <a:off x="441149"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flipH="1">
                  <a:off x="-8759"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flipH="1">
                  <a:off x="212851"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flipH="1">
                  <a:off x="124488"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flipH="1">
                  <a:off x="154458"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flipH="1">
                  <a:off x="221596"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flipH="1">
                  <a:off x="229896"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flipH="1">
                  <a:off x="593566"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flipH="1">
                  <a:off x="630220"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flipH="1">
                  <a:off x="854480"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flipH="1">
                  <a:off x="630223"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flipH="1">
                  <a:off x="630220"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flipH="1">
                  <a:off x="983612"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flipH="1">
                  <a:off x="923159"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flipH="1">
                  <a:off x="709848"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flipH="1">
                  <a:off x="1538708"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flipH="1">
                  <a:off x="1543113"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flipH="1">
                  <a:off x="1607681"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flipH="1">
                  <a:off x="1515200"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flipH="1">
                  <a:off x="1543113"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flipH="1">
                  <a:off x="1693916"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flipH="1">
                  <a:off x="1618551"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flipH="1">
                  <a:off x="1573085"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flipH="1">
                  <a:off x="-286714" y="4241718"/>
                  <a:ext cx="747111" cy="904084"/>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flipH="1">
                  <a:off x="-1207834" y="4241718"/>
                  <a:ext cx="921199" cy="904084"/>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flipH="1">
                  <a:off x="-1069885" y="4564551"/>
                  <a:ext cx="628261" cy="581249"/>
                </a:xfrm>
                <a:custGeom>
                  <a:avLst/>
                  <a:gdLst/>
                  <a:ahLst/>
                  <a:cxnLst/>
                  <a:rect l="l" t="t" r="r" b="b"/>
                  <a:pathLst>
                    <a:path w="8553" h="7913" extrusionOk="0">
                      <a:moveTo>
                        <a:pt x="0" y="7913"/>
                      </a:moveTo>
                      <a:lnTo>
                        <a:pt x="8553" y="7913"/>
                      </a:lnTo>
                      <a:lnTo>
                        <a:pt x="8553"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flipH="1">
                  <a:off x="-430833"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flipH="1">
                  <a:off x="-1266231" y="3774692"/>
                  <a:ext cx="1005452" cy="467100"/>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flipH="1">
                  <a:off x="-161692" y="4467958"/>
                  <a:ext cx="467100" cy="189147"/>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flipH="1">
                  <a:off x="-161692" y="4467958"/>
                  <a:ext cx="432503" cy="189147"/>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flipH="1">
                  <a:off x="83721" y="4467958"/>
                  <a:ext cx="116279" cy="189147"/>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flipH="1">
                  <a:off x="17025" y="4467958"/>
                  <a:ext cx="116353" cy="189147"/>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flipH="1">
                  <a:off x="596137"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flipH="1">
                  <a:off x="630220"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flipH="1">
                  <a:off x="849852"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630223"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630220"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951072"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688619"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740331"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flipH="1">
                  <a:off x="-430833"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9"/>
              <p:cNvSpPr/>
              <p:nvPr/>
            </p:nvSpPr>
            <p:spPr>
              <a:xfrm>
                <a:off x="545650" y="1293100"/>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9"/>
            <p:cNvGrpSpPr/>
            <p:nvPr/>
          </p:nvGrpSpPr>
          <p:grpSpPr>
            <a:xfrm>
              <a:off x="-1069884" y="667175"/>
              <a:ext cx="3234694" cy="2252997"/>
              <a:chOff x="5073841" y="1000275"/>
              <a:chExt cx="3234694" cy="2252997"/>
            </a:xfrm>
          </p:grpSpPr>
          <p:sp>
            <p:nvSpPr>
              <p:cNvPr id="465" name="Google Shape;465;p9"/>
              <p:cNvSpPr/>
              <p:nvPr/>
            </p:nvSpPr>
            <p:spPr>
              <a:xfrm>
                <a:off x="5073841" y="2299616"/>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7651424" y="3077173"/>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6911971" y="1000275"/>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8"/>
        <p:cNvGrpSpPr/>
        <p:nvPr/>
      </p:nvGrpSpPr>
      <p:grpSpPr>
        <a:xfrm>
          <a:off x="0" y="0"/>
          <a:ext cx="0" cy="0"/>
          <a:chOff x="0" y="0"/>
          <a:chExt cx="0" cy="0"/>
        </a:xfrm>
      </p:grpSpPr>
      <p:sp>
        <p:nvSpPr>
          <p:cNvPr id="469" name="Google Shape;469;p10"/>
          <p:cNvSpPr>
            <a:spLocks noGrp="1"/>
          </p:cNvSpPr>
          <p:nvPr>
            <p:ph type="pic" idx="2"/>
          </p:nvPr>
        </p:nvSpPr>
        <p:spPr>
          <a:xfrm>
            <a:off x="-13550" y="-3525"/>
            <a:ext cx="9157500" cy="5143500"/>
          </a:xfrm>
          <a:prstGeom prst="rect">
            <a:avLst/>
          </a:prstGeom>
          <a:noFill/>
          <a:ln>
            <a:noFill/>
          </a:ln>
        </p:spPr>
      </p:sp>
      <p:sp>
        <p:nvSpPr>
          <p:cNvPr id="470" name="Google Shape;470;p10"/>
          <p:cNvSpPr txBox="1">
            <a:spLocks noGrp="1"/>
          </p:cNvSpPr>
          <p:nvPr>
            <p:ph type="title"/>
          </p:nvPr>
        </p:nvSpPr>
        <p:spPr>
          <a:xfrm>
            <a:off x="720000" y="3603625"/>
            <a:ext cx="6099000" cy="10050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471" name="Google Shape;471;p10"/>
          <p:cNvGrpSpPr/>
          <p:nvPr/>
        </p:nvGrpSpPr>
        <p:grpSpPr>
          <a:xfrm>
            <a:off x="7253602" y="683900"/>
            <a:ext cx="2531246" cy="4477606"/>
            <a:chOff x="7253602" y="683900"/>
            <a:chExt cx="2531246" cy="4477606"/>
          </a:xfrm>
        </p:grpSpPr>
        <p:grpSp>
          <p:nvGrpSpPr>
            <p:cNvPr id="472" name="Google Shape;472;p10"/>
            <p:cNvGrpSpPr/>
            <p:nvPr/>
          </p:nvGrpSpPr>
          <p:grpSpPr>
            <a:xfrm>
              <a:off x="7253602" y="3944550"/>
              <a:ext cx="1606264" cy="1195426"/>
              <a:chOff x="5951675" y="3577056"/>
              <a:chExt cx="1387821" cy="1032855"/>
            </a:xfrm>
          </p:grpSpPr>
          <p:sp>
            <p:nvSpPr>
              <p:cNvPr id="473" name="Google Shape;473;p10"/>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0"/>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10"/>
            <p:cNvGrpSpPr/>
            <p:nvPr/>
          </p:nvGrpSpPr>
          <p:grpSpPr>
            <a:xfrm>
              <a:off x="7931091" y="683900"/>
              <a:ext cx="1853757" cy="4477606"/>
              <a:chOff x="7931091" y="683900"/>
              <a:chExt cx="1853757" cy="4477606"/>
            </a:xfrm>
          </p:grpSpPr>
          <p:grpSp>
            <p:nvGrpSpPr>
              <p:cNvPr id="476" name="Google Shape;476;p10"/>
              <p:cNvGrpSpPr/>
              <p:nvPr/>
            </p:nvGrpSpPr>
            <p:grpSpPr>
              <a:xfrm>
                <a:off x="7931091" y="2140708"/>
                <a:ext cx="1853757" cy="3020798"/>
                <a:chOff x="525125" y="1486050"/>
                <a:chExt cx="2124163" cy="3461439"/>
              </a:xfrm>
            </p:grpSpPr>
            <p:sp>
              <p:nvSpPr>
                <p:cNvPr id="477" name="Google Shape;477;p10"/>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0"/>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0"/>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0"/>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0"/>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0"/>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0"/>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0"/>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0"/>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0"/>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0"/>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0"/>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0"/>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0"/>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0"/>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0"/>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0"/>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0"/>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0"/>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0"/>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0"/>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0"/>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0"/>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0"/>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0"/>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10"/>
                <p:cNvGrpSpPr/>
                <p:nvPr/>
              </p:nvGrpSpPr>
              <p:grpSpPr>
                <a:xfrm>
                  <a:off x="973439" y="2819098"/>
                  <a:ext cx="174934" cy="130542"/>
                  <a:chOff x="2714005" y="3446776"/>
                  <a:chExt cx="330750" cy="246818"/>
                </a:xfrm>
              </p:grpSpPr>
              <p:sp>
                <p:nvSpPr>
                  <p:cNvPr id="512" name="Google Shape;512;p10"/>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10"/>
                <p:cNvGrpSpPr/>
                <p:nvPr/>
              </p:nvGrpSpPr>
              <p:grpSpPr>
                <a:xfrm>
                  <a:off x="1640414" y="2819098"/>
                  <a:ext cx="174934" cy="130542"/>
                  <a:chOff x="2714005" y="3446776"/>
                  <a:chExt cx="330750" cy="246818"/>
                </a:xfrm>
              </p:grpSpPr>
              <p:sp>
                <p:nvSpPr>
                  <p:cNvPr id="515" name="Google Shape;515;p10"/>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7" name="Google Shape;517;p10"/>
              <p:cNvSpPr/>
              <p:nvPr/>
            </p:nvSpPr>
            <p:spPr>
              <a:xfrm>
                <a:off x="8008425" y="683900"/>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8"/>
        <p:cNvGrpSpPr/>
        <p:nvPr/>
      </p:nvGrpSpPr>
      <p:grpSpPr>
        <a:xfrm>
          <a:off x="0" y="0"/>
          <a:ext cx="0" cy="0"/>
          <a:chOff x="0" y="0"/>
          <a:chExt cx="0" cy="0"/>
        </a:xfrm>
      </p:grpSpPr>
      <p:sp>
        <p:nvSpPr>
          <p:cNvPr id="519" name="Google Shape;519;p11"/>
          <p:cNvSpPr txBox="1">
            <a:spLocks noGrp="1"/>
          </p:cNvSpPr>
          <p:nvPr>
            <p:ph type="title" hasCustomPrompt="1"/>
          </p:nvPr>
        </p:nvSpPr>
        <p:spPr>
          <a:xfrm>
            <a:off x="3006100" y="1367050"/>
            <a:ext cx="5194200" cy="1080600"/>
          </a:xfrm>
          <a:prstGeom prst="rect">
            <a:avLst/>
          </a:prstGeom>
          <a:solidFill>
            <a:schemeClr val="accent4"/>
          </a:solidFill>
        </p:spPr>
        <p:txBody>
          <a:bodyPr spcFirstLastPara="1" wrap="square" lIns="91425" tIns="91425" rIns="91425" bIns="91425" anchor="ctr" anchorCtr="0">
            <a:noAutofit/>
          </a:bodyPr>
          <a:lstStyle>
            <a:lvl1pPr lvl="0">
              <a:spcBef>
                <a:spcPts val="0"/>
              </a:spcBef>
              <a:spcAft>
                <a:spcPts val="0"/>
              </a:spcAft>
              <a:buSzPts val="9600"/>
              <a:buNone/>
              <a:defRPr sz="5700">
                <a:solidFill>
                  <a:schemeClr val="lt1"/>
                </a:solidFill>
                <a:latin typeface="Raleway ExtraBold"/>
                <a:ea typeface="Raleway ExtraBold"/>
                <a:cs typeface="Raleway ExtraBold"/>
                <a:sym typeface="Raleway Extra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20" name="Google Shape;520;p11"/>
          <p:cNvSpPr txBox="1">
            <a:spLocks noGrp="1"/>
          </p:cNvSpPr>
          <p:nvPr>
            <p:ph type="subTitle" idx="1"/>
          </p:nvPr>
        </p:nvSpPr>
        <p:spPr>
          <a:xfrm>
            <a:off x="3006100" y="2502050"/>
            <a:ext cx="5194200" cy="44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521" name="Google Shape;521;p11"/>
          <p:cNvGrpSpPr/>
          <p:nvPr/>
        </p:nvGrpSpPr>
        <p:grpSpPr>
          <a:xfrm>
            <a:off x="8505100" y="-9175"/>
            <a:ext cx="259800" cy="5165400"/>
            <a:chOff x="375950" y="-9175"/>
            <a:chExt cx="259800" cy="5165400"/>
          </a:xfrm>
        </p:grpSpPr>
        <p:cxnSp>
          <p:nvCxnSpPr>
            <p:cNvPr id="522" name="Google Shape;522;p11"/>
            <p:cNvCxnSpPr/>
            <p:nvPr/>
          </p:nvCxnSpPr>
          <p:spPr>
            <a:xfrm>
              <a:off x="505850" y="-9175"/>
              <a:ext cx="0" cy="5165400"/>
            </a:xfrm>
            <a:prstGeom prst="straightConnector1">
              <a:avLst/>
            </a:prstGeom>
            <a:noFill/>
            <a:ln w="9525" cap="flat" cmpd="sng">
              <a:solidFill>
                <a:schemeClr val="dk1"/>
              </a:solidFill>
              <a:prstDash val="solid"/>
              <a:round/>
              <a:headEnd type="none" w="med" len="med"/>
              <a:tailEnd type="none" w="med" len="med"/>
            </a:ln>
          </p:spPr>
        </p:cxnSp>
        <p:sp>
          <p:nvSpPr>
            <p:cNvPr id="523" name="Google Shape;523;p11"/>
            <p:cNvSpPr/>
            <p:nvPr/>
          </p:nvSpPr>
          <p:spPr>
            <a:xfrm>
              <a:off x="375950" y="0"/>
              <a:ext cx="259800" cy="244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652"/>
        <p:cNvGrpSpPr/>
        <p:nvPr/>
      </p:nvGrpSpPr>
      <p:grpSpPr>
        <a:xfrm>
          <a:off x="0" y="0"/>
          <a:ext cx="0" cy="0"/>
          <a:chOff x="0" y="0"/>
          <a:chExt cx="0" cy="0"/>
        </a:xfrm>
      </p:grpSpPr>
      <p:sp>
        <p:nvSpPr>
          <p:cNvPr id="653" name="Google Shape;653;p15"/>
          <p:cNvSpPr txBox="1">
            <a:spLocks noGrp="1"/>
          </p:cNvSpPr>
          <p:nvPr>
            <p:ph type="subTitle" idx="1"/>
          </p:nvPr>
        </p:nvSpPr>
        <p:spPr>
          <a:xfrm>
            <a:off x="715100" y="1017725"/>
            <a:ext cx="7704000" cy="96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lvl1pPr>
            <a:lvl2pPr lvl="1" rtl="0">
              <a:lnSpc>
                <a:spcPct val="100000"/>
              </a:lnSpc>
              <a:spcBef>
                <a:spcPts val="0"/>
              </a:spcBef>
              <a:spcAft>
                <a:spcPts val="0"/>
              </a:spcAft>
              <a:buSzPts val="1600"/>
              <a:buChar char="○"/>
              <a:defRPr sz="1600"/>
            </a:lvl2pPr>
            <a:lvl3pPr lvl="2" rtl="0">
              <a:lnSpc>
                <a:spcPct val="100000"/>
              </a:lnSpc>
              <a:spcBef>
                <a:spcPts val="0"/>
              </a:spcBef>
              <a:spcAft>
                <a:spcPts val="0"/>
              </a:spcAft>
              <a:buSzPts val="1600"/>
              <a:buChar char="■"/>
              <a:defRPr sz="1600"/>
            </a:lvl3pPr>
            <a:lvl4pPr lvl="3" rtl="0">
              <a:lnSpc>
                <a:spcPct val="100000"/>
              </a:lnSpc>
              <a:spcBef>
                <a:spcPts val="0"/>
              </a:spcBef>
              <a:spcAft>
                <a:spcPts val="0"/>
              </a:spcAft>
              <a:buSzPts val="1600"/>
              <a:buChar char="●"/>
              <a:defRPr sz="1600"/>
            </a:lvl4pPr>
            <a:lvl5pPr lvl="4" rtl="0">
              <a:lnSpc>
                <a:spcPct val="100000"/>
              </a:lnSpc>
              <a:spcBef>
                <a:spcPts val="0"/>
              </a:spcBef>
              <a:spcAft>
                <a:spcPts val="0"/>
              </a:spcAft>
              <a:buSzPts val="1600"/>
              <a:buChar char="○"/>
              <a:defRPr sz="1600"/>
            </a:lvl5pPr>
            <a:lvl6pPr lvl="5" rtl="0">
              <a:lnSpc>
                <a:spcPct val="100000"/>
              </a:lnSpc>
              <a:spcBef>
                <a:spcPts val="0"/>
              </a:spcBef>
              <a:spcAft>
                <a:spcPts val="0"/>
              </a:spcAft>
              <a:buSzPts val="1600"/>
              <a:buChar char="■"/>
              <a:defRPr sz="1600"/>
            </a:lvl6pPr>
            <a:lvl7pPr lvl="6" rtl="0">
              <a:lnSpc>
                <a:spcPct val="100000"/>
              </a:lnSpc>
              <a:spcBef>
                <a:spcPts val="0"/>
              </a:spcBef>
              <a:spcAft>
                <a:spcPts val="0"/>
              </a:spcAft>
              <a:buSzPts val="1600"/>
              <a:buChar char="●"/>
              <a:defRPr sz="1600"/>
            </a:lvl7pPr>
            <a:lvl8pPr lvl="7" rtl="0">
              <a:lnSpc>
                <a:spcPct val="100000"/>
              </a:lnSpc>
              <a:spcBef>
                <a:spcPts val="0"/>
              </a:spcBef>
              <a:spcAft>
                <a:spcPts val="0"/>
              </a:spcAft>
              <a:buSzPts val="1600"/>
              <a:buChar char="○"/>
              <a:defRPr sz="1600"/>
            </a:lvl8pPr>
            <a:lvl9pPr lvl="8" rtl="0">
              <a:lnSpc>
                <a:spcPct val="100000"/>
              </a:lnSpc>
              <a:spcBef>
                <a:spcPts val="0"/>
              </a:spcBef>
              <a:spcAft>
                <a:spcPts val="0"/>
              </a:spcAft>
              <a:buClr>
                <a:schemeClr val="dk1"/>
              </a:buClr>
              <a:buSzPts val="1600"/>
              <a:buChar char="■"/>
              <a:defRPr sz="1600">
                <a:solidFill>
                  <a:schemeClr val="dk1"/>
                </a:solidFill>
              </a:defRPr>
            </a:lvl9pPr>
          </a:lstStyle>
          <a:p>
            <a:endParaRPr/>
          </a:p>
        </p:txBody>
      </p:sp>
      <p:sp>
        <p:nvSpPr>
          <p:cNvPr id="654" name="Google Shape;654;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2700" b="0">
                <a:latin typeface="Raleway Black"/>
                <a:ea typeface="Raleway Black"/>
                <a:cs typeface="Raleway Black"/>
                <a:sym typeface="Raleway Black"/>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cxnSp>
        <p:nvCxnSpPr>
          <p:cNvPr id="655" name="Google Shape;655;p15"/>
          <p:cNvCxnSpPr/>
          <p:nvPr/>
        </p:nvCxnSpPr>
        <p:spPr>
          <a:xfrm>
            <a:off x="0" y="337575"/>
            <a:ext cx="9150000" cy="0"/>
          </a:xfrm>
          <a:prstGeom prst="straightConnector1">
            <a:avLst/>
          </a:prstGeom>
          <a:noFill/>
          <a:ln w="9525" cap="flat" cmpd="sng">
            <a:solidFill>
              <a:schemeClr val="dk1"/>
            </a:solidFill>
            <a:prstDash val="solid"/>
            <a:round/>
            <a:headEnd type="none" w="med" len="med"/>
            <a:tailEnd type="none" w="med" len="med"/>
          </a:ln>
        </p:spPr>
      </p:cxnSp>
      <p:sp>
        <p:nvSpPr>
          <p:cNvPr id="656" name="Google Shape;656;p15"/>
          <p:cNvSpPr/>
          <p:nvPr/>
        </p:nvSpPr>
        <p:spPr>
          <a:xfrm rot="-5400000">
            <a:off x="26100" y="181575"/>
            <a:ext cx="259800" cy="31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57" name="Google Shape;657;p15"/>
          <p:cNvGrpSpPr/>
          <p:nvPr/>
        </p:nvGrpSpPr>
        <p:grpSpPr>
          <a:xfrm>
            <a:off x="8324959" y="918517"/>
            <a:ext cx="1108219" cy="676669"/>
            <a:chOff x="8662259" y="797917"/>
            <a:chExt cx="1108219" cy="676669"/>
          </a:xfrm>
        </p:grpSpPr>
        <p:sp>
          <p:nvSpPr>
            <p:cNvPr id="658" name="Google Shape;658;p15"/>
            <p:cNvSpPr/>
            <p:nvPr/>
          </p:nvSpPr>
          <p:spPr>
            <a:xfrm>
              <a:off x="8662259" y="797917"/>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5"/>
            <p:cNvSpPr/>
            <p:nvPr/>
          </p:nvSpPr>
          <p:spPr>
            <a:xfrm>
              <a:off x="8792489" y="1211810"/>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Black"/>
              <a:buNone/>
              <a:defRPr sz="30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1pPr>
            <a:lvl2pPr marL="914400" lvl="1"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2pPr>
            <a:lvl3pPr marL="1371600" lvl="2"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3pPr>
            <a:lvl4pPr marL="1828800" lvl="3"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4pPr>
            <a:lvl5pPr marL="2286000" lvl="4"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5pPr>
            <a:lvl6pPr marL="2743200" lvl="5"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6pPr>
            <a:lvl7pPr marL="3200400" lvl="6"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7pPr>
            <a:lvl8pPr marL="3657600" lvl="7"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8pPr>
            <a:lvl9pPr marL="4114800" lvl="8" indent="-304800">
              <a:lnSpc>
                <a:spcPct val="100000"/>
              </a:lnSpc>
              <a:spcBef>
                <a:spcPts val="0"/>
              </a:spcBef>
              <a:spcAft>
                <a:spcPts val="0"/>
              </a:spcAft>
              <a:buClr>
                <a:schemeClr val="lt1"/>
              </a:buClr>
              <a:buSzPts val="1200"/>
              <a:buFont typeface="Montserrat"/>
              <a:buChar char="■"/>
              <a:defRPr sz="1200">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6" r:id="rId6"/>
    <p:sldLayoutId id="2147483657" r:id="rId7"/>
    <p:sldLayoutId id="2147483658" r:id="rId8"/>
    <p:sldLayoutId id="2147483661" r:id="rId9"/>
    <p:sldLayoutId id="2147483663" r:id="rId10"/>
    <p:sldLayoutId id="2147483664" r:id="rId11"/>
    <p:sldLayoutId id="2147483666" r:id="rId12"/>
    <p:sldLayoutId id="2147483667" r:id="rId13"/>
    <p:sldLayoutId id="2147483669" r:id="rId14"/>
    <p:sldLayoutId id="2147483670"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28"/>
          <p:cNvSpPr txBox="1">
            <a:spLocks noGrp="1"/>
          </p:cNvSpPr>
          <p:nvPr>
            <p:ph type="ctrTitle"/>
          </p:nvPr>
        </p:nvSpPr>
        <p:spPr>
          <a:xfrm>
            <a:off x="760417" y="1102218"/>
            <a:ext cx="5353793" cy="3139500"/>
          </a:xfrm>
          <a:prstGeom prst="rect">
            <a:avLst/>
          </a:prstGeom>
        </p:spPr>
        <p:txBody>
          <a:bodyPr spcFirstLastPara="1" wrap="square" lIns="91425" tIns="91425" rIns="91425" bIns="91425" anchor="b" anchorCtr="0">
            <a:noAutofit/>
          </a:bodyPr>
          <a:lstStyle/>
          <a:p>
            <a:pPr lvl="0"/>
            <a:r>
              <a:rPr lang="en" sz="4800" dirty="0"/>
              <a:t>The Convenience Factor: </a:t>
            </a:r>
            <a:r>
              <a:rPr lang="en-US" sz="4800" dirty="0"/>
              <a:t>Residential Valuation Using Machine</a:t>
            </a:r>
            <a:br>
              <a:rPr lang="en-US" sz="4800" dirty="0"/>
            </a:br>
            <a:r>
              <a:rPr lang="en-US" sz="4800" dirty="0"/>
              <a:t>Learning</a:t>
            </a:r>
            <a:endParaRPr sz="4800" dirty="0"/>
          </a:p>
        </p:txBody>
      </p:sp>
      <p:sp>
        <p:nvSpPr>
          <p:cNvPr id="1254" name="Google Shape;1254;p28"/>
          <p:cNvSpPr txBox="1">
            <a:spLocks noGrp="1"/>
          </p:cNvSpPr>
          <p:nvPr>
            <p:ph type="subTitle" idx="1"/>
          </p:nvPr>
        </p:nvSpPr>
        <p:spPr>
          <a:xfrm>
            <a:off x="860587" y="4323642"/>
            <a:ext cx="4518600" cy="419700"/>
          </a:xfrm>
          <a:prstGeom prst="rect">
            <a:avLst/>
          </a:prstGeom>
        </p:spPr>
        <p:txBody>
          <a:bodyPr spcFirstLastPara="1" wrap="square" lIns="91425" tIns="91425" rIns="91425" bIns="91425" anchor="t" anchorCtr="0">
            <a:noAutofit/>
          </a:bodyPr>
          <a:lstStyle/>
          <a:p>
            <a:pPr marL="0" lvl="0" indent="0"/>
            <a:r>
              <a:rPr lang="en-US" dirty="0"/>
              <a:t>A Haystacks.ai Project</a:t>
            </a:r>
          </a:p>
        </p:txBody>
      </p:sp>
      <p:sp>
        <p:nvSpPr>
          <p:cNvPr id="1255" name="Google Shape;1255;p28"/>
          <p:cNvSpPr/>
          <p:nvPr/>
        </p:nvSpPr>
        <p:spPr>
          <a:xfrm flipH="1">
            <a:off x="4474564"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1256" name="Google Shape;1256;p28"/>
          <p:cNvGrpSpPr/>
          <p:nvPr/>
        </p:nvGrpSpPr>
        <p:grpSpPr>
          <a:xfrm>
            <a:off x="5969418" y="-328375"/>
            <a:ext cx="3547624" cy="1959215"/>
            <a:chOff x="5969418" y="1000275"/>
            <a:chExt cx="3547624" cy="1959215"/>
          </a:xfrm>
        </p:grpSpPr>
        <p:sp>
          <p:nvSpPr>
            <p:cNvPr id="1257" name="Google Shape;1257;p28"/>
            <p:cNvSpPr/>
            <p:nvPr/>
          </p:nvSpPr>
          <p:spPr>
            <a:xfrm>
              <a:off x="8101616" y="2579166"/>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8"/>
            <p:cNvSpPr/>
            <p:nvPr/>
          </p:nvSpPr>
          <p:spPr>
            <a:xfrm>
              <a:off x="5969418" y="2190629"/>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8"/>
            <p:cNvSpPr/>
            <p:nvPr/>
          </p:nvSpPr>
          <p:spPr>
            <a:xfrm>
              <a:off x="8139346" y="1000275"/>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28"/>
          <p:cNvGrpSpPr/>
          <p:nvPr/>
        </p:nvGrpSpPr>
        <p:grpSpPr>
          <a:xfrm>
            <a:off x="5402544" y="2780188"/>
            <a:ext cx="4294670" cy="2375962"/>
            <a:chOff x="5402544" y="2780188"/>
            <a:chExt cx="4294670" cy="2375962"/>
          </a:xfrm>
        </p:grpSpPr>
        <p:sp>
          <p:nvSpPr>
            <p:cNvPr id="1261" name="Google Shape;1261;p28"/>
            <p:cNvSpPr/>
            <p:nvPr/>
          </p:nvSpPr>
          <p:spPr>
            <a:xfrm>
              <a:off x="5462997" y="4340882"/>
              <a:ext cx="775024" cy="804920"/>
            </a:xfrm>
            <a:custGeom>
              <a:avLst/>
              <a:gdLst/>
              <a:ahLst/>
              <a:cxnLst/>
              <a:rect l="l" t="t" r="r" b="b"/>
              <a:pathLst>
                <a:path w="10551" h="10958" extrusionOk="0">
                  <a:moveTo>
                    <a:pt x="1" y="1"/>
                  </a:moveTo>
                  <a:lnTo>
                    <a:pt x="1" y="10958"/>
                  </a:lnTo>
                  <a:lnTo>
                    <a:pt x="10550" y="10958"/>
                  </a:lnTo>
                  <a:lnTo>
                    <a:pt x="105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8"/>
            <p:cNvSpPr/>
            <p:nvPr/>
          </p:nvSpPr>
          <p:spPr>
            <a:xfrm>
              <a:off x="5402544" y="3860928"/>
              <a:ext cx="815791" cy="480028"/>
            </a:xfrm>
            <a:custGeom>
              <a:avLst/>
              <a:gdLst/>
              <a:ahLst/>
              <a:cxnLst/>
              <a:rect l="l" t="t" r="r" b="b"/>
              <a:pathLst>
                <a:path w="11106" h="6535" extrusionOk="0">
                  <a:moveTo>
                    <a:pt x="11106" y="1"/>
                  </a:moveTo>
                  <a:lnTo>
                    <a:pt x="1" y="5684"/>
                  </a:lnTo>
                  <a:lnTo>
                    <a:pt x="1" y="6535"/>
                  </a:lnTo>
                  <a:lnTo>
                    <a:pt x="11106" y="65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8"/>
            <p:cNvSpPr/>
            <p:nvPr/>
          </p:nvSpPr>
          <p:spPr>
            <a:xfrm>
              <a:off x="5639214" y="4577480"/>
              <a:ext cx="445872" cy="322982"/>
            </a:xfrm>
            <a:custGeom>
              <a:avLst/>
              <a:gdLst/>
              <a:ahLst/>
              <a:cxnLst/>
              <a:rect l="l" t="t" r="r" b="b"/>
              <a:pathLst>
                <a:path w="6070" h="4397" extrusionOk="0">
                  <a:moveTo>
                    <a:pt x="0" y="4396"/>
                  </a:moveTo>
                  <a:lnTo>
                    <a:pt x="6069" y="4396"/>
                  </a:lnTo>
                  <a:lnTo>
                    <a:pt x="6069"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8"/>
            <p:cNvSpPr/>
            <p:nvPr/>
          </p:nvSpPr>
          <p:spPr>
            <a:xfrm>
              <a:off x="5669624" y="4577480"/>
              <a:ext cx="415461" cy="322982"/>
            </a:xfrm>
            <a:custGeom>
              <a:avLst/>
              <a:gdLst/>
              <a:ahLst/>
              <a:cxnLst/>
              <a:rect l="l" t="t" r="r" b="b"/>
              <a:pathLst>
                <a:path w="5656" h="4397" extrusionOk="0">
                  <a:moveTo>
                    <a:pt x="1" y="4396"/>
                  </a:moveTo>
                  <a:lnTo>
                    <a:pt x="5655" y="4396"/>
                  </a:lnTo>
                  <a:lnTo>
                    <a:pt x="5655"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8"/>
            <p:cNvSpPr/>
            <p:nvPr/>
          </p:nvSpPr>
          <p:spPr>
            <a:xfrm>
              <a:off x="5669624" y="4577480"/>
              <a:ext cx="21302" cy="322982"/>
            </a:xfrm>
            <a:custGeom>
              <a:avLst/>
              <a:gdLst/>
              <a:ahLst/>
              <a:cxnLst/>
              <a:rect l="l" t="t" r="r" b="b"/>
              <a:pathLst>
                <a:path w="290" h="4397" extrusionOk="0">
                  <a:moveTo>
                    <a:pt x="1" y="4396"/>
                  </a:moveTo>
                  <a:lnTo>
                    <a:pt x="289" y="4396"/>
                  </a:lnTo>
                  <a:lnTo>
                    <a:pt x="289" y="1"/>
                  </a:lnTo>
                  <a:lnTo>
                    <a:pt x="1" y="1"/>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8"/>
            <p:cNvSpPr/>
            <p:nvPr/>
          </p:nvSpPr>
          <p:spPr>
            <a:xfrm>
              <a:off x="5669624" y="4728356"/>
              <a:ext cx="415461" cy="19172"/>
            </a:xfrm>
            <a:custGeom>
              <a:avLst/>
              <a:gdLst/>
              <a:ahLst/>
              <a:cxnLst/>
              <a:rect l="l" t="t" r="r" b="b"/>
              <a:pathLst>
                <a:path w="5656" h="261" extrusionOk="0">
                  <a:moveTo>
                    <a:pt x="1" y="260"/>
                  </a:moveTo>
                  <a:lnTo>
                    <a:pt x="5655" y="260"/>
                  </a:lnTo>
                  <a:lnTo>
                    <a:pt x="5655"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8"/>
            <p:cNvSpPr/>
            <p:nvPr/>
          </p:nvSpPr>
          <p:spPr>
            <a:xfrm>
              <a:off x="5867511" y="4577480"/>
              <a:ext cx="19686" cy="322982"/>
            </a:xfrm>
            <a:custGeom>
              <a:avLst/>
              <a:gdLst/>
              <a:ahLst/>
              <a:cxnLst/>
              <a:rect l="l" t="t" r="r" b="b"/>
              <a:pathLst>
                <a:path w="268" h="4397" extrusionOk="0">
                  <a:moveTo>
                    <a:pt x="268" y="4396"/>
                  </a:moveTo>
                  <a:lnTo>
                    <a:pt x="268" y="1"/>
                  </a:lnTo>
                  <a:lnTo>
                    <a:pt x="1" y="1"/>
                  </a:lnTo>
                  <a:lnTo>
                    <a:pt x="1" y="43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8"/>
            <p:cNvSpPr/>
            <p:nvPr/>
          </p:nvSpPr>
          <p:spPr>
            <a:xfrm>
              <a:off x="5921279" y="4616778"/>
              <a:ext cx="75438" cy="81682"/>
            </a:xfrm>
            <a:custGeom>
              <a:avLst/>
              <a:gdLst/>
              <a:ahLst/>
              <a:cxnLst/>
              <a:rect l="l" t="t" r="r" b="b"/>
              <a:pathLst>
                <a:path w="1027" h="1112" extrusionOk="0">
                  <a:moveTo>
                    <a:pt x="914" y="0"/>
                  </a:moveTo>
                  <a:cubicBezTo>
                    <a:pt x="895" y="0"/>
                    <a:pt x="879" y="7"/>
                    <a:pt x="879" y="21"/>
                  </a:cubicBezTo>
                  <a:lnTo>
                    <a:pt x="28" y="964"/>
                  </a:lnTo>
                  <a:cubicBezTo>
                    <a:pt x="0" y="992"/>
                    <a:pt x="0" y="1048"/>
                    <a:pt x="28" y="1076"/>
                  </a:cubicBezTo>
                  <a:cubicBezTo>
                    <a:pt x="63" y="1111"/>
                    <a:pt x="63" y="1111"/>
                    <a:pt x="91" y="1111"/>
                  </a:cubicBezTo>
                  <a:cubicBezTo>
                    <a:pt x="120" y="1111"/>
                    <a:pt x="148" y="1076"/>
                    <a:pt x="148" y="1076"/>
                  </a:cubicBezTo>
                  <a:lnTo>
                    <a:pt x="999" y="141"/>
                  </a:lnTo>
                  <a:cubicBezTo>
                    <a:pt x="1027" y="113"/>
                    <a:pt x="999" y="56"/>
                    <a:pt x="971" y="21"/>
                  </a:cubicBezTo>
                  <a:cubicBezTo>
                    <a:pt x="957" y="7"/>
                    <a:pt x="934" y="0"/>
                    <a:pt x="914"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8"/>
            <p:cNvSpPr/>
            <p:nvPr/>
          </p:nvSpPr>
          <p:spPr>
            <a:xfrm>
              <a:off x="5972918" y="4612591"/>
              <a:ext cx="75512" cy="81241"/>
            </a:xfrm>
            <a:custGeom>
              <a:avLst/>
              <a:gdLst/>
              <a:ahLst/>
              <a:cxnLst/>
              <a:rect l="l" t="t" r="r" b="b"/>
              <a:pathLst>
                <a:path w="1028" h="1106" extrusionOk="0">
                  <a:moveTo>
                    <a:pt x="939" y="1"/>
                  </a:moveTo>
                  <a:cubicBezTo>
                    <a:pt x="916" y="1"/>
                    <a:pt x="894" y="8"/>
                    <a:pt x="879" y="22"/>
                  </a:cubicBezTo>
                  <a:lnTo>
                    <a:pt x="28" y="957"/>
                  </a:lnTo>
                  <a:cubicBezTo>
                    <a:pt x="0" y="1021"/>
                    <a:pt x="28" y="1049"/>
                    <a:pt x="64" y="1077"/>
                  </a:cubicBezTo>
                  <a:cubicBezTo>
                    <a:pt x="64" y="1105"/>
                    <a:pt x="92" y="1105"/>
                    <a:pt x="92" y="1105"/>
                  </a:cubicBezTo>
                  <a:cubicBezTo>
                    <a:pt x="120" y="1105"/>
                    <a:pt x="148" y="1105"/>
                    <a:pt x="148" y="1077"/>
                  </a:cubicBezTo>
                  <a:lnTo>
                    <a:pt x="999" y="142"/>
                  </a:lnTo>
                  <a:cubicBezTo>
                    <a:pt x="1027" y="113"/>
                    <a:pt x="1027" y="50"/>
                    <a:pt x="999" y="22"/>
                  </a:cubicBezTo>
                  <a:cubicBezTo>
                    <a:pt x="985" y="8"/>
                    <a:pt x="962" y="1"/>
                    <a:pt x="939"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8"/>
            <p:cNvSpPr/>
            <p:nvPr/>
          </p:nvSpPr>
          <p:spPr>
            <a:xfrm>
              <a:off x="5757990" y="4780509"/>
              <a:ext cx="74998" cy="81168"/>
            </a:xfrm>
            <a:custGeom>
              <a:avLst/>
              <a:gdLst/>
              <a:ahLst/>
              <a:cxnLst/>
              <a:rect l="l" t="t" r="r" b="b"/>
              <a:pathLst>
                <a:path w="1021" h="1105" extrusionOk="0">
                  <a:moveTo>
                    <a:pt x="922" y="1"/>
                  </a:moveTo>
                  <a:cubicBezTo>
                    <a:pt x="908" y="1"/>
                    <a:pt x="894" y="8"/>
                    <a:pt x="880" y="22"/>
                  </a:cubicBezTo>
                  <a:lnTo>
                    <a:pt x="29" y="957"/>
                  </a:lnTo>
                  <a:cubicBezTo>
                    <a:pt x="1" y="992"/>
                    <a:pt x="1" y="1048"/>
                    <a:pt x="29" y="1077"/>
                  </a:cubicBezTo>
                  <a:cubicBezTo>
                    <a:pt x="57" y="1105"/>
                    <a:pt x="57" y="1105"/>
                    <a:pt x="85" y="1105"/>
                  </a:cubicBezTo>
                  <a:cubicBezTo>
                    <a:pt x="113" y="1105"/>
                    <a:pt x="141" y="1077"/>
                    <a:pt x="141" y="1077"/>
                  </a:cubicBezTo>
                  <a:lnTo>
                    <a:pt x="992" y="141"/>
                  </a:lnTo>
                  <a:cubicBezTo>
                    <a:pt x="1020" y="113"/>
                    <a:pt x="992" y="50"/>
                    <a:pt x="964" y="22"/>
                  </a:cubicBezTo>
                  <a:cubicBezTo>
                    <a:pt x="950" y="8"/>
                    <a:pt x="936" y="1"/>
                    <a:pt x="922"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8"/>
            <p:cNvSpPr/>
            <p:nvPr/>
          </p:nvSpPr>
          <p:spPr>
            <a:xfrm>
              <a:off x="7156930"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8"/>
            <p:cNvSpPr/>
            <p:nvPr/>
          </p:nvSpPr>
          <p:spPr>
            <a:xfrm>
              <a:off x="6218329"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8"/>
            <p:cNvSpPr/>
            <p:nvPr/>
          </p:nvSpPr>
          <p:spPr>
            <a:xfrm>
              <a:off x="6496207"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8"/>
            <p:cNvSpPr/>
            <p:nvPr/>
          </p:nvSpPr>
          <p:spPr>
            <a:xfrm>
              <a:off x="6524120"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8"/>
            <p:cNvSpPr/>
            <p:nvPr/>
          </p:nvSpPr>
          <p:spPr>
            <a:xfrm>
              <a:off x="6547919"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8"/>
            <p:cNvSpPr/>
            <p:nvPr/>
          </p:nvSpPr>
          <p:spPr>
            <a:xfrm>
              <a:off x="6636212"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8"/>
            <p:cNvSpPr/>
            <p:nvPr/>
          </p:nvSpPr>
          <p:spPr>
            <a:xfrm>
              <a:off x="6149576"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8"/>
            <p:cNvSpPr/>
            <p:nvPr/>
          </p:nvSpPr>
          <p:spPr>
            <a:xfrm>
              <a:off x="7139889"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8"/>
            <p:cNvSpPr/>
            <p:nvPr/>
          </p:nvSpPr>
          <p:spPr>
            <a:xfrm>
              <a:off x="6177488"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8"/>
            <p:cNvSpPr/>
            <p:nvPr/>
          </p:nvSpPr>
          <p:spPr>
            <a:xfrm>
              <a:off x="7180730" y="2995631"/>
              <a:ext cx="230502" cy="290441"/>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8"/>
            <p:cNvSpPr/>
            <p:nvPr/>
          </p:nvSpPr>
          <p:spPr>
            <a:xfrm>
              <a:off x="7031911" y="2988946"/>
              <a:ext cx="148893" cy="297125"/>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8"/>
            <p:cNvSpPr/>
            <p:nvPr/>
          </p:nvSpPr>
          <p:spPr>
            <a:xfrm>
              <a:off x="7014869" y="2926436"/>
              <a:ext cx="153007" cy="69268"/>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8"/>
            <p:cNvSpPr/>
            <p:nvPr/>
          </p:nvSpPr>
          <p:spPr>
            <a:xfrm>
              <a:off x="7167802" y="2931064"/>
              <a:ext cx="269213" cy="64640"/>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8"/>
            <p:cNvSpPr/>
            <p:nvPr/>
          </p:nvSpPr>
          <p:spPr>
            <a:xfrm>
              <a:off x="7992328"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8"/>
            <p:cNvSpPr/>
            <p:nvPr/>
          </p:nvSpPr>
          <p:spPr>
            <a:xfrm>
              <a:off x="7768071"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8"/>
            <p:cNvSpPr/>
            <p:nvPr/>
          </p:nvSpPr>
          <p:spPr>
            <a:xfrm>
              <a:off x="7626010"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8"/>
            <p:cNvSpPr/>
            <p:nvPr/>
          </p:nvSpPr>
          <p:spPr>
            <a:xfrm>
              <a:off x="7626010"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8"/>
            <p:cNvSpPr/>
            <p:nvPr/>
          </p:nvSpPr>
          <p:spPr>
            <a:xfrm>
              <a:off x="7626010"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8"/>
            <p:cNvSpPr/>
            <p:nvPr/>
          </p:nvSpPr>
          <p:spPr>
            <a:xfrm>
              <a:off x="8192271"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8"/>
            <p:cNvSpPr/>
            <p:nvPr/>
          </p:nvSpPr>
          <p:spPr>
            <a:xfrm>
              <a:off x="7626010"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8"/>
            <p:cNvSpPr/>
            <p:nvPr/>
          </p:nvSpPr>
          <p:spPr>
            <a:xfrm>
              <a:off x="8080106"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8"/>
            <p:cNvSpPr/>
            <p:nvPr/>
          </p:nvSpPr>
          <p:spPr>
            <a:xfrm>
              <a:off x="8080106"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p:cNvSpPr/>
            <p:nvPr/>
          </p:nvSpPr>
          <p:spPr>
            <a:xfrm>
              <a:off x="8134389"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p:cNvSpPr/>
            <p:nvPr/>
          </p:nvSpPr>
          <p:spPr>
            <a:xfrm>
              <a:off x="8127631"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p:cNvSpPr/>
            <p:nvPr/>
          </p:nvSpPr>
          <p:spPr>
            <a:xfrm>
              <a:off x="7331091"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p:cNvSpPr/>
            <p:nvPr/>
          </p:nvSpPr>
          <p:spPr>
            <a:xfrm>
              <a:off x="7331091"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p:cNvSpPr/>
            <p:nvPr/>
          </p:nvSpPr>
          <p:spPr>
            <a:xfrm>
              <a:off x="7555274"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p:cNvSpPr/>
            <p:nvPr/>
          </p:nvSpPr>
          <p:spPr>
            <a:xfrm>
              <a:off x="7778943"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p:cNvSpPr/>
            <p:nvPr/>
          </p:nvSpPr>
          <p:spPr>
            <a:xfrm>
              <a:off x="7331091"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p:cNvSpPr/>
            <p:nvPr/>
          </p:nvSpPr>
          <p:spPr>
            <a:xfrm>
              <a:off x="7372372"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p:cNvSpPr/>
            <p:nvPr/>
          </p:nvSpPr>
          <p:spPr>
            <a:xfrm>
              <a:off x="7434368"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p:cNvSpPr/>
            <p:nvPr/>
          </p:nvSpPr>
          <p:spPr>
            <a:xfrm>
              <a:off x="7645696"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p:cNvSpPr/>
            <p:nvPr/>
          </p:nvSpPr>
          <p:spPr>
            <a:xfrm>
              <a:off x="6534695"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p:cNvSpPr/>
            <p:nvPr/>
          </p:nvSpPr>
          <p:spPr>
            <a:xfrm>
              <a:off x="6571645"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p:cNvSpPr/>
            <p:nvPr/>
          </p:nvSpPr>
          <p:spPr>
            <a:xfrm>
              <a:off x="6610429"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p:cNvSpPr/>
            <p:nvPr/>
          </p:nvSpPr>
          <p:spPr>
            <a:xfrm>
              <a:off x="6500394"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p:cNvSpPr/>
            <p:nvPr/>
          </p:nvSpPr>
          <p:spPr>
            <a:xfrm>
              <a:off x="6537048"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p:cNvSpPr/>
            <p:nvPr/>
          </p:nvSpPr>
          <p:spPr>
            <a:xfrm>
              <a:off x="6367075"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p:cNvSpPr/>
            <p:nvPr/>
          </p:nvSpPr>
          <p:spPr>
            <a:xfrm>
              <a:off x="6442512"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p:cNvSpPr/>
            <p:nvPr/>
          </p:nvSpPr>
          <p:spPr>
            <a:xfrm>
              <a:off x="6502451"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p:cNvSpPr/>
            <p:nvPr/>
          </p:nvSpPr>
          <p:spPr>
            <a:xfrm>
              <a:off x="6797371"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p:cNvSpPr/>
            <p:nvPr/>
          </p:nvSpPr>
          <p:spPr>
            <a:xfrm>
              <a:off x="7970585" y="4241718"/>
              <a:ext cx="747111" cy="904084"/>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p:cNvSpPr/>
            <p:nvPr/>
          </p:nvSpPr>
          <p:spPr>
            <a:xfrm>
              <a:off x="8717617" y="4241718"/>
              <a:ext cx="921199" cy="904084"/>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p:cNvSpPr/>
            <p:nvPr/>
          </p:nvSpPr>
          <p:spPr>
            <a:xfrm>
              <a:off x="8872606" y="4564551"/>
              <a:ext cx="628261" cy="581249"/>
            </a:xfrm>
            <a:custGeom>
              <a:avLst/>
              <a:gdLst/>
              <a:ahLst/>
              <a:cxnLst/>
              <a:rect l="l" t="t" r="r" b="b"/>
              <a:pathLst>
                <a:path w="8553" h="7913" extrusionOk="0">
                  <a:moveTo>
                    <a:pt x="0" y="7913"/>
                  </a:moveTo>
                  <a:lnTo>
                    <a:pt x="8553" y="7913"/>
                  </a:lnTo>
                  <a:lnTo>
                    <a:pt x="8553"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p:cNvSpPr/>
            <p:nvPr/>
          </p:nvSpPr>
          <p:spPr>
            <a:xfrm>
              <a:off x="7921004"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p:cNvSpPr/>
            <p:nvPr/>
          </p:nvSpPr>
          <p:spPr>
            <a:xfrm>
              <a:off x="8691761" y="3774692"/>
              <a:ext cx="1005452" cy="467100"/>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p:cNvSpPr/>
            <p:nvPr/>
          </p:nvSpPr>
          <p:spPr>
            <a:xfrm>
              <a:off x="8125574" y="4467958"/>
              <a:ext cx="467100" cy="189147"/>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p:cNvSpPr/>
            <p:nvPr/>
          </p:nvSpPr>
          <p:spPr>
            <a:xfrm>
              <a:off x="8160171" y="4467958"/>
              <a:ext cx="432503" cy="189147"/>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p:cNvSpPr/>
            <p:nvPr/>
          </p:nvSpPr>
          <p:spPr>
            <a:xfrm>
              <a:off x="8230981" y="4467958"/>
              <a:ext cx="116279" cy="189147"/>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p:cNvSpPr/>
            <p:nvPr/>
          </p:nvSpPr>
          <p:spPr>
            <a:xfrm>
              <a:off x="8297605" y="4467958"/>
              <a:ext cx="116353" cy="189147"/>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p:cNvSpPr/>
            <p:nvPr/>
          </p:nvSpPr>
          <p:spPr>
            <a:xfrm>
              <a:off x="9455835" y="4564551"/>
              <a:ext cx="45028" cy="581249"/>
            </a:xfrm>
            <a:custGeom>
              <a:avLst/>
              <a:gdLst/>
              <a:ahLst/>
              <a:cxnLst/>
              <a:rect l="l" t="t" r="r" b="b"/>
              <a:pathLst>
                <a:path w="613" h="7913" extrusionOk="0">
                  <a:moveTo>
                    <a:pt x="1" y="7913"/>
                  </a:moveTo>
                  <a:lnTo>
                    <a:pt x="613" y="7913"/>
                  </a:lnTo>
                  <a:lnTo>
                    <a:pt x="613"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p:cNvSpPr/>
            <p:nvPr/>
          </p:nvSpPr>
          <p:spPr>
            <a:xfrm>
              <a:off x="7341889"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p:cNvSpPr/>
            <p:nvPr/>
          </p:nvSpPr>
          <p:spPr>
            <a:xfrm>
              <a:off x="7341889"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p:cNvSpPr/>
            <p:nvPr/>
          </p:nvSpPr>
          <p:spPr>
            <a:xfrm>
              <a:off x="7561444"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p:cNvSpPr/>
            <p:nvPr/>
          </p:nvSpPr>
          <p:spPr>
            <a:xfrm>
              <a:off x="7776886"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p:cNvSpPr/>
            <p:nvPr/>
          </p:nvSpPr>
          <p:spPr>
            <a:xfrm>
              <a:off x="7341889"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p:cNvSpPr/>
            <p:nvPr/>
          </p:nvSpPr>
          <p:spPr>
            <a:xfrm>
              <a:off x="7408512"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p:cNvSpPr/>
            <p:nvPr/>
          </p:nvSpPr>
          <p:spPr>
            <a:xfrm>
              <a:off x="7669422"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p:cNvSpPr/>
            <p:nvPr/>
          </p:nvSpPr>
          <p:spPr>
            <a:xfrm>
              <a:off x="7619840"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p:cNvSpPr/>
            <p:nvPr/>
          </p:nvSpPr>
          <p:spPr>
            <a:xfrm>
              <a:off x="7921004"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28"/>
          <p:cNvGrpSpPr/>
          <p:nvPr/>
        </p:nvGrpSpPr>
        <p:grpSpPr>
          <a:xfrm>
            <a:off x="8452596" y="4507047"/>
            <a:ext cx="1383032" cy="639647"/>
            <a:chOff x="5951675" y="3577056"/>
            <a:chExt cx="2233218" cy="1032855"/>
          </a:xfrm>
        </p:grpSpPr>
        <p:sp>
          <p:nvSpPr>
            <p:cNvPr id="1332" name="Google Shape;1332;p28"/>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5" name="Google Shape;1335;p28"/>
          <p:cNvSpPr/>
          <p:nvPr/>
        </p:nvSpPr>
        <p:spPr>
          <a:xfrm>
            <a:off x="6928050" y="132337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197929831"/>
              </p:ext>
            </p:extLst>
          </p:nvPr>
        </p:nvGraphicFramePr>
        <p:xfrm>
          <a:off x="341970" y="2645064"/>
          <a:ext cx="8460060" cy="2372360"/>
        </p:xfrm>
        <a:graphic>
          <a:graphicData uri="http://schemas.openxmlformats.org/drawingml/2006/table">
            <a:tbl>
              <a:tblPr firstRow="1" bandRow="1">
                <a:tableStyleId>{3332D64C-8942-42BA-92D0-258D979DEA1F}</a:tableStyleId>
              </a:tblPr>
              <a:tblGrid>
                <a:gridCol w="1692012">
                  <a:extLst>
                    <a:ext uri="{9D8B030D-6E8A-4147-A177-3AD203B41FA5}">
                      <a16:colId xmlns:a16="http://schemas.microsoft.com/office/drawing/2014/main" val="144455786"/>
                    </a:ext>
                  </a:extLst>
                </a:gridCol>
                <a:gridCol w="1692012">
                  <a:extLst>
                    <a:ext uri="{9D8B030D-6E8A-4147-A177-3AD203B41FA5}">
                      <a16:colId xmlns:a16="http://schemas.microsoft.com/office/drawing/2014/main" val="853180554"/>
                    </a:ext>
                  </a:extLst>
                </a:gridCol>
                <a:gridCol w="1692012">
                  <a:extLst>
                    <a:ext uri="{9D8B030D-6E8A-4147-A177-3AD203B41FA5}">
                      <a16:colId xmlns:a16="http://schemas.microsoft.com/office/drawing/2014/main" val="70337288"/>
                    </a:ext>
                  </a:extLst>
                </a:gridCol>
                <a:gridCol w="1692012">
                  <a:extLst>
                    <a:ext uri="{9D8B030D-6E8A-4147-A177-3AD203B41FA5}">
                      <a16:colId xmlns:a16="http://schemas.microsoft.com/office/drawing/2014/main" val="1732834869"/>
                    </a:ext>
                  </a:extLst>
                </a:gridCol>
                <a:gridCol w="1692012">
                  <a:extLst>
                    <a:ext uri="{9D8B030D-6E8A-4147-A177-3AD203B41FA5}">
                      <a16:colId xmlns:a16="http://schemas.microsoft.com/office/drawing/2014/main" val="2949276993"/>
                    </a:ext>
                  </a:extLst>
                </a:gridCol>
              </a:tblGrid>
              <a:tr h="370840">
                <a:tc gridSpan="5">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Table 4:</a:t>
                      </a:r>
                      <a:r>
                        <a:rPr lang="en-US" baseline="0" dirty="0" smtClean="0"/>
                        <a:t> Score Comparison for Density One, Test</a:t>
                      </a:r>
                      <a:endParaRPr lang="en-US" dirty="0" smtClean="0"/>
                    </a:p>
                  </a:txBody>
                  <a:tcP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noFill/>
                  </a:tcPr>
                </a:tc>
                <a:tc hMerge="1">
                  <a:txBody>
                    <a:bodyPr/>
                    <a:lstStyle/>
                    <a:p>
                      <a:endParaRPr lang="en-US" dirty="0"/>
                    </a:p>
                  </a:txBody>
                  <a:tcPr>
                    <a:noFill/>
                  </a:tcPr>
                </a:tc>
                <a:tc hMerge="1">
                  <a:txBody>
                    <a:bodyPr/>
                    <a:lstStyle/>
                    <a:p>
                      <a:endParaRPr lang="en-US" dirty="0"/>
                    </a:p>
                  </a:txBody>
                  <a:tcPr>
                    <a:noFill/>
                  </a:tcPr>
                </a:tc>
                <a:tc hMerge="1">
                  <a:txBody>
                    <a:bodyPr/>
                    <a:lstStyle/>
                    <a:p>
                      <a:endParaRPr lang="en-US" dirty="0"/>
                    </a:p>
                  </a:txBody>
                  <a:tcPr>
                    <a:noFill/>
                  </a:tcPr>
                </a:tc>
                <a:extLst>
                  <a:ext uri="{0D108BD9-81ED-4DB2-BD59-A6C34878D82A}">
                    <a16:rowId xmlns:a16="http://schemas.microsoft.com/office/drawing/2014/main" val="3912666148"/>
                  </a:ext>
                </a:extLst>
              </a:tr>
              <a:tr h="370840">
                <a:tc>
                  <a:txBody>
                    <a:bodyPr/>
                    <a:lstStyle/>
                    <a:p>
                      <a:r>
                        <a:rPr lang="en-US" dirty="0" smtClean="0"/>
                        <a:t>Model</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R-Squared</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a:t>
                      </a:r>
                      <a:r>
                        <a:rPr lang="en-US" baseline="0" dirty="0" smtClean="0"/>
                        <a:t> Squared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Root Mean Squared</a:t>
                      </a:r>
                      <a:r>
                        <a:rPr lang="en-US" baseline="0" dirty="0" smtClean="0"/>
                        <a:t>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 Absolute Percentage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extLst>
                  <a:ext uri="{0D108BD9-81ED-4DB2-BD59-A6C34878D82A}">
                    <a16:rowId xmlns:a16="http://schemas.microsoft.com/office/drawing/2014/main" val="489281713"/>
                  </a:ext>
                </a:extLst>
              </a:tr>
              <a:tr h="370840">
                <a:tc>
                  <a:txBody>
                    <a:bodyPr/>
                    <a:lstStyle/>
                    <a:p>
                      <a:r>
                        <a:rPr lang="en-US" dirty="0" err="1" smtClean="0"/>
                        <a:t>XGBoost</a:t>
                      </a:r>
                      <a:endParaRPr lang="en-US" dirty="0"/>
                    </a:p>
                  </a:txBody>
                  <a:tcPr>
                    <a:solidFill>
                      <a:schemeClr val="accent6"/>
                    </a:solidFill>
                  </a:tcPr>
                </a:tc>
                <a:tc>
                  <a:txBody>
                    <a:bodyPr/>
                    <a:lstStyle/>
                    <a:p>
                      <a:r>
                        <a:rPr lang="en-US" b="1" dirty="0" smtClean="0"/>
                        <a:t>0.5163</a:t>
                      </a:r>
                      <a:endParaRPr lang="en-US" b="1" dirty="0"/>
                    </a:p>
                  </a:txBody>
                  <a:tcPr>
                    <a:solidFill>
                      <a:schemeClr val="accent6"/>
                    </a:solidFill>
                  </a:tcPr>
                </a:tc>
                <a:tc>
                  <a:txBody>
                    <a:bodyPr/>
                    <a:lstStyle/>
                    <a:p>
                      <a:r>
                        <a:rPr lang="en-US" dirty="0" smtClean="0"/>
                        <a:t>412909.7081</a:t>
                      </a:r>
                      <a:endParaRPr lang="en-US" dirty="0"/>
                    </a:p>
                  </a:txBody>
                  <a:tcPr>
                    <a:solidFill>
                      <a:schemeClr val="accent6"/>
                    </a:solidFill>
                  </a:tcPr>
                </a:tc>
                <a:tc>
                  <a:txBody>
                    <a:bodyPr/>
                    <a:lstStyle/>
                    <a:p>
                      <a:r>
                        <a:rPr lang="en-US" dirty="0" smtClean="0"/>
                        <a:t>642.5805</a:t>
                      </a:r>
                      <a:endParaRPr lang="en-US" dirty="0"/>
                    </a:p>
                  </a:txBody>
                  <a:tcPr>
                    <a:solidFill>
                      <a:schemeClr val="accent6"/>
                    </a:solidFill>
                  </a:tcPr>
                </a:tc>
                <a:tc>
                  <a:txBody>
                    <a:bodyPr/>
                    <a:lstStyle/>
                    <a:p>
                      <a:r>
                        <a:rPr lang="en-US" dirty="0" smtClean="0"/>
                        <a:t>0.1616</a:t>
                      </a:r>
                      <a:endParaRPr lang="en-US" dirty="0"/>
                    </a:p>
                  </a:txBody>
                  <a:tcPr>
                    <a:solidFill>
                      <a:schemeClr val="accent6"/>
                    </a:solidFill>
                  </a:tcPr>
                </a:tc>
                <a:extLst>
                  <a:ext uri="{0D108BD9-81ED-4DB2-BD59-A6C34878D82A}">
                    <a16:rowId xmlns:a16="http://schemas.microsoft.com/office/drawing/2014/main" val="883500650"/>
                  </a:ext>
                </a:extLst>
              </a:tr>
              <a:tr h="370840">
                <a:tc>
                  <a:txBody>
                    <a:bodyPr/>
                    <a:lstStyle/>
                    <a:p>
                      <a:r>
                        <a:rPr lang="en-US" b="1" dirty="0" smtClean="0"/>
                        <a:t>Random Forest</a:t>
                      </a:r>
                      <a:endParaRPr lang="en-US" b="1" dirty="0"/>
                    </a:p>
                  </a:txBody>
                  <a:tcPr>
                    <a:solidFill>
                      <a:schemeClr val="accent6"/>
                    </a:solidFill>
                  </a:tcPr>
                </a:tc>
                <a:tc>
                  <a:txBody>
                    <a:bodyPr/>
                    <a:lstStyle/>
                    <a:p>
                      <a:r>
                        <a:rPr lang="en-US" b="1" dirty="0" smtClean="0"/>
                        <a:t>0.5351</a:t>
                      </a:r>
                      <a:endParaRPr lang="en-US" b="1" dirty="0"/>
                    </a:p>
                  </a:txBody>
                  <a:tcPr>
                    <a:solidFill>
                      <a:schemeClr val="accent6"/>
                    </a:solidFill>
                  </a:tcPr>
                </a:tc>
                <a:tc>
                  <a:txBody>
                    <a:bodyPr/>
                    <a:lstStyle/>
                    <a:p>
                      <a:r>
                        <a:rPr lang="en-US" b="1" dirty="0" smtClean="0"/>
                        <a:t>396812.5157</a:t>
                      </a:r>
                      <a:endParaRPr lang="en-US" b="1" dirty="0"/>
                    </a:p>
                  </a:txBody>
                  <a:tcPr>
                    <a:solidFill>
                      <a:schemeClr val="accent6"/>
                    </a:solidFill>
                  </a:tcPr>
                </a:tc>
                <a:tc>
                  <a:txBody>
                    <a:bodyPr/>
                    <a:lstStyle/>
                    <a:p>
                      <a:r>
                        <a:rPr lang="en-US" b="1" dirty="0" smtClean="0"/>
                        <a:t>629.9306</a:t>
                      </a:r>
                      <a:endParaRPr lang="en-US" b="1" dirty="0"/>
                    </a:p>
                  </a:txBody>
                  <a:tcPr>
                    <a:solidFill>
                      <a:schemeClr val="accent6"/>
                    </a:solidFill>
                  </a:tcPr>
                </a:tc>
                <a:tc>
                  <a:txBody>
                    <a:bodyPr/>
                    <a:lstStyle/>
                    <a:p>
                      <a:r>
                        <a:rPr lang="en-US" dirty="0" smtClean="0"/>
                        <a:t>0.1595</a:t>
                      </a:r>
                      <a:endParaRPr lang="en-US" dirty="0"/>
                    </a:p>
                  </a:txBody>
                  <a:tcPr>
                    <a:solidFill>
                      <a:schemeClr val="accent6"/>
                    </a:solidFill>
                  </a:tcPr>
                </a:tc>
                <a:extLst>
                  <a:ext uri="{0D108BD9-81ED-4DB2-BD59-A6C34878D82A}">
                    <a16:rowId xmlns:a16="http://schemas.microsoft.com/office/drawing/2014/main" val="909355363"/>
                  </a:ext>
                </a:extLst>
              </a:tr>
              <a:tr h="370840">
                <a:tc>
                  <a:txBody>
                    <a:bodyPr/>
                    <a:lstStyle/>
                    <a:p>
                      <a:r>
                        <a:rPr lang="en-US" dirty="0" smtClean="0"/>
                        <a:t>MLR</a:t>
                      </a:r>
                      <a:endParaRPr lang="en-US" dirty="0"/>
                    </a:p>
                  </a:txBody>
                  <a:tcPr>
                    <a:solidFill>
                      <a:schemeClr val="accent6"/>
                    </a:solidFill>
                  </a:tcPr>
                </a:tc>
                <a:tc>
                  <a:txBody>
                    <a:bodyPr/>
                    <a:lstStyle/>
                    <a:p>
                      <a:r>
                        <a:rPr lang="en-US" dirty="0" smtClean="0"/>
                        <a:t>0.3162</a:t>
                      </a:r>
                      <a:endParaRPr lang="en-US" b="1" dirty="0"/>
                    </a:p>
                  </a:txBody>
                  <a:tcPr>
                    <a:solidFill>
                      <a:schemeClr val="accent6"/>
                    </a:solidFill>
                  </a:tcPr>
                </a:tc>
                <a:tc>
                  <a:txBody>
                    <a:bodyPr/>
                    <a:lstStyle/>
                    <a:p>
                      <a:r>
                        <a:rPr lang="en-US" dirty="0" smtClean="0"/>
                        <a:t>583738.0604</a:t>
                      </a:r>
                      <a:endParaRPr lang="en-US" dirty="0"/>
                    </a:p>
                  </a:txBody>
                  <a:tcPr>
                    <a:solidFill>
                      <a:schemeClr val="accent6"/>
                    </a:solidFill>
                  </a:tcPr>
                </a:tc>
                <a:tc>
                  <a:txBody>
                    <a:bodyPr/>
                    <a:lstStyle/>
                    <a:p>
                      <a:r>
                        <a:rPr lang="en-US" dirty="0" smtClean="0"/>
                        <a:t>764.0275</a:t>
                      </a:r>
                      <a:endParaRPr lang="en-US" dirty="0"/>
                    </a:p>
                  </a:txBody>
                  <a:tcPr>
                    <a:solidFill>
                      <a:schemeClr val="accent6"/>
                    </a:solidFill>
                  </a:tcPr>
                </a:tc>
                <a:tc>
                  <a:txBody>
                    <a:bodyPr/>
                    <a:lstStyle/>
                    <a:p>
                      <a:r>
                        <a:rPr lang="en-US" dirty="0" smtClean="0"/>
                        <a:t>20.0027</a:t>
                      </a:r>
                      <a:endParaRPr lang="en-US" dirty="0"/>
                    </a:p>
                  </a:txBody>
                  <a:tcPr>
                    <a:solidFill>
                      <a:schemeClr val="accent6"/>
                    </a:solidFill>
                  </a:tcPr>
                </a:tc>
                <a:extLst>
                  <a:ext uri="{0D108BD9-81ED-4DB2-BD59-A6C34878D82A}">
                    <a16:rowId xmlns:a16="http://schemas.microsoft.com/office/drawing/2014/main" val="3947895307"/>
                  </a:ext>
                </a:extLst>
              </a:tr>
              <a:tr h="370840">
                <a:tc>
                  <a:txBody>
                    <a:bodyPr/>
                    <a:lstStyle/>
                    <a:p>
                      <a:r>
                        <a:rPr lang="en-US" dirty="0" smtClean="0"/>
                        <a:t>MLR, Ridge</a:t>
                      </a:r>
                      <a:endParaRPr lang="en-US" dirty="0"/>
                    </a:p>
                  </a:txBody>
                  <a:tcPr>
                    <a:solidFill>
                      <a:schemeClr val="accent6"/>
                    </a:solidFill>
                  </a:tcPr>
                </a:tc>
                <a:tc>
                  <a:txBody>
                    <a:bodyPr/>
                    <a:lstStyle/>
                    <a:p>
                      <a:r>
                        <a:rPr lang="en-US" dirty="0" smtClean="0"/>
                        <a:t>0.2864</a:t>
                      </a:r>
                      <a:endParaRPr lang="en-US" b="1" dirty="0"/>
                    </a:p>
                  </a:txBody>
                  <a:tcPr>
                    <a:solidFill>
                      <a:schemeClr val="accent6"/>
                    </a:solidFill>
                  </a:tcPr>
                </a:tc>
                <a:tc>
                  <a:txBody>
                    <a:bodyPr/>
                    <a:lstStyle/>
                    <a:p>
                      <a:r>
                        <a:rPr lang="en-US" dirty="0" smtClean="0"/>
                        <a:t>609193.5542</a:t>
                      </a:r>
                      <a:endParaRPr lang="en-US" dirty="0"/>
                    </a:p>
                  </a:txBody>
                  <a:tcPr>
                    <a:solidFill>
                      <a:schemeClr val="accent6"/>
                    </a:solidFill>
                  </a:tcPr>
                </a:tc>
                <a:tc>
                  <a:txBody>
                    <a:bodyPr/>
                    <a:lstStyle/>
                    <a:p>
                      <a:r>
                        <a:rPr lang="en-US" dirty="0" smtClean="0"/>
                        <a:t>780.5085</a:t>
                      </a:r>
                      <a:endParaRPr lang="en-US" dirty="0"/>
                    </a:p>
                  </a:txBody>
                  <a:tcPr>
                    <a:solidFill>
                      <a:schemeClr val="accent6"/>
                    </a:solidFill>
                  </a:tcPr>
                </a:tc>
                <a:tc>
                  <a:txBody>
                    <a:bodyPr/>
                    <a:lstStyle/>
                    <a:p>
                      <a:r>
                        <a:rPr lang="en-US" dirty="0" smtClean="0"/>
                        <a:t>0.1997</a:t>
                      </a:r>
                      <a:endParaRPr lang="en-US" dirty="0"/>
                    </a:p>
                  </a:txBody>
                  <a:tcPr>
                    <a:solidFill>
                      <a:schemeClr val="accent6"/>
                    </a:solidFill>
                  </a:tcPr>
                </a:tc>
                <a:extLst>
                  <a:ext uri="{0D108BD9-81ED-4DB2-BD59-A6C34878D82A}">
                    <a16:rowId xmlns:a16="http://schemas.microsoft.com/office/drawing/2014/main" val="19937586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00331703"/>
              </p:ext>
            </p:extLst>
          </p:nvPr>
        </p:nvGraphicFramePr>
        <p:xfrm>
          <a:off x="341970" y="125528"/>
          <a:ext cx="8460060" cy="2519536"/>
        </p:xfrm>
        <a:graphic>
          <a:graphicData uri="http://schemas.openxmlformats.org/drawingml/2006/table">
            <a:tbl>
              <a:tblPr firstRow="1" bandRow="1">
                <a:tableStyleId>{3332D64C-8942-42BA-92D0-258D979DEA1F}</a:tableStyleId>
              </a:tblPr>
              <a:tblGrid>
                <a:gridCol w="1692012">
                  <a:extLst>
                    <a:ext uri="{9D8B030D-6E8A-4147-A177-3AD203B41FA5}">
                      <a16:colId xmlns:a16="http://schemas.microsoft.com/office/drawing/2014/main" val="144455786"/>
                    </a:ext>
                  </a:extLst>
                </a:gridCol>
                <a:gridCol w="1692012">
                  <a:extLst>
                    <a:ext uri="{9D8B030D-6E8A-4147-A177-3AD203B41FA5}">
                      <a16:colId xmlns:a16="http://schemas.microsoft.com/office/drawing/2014/main" val="853180554"/>
                    </a:ext>
                  </a:extLst>
                </a:gridCol>
                <a:gridCol w="1692012">
                  <a:extLst>
                    <a:ext uri="{9D8B030D-6E8A-4147-A177-3AD203B41FA5}">
                      <a16:colId xmlns:a16="http://schemas.microsoft.com/office/drawing/2014/main" val="70337288"/>
                    </a:ext>
                  </a:extLst>
                </a:gridCol>
                <a:gridCol w="1692012">
                  <a:extLst>
                    <a:ext uri="{9D8B030D-6E8A-4147-A177-3AD203B41FA5}">
                      <a16:colId xmlns:a16="http://schemas.microsoft.com/office/drawing/2014/main" val="1732834869"/>
                    </a:ext>
                  </a:extLst>
                </a:gridCol>
                <a:gridCol w="1692012">
                  <a:extLst>
                    <a:ext uri="{9D8B030D-6E8A-4147-A177-3AD203B41FA5}">
                      <a16:colId xmlns:a16="http://schemas.microsoft.com/office/drawing/2014/main" val="2949276993"/>
                    </a:ext>
                  </a:extLst>
                </a:gridCol>
              </a:tblGrid>
              <a:tr h="518160">
                <a:tc gridSpan="5">
                  <a:txBody>
                    <a:bodyPr/>
                    <a:lstStyle/>
                    <a:p>
                      <a:endParaRPr lang="en-US" dirty="0" smtClean="0"/>
                    </a:p>
                    <a:p>
                      <a:r>
                        <a:rPr lang="en-US" dirty="0" smtClean="0"/>
                        <a:t>Table 3:</a:t>
                      </a:r>
                      <a:r>
                        <a:rPr lang="en-US" baseline="0" dirty="0" smtClean="0"/>
                        <a:t> Score Comparison for Density One, Validation</a:t>
                      </a:r>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3693920"/>
                  </a:ext>
                </a:extLst>
              </a:tr>
              <a:tr h="518110">
                <a:tc>
                  <a:txBody>
                    <a:bodyPr/>
                    <a:lstStyle/>
                    <a:p>
                      <a:r>
                        <a:rPr lang="en-US" dirty="0" smtClean="0"/>
                        <a:t>Model</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R-Squared</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a:t>
                      </a:r>
                      <a:r>
                        <a:rPr lang="en-US" baseline="0" dirty="0" smtClean="0"/>
                        <a:t> Squared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Root Mean Squared</a:t>
                      </a:r>
                      <a:r>
                        <a:rPr lang="en-US" baseline="0" dirty="0" smtClean="0"/>
                        <a:t>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 Absolute Percentage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extLst>
                  <a:ext uri="{0D108BD9-81ED-4DB2-BD59-A6C34878D82A}">
                    <a16:rowId xmlns:a16="http://schemas.microsoft.com/office/drawing/2014/main" val="489281713"/>
                  </a:ext>
                </a:extLst>
              </a:tr>
              <a:tr h="370804">
                <a:tc>
                  <a:txBody>
                    <a:bodyPr/>
                    <a:lstStyle/>
                    <a:p>
                      <a:r>
                        <a:rPr lang="en-US" dirty="0" err="1" smtClean="0"/>
                        <a:t>XGBoost</a:t>
                      </a:r>
                      <a:endParaRPr lang="en-US" dirty="0"/>
                    </a:p>
                  </a:txBody>
                  <a:tcPr>
                    <a:solidFill>
                      <a:schemeClr val="accent6"/>
                    </a:solidFill>
                  </a:tcPr>
                </a:tc>
                <a:tc>
                  <a:txBody>
                    <a:bodyPr/>
                    <a:lstStyle/>
                    <a:p>
                      <a:r>
                        <a:rPr lang="en-US" dirty="0" smtClean="0"/>
                        <a:t>0.5085</a:t>
                      </a:r>
                      <a:endParaRPr lang="en-US" dirty="0"/>
                    </a:p>
                  </a:txBody>
                  <a:tcPr>
                    <a:solidFill>
                      <a:schemeClr val="accent6"/>
                    </a:solidFill>
                  </a:tcPr>
                </a:tc>
                <a:tc>
                  <a:txBody>
                    <a:bodyPr/>
                    <a:lstStyle/>
                    <a:p>
                      <a:r>
                        <a:rPr lang="en-US" b="1" dirty="0" smtClean="0"/>
                        <a:t>410352.3351</a:t>
                      </a:r>
                      <a:endParaRPr lang="en-US" b="1" dirty="0"/>
                    </a:p>
                  </a:txBody>
                  <a:tcPr>
                    <a:solidFill>
                      <a:schemeClr val="accent6"/>
                    </a:solidFill>
                  </a:tcPr>
                </a:tc>
                <a:tc>
                  <a:txBody>
                    <a:bodyPr/>
                    <a:lstStyle/>
                    <a:p>
                      <a:r>
                        <a:rPr lang="en-US" b="1" dirty="0" smtClean="0"/>
                        <a:t>640.5875</a:t>
                      </a:r>
                      <a:endParaRPr lang="en-US" b="1" dirty="0"/>
                    </a:p>
                  </a:txBody>
                  <a:tcPr>
                    <a:solidFill>
                      <a:schemeClr val="accent6"/>
                    </a:solidFill>
                  </a:tcPr>
                </a:tc>
                <a:tc>
                  <a:txBody>
                    <a:bodyPr/>
                    <a:lstStyle/>
                    <a:p>
                      <a:r>
                        <a:rPr lang="en-US" b="1" dirty="0" smtClean="0"/>
                        <a:t>0.1605</a:t>
                      </a:r>
                      <a:endParaRPr lang="en-US" b="1" dirty="0"/>
                    </a:p>
                  </a:txBody>
                  <a:tcPr>
                    <a:solidFill>
                      <a:schemeClr val="accent6"/>
                    </a:solidFill>
                  </a:tcPr>
                </a:tc>
                <a:extLst>
                  <a:ext uri="{0D108BD9-81ED-4DB2-BD59-A6C34878D82A}">
                    <a16:rowId xmlns:a16="http://schemas.microsoft.com/office/drawing/2014/main" val="883500650"/>
                  </a:ext>
                </a:extLst>
              </a:tr>
              <a:tr h="370804">
                <a:tc>
                  <a:txBody>
                    <a:bodyPr/>
                    <a:lstStyle/>
                    <a:p>
                      <a:r>
                        <a:rPr lang="en-US" b="1" dirty="0" smtClean="0"/>
                        <a:t>Random Forest</a:t>
                      </a:r>
                      <a:endParaRPr lang="en-US" b="1" dirty="0"/>
                    </a:p>
                  </a:txBody>
                  <a:tcPr>
                    <a:solidFill>
                      <a:schemeClr val="accent6"/>
                    </a:solidFill>
                  </a:tcPr>
                </a:tc>
                <a:tc>
                  <a:txBody>
                    <a:bodyPr/>
                    <a:lstStyle/>
                    <a:p>
                      <a:r>
                        <a:rPr lang="en-US" u="none" dirty="0" smtClean="0"/>
                        <a:t>0.5116</a:t>
                      </a:r>
                      <a:endParaRPr lang="en-US" u="none" dirty="0"/>
                    </a:p>
                  </a:txBody>
                  <a:tcPr>
                    <a:solidFill>
                      <a:schemeClr val="accent6"/>
                    </a:solidFill>
                  </a:tcPr>
                </a:tc>
                <a:tc>
                  <a:txBody>
                    <a:bodyPr/>
                    <a:lstStyle/>
                    <a:p>
                      <a:r>
                        <a:rPr lang="en-US" u="none" dirty="0" smtClean="0"/>
                        <a:t>407739.4850</a:t>
                      </a:r>
                      <a:endParaRPr lang="en-US" b="1" u="none" dirty="0"/>
                    </a:p>
                  </a:txBody>
                  <a:tcPr>
                    <a:solidFill>
                      <a:schemeClr val="accent6"/>
                    </a:solidFill>
                  </a:tcPr>
                </a:tc>
                <a:tc>
                  <a:txBody>
                    <a:bodyPr/>
                    <a:lstStyle/>
                    <a:p>
                      <a:r>
                        <a:rPr lang="en-US" u="none" dirty="0" smtClean="0"/>
                        <a:t>638.5448</a:t>
                      </a:r>
                      <a:endParaRPr lang="en-US" b="1" u="none" dirty="0"/>
                    </a:p>
                  </a:txBody>
                  <a:tcPr>
                    <a:solidFill>
                      <a:schemeClr val="accent6"/>
                    </a:solidFill>
                  </a:tcPr>
                </a:tc>
                <a:tc>
                  <a:txBody>
                    <a:bodyPr/>
                    <a:lstStyle/>
                    <a:p>
                      <a:r>
                        <a:rPr lang="en-US" b="1" u="none" dirty="0" smtClean="0"/>
                        <a:t>0.1571</a:t>
                      </a:r>
                      <a:endParaRPr lang="en-US" b="1" u="none" dirty="0"/>
                    </a:p>
                  </a:txBody>
                  <a:tcPr>
                    <a:solidFill>
                      <a:schemeClr val="accent6"/>
                    </a:solidFill>
                  </a:tcPr>
                </a:tc>
                <a:extLst>
                  <a:ext uri="{0D108BD9-81ED-4DB2-BD59-A6C34878D82A}">
                    <a16:rowId xmlns:a16="http://schemas.microsoft.com/office/drawing/2014/main" val="4041454763"/>
                  </a:ext>
                </a:extLst>
              </a:tr>
              <a:tr h="370804">
                <a:tc>
                  <a:txBody>
                    <a:bodyPr/>
                    <a:lstStyle/>
                    <a:p>
                      <a:r>
                        <a:rPr lang="en-US" dirty="0" smtClean="0"/>
                        <a:t>MLR</a:t>
                      </a:r>
                      <a:endParaRPr lang="en-US" dirty="0"/>
                    </a:p>
                  </a:txBody>
                  <a:tcPr>
                    <a:solidFill>
                      <a:schemeClr val="accent6"/>
                    </a:solidFill>
                  </a:tcPr>
                </a:tc>
                <a:tc>
                  <a:txBody>
                    <a:bodyPr/>
                    <a:lstStyle/>
                    <a:p>
                      <a:r>
                        <a:rPr lang="en-US" b="1" dirty="0" smtClean="0"/>
                        <a:t>0.3511</a:t>
                      </a:r>
                      <a:endParaRPr lang="en-US" b="1" dirty="0"/>
                    </a:p>
                  </a:txBody>
                  <a:tcPr>
                    <a:solidFill>
                      <a:schemeClr val="accent6"/>
                    </a:solidFill>
                  </a:tcPr>
                </a:tc>
                <a:tc>
                  <a:txBody>
                    <a:bodyPr/>
                    <a:lstStyle/>
                    <a:p>
                      <a:r>
                        <a:rPr lang="en-US" b="1" dirty="0" smtClean="0"/>
                        <a:t>541733.20434</a:t>
                      </a:r>
                      <a:endParaRPr lang="en-US" b="1" dirty="0"/>
                    </a:p>
                  </a:txBody>
                  <a:tcPr>
                    <a:solidFill>
                      <a:schemeClr val="accent6"/>
                    </a:solidFill>
                  </a:tcPr>
                </a:tc>
                <a:tc>
                  <a:txBody>
                    <a:bodyPr/>
                    <a:lstStyle/>
                    <a:p>
                      <a:r>
                        <a:rPr lang="en-US" b="1" dirty="0" smtClean="0"/>
                        <a:t>736.0253</a:t>
                      </a:r>
                      <a:endParaRPr lang="en-US" b="1" dirty="0"/>
                    </a:p>
                  </a:txBody>
                  <a:tcPr>
                    <a:solidFill>
                      <a:schemeClr val="accent6"/>
                    </a:solidFill>
                  </a:tcPr>
                </a:tc>
                <a:tc>
                  <a:txBody>
                    <a:bodyPr/>
                    <a:lstStyle/>
                    <a:p>
                      <a:r>
                        <a:rPr lang="en-US" b="1" dirty="0" smtClean="0"/>
                        <a:t>19.5409</a:t>
                      </a:r>
                      <a:endParaRPr lang="en-US" b="1" dirty="0"/>
                    </a:p>
                  </a:txBody>
                  <a:tcPr>
                    <a:solidFill>
                      <a:schemeClr val="accent6"/>
                    </a:solidFill>
                  </a:tcPr>
                </a:tc>
                <a:extLst>
                  <a:ext uri="{0D108BD9-81ED-4DB2-BD59-A6C34878D82A}">
                    <a16:rowId xmlns:a16="http://schemas.microsoft.com/office/drawing/2014/main" val="380555659"/>
                  </a:ext>
                </a:extLst>
              </a:tr>
              <a:tr h="370804">
                <a:tc>
                  <a:txBody>
                    <a:bodyPr/>
                    <a:lstStyle/>
                    <a:p>
                      <a:r>
                        <a:rPr lang="en-US" dirty="0" smtClean="0"/>
                        <a:t>MLR, Ridge</a:t>
                      </a:r>
                      <a:endParaRPr lang="en-US" dirty="0"/>
                    </a:p>
                  </a:txBody>
                  <a:tcPr>
                    <a:solidFill>
                      <a:schemeClr val="accent6"/>
                    </a:solidFill>
                  </a:tcPr>
                </a:tc>
                <a:tc>
                  <a:txBody>
                    <a:bodyPr/>
                    <a:lstStyle/>
                    <a:p>
                      <a:r>
                        <a:rPr lang="en-US" b="1" dirty="0" smtClean="0"/>
                        <a:t>0.3508</a:t>
                      </a:r>
                      <a:endParaRPr lang="en-US" b="1" dirty="0"/>
                    </a:p>
                  </a:txBody>
                  <a:tcPr>
                    <a:solidFill>
                      <a:schemeClr val="accent6"/>
                    </a:solidFill>
                  </a:tcPr>
                </a:tc>
                <a:tc>
                  <a:txBody>
                    <a:bodyPr/>
                    <a:lstStyle/>
                    <a:p>
                      <a:r>
                        <a:rPr lang="en-US" b="1" dirty="0" smtClean="0"/>
                        <a:t>542014.0598</a:t>
                      </a:r>
                      <a:endParaRPr lang="en-US" b="1" dirty="0"/>
                    </a:p>
                  </a:txBody>
                  <a:tcPr>
                    <a:solidFill>
                      <a:schemeClr val="accent6"/>
                    </a:solidFill>
                  </a:tcPr>
                </a:tc>
                <a:tc>
                  <a:txBody>
                    <a:bodyPr/>
                    <a:lstStyle/>
                    <a:p>
                      <a:r>
                        <a:rPr lang="en-US" b="1" dirty="0" smtClean="0"/>
                        <a:t>736.2160</a:t>
                      </a:r>
                      <a:endParaRPr lang="en-US" b="1" dirty="0"/>
                    </a:p>
                  </a:txBody>
                  <a:tcPr>
                    <a:solidFill>
                      <a:schemeClr val="accent6"/>
                    </a:solidFill>
                  </a:tcPr>
                </a:tc>
                <a:tc>
                  <a:txBody>
                    <a:bodyPr/>
                    <a:lstStyle/>
                    <a:p>
                      <a:r>
                        <a:rPr lang="en-US" b="1" dirty="0" smtClean="0"/>
                        <a:t>0.1938</a:t>
                      </a:r>
                      <a:endParaRPr lang="en-US" b="1" dirty="0"/>
                    </a:p>
                  </a:txBody>
                  <a:tcPr>
                    <a:solidFill>
                      <a:schemeClr val="accent6"/>
                    </a:solidFill>
                  </a:tcPr>
                </a:tc>
                <a:extLst>
                  <a:ext uri="{0D108BD9-81ED-4DB2-BD59-A6C34878D82A}">
                    <a16:rowId xmlns:a16="http://schemas.microsoft.com/office/drawing/2014/main" val="1775033072"/>
                  </a:ext>
                </a:extLst>
              </a:tr>
            </a:tbl>
          </a:graphicData>
        </a:graphic>
      </p:graphicFrame>
    </p:spTree>
    <p:extLst>
      <p:ext uri="{BB962C8B-B14F-4D97-AF65-F5344CB8AC3E}">
        <p14:creationId xmlns:p14="http://schemas.microsoft.com/office/powerpoint/2010/main" val="81407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05558255"/>
              </p:ext>
            </p:extLst>
          </p:nvPr>
        </p:nvGraphicFramePr>
        <p:xfrm>
          <a:off x="341970" y="125528"/>
          <a:ext cx="8460060" cy="2519536"/>
        </p:xfrm>
        <a:graphic>
          <a:graphicData uri="http://schemas.openxmlformats.org/drawingml/2006/table">
            <a:tbl>
              <a:tblPr firstRow="1" bandRow="1">
                <a:tableStyleId>{3332D64C-8942-42BA-92D0-258D979DEA1F}</a:tableStyleId>
              </a:tblPr>
              <a:tblGrid>
                <a:gridCol w="1692012">
                  <a:extLst>
                    <a:ext uri="{9D8B030D-6E8A-4147-A177-3AD203B41FA5}">
                      <a16:colId xmlns:a16="http://schemas.microsoft.com/office/drawing/2014/main" val="144455786"/>
                    </a:ext>
                  </a:extLst>
                </a:gridCol>
                <a:gridCol w="1692012">
                  <a:extLst>
                    <a:ext uri="{9D8B030D-6E8A-4147-A177-3AD203B41FA5}">
                      <a16:colId xmlns:a16="http://schemas.microsoft.com/office/drawing/2014/main" val="853180554"/>
                    </a:ext>
                  </a:extLst>
                </a:gridCol>
                <a:gridCol w="1692012">
                  <a:extLst>
                    <a:ext uri="{9D8B030D-6E8A-4147-A177-3AD203B41FA5}">
                      <a16:colId xmlns:a16="http://schemas.microsoft.com/office/drawing/2014/main" val="70337288"/>
                    </a:ext>
                  </a:extLst>
                </a:gridCol>
                <a:gridCol w="1692012">
                  <a:extLst>
                    <a:ext uri="{9D8B030D-6E8A-4147-A177-3AD203B41FA5}">
                      <a16:colId xmlns:a16="http://schemas.microsoft.com/office/drawing/2014/main" val="1732834869"/>
                    </a:ext>
                  </a:extLst>
                </a:gridCol>
                <a:gridCol w="1692012">
                  <a:extLst>
                    <a:ext uri="{9D8B030D-6E8A-4147-A177-3AD203B41FA5}">
                      <a16:colId xmlns:a16="http://schemas.microsoft.com/office/drawing/2014/main" val="2949276993"/>
                    </a:ext>
                  </a:extLst>
                </a:gridCol>
              </a:tblGrid>
              <a:tr h="518160">
                <a:tc gridSpan="5">
                  <a:txBody>
                    <a:bodyPr/>
                    <a:lstStyle/>
                    <a:p>
                      <a:endParaRPr lang="en-US" dirty="0" smtClean="0"/>
                    </a:p>
                    <a:p>
                      <a:r>
                        <a:rPr lang="en-US" dirty="0" smtClean="0"/>
                        <a:t>Table 3:</a:t>
                      </a:r>
                      <a:r>
                        <a:rPr lang="en-US" baseline="0" dirty="0" smtClean="0"/>
                        <a:t> Score Comparison for Density Five, Validation</a:t>
                      </a:r>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3693920"/>
                  </a:ext>
                </a:extLst>
              </a:tr>
              <a:tr h="518110">
                <a:tc>
                  <a:txBody>
                    <a:bodyPr/>
                    <a:lstStyle/>
                    <a:p>
                      <a:r>
                        <a:rPr lang="en-US" dirty="0" smtClean="0"/>
                        <a:t>Model</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R-Squared</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a:t>
                      </a:r>
                      <a:r>
                        <a:rPr lang="en-US" baseline="0" dirty="0" smtClean="0"/>
                        <a:t> Squared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Root Mean Squared</a:t>
                      </a:r>
                      <a:r>
                        <a:rPr lang="en-US" baseline="0" dirty="0" smtClean="0"/>
                        <a:t>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 Absolute Percentage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extLst>
                  <a:ext uri="{0D108BD9-81ED-4DB2-BD59-A6C34878D82A}">
                    <a16:rowId xmlns:a16="http://schemas.microsoft.com/office/drawing/2014/main" val="489281713"/>
                  </a:ext>
                </a:extLst>
              </a:tr>
              <a:tr h="370804">
                <a:tc>
                  <a:txBody>
                    <a:bodyPr/>
                    <a:lstStyle/>
                    <a:p>
                      <a:r>
                        <a:rPr lang="en-US" b="1" dirty="0" err="1" smtClean="0"/>
                        <a:t>XGBoost</a:t>
                      </a:r>
                      <a:endParaRPr lang="en-US" b="1" dirty="0"/>
                    </a:p>
                  </a:txBody>
                  <a:tcPr>
                    <a:solidFill>
                      <a:schemeClr val="accent6"/>
                    </a:solidFill>
                  </a:tcPr>
                </a:tc>
                <a:tc>
                  <a:txBody>
                    <a:bodyPr/>
                    <a:lstStyle/>
                    <a:p>
                      <a:r>
                        <a:rPr lang="en-US" b="1" dirty="0" smtClean="0"/>
                        <a:t>0.6673</a:t>
                      </a:r>
                      <a:endParaRPr lang="en-US" b="1" dirty="0"/>
                    </a:p>
                  </a:txBody>
                  <a:tcPr>
                    <a:solidFill>
                      <a:schemeClr val="accent6"/>
                    </a:solidFill>
                  </a:tcPr>
                </a:tc>
                <a:tc>
                  <a:txBody>
                    <a:bodyPr/>
                    <a:lstStyle/>
                    <a:p>
                      <a:r>
                        <a:rPr lang="en-US" b="1" dirty="0" smtClean="0"/>
                        <a:t>277804.1720</a:t>
                      </a:r>
                      <a:endParaRPr lang="en-US" b="1" dirty="0"/>
                    </a:p>
                  </a:txBody>
                  <a:tcPr>
                    <a:solidFill>
                      <a:schemeClr val="accent6"/>
                    </a:solidFill>
                  </a:tcPr>
                </a:tc>
                <a:tc>
                  <a:txBody>
                    <a:bodyPr/>
                    <a:lstStyle/>
                    <a:p>
                      <a:r>
                        <a:rPr lang="en-US" b="1" dirty="0" smtClean="0"/>
                        <a:t>527.0713</a:t>
                      </a:r>
                      <a:endParaRPr lang="en-US" b="1" dirty="0"/>
                    </a:p>
                  </a:txBody>
                  <a:tcPr>
                    <a:solidFill>
                      <a:schemeClr val="accent6"/>
                    </a:solidFill>
                  </a:tcPr>
                </a:tc>
                <a:tc>
                  <a:txBody>
                    <a:bodyPr/>
                    <a:lstStyle/>
                    <a:p>
                      <a:r>
                        <a:rPr lang="en-US" b="1" dirty="0" smtClean="0"/>
                        <a:t>0.1325</a:t>
                      </a:r>
                      <a:endParaRPr lang="en-US" b="1" dirty="0"/>
                    </a:p>
                  </a:txBody>
                  <a:tcPr>
                    <a:solidFill>
                      <a:schemeClr val="accent6"/>
                    </a:solidFill>
                  </a:tcPr>
                </a:tc>
                <a:extLst>
                  <a:ext uri="{0D108BD9-81ED-4DB2-BD59-A6C34878D82A}">
                    <a16:rowId xmlns:a16="http://schemas.microsoft.com/office/drawing/2014/main" val="883500650"/>
                  </a:ext>
                </a:extLst>
              </a:tr>
              <a:tr h="370804">
                <a:tc>
                  <a:txBody>
                    <a:bodyPr/>
                    <a:lstStyle/>
                    <a:p>
                      <a:r>
                        <a:rPr lang="en-US" dirty="0" smtClean="0"/>
                        <a:t>Random Forest</a:t>
                      </a:r>
                      <a:endParaRPr lang="en-US" dirty="0"/>
                    </a:p>
                  </a:txBody>
                  <a:tcPr>
                    <a:solidFill>
                      <a:schemeClr val="accent6"/>
                    </a:solidFill>
                  </a:tcPr>
                </a:tc>
                <a:tc>
                  <a:txBody>
                    <a:bodyPr/>
                    <a:lstStyle/>
                    <a:p>
                      <a:r>
                        <a:rPr lang="en-US" b="1" dirty="0" smtClean="0"/>
                        <a:t>0.6578</a:t>
                      </a:r>
                      <a:endParaRPr lang="en-US" b="1" dirty="0"/>
                    </a:p>
                  </a:txBody>
                  <a:tcPr>
                    <a:solidFill>
                      <a:schemeClr val="accent6"/>
                    </a:solidFill>
                  </a:tcPr>
                </a:tc>
                <a:tc>
                  <a:txBody>
                    <a:bodyPr/>
                    <a:lstStyle/>
                    <a:p>
                      <a:r>
                        <a:rPr lang="en-US" b="1" dirty="0" smtClean="0"/>
                        <a:t>285663.4849</a:t>
                      </a:r>
                      <a:endParaRPr lang="en-US" b="1" dirty="0"/>
                    </a:p>
                  </a:txBody>
                  <a:tcPr>
                    <a:solidFill>
                      <a:schemeClr val="accent6"/>
                    </a:solidFill>
                  </a:tcPr>
                </a:tc>
                <a:tc>
                  <a:txBody>
                    <a:bodyPr/>
                    <a:lstStyle/>
                    <a:p>
                      <a:r>
                        <a:rPr lang="en-US" b="1" dirty="0" smtClean="0"/>
                        <a:t>534.4750</a:t>
                      </a:r>
                      <a:endParaRPr lang="en-US" b="1" dirty="0"/>
                    </a:p>
                  </a:txBody>
                  <a:tcPr>
                    <a:solidFill>
                      <a:schemeClr val="accent6"/>
                    </a:solidFill>
                  </a:tcPr>
                </a:tc>
                <a:tc>
                  <a:txBody>
                    <a:bodyPr/>
                    <a:lstStyle/>
                    <a:p>
                      <a:r>
                        <a:rPr lang="en-US" b="1" dirty="0" smtClean="0"/>
                        <a:t>0.1317</a:t>
                      </a:r>
                      <a:endParaRPr lang="en-US" b="1" dirty="0"/>
                    </a:p>
                  </a:txBody>
                  <a:tcPr>
                    <a:solidFill>
                      <a:schemeClr val="accent6"/>
                    </a:solidFill>
                  </a:tcPr>
                </a:tc>
                <a:extLst>
                  <a:ext uri="{0D108BD9-81ED-4DB2-BD59-A6C34878D82A}">
                    <a16:rowId xmlns:a16="http://schemas.microsoft.com/office/drawing/2014/main" val="417255934"/>
                  </a:ext>
                </a:extLst>
              </a:tr>
              <a:tr h="370804">
                <a:tc>
                  <a:txBody>
                    <a:bodyPr/>
                    <a:lstStyle/>
                    <a:p>
                      <a:r>
                        <a:rPr lang="en-US" dirty="0" smtClean="0"/>
                        <a:t>MLR</a:t>
                      </a:r>
                      <a:endParaRPr lang="en-US" dirty="0"/>
                    </a:p>
                  </a:txBody>
                  <a:tcPr>
                    <a:solidFill>
                      <a:schemeClr val="accent6"/>
                    </a:solidFill>
                  </a:tcPr>
                </a:tc>
                <a:tc>
                  <a:txBody>
                    <a:bodyPr/>
                    <a:lstStyle/>
                    <a:p>
                      <a:r>
                        <a:rPr lang="en-US" b="1" dirty="0" smtClean="0"/>
                        <a:t>0.4425</a:t>
                      </a:r>
                      <a:endParaRPr lang="en-US" b="1" dirty="0"/>
                    </a:p>
                  </a:txBody>
                  <a:tcPr>
                    <a:solidFill>
                      <a:schemeClr val="accent6"/>
                    </a:solidFill>
                  </a:tcPr>
                </a:tc>
                <a:tc>
                  <a:txBody>
                    <a:bodyPr/>
                    <a:lstStyle/>
                    <a:p>
                      <a:r>
                        <a:rPr lang="en-US" b="1" dirty="0" smtClean="0"/>
                        <a:t>465456.8132</a:t>
                      </a:r>
                      <a:endParaRPr lang="en-US" b="1" dirty="0"/>
                    </a:p>
                  </a:txBody>
                  <a:tcPr>
                    <a:solidFill>
                      <a:schemeClr val="accent6"/>
                    </a:solidFill>
                  </a:tcPr>
                </a:tc>
                <a:tc>
                  <a:txBody>
                    <a:bodyPr/>
                    <a:lstStyle/>
                    <a:p>
                      <a:r>
                        <a:rPr lang="en-US" b="1" dirty="0" smtClean="0"/>
                        <a:t>682.2440</a:t>
                      </a:r>
                      <a:endParaRPr lang="en-US" b="1" dirty="0"/>
                    </a:p>
                  </a:txBody>
                  <a:tcPr>
                    <a:solidFill>
                      <a:schemeClr val="accent6"/>
                    </a:solidFill>
                  </a:tcPr>
                </a:tc>
                <a:tc>
                  <a:txBody>
                    <a:bodyPr/>
                    <a:lstStyle/>
                    <a:p>
                      <a:r>
                        <a:rPr lang="en-US" b="1" dirty="0" smtClean="0"/>
                        <a:t>18.1823</a:t>
                      </a:r>
                      <a:endParaRPr lang="en-US" b="1" dirty="0"/>
                    </a:p>
                  </a:txBody>
                  <a:tcPr>
                    <a:solidFill>
                      <a:schemeClr val="accent6"/>
                    </a:solidFill>
                  </a:tcPr>
                </a:tc>
                <a:extLst>
                  <a:ext uri="{0D108BD9-81ED-4DB2-BD59-A6C34878D82A}">
                    <a16:rowId xmlns:a16="http://schemas.microsoft.com/office/drawing/2014/main" val="1911547529"/>
                  </a:ext>
                </a:extLst>
              </a:tr>
              <a:tr h="370804">
                <a:tc>
                  <a:txBody>
                    <a:bodyPr/>
                    <a:lstStyle/>
                    <a:p>
                      <a:r>
                        <a:rPr lang="en-US" dirty="0" smtClean="0"/>
                        <a:t>MLR, Ridge</a:t>
                      </a:r>
                      <a:endParaRPr lang="en-US" dirty="0"/>
                    </a:p>
                  </a:txBody>
                  <a:tcPr>
                    <a:solidFill>
                      <a:schemeClr val="accent6"/>
                    </a:solidFill>
                  </a:tcPr>
                </a:tc>
                <a:tc>
                  <a:txBody>
                    <a:bodyPr/>
                    <a:lstStyle/>
                    <a:p>
                      <a:r>
                        <a:rPr lang="en-US" b="1" dirty="0" smtClean="0"/>
                        <a:t>0.4423</a:t>
                      </a:r>
                      <a:endParaRPr lang="en-US" b="1" dirty="0"/>
                    </a:p>
                  </a:txBody>
                  <a:tcPr>
                    <a:solidFill>
                      <a:schemeClr val="accent6"/>
                    </a:solidFill>
                  </a:tcPr>
                </a:tc>
                <a:tc>
                  <a:txBody>
                    <a:bodyPr/>
                    <a:lstStyle/>
                    <a:p>
                      <a:r>
                        <a:rPr lang="en-US" b="1" dirty="0" smtClean="0"/>
                        <a:t>465595.5883</a:t>
                      </a:r>
                      <a:endParaRPr lang="en-US" b="1" dirty="0"/>
                    </a:p>
                  </a:txBody>
                  <a:tcPr>
                    <a:solidFill>
                      <a:schemeClr val="accent6"/>
                    </a:solidFill>
                  </a:tcPr>
                </a:tc>
                <a:tc>
                  <a:txBody>
                    <a:bodyPr/>
                    <a:lstStyle/>
                    <a:p>
                      <a:r>
                        <a:rPr lang="en-US" b="1" dirty="0" smtClean="0"/>
                        <a:t>682.3457</a:t>
                      </a:r>
                      <a:endParaRPr lang="en-US" b="1" dirty="0"/>
                    </a:p>
                  </a:txBody>
                  <a:tcPr>
                    <a:solidFill>
                      <a:schemeClr val="accent6"/>
                    </a:solidFill>
                  </a:tcPr>
                </a:tc>
                <a:tc>
                  <a:txBody>
                    <a:bodyPr/>
                    <a:lstStyle/>
                    <a:p>
                      <a:r>
                        <a:rPr lang="en-US" b="1" dirty="0" smtClean="0"/>
                        <a:t>0.1816</a:t>
                      </a:r>
                      <a:endParaRPr lang="en-US" b="1" dirty="0"/>
                    </a:p>
                  </a:txBody>
                  <a:tcPr>
                    <a:solidFill>
                      <a:schemeClr val="accent6"/>
                    </a:solidFill>
                  </a:tcPr>
                </a:tc>
                <a:extLst>
                  <a:ext uri="{0D108BD9-81ED-4DB2-BD59-A6C34878D82A}">
                    <a16:rowId xmlns:a16="http://schemas.microsoft.com/office/drawing/2014/main" val="129728524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74929754"/>
              </p:ext>
            </p:extLst>
          </p:nvPr>
        </p:nvGraphicFramePr>
        <p:xfrm>
          <a:off x="341970" y="2645064"/>
          <a:ext cx="8460060" cy="2372360"/>
        </p:xfrm>
        <a:graphic>
          <a:graphicData uri="http://schemas.openxmlformats.org/drawingml/2006/table">
            <a:tbl>
              <a:tblPr firstRow="1" bandRow="1">
                <a:tableStyleId>{3332D64C-8942-42BA-92D0-258D979DEA1F}</a:tableStyleId>
              </a:tblPr>
              <a:tblGrid>
                <a:gridCol w="1692012">
                  <a:extLst>
                    <a:ext uri="{9D8B030D-6E8A-4147-A177-3AD203B41FA5}">
                      <a16:colId xmlns:a16="http://schemas.microsoft.com/office/drawing/2014/main" val="144455786"/>
                    </a:ext>
                  </a:extLst>
                </a:gridCol>
                <a:gridCol w="1692012">
                  <a:extLst>
                    <a:ext uri="{9D8B030D-6E8A-4147-A177-3AD203B41FA5}">
                      <a16:colId xmlns:a16="http://schemas.microsoft.com/office/drawing/2014/main" val="853180554"/>
                    </a:ext>
                  </a:extLst>
                </a:gridCol>
                <a:gridCol w="1692012">
                  <a:extLst>
                    <a:ext uri="{9D8B030D-6E8A-4147-A177-3AD203B41FA5}">
                      <a16:colId xmlns:a16="http://schemas.microsoft.com/office/drawing/2014/main" val="70337288"/>
                    </a:ext>
                  </a:extLst>
                </a:gridCol>
                <a:gridCol w="1692012">
                  <a:extLst>
                    <a:ext uri="{9D8B030D-6E8A-4147-A177-3AD203B41FA5}">
                      <a16:colId xmlns:a16="http://schemas.microsoft.com/office/drawing/2014/main" val="1732834869"/>
                    </a:ext>
                  </a:extLst>
                </a:gridCol>
                <a:gridCol w="1692012">
                  <a:extLst>
                    <a:ext uri="{9D8B030D-6E8A-4147-A177-3AD203B41FA5}">
                      <a16:colId xmlns:a16="http://schemas.microsoft.com/office/drawing/2014/main" val="2949276993"/>
                    </a:ext>
                  </a:extLst>
                </a:gridCol>
              </a:tblGrid>
              <a:tr h="370840">
                <a:tc gridSpan="5">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Table 4:</a:t>
                      </a:r>
                      <a:r>
                        <a:rPr lang="en-US" baseline="0" dirty="0" smtClean="0"/>
                        <a:t> Score Comparison for Density Five, Test</a:t>
                      </a:r>
                      <a:endParaRPr lang="en-US" dirty="0" smtClean="0"/>
                    </a:p>
                  </a:txBody>
                  <a:tcP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noFill/>
                  </a:tcPr>
                </a:tc>
                <a:tc hMerge="1">
                  <a:txBody>
                    <a:bodyPr/>
                    <a:lstStyle/>
                    <a:p>
                      <a:endParaRPr lang="en-US" dirty="0"/>
                    </a:p>
                  </a:txBody>
                  <a:tcPr>
                    <a:noFill/>
                  </a:tcPr>
                </a:tc>
                <a:tc hMerge="1">
                  <a:txBody>
                    <a:bodyPr/>
                    <a:lstStyle/>
                    <a:p>
                      <a:endParaRPr lang="en-US" dirty="0"/>
                    </a:p>
                  </a:txBody>
                  <a:tcPr>
                    <a:noFill/>
                  </a:tcPr>
                </a:tc>
                <a:tc hMerge="1">
                  <a:txBody>
                    <a:bodyPr/>
                    <a:lstStyle/>
                    <a:p>
                      <a:endParaRPr lang="en-US" dirty="0"/>
                    </a:p>
                  </a:txBody>
                  <a:tcPr>
                    <a:noFill/>
                  </a:tcPr>
                </a:tc>
                <a:extLst>
                  <a:ext uri="{0D108BD9-81ED-4DB2-BD59-A6C34878D82A}">
                    <a16:rowId xmlns:a16="http://schemas.microsoft.com/office/drawing/2014/main" val="3912666148"/>
                  </a:ext>
                </a:extLst>
              </a:tr>
              <a:tr h="370840">
                <a:tc>
                  <a:txBody>
                    <a:bodyPr/>
                    <a:lstStyle/>
                    <a:p>
                      <a:r>
                        <a:rPr lang="en-US" dirty="0" smtClean="0"/>
                        <a:t>Model</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R-Squared</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a:t>
                      </a:r>
                      <a:r>
                        <a:rPr lang="en-US" baseline="0" dirty="0" smtClean="0"/>
                        <a:t> Squared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Root Mean Squared</a:t>
                      </a:r>
                      <a:r>
                        <a:rPr lang="en-US" baseline="0" dirty="0" smtClean="0"/>
                        <a:t>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 Absolute Percentage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extLst>
                  <a:ext uri="{0D108BD9-81ED-4DB2-BD59-A6C34878D82A}">
                    <a16:rowId xmlns:a16="http://schemas.microsoft.com/office/drawing/2014/main" val="489281713"/>
                  </a:ext>
                </a:extLst>
              </a:tr>
              <a:tr h="370840">
                <a:tc>
                  <a:txBody>
                    <a:bodyPr/>
                    <a:lstStyle/>
                    <a:p>
                      <a:r>
                        <a:rPr lang="en-US" b="1" dirty="0" err="1" smtClean="0"/>
                        <a:t>XGBoost</a:t>
                      </a:r>
                      <a:endParaRPr lang="en-US" b="1" dirty="0"/>
                    </a:p>
                  </a:txBody>
                  <a:tcPr>
                    <a:solidFill>
                      <a:schemeClr val="accent6"/>
                    </a:solidFill>
                  </a:tcPr>
                </a:tc>
                <a:tc>
                  <a:txBody>
                    <a:bodyPr/>
                    <a:lstStyle/>
                    <a:p>
                      <a:r>
                        <a:rPr lang="en-US" dirty="0" smtClean="0"/>
                        <a:t>0.6413</a:t>
                      </a:r>
                      <a:endParaRPr lang="en-US" dirty="0"/>
                    </a:p>
                  </a:txBody>
                  <a:tcPr>
                    <a:solidFill>
                      <a:schemeClr val="accent6"/>
                    </a:solidFill>
                  </a:tcPr>
                </a:tc>
                <a:tc>
                  <a:txBody>
                    <a:bodyPr/>
                    <a:lstStyle/>
                    <a:p>
                      <a:r>
                        <a:rPr lang="en-US" dirty="0" smtClean="0"/>
                        <a:t>306218.4166</a:t>
                      </a:r>
                      <a:endParaRPr lang="en-US" dirty="0"/>
                    </a:p>
                  </a:txBody>
                  <a:tcPr>
                    <a:solidFill>
                      <a:schemeClr val="accent6"/>
                    </a:solidFill>
                  </a:tcPr>
                </a:tc>
                <a:tc>
                  <a:txBody>
                    <a:bodyPr/>
                    <a:lstStyle/>
                    <a:p>
                      <a:r>
                        <a:rPr lang="en-US" dirty="0" smtClean="0"/>
                        <a:t>553.3701</a:t>
                      </a:r>
                      <a:endParaRPr lang="en-US" dirty="0"/>
                    </a:p>
                  </a:txBody>
                  <a:tcPr>
                    <a:solidFill>
                      <a:schemeClr val="accent6"/>
                    </a:solidFill>
                  </a:tcPr>
                </a:tc>
                <a:tc>
                  <a:txBody>
                    <a:bodyPr/>
                    <a:lstStyle/>
                    <a:p>
                      <a:r>
                        <a:rPr lang="en-US" dirty="0" smtClean="0"/>
                        <a:t>0.1341</a:t>
                      </a:r>
                      <a:endParaRPr lang="en-US" dirty="0"/>
                    </a:p>
                  </a:txBody>
                  <a:tcPr>
                    <a:solidFill>
                      <a:schemeClr val="accent6"/>
                    </a:solidFill>
                  </a:tcPr>
                </a:tc>
                <a:extLst>
                  <a:ext uri="{0D108BD9-81ED-4DB2-BD59-A6C34878D82A}">
                    <a16:rowId xmlns:a16="http://schemas.microsoft.com/office/drawing/2014/main" val="883500650"/>
                  </a:ext>
                </a:extLst>
              </a:tr>
              <a:tr h="370840">
                <a:tc>
                  <a:txBody>
                    <a:bodyPr/>
                    <a:lstStyle/>
                    <a:p>
                      <a:r>
                        <a:rPr lang="en-US" dirty="0" smtClean="0"/>
                        <a:t>Random Forest</a:t>
                      </a:r>
                      <a:endParaRPr lang="en-US" dirty="0"/>
                    </a:p>
                  </a:txBody>
                  <a:tcPr>
                    <a:solidFill>
                      <a:schemeClr val="accent6"/>
                    </a:solidFill>
                  </a:tcPr>
                </a:tc>
                <a:tc>
                  <a:txBody>
                    <a:bodyPr/>
                    <a:lstStyle/>
                    <a:p>
                      <a:r>
                        <a:rPr lang="en-US" dirty="0" smtClean="0"/>
                        <a:t>0.6387</a:t>
                      </a:r>
                      <a:endParaRPr lang="en-US" dirty="0"/>
                    </a:p>
                  </a:txBody>
                  <a:tcPr>
                    <a:solidFill>
                      <a:schemeClr val="accent6"/>
                    </a:solidFill>
                  </a:tcPr>
                </a:tc>
                <a:tc>
                  <a:txBody>
                    <a:bodyPr/>
                    <a:lstStyle/>
                    <a:p>
                      <a:r>
                        <a:rPr lang="en-US" dirty="0" smtClean="0"/>
                        <a:t>308414.5352</a:t>
                      </a:r>
                      <a:endParaRPr lang="en-US" dirty="0"/>
                    </a:p>
                  </a:txBody>
                  <a:tcPr>
                    <a:solidFill>
                      <a:schemeClr val="accent6"/>
                    </a:solidFill>
                  </a:tcPr>
                </a:tc>
                <a:tc>
                  <a:txBody>
                    <a:bodyPr/>
                    <a:lstStyle/>
                    <a:p>
                      <a:r>
                        <a:rPr lang="en-US" dirty="0" smtClean="0"/>
                        <a:t>555.3508</a:t>
                      </a:r>
                      <a:endParaRPr lang="en-US" dirty="0"/>
                    </a:p>
                  </a:txBody>
                  <a:tcPr>
                    <a:solidFill>
                      <a:schemeClr val="accent6"/>
                    </a:solidFill>
                  </a:tcPr>
                </a:tc>
                <a:tc>
                  <a:txBody>
                    <a:bodyPr/>
                    <a:lstStyle/>
                    <a:p>
                      <a:r>
                        <a:rPr lang="en-US" dirty="0" smtClean="0"/>
                        <a:t>0.1328</a:t>
                      </a:r>
                      <a:endParaRPr lang="en-US" dirty="0"/>
                    </a:p>
                  </a:txBody>
                  <a:tcPr>
                    <a:solidFill>
                      <a:schemeClr val="accent6"/>
                    </a:solidFill>
                  </a:tcPr>
                </a:tc>
                <a:extLst>
                  <a:ext uri="{0D108BD9-81ED-4DB2-BD59-A6C34878D82A}">
                    <a16:rowId xmlns:a16="http://schemas.microsoft.com/office/drawing/2014/main" val="1564537919"/>
                  </a:ext>
                </a:extLst>
              </a:tr>
              <a:tr h="370840">
                <a:tc>
                  <a:txBody>
                    <a:bodyPr/>
                    <a:lstStyle/>
                    <a:p>
                      <a:r>
                        <a:rPr lang="en-US" dirty="0" smtClean="0"/>
                        <a:t>MLR</a:t>
                      </a:r>
                      <a:endParaRPr lang="en-US" dirty="0"/>
                    </a:p>
                  </a:txBody>
                  <a:tcPr>
                    <a:solidFill>
                      <a:schemeClr val="accent6"/>
                    </a:solidFill>
                  </a:tcPr>
                </a:tc>
                <a:tc>
                  <a:txBody>
                    <a:bodyPr/>
                    <a:lstStyle/>
                    <a:p>
                      <a:r>
                        <a:rPr lang="en-US" dirty="0" smtClean="0"/>
                        <a:t>0.3635</a:t>
                      </a:r>
                      <a:endParaRPr lang="en-US" dirty="0"/>
                    </a:p>
                  </a:txBody>
                  <a:tcPr>
                    <a:solidFill>
                      <a:schemeClr val="accent6"/>
                    </a:solidFill>
                  </a:tcPr>
                </a:tc>
                <a:tc>
                  <a:txBody>
                    <a:bodyPr/>
                    <a:lstStyle/>
                    <a:p>
                      <a:r>
                        <a:rPr lang="en-US" dirty="0" smtClean="0"/>
                        <a:t>543307.2766</a:t>
                      </a:r>
                      <a:endParaRPr lang="en-US" dirty="0"/>
                    </a:p>
                  </a:txBody>
                  <a:tcPr>
                    <a:solidFill>
                      <a:schemeClr val="accent6"/>
                    </a:solidFill>
                  </a:tcPr>
                </a:tc>
                <a:tc>
                  <a:txBody>
                    <a:bodyPr/>
                    <a:lstStyle/>
                    <a:p>
                      <a:r>
                        <a:rPr lang="en-US" dirty="0" smtClean="0"/>
                        <a:t>737.0938</a:t>
                      </a:r>
                      <a:endParaRPr lang="en-US" dirty="0"/>
                    </a:p>
                  </a:txBody>
                  <a:tcPr>
                    <a:solidFill>
                      <a:schemeClr val="accent6"/>
                    </a:solidFill>
                  </a:tcPr>
                </a:tc>
                <a:tc>
                  <a:txBody>
                    <a:bodyPr/>
                    <a:lstStyle/>
                    <a:p>
                      <a:r>
                        <a:rPr lang="en-US" dirty="0" smtClean="0"/>
                        <a:t>18.6553</a:t>
                      </a:r>
                      <a:endParaRPr lang="en-US" dirty="0"/>
                    </a:p>
                  </a:txBody>
                  <a:tcPr>
                    <a:solidFill>
                      <a:schemeClr val="accent6"/>
                    </a:solidFill>
                  </a:tcPr>
                </a:tc>
                <a:extLst>
                  <a:ext uri="{0D108BD9-81ED-4DB2-BD59-A6C34878D82A}">
                    <a16:rowId xmlns:a16="http://schemas.microsoft.com/office/drawing/2014/main" val="4109234036"/>
                  </a:ext>
                </a:extLst>
              </a:tr>
              <a:tr h="370840">
                <a:tc>
                  <a:txBody>
                    <a:bodyPr/>
                    <a:lstStyle/>
                    <a:p>
                      <a:r>
                        <a:rPr lang="en-US" dirty="0" smtClean="0"/>
                        <a:t>MLR, Ridge</a:t>
                      </a:r>
                      <a:endParaRPr lang="en-US" dirty="0"/>
                    </a:p>
                  </a:txBody>
                  <a:tcPr>
                    <a:solidFill>
                      <a:schemeClr val="accent6"/>
                    </a:solidFill>
                  </a:tcPr>
                </a:tc>
                <a:tc>
                  <a:txBody>
                    <a:bodyPr/>
                    <a:lstStyle/>
                    <a:p>
                      <a:r>
                        <a:rPr lang="en-US" dirty="0" smtClean="0"/>
                        <a:t>0.3640</a:t>
                      </a:r>
                      <a:endParaRPr lang="en-US" dirty="0"/>
                    </a:p>
                  </a:txBody>
                  <a:tcPr>
                    <a:solidFill>
                      <a:schemeClr val="accent6"/>
                    </a:solidFill>
                  </a:tcPr>
                </a:tc>
                <a:tc>
                  <a:txBody>
                    <a:bodyPr/>
                    <a:lstStyle/>
                    <a:p>
                      <a:r>
                        <a:rPr lang="en-US" dirty="0" smtClean="0"/>
                        <a:t>542902.2563</a:t>
                      </a:r>
                      <a:endParaRPr lang="en-US" dirty="0"/>
                    </a:p>
                  </a:txBody>
                  <a:tcPr>
                    <a:solidFill>
                      <a:schemeClr val="accent6"/>
                    </a:solidFill>
                  </a:tcPr>
                </a:tc>
                <a:tc>
                  <a:txBody>
                    <a:bodyPr/>
                    <a:lstStyle/>
                    <a:p>
                      <a:r>
                        <a:rPr lang="en-US" dirty="0" smtClean="0"/>
                        <a:t>736.8190</a:t>
                      </a:r>
                      <a:endParaRPr lang="en-US" dirty="0"/>
                    </a:p>
                  </a:txBody>
                  <a:tcPr>
                    <a:solidFill>
                      <a:schemeClr val="accent6"/>
                    </a:solidFill>
                  </a:tcPr>
                </a:tc>
                <a:tc>
                  <a:txBody>
                    <a:bodyPr/>
                    <a:lstStyle/>
                    <a:p>
                      <a:r>
                        <a:rPr lang="en-US" dirty="0" smtClean="0"/>
                        <a:t>0.1863</a:t>
                      </a:r>
                      <a:endParaRPr lang="en-US" dirty="0"/>
                    </a:p>
                  </a:txBody>
                  <a:tcPr>
                    <a:solidFill>
                      <a:schemeClr val="accent6"/>
                    </a:solidFill>
                  </a:tcPr>
                </a:tc>
                <a:extLst>
                  <a:ext uri="{0D108BD9-81ED-4DB2-BD59-A6C34878D82A}">
                    <a16:rowId xmlns:a16="http://schemas.microsoft.com/office/drawing/2014/main" val="4088238025"/>
                  </a:ext>
                </a:extLst>
              </a:tr>
            </a:tbl>
          </a:graphicData>
        </a:graphic>
      </p:graphicFrame>
    </p:spTree>
    <p:extLst>
      <p:ext uri="{BB962C8B-B14F-4D97-AF65-F5344CB8AC3E}">
        <p14:creationId xmlns:p14="http://schemas.microsoft.com/office/powerpoint/2010/main" val="2849598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38224" y="1017725"/>
            <a:ext cx="7699100" cy="966900"/>
          </a:xfrm>
        </p:spPr>
        <p:txBody>
          <a:bodyPr/>
          <a:lstStyle/>
          <a:p>
            <a:r>
              <a:rPr lang="en-US" dirty="0" smtClean="0"/>
              <a:t>*Note: F9 was -5, which distorted the scale, so it was excluded.</a:t>
            </a:r>
            <a:endParaRPr lang="en-US" dirty="0"/>
          </a:p>
        </p:txBody>
      </p:sp>
      <p:sp>
        <p:nvSpPr>
          <p:cNvPr id="3" name="Title 2"/>
          <p:cNvSpPr>
            <a:spLocks noGrp="1"/>
          </p:cNvSpPr>
          <p:nvPr>
            <p:ph type="title"/>
          </p:nvPr>
        </p:nvSpPr>
        <p:spPr/>
        <p:txBody>
          <a:bodyPr/>
          <a:lstStyle/>
          <a:p>
            <a:r>
              <a:rPr lang="en-US" dirty="0" smtClean="0"/>
              <a:t>MLR: Distance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315844"/>
            <a:ext cx="5471532" cy="382765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3680" y="353252"/>
            <a:ext cx="3010320" cy="229584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3680" y="2788893"/>
            <a:ext cx="3010320" cy="2354607"/>
          </a:xfrm>
          <a:prstGeom prst="rect">
            <a:avLst/>
          </a:prstGeom>
        </p:spPr>
      </p:pic>
    </p:spTree>
    <p:extLst>
      <p:ext uri="{BB962C8B-B14F-4D97-AF65-F5344CB8AC3E}">
        <p14:creationId xmlns:p14="http://schemas.microsoft.com/office/powerpoint/2010/main" val="576104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Random Forest: Distance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17724"/>
            <a:ext cx="5905872" cy="4125775"/>
          </a:xfrm>
          <a:prstGeom prst="rect">
            <a:avLst/>
          </a:prstGeom>
        </p:spPr>
      </p:pic>
    </p:spTree>
    <p:extLst>
      <p:ext uri="{BB962C8B-B14F-4D97-AF65-F5344CB8AC3E}">
        <p14:creationId xmlns:p14="http://schemas.microsoft.com/office/powerpoint/2010/main" val="492771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27903" y="371708"/>
            <a:ext cx="2416097" cy="489901"/>
          </a:xfrm>
        </p:spPr>
        <p:txBody>
          <a:bodyPr/>
          <a:lstStyle/>
          <a:p>
            <a:r>
              <a:rPr lang="en-US" dirty="0" smtClean="0"/>
              <a:t>Random Forest: Distance, Partial Dependency Display</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727902" cy="5143500"/>
          </a:xfrm>
          <a:prstGeom prst="rect">
            <a:avLst/>
          </a:prstGeom>
        </p:spPr>
      </p:pic>
    </p:spTree>
    <p:extLst>
      <p:ext uri="{BB962C8B-B14F-4D97-AF65-F5344CB8AC3E}">
        <p14:creationId xmlns:p14="http://schemas.microsoft.com/office/powerpoint/2010/main" val="1654708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Best </a:t>
            </a:r>
            <a:r>
              <a:rPr lang="en-US" dirty="0" smtClean="0"/>
              <a:t>Score (R2</a:t>
            </a:r>
            <a:r>
              <a:rPr lang="en-US" dirty="0"/>
              <a:t>): 0.63539347883034</a:t>
            </a:r>
          </a:p>
        </p:txBody>
      </p:sp>
      <p:sp>
        <p:nvSpPr>
          <p:cNvPr id="3" name="Title 2"/>
          <p:cNvSpPr>
            <a:spLocks noGrp="1"/>
          </p:cNvSpPr>
          <p:nvPr>
            <p:ph type="title"/>
          </p:nvPr>
        </p:nvSpPr>
        <p:spPr/>
        <p:txBody>
          <a:bodyPr/>
          <a:lstStyle/>
          <a:p>
            <a:r>
              <a:rPr lang="en-US" dirty="0" err="1" smtClean="0"/>
              <a:t>XGBoost</a:t>
            </a:r>
            <a:r>
              <a:rPr lang="en-US" dirty="0" smtClean="0"/>
              <a:t>: Distance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017724"/>
            <a:ext cx="5639548" cy="4125775"/>
          </a:xfrm>
          <a:prstGeom prst="rect">
            <a:avLst/>
          </a:prstGeom>
        </p:spPr>
      </p:pic>
    </p:spTree>
    <p:extLst>
      <p:ext uri="{BB962C8B-B14F-4D97-AF65-F5344CB8AC3E}">
        <p14:creationId xmlns:p14="http://schemas.microsoft.com/office/powerpoint/2010/main" val="1450536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08239" y="437589"/>
            <a:ext cx="2227885" cy="4223619"/>
          </a:xfrm>
        </p:spPr>
        <p:txBody>
          <a:bodyPr/>
          <a:lstStyle/>
          <a:p>
            <a:r>
              <a:rPr lang="en-US" dirty="0" err="1" smtClean="0"/>
              <a:t>XGBoost</a:t>
            </a:r>
            <a:r>
              <a:rPr lang="en-US" dirty="0" smtClean="0"/>
              <a:t>: Distance, Partial Dependency Display</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351"/>
            <a:ext cx="7008239" cy="5143500"/>
          </a:xfrm>
          <a:prstGeom prst="rect">
            <a:avLst/>
          </a:prstGeom>
        </p:spPr>
      </p:pic>
    </p:spTree>
    <p:extLst>
      <p:ext uri="{BB962C8B-B14F-4D97-AF65-F5344CB8AC3E}">
        <p14:creationId xmlns:p14="http://schemas.microsoft.com/office/powerpoint/2010/main" val="2971674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MLR: Density </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4" y="304673"/>
            <a:ext cx="3315163" cy="231489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7729" y="300995"/>
            <a:ext cx="3439005" cy="231489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68" y="2895286"/>
            <a:ext cx="3439005" cy="224821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4137" y="2895286"/>
            <a:ext cx="3322597" cy="2248214"/>
          </a:xfrm>
          <a:prstGeom prst="rect">
            <a:avLst/>
          </a:prstGeom>
        </p:spPr>
      </p:pic>
      <p:sp>
        <p:nvSpPr>
          <p:cNvPr id="11" name="TextBox 10"/>
          <p:cNvSpPr txBox="1"/>
          <p:nvPr/>
        </p:nvSpPr>
        <p:spPr>
          <a:xfrm>
            <a:off x="-14868" y="2602930"/>
            <a:ext cx="3330031" cy="307777"/>
          </a:xfrm>
          <a:prstGeom prst="rect">
            <a:avLst/>
          </a:prstGeom>
          <a:solidFill>
            <a:schemeClr val="accent6"/>
          </a:solidFill>
        </p:spPr>
        <p:txBody>
          <a:bodyPr wrap="square" rtlCol="0">
            <a:spAutoFit/>
          </a:bodyPr>
          <a:lstStyle/>
          <a:p>
            <a:r>
              <a:rPr lang="en-US" dirty="0" smtClean="0"/>
              <a:t>MLR Density (Five Mile)</a:t>
            </a:r>
            <a:endParaRPr lang="en-US" dirty="0"/>
          </a:p>
        </p:txBody>
      </p:sp>
      <p:sp>
        <p:nvSpPr>
          <p:cNvPr id="12" name="TextBox 11"/>
          <p:cNvSpPr txBox="1"/>
          <p:nvPr/>
        </p:nvSpPr>
        <p:spPr>
          <a:xfrm>
            <a:off x="3311446" y="2583831"/>
            <a:ext cx="3446439" cy="307777"/>
          </a:xfrm>
          <a:prstGeom prst="rect">
            <a:avLst/>
          </a:prstGeom>
          <a:solidFill>
            <a:schemeClr val="accent6"/>
          </a:solidFill>
        </p:spPr>
        <p:txBody>
          <a:bodyPr wrap="square" rtlCol="0">
            <a:spAutoFit/>
          </a:bodyPr>
          <a:lstStyle/>
          <a:p>
            <a:r>
              <a:rPr lang="en-US" dirty="0" smtClean="0"/>
              <a:t>MLR, Ridge Density (Five Mile)</a:t>
            </a:r>
            <a:endParaRPr lang="en-US" dirty="0"/>
          </a:p>
        </p:txBody>
      </p:sp>
      <p:sp>
        <p:nvSpPr>
          <p:cNvPr id="13" name="TextBox 12"/>
          <p:cNvSpPr txBox="1"/>
          <p:nvPr/>
        </p:nvSpPr>
        <p:spPr>
          <a:xfrm>
            <a:off x="-14868" y="-3104"/>
            <a:ext cx="3330031" cy="307777"/>
          </a:xfrm>
          <a:prstGeom prst="rect">
            <a:avLst/>
          </a:prstGeom>
          <a:solidFill>
            <a:schemeClr val="accent6"/>
          </a:solidFill>
        </p:spPr>
        <p:txBody>
          <a:bodyPr wrap="square" rtlCol="0">
            <a:spAutoFit/>
          </a:bodyPr>
          <a:lstStyle/>
          <a:p>
            <a:r>
              <a:rPr lang="en-US" dirty="0" smtClean="0"/>
              <a:t>MLR Density (One Mile)</a:t>
            </a:r>
            <a:endParaRPr lang="en-US" dirty="0"/>
          </a:p>
        </p:txBody>
      </p:sp>
      <p:sp>
        <p:nvSpPr>
          <p:cNvPr id="14" name="TextBox 13"/>
          <p:cNvSpPr txBox="1"/>
          <p:nvPr/>
        </p:nvSpPr>
        <p:spPr>
          <a:xfrm>
            <a:off x="3315163" y="0"/>
            <a:ext cx="3431571" cy="307777"/>
          </a:xfrm>
          <a:prstGeom prst="rect">
            <a:avLst/>
          </a:prstGeom>
          <a:solidFill>
            <a:schemeClr val="accent6"/>
          </a:solidFill>
        </p:spPr>
        <p:txBody>
          <a:bodyPr wrap="square" rtlCol="0">
            <a:spAutoFit/>
          </a:bodyPr>
          <a:lstStyle/>
          <a:p>
            <a:r>
              <a:rPr lang="en-US" dirty="0" smtClean="0"/>
              <a:t>MLR, Ridge Density (One Mile)</a:t>
            </a:r>
            <a:endParaRPr lang="en-US" dirty="0"/>
          </a:p>
        </p:txBody>
      </p:sp>
      <p:sp>
        <p:nvSpPr>
          <p:cNvPr id="15" name="Title 2"/>
          <p:cNvSpPr txBox="1">
            <a:spLocks/>
          </p:cNvSpPr>
          <p:nvPr/>
        </p:nvSpPr>
        <p:spPr>
          <a:xfrm>
            <a:off x="6746734" y="597425"/>
            <a:ext cx="182966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Black"/>
              <a:buNone/>
              <a:defRPr sz="2700" b="0" i="0" u="none" strike="noStrike" cap="none">
                <a:solidFill>
                  <a:schemeClr val="dk1"/>
                </a:solidFill>
                <a:latin typeface="Raleway Black"/>
                <a:ea typeface="Raleway Black"/>
                <a:cs typeface="Raleway Black"/>
                <a:sym typeface="Raleway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dirty="0" smtClean="0"/>
              <a:t>MLR: Density</a:t>
            </a:r>
            <a:endParaRPr lang="en-US" dirty="0"/>
          </a:p>
        </p:txBody>
      </p:sp>
    </p:spTree>
    <p:extLst>
      <p:ext uri="{BB962C8B-B14F-4D97-AF65-F5344CB8AC3E}">
        <p14:creationId xmlns:p14="http://schemas.microsoft.com/office/powerpoint/2010/main" val="3253720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Random Forest: Density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17725"/>
            <a:ext cx="4519961" cy="41257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9961" y="1017725"/>
            <a:ext cx="4624038" cy="4125775"/>
          </a:xfrm>
          <a:prstGeom prst="rect">
            <a:avLst/>
          </a:prstGeom>
        </p:spPr>
      </p:pic>
    </p:spTree>
    <p:extLst>
      <p:ext uri="{BB962C8B-B14F-4D97-AF65-F5344CB8AC3E}">
        <p14:creationId xmlns:p14="http://schemas.microsoft.com/office/powerpoint/2010/main" val="3049113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9415" y="385551"/>
            <a:ext cx="2142146" cy="572700"/>
          </a:xfrm>
        </p:spPr>
        <p:txBody>
          <a:bodyPr/>
          <a:lstStyle/>
          <a:p>
            <a:r>
              <a:rPr lang="en-US" dirty="0" smtClean="0"/>
              <a:t>Random Forest: </a:t>
            </a:r>
            <a:r>
              <a:rPr lang="en-US" dirty="0"/>
              <a:t>Density, Partial Dependency Display (One Mile)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7555" cy="5143500"/>
          </a:xfrm>
          <a:prstGeom prst="rect">
            <a:avLst/>
          </a:prstGeom>
        </p:spPr>
      </p:pic>
    </p:spTree>
    <p:extLst>
      <p:ext uri="{BB962C8B-B14F-4D97-AF65-F5344CB8AC3E}">
        <p14:creationId xmlns:p14="http://schemas.microsoft.com/office/powerpoint/2010/main" val="233815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40;p29"/>
          <p:cNvSpPr txBox="1">
            <a:spLocks/>
          </p:cNvSpPr>
          <p:nvPr/>
        </p:nvSpPr>
        <p:spPr>
          <a:xfrm>
            <a:off x="187275" y="56494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Black"/>
              <a:buNone/>
              <a:defRPr sz="2700" b="0" i="0" u="none" strike="noStrike" cap="none">
                <a:solidFill>
                  <a:schemeClr val="dk1"/>
                </a:solidFill>
                <a:latin typeface="Raleway Black"/>
                <a:ea typeface="Raleway Black"/>
                <a:cs typeface="Raleway Black"/>
                <a:sym typeface="Raleway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dirty="0"/>
              <a:t>Introduction</a:t>
            </a:r>
          </a:p>
        </p:txBody>
      </p:sp>
      <p:sp>
        <p:nvSpPr>
          <p:cNvPr id="5" name="TextBox 4"/>
          <p:cNvSpPr txBox="1"/>
          <p:nvPr/>
        </p:nvSpPr>
        <p:spPr>
          <a:xfrm>
            <a:off x="187137" y="1461413"/>
            <a:ext cx="7897460" cy="3170099"/>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000" dirty="0">
                <a:solidFill>
                  <a:schemeClr val="tx1"/>
                </a:solidFill>
                <a:latin typeface="Montserrat Medium"/>
              </a:rPr>
              <a:t>Haystacks.ai has conducted extensive analysis on internal amenities (in-complex daycare, gyms) and their effect on rental prices.</a:t>
            </a:r>
          </a:p>
          <a:p>
            <a:pPr marL="342900" indent="-342900">
              <a:buFont typeface="Arial" panose="020B0604020202020204" pitchFamily="34" charset="0"/>
              <a:buChar char="●"/>
            </a:pPr>
            <a:endParaRPr lang="en-US" sz="2000" dirty="0">
              <a:solidFill>
                <a:schemeClr val="tx1"/>
              </a:solidFill>
              <a:latin typeface="Montserrat Medium"/>
            </a:endParaRPr>
          </a:p>
          <a:p>
            <a:pPr marL="342900" indent="-342900">
              <a:buFont typeface="Arial" panose="020B0604020202020204" pitchFamily="34" charset="0"/>
              <a:buChar char="•"/>
            </a:pPr>
            <a:r>
              <a:rPr lang="en-US" sz="2000" dirty="0">
                <a:solidFill>
                  <a:schemeClr val="tx1"/>
                </a:solidFill>
                <a:latin typeface="Montserrat Medium"/>
              </a:rPr>
              <a:t>Now, we want to find out how external amenities, such as grocery stores and schools, directly influence rental price.</a:t>
            </a:r>
          </a:p>
          <a:p>
            <a:pPr marL="342900" indent="-342900">
              <a:buFont typeface="Arial" panose="020B0604020202020204" pitchFamily="34" charset="0"/>
              <a:buChar char="●"/>
            </a:pPr>
            <a:endParaRPr lang="en-US" sz="2000" dirty="0">
              <a:solidFill>
                <a:schemeClr val="tx1"/>
              </a:solidFill>
              <a:latin typeface="Montserrat Medium"/>
            </a:endParaRPr>
          </a:p>
          <a:p>
            <a:pPr marL="342900" indent="-342900">
              <a:buFont typeface="Arial" panose="020B0604020202020204" pitchFamily="34" charset="0"/>
              <a:buChar char="•"/>
            </a:pPr>
            <a:r>
              <a:rPr lang="en-US" sz="2000" dirty="0">
                <a:solidFill>
                  <a:schemeClr val="tx1"/>
                </a:solidFill>
                <a:latin typeface="Montserrat Medium"/>
              </a:rPr>
              <a:t>These external amenities will be referred to as “Points of Interests” or POIs</a:t>
            </a:r>
            <a:endParaRPr lang="en-US" dirty="0">
              <a:solidFill>
                <a:schemeClr val="tx1"/>
              </a:solidFill>
            </a:endParaRPr>
          </a:p>
          <a:p>
            <a:pPr marL="342900" indent="-342900">
              <a:buChar char="•"/>
            </a:pPr>
            <a:endParaRPr lang="en-US" sz="2000" dirty="0">
              <a:solidFill>
                <a:schemeClr val="tx1"/>
              </a:solidFill>
              <a:latin typeface="Montserrat Medium"/>
            </a:endParaRPr>
          </a:p>
        </p:txBody>
      </p:sp>
    </p:spTree>
    <p:extLst>
      <p:ext uri="{BB962C8B-B14F-4D97-AF65-F5344CB8AC3E}">
        <p14:creationId xmlns:p14="http://schemas.microsoft.com/office/powerpoint/2010/main" val="2745618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28624" y="385551"/>
            <a:ext cx="2127278" cy="572700"/>
          </a:xfrm>
        </p:spPr>
        <p:txBody>
          <a:bodyPr/>
          <a:lstStyle/>
          <a:p>
            <a:r>
              <a:rPr lang="en-US" dirty="0" smtClean="0"/>
              <a:t>Random Forest: </a:t>
            </a:r>
            <a:r>
              <a:rPr lang="en-US" dirty="0"/>
              <a:t>Density, Partial Dependency Display (Five Miles)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928624" cy="5143500"/>
          </a:xfrm>
          <a:prstGeom prst="rect">
            <a:avLst/>
          </a:prstGeom>
        </p:spPr>
      </p:pic>
    </p:spTree>
    <p:extLst>
      <p:ext uri="{BB962C8B-B14F-4D97-AF65-F5344CB8AC3E}">
        <p14:creationId xmlns:p14="http://schemas.microsoft.com/office/powerpoint/2010/main" val="1693924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Best </a:t>
            </a:r>
            <a:r>
              <a:rPr lang="en-US" dirty="0" smtClean="0"/>
              <a:t>Score One Mile </a:t>
            </a:r>
            <a:r>
              <a:rPr lang="en-US" dirty="0"/>
              <a:t>(R2): </a:t>
            </a:r>
            <a:r>
              <a:rPr lang="en-US" dirty="0" smtClean="0"/>
              <a:t>0.4730635911108848</a:t>
            </a:r>
          </a:p>
          <a:p>
            <a:r>
              <a:rPr lang="en-US" dirty="0"/>
              <a:t>Best </a:t>
            </a:r>
            <a:r>
              <a:rPr lang="en-US" dirty="0" smtClean="0"/>
              <a:t>Score Five Miles </a:t>
            </a:r>
            <a:r>
              <a:rPr lang="en-US" dirty="0"/>
              <a:t>(R2): 0.6065610562120323</a:t>
            </a:r>
          </a:p>
        </p:txBody>
      </p:sp>
      <p:sp>
        <p:nvSpPr>
          <p:cNvPr id="3" name="Title 2"/>
          <p:cNvSpPr>
            <a:spLocks noGrp="1"/>
          </p:cNvSpPr>
          <p:nvPr>
            <p:ph type="title"/>
          </p:nvPr>
        </p:nvSpPr>
        <p:spPr/>
        <p:txBody>
          <a:bodyPr/>
          <a:lstStyle/>
          <a:p>
            <a:r>
              <a:rPr lang="en-US" dirty="0" err="1"/>
              <a:t>XGBoost</a:t>
            </a:r>
            <a:r>
              <a:rPr lang="en-US" dirty="0"/>
              <a:t>: Density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16567"/>
            <a:ext cx="4683513" cy="362693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6604" y="1516567"/>
            <a:ext cx="4527395" cy="362693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092819"/>
            <a:ext cx="4683512" cy="405068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3512" y="1092818"/>
            <a:ext cx="4460488" cy="4050682"/>
          </a:xfrm>
          <a:prstGeom prst="rect">
            <a:avLst/>
          </a:prstGeom>
        </p:spPr>
      </p:pic>
    </p:spTree>
    <p:extLst>
      <p:ext uri="{BB962C8B-B14F-4D97-AF65-F5344CB8AC3E}">
        <p14:creationId xmlns:p14="http://schemas.microsoft.com/office/powerpoint/2010/main" val="3275747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71395" y="348381"/>
            <a:ext cx="2372605" cy="572700"/>
          </a:xfrm>
        </p:spPr>
        <p:txBody>
          <a:bodyPr/>
          <a:lstStyle/>
          <a:p>
            <a:r>
              <a:rPr lang="en-US" dirty="0" err="1"/>
              <a:t>XGBoost</a:t>
            </a:r>
            <a:r>
              <a:rPr lang="en-US" dirty="0"/>
              <a:t>: Density, Partial Dependency </a:t>
            </a:r>
            <a:r>
              <a:rPr lang="en-US" dirty="0" smtClean="0"/>
              <a:t>Display (One Mile)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771395" cy="5143500"/>
          </a:xfrm>
          <a:prstGeom prst="rect">
            <a:avLst/>
          </a:prstGeom>
        </p:spPr>
      </p:pic>
    </p:spTree>
    <p:extLst>
      <p:ext uri="{BB962C8B-B14F-4D97-AF65-F5344CB8AC3E}">
        <p14:creationId xmlns:p14="http://schemas.microsoft.com/office/powerpoint/2010/main" val="1376767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09678" y="355815"/>
            <a:ext cx="2334322" cy="572700"/>
          </a:xfrm>
        </p:spPr>
        <p:txBody>
          <a:bodyPr/>
          <a:lstStyle/>
          <a:p>
            <a:r>
              <a:rPr lang="en-US" dirty="0" err="1"/>
              <a:t>XGBoost</a:t>
            </a:r>
            <a:r>
              <a:rPr lang="en-US" dirty="0"/>
              <a:t>: </a:t>
            </a:r>
            <a:r>
              <a:rPr lang="en-US" dirty="0" smtClean="0"/>
              <a:t>Density, </a:t>
            </a:r>
            <a:r>
              <a:rPr lang="en-US" dirty="0"/>
              <a:t>Partial Dependency </a:t>
            </a:r>
            <a:r>
              <a:rPr lang="en-US" dirty="0" smtClean="0"/>
              <a:t>Display (Five Miles)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76585" cy="5143500"/>
          </a:xfrm>
          <a:prstGeom prst="rect">
            <a:avLst/>
          </a:prstGeom>
        </p:spPr>
      </p:pic>
    </p:spTree>
    <p:extLst>
      <p:ext uri="{BB962C8B-B14F-4D97-AF65-F5344CB8AC3E}">
        <p14:creationId xmlns:p14="http://schemas.microsoft.com/office/powerpoint/2010/main" val="195334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6" name="Google Shape;1656;p37"/>
          <p:cNvSpPr txBox="1">
            <a:spLocks noGrp="1"/>
          </p:cNvSpPr>
          <p:nvPr>
            <p:ph type="title"/>
          </p:nvPr>
        </p:nvSpPr>
        <p:spPr>
          <a:xfrm>
            <a:off x="1924400" y="613700"/>
            <a:ext cx="5868532" cy="828300"/>
          </a:xfrm>
          <a:prstGeom prst="rect">
            <a:avLst/>
          </a:prstGeom>
        </p:spPr>
        <p:txBody>
          <a:bodyPr spcFirstLastPara="1" wrap="square" lIns="91425" tIns="91425" rIns="91425" bIns="91425" anchor="ctr" anchorCtr="0">
            <a:noAutofit/>
          </a:bodyPr>
          <a:lstStyle/>
          <a:p>
            <a:r>
              <a:rPr lang="en-US" sz="1800" dirty="0">
                <a:solidFill>
                  <a:schemeClr val="bg1"/>
                </a:solidFill>
                <a:latin typeface="Raleway Black"/>
              </a:rPr>
              <a:t>How do external amenities impact rental prices on Build-to-Rent and Single/Multi Family Rental Homes?</a:t>
            </a:r>
          </a:p>
        </p:txBody>
      </p:sp>
      <p:sp>
        <p:nvSpPr>
          <p:cNvPr id="1657" name="Google Shape;1657;p37"/>
          <p:cNvSpPr txBox="1">
            <a:spLocks noGrp="1"/>
          </p:cNvSpPr>
          <p:nvPr>
            <p:ph type="subTitle" idx="1"/>
          </p:nvPr>
        </p:nvSpPr>
        <p:spPr>
          <a:xfrm>
            <a:off x="644475" y="-5533"/>
            <a:ext cx="4906200" cy="445200"/>
          </a:xfrm>
          <a:prstGeom prst="rect">
            <a:avLst/>
          </a:prstGeom>
        </p:spPr>
        <p:txBody>
          <a:bodyPr spcFirstLastPara="1" wrap="square" lIns="91425" tIns="91425" rIns="91425" bIns="91425" anchor="t" anchorCtr="0">
            <a:noAutofit/>
          </a:bodyPr>
          <a:lstStyle/>
          <a:p>
            <a:r>
              <a:rPr lang="en-US" sz="2700" dirty="0">
                <a:latin typeface="Raleway Black"/>
              </a:rPr>
              <a:t>The Business Questions</a:t>
            </a:r>
          </a:p>
        </p:txBody>
      </p:sp>
      <p:sp>
        <p:nvSpPr>
          <p:cNvPr id="1660" name="Google Shape;1660;p37"/>
          <p:cNvSpPr txBox="1">
            <a:spLocks noGrp="1"/>
          </p:cNvSpPr>
          <p:nvPr>
            <p:ph type="title" idx="2"/>
          </p:nvPr>
        </p:nvSpPr>
        <p:spPr>
          <a:xfrm>
            <a:off x="1924399" y="1910200"/>
            <a:ext cx="5587763" cy="828300"/>
          </a:xfrm>
          <a:prstGeom prst="rect">
            <a:avLst/>
          </a:prstGeom>
        </p:spPr>
        <p:txBody>
          <a:bodyPr spcFirstLastPara="1" wrap="square" lIns="91425" tIns="91425" rIns="91425" bIns="91425" anchor="ctr" anchorCtr="0">
            <a:noAutofit/>
          </a:bodyPr>
          <a:lstStyle/>
          <a:p>
            <a:r>
              <a:rPr lang="en-US" sz="1800" dirty="0">
                <a:solidFill>
                  <a:schemeClr val="bg1"/>
                </a:solidFill>
              </a:rPr>
              <a:t>Which external amenities significantly influence rental price the most?</a:t>
            </a:r>
          </a:p>
        </p:txBody>
      </p:sp>
      <p:sp>
        <p:nvSpPr>
          <p:cNvPr id="1661" name="Google Shape;1661;p37"/>
          <p:cNvSpPr txBox="1">
            <a:spLocks noGrp="1"/>
          </p:cNvSpPr>
          <p:nvPr>
            <p:ph type="title" idx="4"/>
          </p:nvPr>
        </p:nvSpPr>
        <p:spPr>
          <a:xfrm>
            <a:off x="1924400" y="3206699"/>
            <a:ext cx="4906200" cy="82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smtClean="0"/>
              <a:t>To what extent does distance affect rental prices in regards to selected external amenities?</a:t>
            </a:r>
            <a:endParaRPr sz="1800" dirty="0">
              <a:solidFill>
                <a:schemeClr val="lt1"/>
              </a:solidFill>
            </a:endParaRPr>
          </a:p>
        </p:txBody>
      </p:sp>
      <p:sp>
        <p:nvSpPr>
          <p:cNvPr id="1662" name="Google Shape;1662;p37"/>
          <p:cNvSpPr/>
          <p:nvPr/>
        </p:nvSpPr>
        <p:spPr>
          <a:xfrm>
            <a:off x="867500" y="613700"/>
            <a:ext cx="828300" cy="828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7"/>
          <p:cNvSpPr/>
          <p:nvPr/>
        </p:nvSpPr>
        <p:spPr>
          <a:xfrm>
            <a:off x="867500" y="1910200"/>
            <a:ext cx="828300" cy="828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7"/>
          <p:cNvSpPr/>
          <p:nvPr/>
        </p:nvSpPr>
        <p:spPr>
          <a:xfrm>
            <a:off x="867500" y="3206700"/>
            <a:ext cx="828300" cy="828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5" name="Google Shape;1665;p37"/>
          <p:cNvGrpSpPr/>
          <p:nvPr/>
        </p:nvGrpSpPr>
        <p:grpSpPr>
          <a:xfrm>
            <a:off x="1046840" y="2096508"/>
            <a:ext cx="469635" cy="455683"/>
            <a:chOff x="2533300" y="2640150"/>
            <a:chExt cx="358500" cy="347850"/>
          </a:xfrm>
        </p:grpSpPr>
        <p:sp>
          <p:nvSpPr>
            <p:cNvPr id="1666" name="Google Shape;1666;p37"/>
            <p:cNvSpPr/>
            <p:nvPr/>
          </p:nvSpPr>
          <p:spPr>
            <a:xfrm>
              <a:off x="2699225" y="2974625"/>
              <a:ext cx="14975" cy="13375"/>
            </a:xfrm>
            <a:custGeom>
              <a:avLst/>
              <a:gdLst/>
              <a:ahLst/>
              <a:cxnLst/>
              <a:rect l="l" t="t" r="r" b="b"/>
              <a:pathLst>
                <a:path w="599" h="535" extrusionOk="0">
                  <a:moveTo>
                    <a:pt x="315" y="1"/>
                  </a:moveTo>
                  <a:cubicBezTo>
                    <a:pt x="245" y="1"/>
                    <a:pt x="180" y="20"/>
                    <a:pt x="132" y="68"/>
                  </a:cubicBezTo>
                  <a:cubicBezTo>
                    <a:pt x="51" y="149"/>
                    <a:pt x="0" y="240"/>
                    <a:pt x="51" y="362"/>
                  </a:cubicBezTo>
                  <a:cubicBezTo>
                    <a:pt x="91" y="494"/>
                    <a:pt x="213" y="535"/>
                    <a:pt x="305" y="535"/>
                  </a:cubicBezTo>
                  <a:cubicBezTo>
                    <a:pt x="426" y="535"/>
                    <a:pt x="558" y="453"/>
                    <a:pt x="599" y="322"/>
                  </a:cubicBezTo>
                  <a:cubicBezTo>
                    <a:pt x="599" y="240"/>
                    <a:pt x="558" y="108"/>
                    <a:pt x="467" y="27"/>
                  </a:cubicBezTo>
                  <a:cubicBezTo>
                    <a:pt x="417" y="10"/>
                    <a:pt x="364" y="1"/>
                    <a:pt x="315"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7"/>
            <p:cNvSpPr/>
            <p:nvPr/>
          </p:nvSpPr>
          <p:spPr>
            <a:xfrm>
              <a:off x="2533300" y="2690325"/>
              <a:ext cx="358500" cy="297675"/>
            </a:xfrm>
            <a:custGeom>
              <a:avLst/>
              <a:gdLst/>
              <a:ahLst/>
              <a:cxnLst/>
              <a:rect l="l" t="t" r="r" b="b"/>
              <a:pathLst>
                <a:path w="14340" h="11907" extrusionOk="0">
                  <a:moveTo>
                    <a:pt x="11082" y="571"/>
                  </a:moveTo>
                  <a:cubicBezTo>
                    <a:pt x="11803" y="571"/>
                    <a:pt x="12391" y="1170"/>
                    <a:pt x="12391" y="1880"/>
                  </a:cubicBezTo>
                  <a:lnTo>
                    <a:pt x="12391" y="2225"/>
                  </a:lnTo>
                  <a:cubicBezTo>
                    <a:pt x="12391" y="2347"/>
                    <a:pt x="12472" y="2438"/>
                    <a:pt x="12564" y="2479"/>
                  </a:cubicBezTo>
                  <a:cubicBezTo>
                    <a:pt x="13031" y="2692"/>
                    <a:pt x="13366" y="3108"/>
                    <a:pt x="13366" y="3656"/>
                  </a:cubicBezTo>
                  <a:cubicBezTo>
                    <a:pt x="13366" y="4336"/>
                    <a:pt x="12097" y="4925"/>
                    <a:pt x="12097" y="4925"/>
                  </a:cubicBezTo>
                  <a:lnTo>
                    <a:pt x="11336" y="4925"/>
                  </a:lnTo>
                  <a:lnTo>
                    <a:pt x="11336" y="4163"/>
                  </a:lnTo>
                  <a:lnTo>
                    <a:pt x="12056" y="3402"/>
                  </a:lnTo>
                  <a:cubicBezTo>
                    <a:pt x="12178" y="3321"/>
                    <a:pt x="12178" y="3149"/>
                    <a:pt x="12056" y="3027"/>
                  </a:cubicBezTo>
                  <a:cubicBezTo>
                    <a:pt x="12011" y="2986"/>
                    <a:pt x="11947" y="2966"/>
                    <a:pt x="11879" y="2966"/>
                  </a:cubicBezTo>
                  <a:cubicBezTo>
                    <a:pt x="11810" y="2966"/>
                    <a:pt x="11737" y="2986"/>
                    <a:pt x="11671" y="3027"/>
                  </a:cubicBezTo>
                  <a:lnTo>
                    <a:pt x="11336" y="3402"/>
                  </a:lnTo>
                  <a:lnTo>
                    <a:pt x="11336" y="2479"/>
                  </a:lnTo>
                  <a:cubicBezTo>
                    <a:pt x="11336" y="2347"/>
                    <a:pt x="11204" y="2225"/>
                    <a:pt x="11082" y="2225"/>
                  </a:cubicBezTo>
                  <a:cubicBezTo>
                    <a:pt x="10910" y="2225"/>
                    <a:pt x="10788" y="2347"/>
                    <a:pt x="10788" y="2479"/>
                  </a:cubicBezTo>
                  <a:lnTo>
                    <a:pt x="10788" y="4925"/>
                  </a:lnTo>
                  <a:lnTo>
                    <a:pt x="10027" y="4925"/>
                  </a:lnTo>
                  <a:cubicBezTo>
                    <a:pt x="10027" y="4925"/>
                    <a:pt x="8758" y="4336"/>
                    <a:pt x="8758" y="3656"/>
                  </a:cubicBezTo>
                  <a:cubicBezTo>
                    <a:pt x="8758" y="3108"/>
                    <a:pt x="9093" y="2692"/>
                    <a:pt x="9560" y="2479"/>
                  </a:cubicBezTo>
                  <a:cubicBezTo>
                    <a:pt x="9641" y="2438"/>
                    <a:pt x="9732" y="2347"/>
                    <a:pt x="9732" y="2225"/>
                  </a:cubicBezTo>
                  <a:lnTo>
                    <a:pt x="9732" y="1880"/>
                  </a:lnTo>
                  <a:cubicBezTo>
                    <a:pt x="9732" y="1170"/>
                    <a:pt x="10321" y="571"/>
                    <a:pt x="11082" y="571"/>
                  </a:cubicBezTo>
                  <a:close/>
                  <a:moveTo>
                    <a:pt x="5419" y="5097"/>
                  </a:moveTo>
                  <a:lnTo>
                    <a:pt x="5419" y="5858"/>
                  </a:lnTo>
                  <a:lnTo>
                    <a:pt x="507" y="5858"/>
                  </a:lnTo>
                  <a:lnTo>
                    <a:pt x="507" y="5097"/>
                  </a:lnTo>
                  <a:close/>
                  <a:moveTo>
                    <a:pt x="7034" y="2345"/>
                  </a:moveTo>
                  <a:cubicBezTo>
                    <a:pt x="7057" y="2345"/>
                    <a:pt x="7080" y="2345"/>
                    <a:pt x="7104" y="2347"/>
                  </a:cubicBezTo>
                  <a:cubicBezTo>
                    <a:pt x="7743" y="2347"/>
                    <a:pt x="8210" y="2854"/>
                    <a:pt x="8210" y="3453"/>
                  </a:cubicBezTo>
                  <a:lnTo>
                    <a:pt x="8210" y="5432"/>
                  </a:lnTo>
                  <a:cubicBezTo>
                    <a:pt x="8210" y="5939"/>
                    <a:pt x="7865" y="6406"/>
                    <a:pt x="7398" y="6538"/>
                  </a:cubicBezTo>
                  <a:lnTo>
                    <a:pt x="7398" y="4123"/>
                  </a:lnTo>
                  <a:cubicBezTo>
                    <a:pt x="7398" y="4001"/>
                    <a:pt x="7276" y="3869"/>
                    <a:pt x="7145" y="3829"/>
                  </a:cubicBezTo>
                  <a:cubicBezTo>
                    <a:pt x="6982" y="3829"/>
                    <a:pt x="6850" y="3960"/>
                    <a:pt x="6850" y="4123"/>
                  </a:cubicBezTo>
                  <a:lnTo>
                    <a:pt x="6850" y="6538"/>
                  </a:lnTo>
                  <a:cubicBezTo>
                    <a:pt x="6343" y="6406"/>
                    <a:pt x="5967" y="5990"/>
                    <a:pt x="5967" y="5432"/>
                  </a:cubicBezTo>
                  <a:lnTo>
                    <a:pt x="5967" y="3453"/>
                  </a:lnTo>
                  <a:cubicBezTo>
                    <a:pt x="5967" y="2838"/>
                    <a:pt x="6437" y="2345"/>
                    <a:pt x="7034" y="2345"/>
                  </a:cubicBezTo>
                  <a:close/>
                  <a:moveTo>
                    <a:pt x="4780" y="6366"/>
                  </a:moveTo>
                  <a:lnTo>
                    <a:pt x="4780" y="7167"/>
                  </a:lnTo>
                  <a:lnTo>
                    <a:pt x="1147" y="7167"/>
                  </a:lnTo>
                  <a:lnTo>
                    <a:pt x="1147" y="6366"/>
                  </a:lnTo>
                  <a:close/>
                  <a:moveTo>
                    <a:pt x="5419" y="7715"/>
                  </a:moveTo>
                  <a:lnTo>
                    <a:pt x="5419" y="8608"/>
                  </a:lnTo>
                  <a:lnTo>
                    <a:pt x="507" y="8608"/>
                  </a:lnTo>
                  <a:lnTo>
                    <a:pt x="507" y="7715"/>
                  </a:lnTo>
                  <a:close/>
                  <a:moveTo>
                    <a:pt x="4780" y="9156"/>
                  </a:moveTo>
                  <a:lnTo>
                    <a:pt x="4780" y="9796"/>
                  </a:lnTo>
                  <a:lnTo>
                    <a:pt x="1147" y="9796"/>
                  </a:lnTo>
                  <a:lnTo>
                    <a:pt x="1147" y="9156"/>
                  </a:lnTo>
                  <a:close/>
                  <a:moveTo>
                    <a:pt x="5714" y="6366"/>
                  </a:moveTo>
                  <a:cubicBezTo>
                    <a:pt x="5967" y="6751"/>
                    <a:pt x="6343" y="7046"/>
                    <a:pt x="6810" y="7086"/>
                  </a:cubicBezTo>
                  <a:lnTo>
                    <a:pt x="6810" y="9796"/>
                  </a:lnTo>
                  <a:lnTo>
                    <a:pt x="5328" y="9796"/>
                  </a:lnTo>
                  <a:lnTo>
                    <a:pt x="5328" y="9156"/>
                  </a:lnTo>
                  <a:lnTo>
                    <a:pt x="5673" y="9156"/>
                  </a:lnTo>
                  <a:cubicBezTo>
                    <a:pt x="5835" y="9156"/>
                    <a:pt x="5927" y="9035"/>
                    <a:pt x="5927" y="8903"/>
                  </a:cubicBezTo>
                  <a:lnTo>
                    <a:pt x="5927" y="7421"/>
                  </a:lnTo>
                  <a:cubicBezTo>
                    <a:pt x="5927" y="7299"/>
                    <a:pt x="5835" y="7167"/>
                    <a:pt x="5673" y="7167"/>
                  </a:cubicBezTo>
                  <a:lnTo>
                    <a:pt x="5328" y="7167"/>
                  </a:lnTo>
                  <a:lnTo>
                    <a:pt x="5328" y="6366"/>
                  </a:lnTo>
                  <a:close/>
                  <a:moveTo>
                    <a:pt x="8758" y="4925"/>
                  </a:moveTo>
                  <a:cubicBezTo>
                    <a:pt x="9093" y="5270"/>
                    <a:pt x="9519" y="5432"/>
                    <a:pt x="10027" y="5432"/>
                  </a:cubicBezTo>
                  <a:lnTo>
                    <a:pt x="10788" y="5432"/>
                  </a:lnTo>
                  <a:lnTo>
                    <a:pt x="10788" y="8274"/>
                  </a:lnTo>
                  <a:lnTo>
                    <a:pt x="10402" y="8274"/>
                  </a:lnTo>
                  <a:cubicBezTo>
                    <a:pt x="10148" y="7928"/>
                    <a:pt x="9732" y="7766"/>
                    <a:pt x="9306" y="7766"/>
                  </a:cubicBezTo>
                  <a:cubicBezTo>
                    <a:pt x="8545" y="7766"/>
                    <a:pt x="7865" y="8395"/>
                    <a:pt x="7865" y="9197"/>
                  </a:cubicBezTo>
                  <a:cubicBezTo>
                    <a:pt x="7865" y="9410"/>
                    <a:pt x="7906" y="9623"/>
                    <a:pt x="7997" y="9796"/>
                  </a:cubicBezTo>
                  <a:lnTo>
                    <a:pt x="7398" y="9796"/>
                  </a:lnTo>
                  <a:lnTo>
                    <a:pt x="7398" y="7086"/>
                  </a:lnTo>
                  <a:cubicBezTo>
                    <a:pt x="8159" y="6954"/>
                    <a:pt x="8758" y="6244"/>
                    <a:pt x="8758" y="5432"/>
                  </a:cubicBezTo>
                  <a:lnTo>
                    <a:pt x="8758" y="4925"/>
                  </a:lnTo>
                  <a:close/>
                  <a:moveTo>
                    <a:pt x="9306" y="8314"/>
                  </a:moveTo>
                  <a:cubicBezTo>
                    <a:pt x="9600" y="8314"/>
                    <a:pt x="9895" y="8436"/>
                    <a:pt x="10067" y="8690"/>
                  </a:cubicBezTo>
                  <a:cubicBezTo>
                    <a:pt x="10128" y="8789"/>
                    <a:pt x="10195" y="8837"/>
                    <a:pt x="10277" y="8837"/>
                  </a:cubicBezTo>
                  <a:cubicBezTo>
                    <a:pt x="10303" y="8837"/>
                    <a:pt x="10332" y="8832"/>
                    <a:pt x="10362" y="8822"/>
                  </a:cubicBezTo>
                  <a:cubicBezTo>
                    <a:pt x="10443" y="8822"/>
                    <a:pt x="10494" y="8781"/>
                    <a:pt x="10534" y="8781"/>
                  </a:cubicBezTo>
                  <a:cubicBezTo>
                    <a:pt x="10696" y="8781"/>
                    <a:pt x="10828" y="8862"/>
                    <a:pt x="10950" y="8943"/>
                  </a:cubicBezTo>
                  <a:lnTo>
                    <a:pt x="11001" y="8943"/>
                  </a:lnTo>
                  <a:cubicBezTo>
                    <a:pt x="11037" y="8970"/>
                    <a:pt x="11074" y="8981"/>
                    <a:pt x="11110" y="8981"/>
                  </a:cubicBezTo>
                  <a:cubicBezTo>
                    <a:pt x="11196" y="8981"/>
                    <a:pt x="11279" y="8919"/>
                    <a:pt x="11336" y="8862"/>
                  </a:cubicBezTo>
                  <a:cubicBezTo>
                    <a:pt x="11458" y="8649"/>
                    <a:pt x="11671" y="8568"/>
                    <a:pt x="11924" y="8568"/>
                  </a:cubicBezTo>
                  <a:cubicBezTo>
                    <a:pt x="12310" y="8568"/>
                    <a:pt x="12604" y="8862"/>
                    <a:pt x="12604" y="9238"/>
                  </a:cubicBezTo>
                  <a:cubicBezTo>
                    <a:pt x="12604" y="9451"/>
                    <a:pt x="12523" y="9664"/>
                    <a:pt x="12391" y="9796"/>
                  </a:cubicBezTo>
                  <a:lnTo>
                    <a:pt x="8626" y="9796"/>
                  </a:lnTo>
                  <a:cubicBezTo>
                    <a:pt x="8504" y="9623"/>
                    <a:pt x="8413" y="9410"/>
                    <a:pt x="8413" y="9197"/>
                  </a:cubicBezTo>
                  <a:cubicBezTo>
                    <a:pt x="8413" y="8730"/>
                    <a:pt x="8839" y="8314"/>
                    <a:pt x="9306" y="8314"/>
                  </a:cubicBezTo>
                  <a:close/>
                  <a:moveTo>
                    <a:pt x="11027" y="1"/>
                  </a:moveTo>
                  <a:cubicBezTo>
                    <a:pt x="10001" y="1"/>
                    <a:pt x="9174" y="841"/>
                    <a:pt x="9174" y="1880"/>
                  </a:cubicBezTo>
                  <a:lnTo>
                    <a:pt x="9174" y="2053"/>
                  </a:lnTo>
                  <a:cubicBezTo>
                    <a:pt x="8921" y="2184"/>
                    <a:pt x="8667" y="2387"/>
                    <a:pt x="8545" y="2601"/>
                  </a:cubicBezTo>
                  <a:cubicBezTo>
                    <a:pt x="8244" y="2107"/>
                    <a:pt x="7696" y="1787"/>
                    <a:pt x="7064" y="1787"/>
                  </a:cubicBezTo>
                  <a:cubicBezTo>
                    <a:pt x="6994" y="1787"/>
                    <a:pt x="6922" y="1791"/>
                    <a:pt x="6850" y="1799"/>
                  </a:cubicBezTo>
                  <a:cubicBezTo>
                    <a:pt x="6049" y="1880"/>
                    <a:pt x="5419" y="2641"/>
                    <a:pt x="5419" y="3453"/>
                  </a:cubicBezTo>
                  <a:lnTo>
                    <a:pt x="5419" y="4549"/>
                  </a:lnTo>
                  <a:lnTo>
                    <a:pt x="254" y="4549"/>
                  </a:lnTo>
                  <a:cubicBezTo>
                    <a:pt x="91" y="4549"/>
                    <a:pt x="0" y="4671"/>
                    <a:pt x="0" y="4843"/>
                  </a:cubicBezTo>
                  <a:lnTo>
                    <a:pt x="0" y="6112"/>
                  </a:lnTo>
                  <a:cubicBezTo>
                    <a:pt x="0" y="6244"/>
                    <a:pt x="91" y="6366"/>
                    <a:pt x="254" y="6366"/>
                  </a:cubicBezTo>
                  <a:lnTo>
                    <a:pt x="599" y="6366"/>
                  </a:lnTo>
                  <a:lnTo>
                    <a:pt x="599" y="7167"/>
                  </a:lnTo>
                  <a:lnTo>
                    <a:pt x="254" y="7167"/>
                  </a:lnTo>
                  <a:cubicBezTo>
                    <a:pt x="91" y="7167"/>
                    <a:pt x="0" y="7299"/>
                    <a:pt x="0" y="7421"/>
                  </a:cubicBezTo>
                  <a:lnTo>
                    <a:pt x="0" y="8903"/>
                  </a:lnTo>
                  <a:cubicBezTo>
                    <a:pt x="0" y="9035"/>
                    <a:pt x="91" y="9156"/>
                    <a:pt x="254" y="9156"/>
                  </a:cubicBezTo>
                  <a:lnTo>
                    <a:pt x="599" y="9156"/>
                  </a:lnTo>
                  <a:lnTo>
                    <a:pt x="599" y="9796"/>
                  </a:lnTo>
                  <a:lnTo>
                    <a:pt x="254" y="9796"/>
                  </a:lnTo>
                  <a:cubicBezTo>
                    <a:pt x="91" y="9796"/>
                    <a:pt x="0" y="9918"/>
                    <a:pt x="0" y="10049"/>
                  </a:cubicBezTo>
                  <a:lnTo>
                    <a:pt x="0" y="11612"/>
                  </a:lnTo>
                  <a:lnTo>
                    <a:pt x="0" y="11734"/>
                  </a:lnTo>
                  <a:cubicBezTo>
                    <a:pt x="41" y="11825"/>
                    <a:pt x="132" y="11907"/>
                    <a:pt x="254" y="11907"/>
                  </a:cubicBezTo>
                  <a:lnTo>
                    <a:pt x="5714" y="11907"/>
                  </a:lnTo>
                  <a:cubicBezTo>
                    <a:pt x="5835" y="11907"/>
                    <a:pt x="5967" y="11825"/>
                    <a:pt x="5967" y="11694"/>
                  </a:cubicBezTo>
                  <a:cubicBezTo>
                    <a:pt x="6008" y="11521"/>
                    <a:pt x="5876" y="11359"/>
                    <a:pt x="5714" y="11359"/>
                  </a:cubicBezTo>
                  <a:lnTo>
                    <a:pt x="548" y="11359"/>
                  </a:lnTo>
                  <a:lnTo>
                    <a:pt x="548" y="10344"/>
                  </a:lnTo>
                  <a:lnTo>
                    <a:pt x="13366" y="10344"/>
                  </a:lnTo>
                  <a:lnTo>
                    <a:pt x="13366" y="11359"/>
                  </a:lnTo>
                  <a:lnTo>
                    <a:pt x="8210" y="11359"/>
                  </a:lnTo>
                  <a:cubicBezTo>
                    <a:pt x="8078" y="11359"/>
                    <a:pt x="7956" y="11440"/>
                    <a:pt x="7906" y="11612"/>
                  </a:cubicBezTo>
                  <a:cubicBezTo>
                    <a:pt x="7906" y="11775"/>
                    <a:pt x="8038" y="11907"/>
                    <a:pt x="8210" y="11907"/>
                  </a:cubicBezTo>
                  <a:lnTo>
                    <a:pt x="13660" y="11907"/>
                  </a:lnTo>
                  <a:cubicBezTo>
                    <a:pt x="13792" y="11907"/>
                    <a:pt x="13914" y="11775"/>
                    <a:pt x="13914" y="11653"/>
                  </a:cubicBezTo>
                  <a:lnTo>
                    <a:pt x="13914" y="10049"/>
                  </a:lnTo>
                  <a:cubicBezTo>
                    <a:pt x="13914" y="9918"/>
                    <a:pt x="13792" y="9796"/>
                    <a:pt x="13660" y="9796"/>
                  </a:cubicBezTo>
                  <a:lnTo>
                    <a:pt x="13071" y="9796"/>
                  </a:lnTo>
                  <a:cubicBezTo>
                    <a:pt x="13112" y="9623"/>
                    <a:pt x="13152" y="9451"/>
                    <a:pt x="13152" y="9238"/>
                  </a:cubicBezTo>
                  <a:cubicBezTo>
                    <a:pt x="13152" y="8568"/>
                    <a:pt x="12604" y="8020"/>
                    <a:pt x="11924" y="8020"/>
                  </a:cubicBezTo>
                  <a:cubicBezTo>
                    <a:pt x="11711" y="8020"/>
                    <a:pt x="11508" y="8060"/>
                    <a:pt x="11336" y="8142"/>
                  </a:cubicBezTo>
                  <a:lnTo>
                    <a:pt x="11336" y="5432"/>
                  </a:lnTo>
                  <a:lnTo>
                    <a:pt x="12472" y="5432"/>
                  </a:lnTo>
                  <a:cubicBezTo>
                    <a:pt x="12777" y="5432"/>
                    <a:pt x="13071" y="5351"/>
                    <a:pt x="13284" y="5097"/>
                  </a:cubicBezTo>
                  <a:cubicBezTo>
                    <a:pt x="14340" y="3960"/>
                    <a:pt x="13954" y="2560"/>
                    <a:pt x="12939" y="2053"/>
                  </a:cubicBezTo>
                  <a:lnTo>
                    <a:pt x="12939" y="1464"/>
                  </a:lnTo>
                  <a:cubicBezTo>
                    <a:pt x="12939" y="1119"/>
                    <a:pt x="12777" y="825"/>
                    <a:pt x="12523" y="611"/>
                  </a:cubicBezTo>
                  <a:cubicBezTo>
                    <a:pt x="12024" y="183"/>
                    <a:pt x="11504" y="1"/>
                    <a:pt x="11027"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7"/>
            <p:cNvSpPr/>
            <p:nvPr/>
          </p:nvSpPr>
          <p:spPr>
            <a:xfrm>
              <a:off x="2606350" y="2640150"/>
              <a:ext cx="159625" cy="68775"/>
            </a:xfrm>
            <a:custGeom>
              <a:avLst/>
              <a:gdLst/>
              <a:ahLst/>
              <a:cxnLst/>
              <a:rect l="l" t="t" r="r" b="b"/>
              <a:pathLst>
                <a:path w="6385" h="2751" extrusionOk="0">
                  <a:moveTo>
                    <a:pt x="4182" y="548"/>
                  </a:moveTo>
                  <a:cubicBezTo>
                    <a:pt x="4608" y="548"/>
                    <a:pt x="5034" y="761"/>
                    <a:pt x="5369" y="1056"/>
                  </a:cubicBezTo>
                  <a:cubicBezTo>
                    <a:pt x="5664" y="1401"/>
                    <a:pt x="5836" y="1776"/>
                    <a:pt x="5836" y="2202"/>
                  </a:cubicBezTo>
                  <a:lnTo>
                    <a:pt x="549" y="2202"/>
                  </a:lnTo>
                  <a:cubicBezTo>
                    <a:pt x="549" y="1604"/>
                    <a:pt x="1056" y="1096"/>
                    <a:pt x="1685" y="1096"/>
                  </a:cubicBezTo>
                  <a:cubicBezTo>
                    <a:pt x="1939" y="1096"/>
                    <a:pt x="2193" y="1188"/>
                    <a:pt x="2365" y="1350"/>
                  </a:cubicBezTo>
                  <a:cubicBezTo>
                    <a:pt x="2406" y="1375"/>
                    <a:pt x="2459" y="1388"/>
                    <a:pt x="2518" y="1388"/>
                  </a:cubicBezTo>
                  <a:cubicBezTo>
                    <a:pt x="2576" y="1388"/>
                    <a:pt x="2639" y="1375"/>
                    <a:pt x="2700" y="1350"/>
                  </a:cubicBezTo>
                  <a:cubicBezTo>
                    <a:pt x="2700" y="1350"/>
                    <a:pt x="2751" y="1309"/>
                    <a:pt x="2751" y="1269"/>
                  </a:cubicBezTo>
                  <a:cubicBezTo>
                    <a:pt x="3086" y="802"/>
                    <a:pt x="3634" y="548"/>
                    <a:pt x="4182" y="548"/>
                  </a:cubicBezTo>
                  <a:close/>
                  <a:moveTo>
                    <a:pt x="4182" y="0"/>
                  </a:moveTo>
                  <a:cubicBezTo>
                    <a:pt x="3512" y="0"/>
                    <a:pt x="2913" y="294"/>
                    <a:pt x="2497" y="761"/>
                  </a:cubicBezTo>
                  <a:cubicBezTo>
                    <a:pt x="2244" y="640"/>
                    <a:pt x="1990" y="548"/>
                    <a:pt x="1685" y="548"/>
                  </a:cubicBezTo>
                  <a:cubicBezTo>
                    <a:pt x="762" y="548"/>
                    <a:pt x="1" y="1309"/>
                    <a:pt x="1" y="2284"/>
                  </a:cubicBezTo>
                  <a:lnTo>
                    <a:pt x="1" y="2537"/>
                  </a:lnTo>
                  <a:cubicBezTo>
                    <a:pt x="41" y="2669"/>
                    <a:pt x="123" y="2750"/>
                    <a:pt x="295" y="2750"/>
                  </a:cubicBezTo>
                  <a:lnTo>
                    <a:pt x="6090" y="2750"/>
                  </a:lnTo>
                  <a:cubicBezTo>
                    <a:pt x="6252" y="2750"/>
                    <a:pt x="6344" y="2669"/>
                    <a:pt x="6384" y="2537"/>
                  </a:cubicBezTo>
                  <a:lnTo>
                    <a:pt x="6384" y="2365"/>
                  </a:lnTo>
                  <a:lnTo>
                    <a:pt x="6384" y="2284"/>
                  </a:lnTo>
                  <a:cubicBezTo>
                    <a:pt x="6384" y="1695"/>
                    <a:pt x="6171" y="1147"/>
                    <a:pt x="5745" y="680"/>
                  </a:cubicBezTo>
                  <a:cubicBezTo>
                    <a:pt x="5329" y="254"/>
                    <a:pt x="4781" y="0"/>
                    <a:pt x="4182"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9" name="Google Shape;1669;p37"/>
          <p:cNvGrpSpPr/>
          <p:nvPr/>
        </p:nvGrpSpPr>
        <p:grpSpPr>
          <a:xfrm>
            <a:off x="1048969" y="816292"/>
            <a:ext cx="465345" cy="423130"/>
            <a:chOff x="5557775" y="3767625"/>
            <a:chExt cx="355225" cy="323000"/>
          </a:xfrm>
        </p:grpSpPr>
        <p:sp>
          <p:nvSpPr>
            <p:cNvPr id="1670" name="Google Shape;1670;p37"/>
            <p:cNvSpPr/>
            <p:nvPr/>
          </p:nvSpPr>
          <p:spPr>
            <a:xfrm>
              <a:off x="5759725" y="4015350"/>
              <a:ext cx="14750" cy="13875"/>
            </a:xfrm>
            <a:custGeom>
              <a:avLst/>
              <a:gdLst/>
              <a:ahLst/>
              <a:cxnLst/>
              <a:rect l="l" t="t" r="r" b="b"/>
              <a:pathLst>
                <a:path w="590" h="555" extrusionOk="0">
                  <a:moveTo>
                    <a:pt x="307" y="0"/>
                  </a:moveTo>
                  <a:cubicBezTo>
                    <a:pt x="238" y="0"/>
                    <a:pt x="175" y="24"/>
                    <a:pt x="123" y="47"/>
                  </a:cubicBezTo>
                  <a:cubicBezTo>
                    <a:pt x="42" y="128"/>
                    <a:pt x="1" y="260"/>
                    <a:pt x="42" y="382"/>
                  </a:cubicBezTo>
                  <a:cubicBezTo>
                    <a:pt x="82" y="473"/>
                    <a:pt x="214" y="555"/>
                    <a:pt x="295" y="555"/>
                  </a:cubicBezTo>
                  <a:cubicBezTo>
                    <a:pt x="468" y="555"/>
                    <a:pt x="549" y="473"/>
                    <a:pt x="590" y="301"/>
                  </a:cubicBezTo>
                  <a:cubicBezTo>
                    <a:pt x="590" y="220"/>
                    <a:pt x="549" y="88"/>
                    <a:pt x="468" y="47"/>
                  </a:cubicBezTo>
                  <a:cubicBezTo>
                    <a:pt x="412" y="13"/>
                    <a:pt x="358" y="0"/>
                    <a:pt x="307"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7"/>
            <p:cNvSpPr/>
            <p:nvPr/>
          </p:nvSpPr>
          <p:spPr>
            <a:xfrm>
              <a:off x="5557775" y="3767625"/>
              <a:ext cx="355225" cy="323000"/>
            </a:xfrm>
            <a:custGeom>
              <a:avLst/>
              <a:gdLst/>
              <a:ahLst/>
              <a:cxnLst/>
              <a:rect l="l" t="t" r="r" b="b"/>
              <a:pathLst>
                <a:path w="14209" h="12920" extrusionOk="0">
                  <a:moveTo>
                    <a:pt x="3126" y="995"/>
                  </a:moveTo>
                  <a:lnTo>
                    <a:pt x="1269" y="2639"/>
                  </a:lnTo>
                  <a:lnTo>
                    <a:pt x="549" y="2639"/>
                  </a:lnTo>
                  <a:lnTo>
                    <a:pt x="549" y="995"/>
                  </a:lnTo>
                  <a:close/>
                  <a:moveTo>
                    <a:pt x="8120" y="995"/>
                  </a:moveTo>
                  <a:lnTo>
                    <a:pt x="8120" y="2639"/>
                  </a:lnTo>
                  <a:lnTo>
                    <a:pt x="7399" y="2639"/>
                  </a:lnTo>
                  <a:lnTo>
                    <a:pt x="5542" y="995"/>
                  </a:lnTo>
                  <a:close/>
                  <a:moveTo>
                    <a:pt x="13661" y="3187"/>
                  </a:moveTo>
                  <a:lnTo>
                    <a:pt x="13661" y="8058"/>
                  </a:lnTo>
                  <a:lnTo>
                    <a:pt x="8668" y="8058"/>
                  </a:lnTo>
                  <a:lnTo>
                    <a:pt x="8668" y="3187"/>
                  </a:lnTo>
                  <a:close/>
                  <a:moveTo>
                    <a:pt x="5247" y="9916"/>
                  </a:moveTo>
                  <a:lnTo>
                    <a:pt x="5247" y="11184"/>
                  </a:lnTo>
                  <a:lnTo>
                    <a:pt x="3431" y="11184"/>
                  </a:lnTo>
                  <a:lnTo>
                    <a:pt x="3431" y="9916"/>
                  </a:lnTo>
                  <a:close/>
                  <a:moveTo>
                    <a:pt x="6262" y="11732"/>
                  </a:moveTo>
                  <a:lnTo>
                    <a:pt x="6262" y="12371"/>
                  </a:lnTo>
                  <a:lnTo>
                    <a:pt x="2416" y="12371"/>
                  </a:lnTo>
                  <a:lnTo>
                    <a:pt x="2416" y="11732"/>
                  </a:lnTo>
                  <a:close/>
                  <a:moveTo>
                    <a:pt x="4353" y="1"/>
                  </a:moveTo>
                  <a:cubicBezTo>
                    <a:pt x="4283" y="1"/>
                    <a:pt x="4207" y="21"/>
                    <a:pt x="4141" y="62"/>
                  </a:cubicBezTo>
                  <a:lnTo>
                    <a:pt x="3766" y="447"/>
                  </a:lnTo>
                  <a:lnTo>
                    <a:pt x="295" y="447"/>
                  </a:lnTo>
                  <a:cubicBezTo>
                    <a:pt x="133" y="447"/>
                    <a:pt x="1" y="569"/>
                    <a:pt x="1" y="701"/>
                  </a:cubicBezTo>
                  <a:lnTo>
                    <a:pt x="1" y="12625"/>
                  </a:lnTo>
                  <a:cubicBezTo>
                    <a:pt x="1" y="12788"/>
                    <a:pt x="133" y="12920"/>
                    <a:pt x="295" y="12920"/>
                  </a:cubicBezTo>
                  <a:lnTo>
                    <a:pt x="8373" y="12920"/>
                  </a:lnTo>
                  <a:cubicBezTo>
                    <a:pt x="8546" y="12920"/>
                    <a:pt x="8668" y="12788"/>
                    <a:pt x="8668" y="12625"/>
                  </a:cubicBezTo>
                  <a:lnTo>
                    <a:pt x="8668" y="11732"/>
                  </a:lnTo>
                  <a:cubicBezTo>
                    <a:pt x="8668" y="11560"/>
                    <a:pt x="8586" y="11478"/>
                    <a:pt x="8414" y="11438"/>
                  </a:cubicBezTo>
                  <a:cubicBezTo>
                    <a:pt x="8251" y="11438"/>
                    <a:pt x="8120" y="11560"/>
                    <a:pt x="8120" y="11732"/>
                  </a:cubicBezTo>
                  <a:lnTo>
                    <a:pt x="8120" y="12371"/>
                  </a:lnTo>
                  <a:lnTo>
                    <a:pt x="6810" y="12371"/>
                  </a:lnTo>
                  <a:lnTo>
                    <a:pt x="6810" y="11478"/>
                  </a:lnTo>
                  <a:cubicBezTo>
                    <a:pt x="6810" y="11306"/>
                    <a:pt x="6678" y="11184"/>
                    <a:pt x="6516" y="11184"/>
                  </a:cubicBezTo>
                  <a:lnTo>
                    <a:pt x="5796" y="11184"/>
                  </a:lnTo>
                  <a:lnTo>
                    <a:pt x="5796" y="9621"/>
                  </a:lnTo>
                  <a:cubicBezTo>
                    <a:pt x="5796" y="9489"/>
                    <a:pt x="5664" y="9368"/>
                    <a:pt x="5501" y="9368"/>
                  </a:cubicBezTo>
                  <a:lnTo>
                    <a:pt x="3126" y="9368"/>
                  </a:lnTo>
                  <a:cubicBezTo>
                    <a:pt x="3005" y="9368"/>
                    <a:pt x="2873" y="9489"/>
                    <a:pt x="2873" y="9621"/>
                  </a:cubicBezTo>
                  <a:lnTo>
                    <a:pt x="2873" y="11184"/>
                  </a:lnTo>
                  <a:lnTo>
                    <a:pt x="2162" y="11184"/>
                  </a:lnTo>
                  <a:cubicBezTo>
                    <a:pt x="1990" y="11184"/>
                    <a:pt x="1858" y="11306"/>
                    <a:pt x="1858" y="11478"/>
                  </a:cubicBezTo>
                  <a:lnTo>
                    <a:pt x="1858" y="12371"/>
                  </a:lnTo>
                  <a:lnTo>
                    <a:pt x="549" y="12371"/>
                  </a:lnTo>
                  <a:lnTo>
                    <a:pt x="549" y="3147"/>
                  </a:lnTo>
                  <a:lnTo>
                    <a:pt x="1350" y="3147"/>
                  </a:lnTo>
                  <a:cubicBezTo>
                    <a:pt x="1367" y="3160"/>
                    <a:pt x="1379" y="3165"/>
                    <a:pt x="1388" y="3165"/>
                  </a:cubicBezTo>
                  <a:cubicBezTo>
                    <a:pt x="1406" y="3165"/>
                    <a:pt x="1415" y="3147"/>
                    <a:pt x="1442" y="3147"/>
                  </a:cubicBezTo>
                  <a:cubicBezTo>
                    <a:pt x="1482" y="3147"/>
                    <a:pt x="1523" y="3147"/>
                    <a:pt x="1523" y="3106"/>
                  </a:cubicBezTo>
                  <a:lnTo>
                    <a:pt x="4354" y="650"/>
                  </a:lnTo>
                  <a:lnTo>
                    <a:pt x="7145" y="3106"/>
                  </a:lnTo>
                  <a:cubicBezTo>
                    <a:pt x="7186" y="3147"/>
                    <a:pt x="7318" y="3187"/>
                    <a:pt x="7318" y="3187"/>
                  </a:cubicBezTo>
                  <a:lnTo>
                    <a:pt x="8120" y="3187"/>
                  </a:lnTo>
                  <a:lnTo>
                    <a:pt x="8120" y="8941"/>
                  </a:lnTo>
                  <a:cubicBezTo>
                    <a:pt x="8120" y="9073"/>
                    <a:pt x="8201" y="9195"/>
                    <a:pt x="8333" y="9236"/>
                  </a:cubicBezTo>
                  <a:cubicBezTo>
                    <a:pt x="8546" y="9236"/>
                    <a:pt x="8668" y="9114"/>
                    <a:pt x="8668" y="8941"/>
                  </a:cubicBezTo>
                  <a:lnTo>
                    <a:pt x="8668" y="8606"/>
                  </a:lnTo>
                  <a:lnTo>
                    <a:pt x="13955" y="8606"/>
                  </a:lnTo>
                  <a:cubicBezTo>
                    <a:pt x="14087" y="8606"/>
                    <a:pt x="14209" y="8475"/>
                    <a:pt x="14209" y="8312"/>
                  </a:cubicBezTo>
                  <a:lnTo>
                    <a:pt x="14209" y="2893"/>
                  </a:lnTo>
                  <a:cubicBezTo>
                    <a:pt x="14209" y="2771"/>
                    <a:pt x="14087" y="2639"/>
                    <a:pt x="13955" y="2639"/>
                  </a:cubicBezTo>
                  <a:lnTo>
                    <a:pt x="8668" y="2639"/>
                  </a:lnTo>
                  <a:lnTo>
                    <a:pt x="8668" y="701"/>
                  </a:lnTo>
                  <a:cubicBezTo>
                    <a:pt x="8668" y="569"/>
                    <a:pt x="8546" y="447"/>
                    <a:pt x="8373" y="447"/>
                  </a:cubicBezTo>
                  <a:lnTo>
                    <a:pt x="4953" y="447"/>
                  </a:lnTo>
                  <a:lnTo>
                    <a:pt x="4527" y="62"/>
                  </a:lnTo>
                  <a:cubicBezTo>
                    <a:pt x="4486" y="21"/>
                    <a:pt x="4423" y="1"/>
                    <a:pt x="4353"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7"/>
            <p:cNvSpPr/>
            <p:nvPr/>
          </p:nvSpPr>
          <p:spPr>
            <a:xfrm>
              <a:off x="5812500" y="3865125"/>
              <a:ext cx="49750" cy="83675"/>
            </a:xfrm>
            <a:custGeom>
              <a:avLst/>
              <a:gdLst/>
              <a:ahLst/>
              <a:cxnLst/>
              <a:rect l="l" t="t" r="r" b="b"/>
              <a:pathLst>
                <a:path w="1990" h="3347" extrusionOk="0">
                  <a:moveTo>
                    <a:pt x="681" y="941"/>
                  </a:moveTo>
                  <a:lnTo>
                    <a:pt x="681" y="1195"/>
                  </a:lnTo>
                  <a:cubicBezTo>
                    <a:pt x="640" y="1155"/>
                    <a:pt x="640" y="1114"/>
                    <a:pt x="640" y="1063"/>
                  </a:cubicBezTo>
                  <a:cubicBezTo>
                    <a:pt x="640" y="1023"/>
                    <a:pt x="640" y="982"/>
                    <a:pt x="681" y="941"/>
                  </a:cubicBezTo>
                  <a:close/>
                  <a:moveTo>
                    <a:pt x="1229" y="2037"/>
                  </a:moveTo>
                  <a:cubicBezTo>
                    <a:pt x="1361" y="2129"/>
                    <a:pt x="1401" y="2251"/>
                    <a:pt x="1401" y="2382"/>
                  </a:cubicBezTo>
                  <a:cubicBezTo>
                    <a:pt x="1401" y="2464"/>
                    <a:pt x="1310" y="2504"/>
                    <a:pt x="1229" y="2545"/>
                  </a:cubicBezTo>
                  <a:lnTo>
                    <a:pt x="1229" y="2037"/>
                  </a:lnTo>
                  <a:close/>
                  <a:moveTo>
                    <a:pt x="880" y="0"/>
                  </a:moveTo>
                  <a:cubicBezTo>
                    <a:pt x="855" y="0"/>
                    <a:pt x="829" y="3"/>
                    <a:pt x="803" y="8"/>
                  </a:cubicBezTo>
                  <a:cubicBezTo>
                    <a:pt x="721" y="48"/>
                    <a:pt x="640" y="180"/>
                    <a:pt x="640" y="302"/>
                  </a:cubicBezTo>
                  <a:cubicBezTo>
                    <a:pt x="640" y="302"/>
                    <a:pt x="640" y="353"/>
                    <a:pt x="600" y="353"/>
                  </a:cubicBezTo>
                  <a:cubicBezTo>
                    <a:pt x="346" y="434"/>
                    <a:pt x="92" y="728"/>
                    <a:pt x="92" y="1023"/>
                  </a:cubicBezTo>
                  <a:cubicBezTo>
                    <a:pt x="41" y="1368"/>
                    <a:pt x="214" y="1621"/>
                    <a:pt x="508" y="1784"/>
                  </a:cubicBezTo>
                  <a:cubicBezTo>
                    <a:pt x="549" y="1784"/>
                    <a:pt x="681" y="1824"/>
                    <a:pt x="681" y="1824"/>
                  </a:cubicBezTo>
                  <a:lnTo>
                    <a:pt x="681" y="2545"/>
                  </a:lnTo>
                  <a:cubicBezTo>
                    <a:pt x="600" y="2504"/>
                    <a:pt x="549" y="2464"/>
                    <a:pt x="508" y="2423"/>
                  </a:cubicBezTo>
                  <a:cubicBezTo>
                    <a:pt x="438" y="2347"/>
                    <a:pt x="351" y="2302"/>
                    <a:pt x="267" y="2302"/>
                  </a:cubicBezTo>
                  <a:cubicBezTo>
                    <a:pt x="205" y="2302"/>
                    <a:pt x="144" y="2326"/>
                    <a:pt x="92" y="2382"/>
                  </a:cubicBezTo>
                  <a:cubicBezTo>
                    <a:pt x="1" y="2504"/>
                    <a:pt x="1" y="2677"/>
                    <a:pt x="92" y="2758"/>
                  </a:cubicBezTo>
                  <a:cubicBezTo>
                    <a:pt x="255" y="2971"/>
                    <a:pt x="468" y="3052"/>
                    <a:pt x="681" y="3093"/>
                  </a:cubicBezTo>
                  <a:cubicBezTo>
                    <a:pt x="681" y="3265"/>
                    <a:pt x="803" y="3347"/>
                    <a:pt x="934" y="3347"/>
                  </a:cubicBezTo>
                  <a:cubicBezTo>
                    <a:pt x="1107" y="3347"/>
                    <a:pt x="1188" y="3265"/>
                    <a:pt x="1229" y="3144"/>
                  </a:cubicBezTo>
                  <a:cubicBezTo>
                    <a:pt x="1614" y="3052"/>
                    <a:pt x="1909" y="2799"/>
                    <a:pt x="1949" y="2423"/>
                  </a:cubicBezTo>
                  <a:cubicBezTo>
                    <a:pt x="1990" y="2037"/>
                    <a:pt x="1736" y="1621"/>
                    <a:pt x="1269" y="1449"/>
                  </a:cubicBezTo>
                  <a:lnTo>
                    <a:pt x="1229" y="1449"/>
                  </a:lnTo>
                  <a:lnTo>
                    <a:pt x="1229" y="901"/>
                  </a:lnTo>
                  <a:cubicBezTo>
                    <a:pt x="1269" y="941"/>
                    <a:pt x="1269" y="941"/>
                    <a:pt x="1269" y="982"/>
                  </a:cubicBezTo>
                  <a:cubicBezTo>
                    <a:pt x="1335" y="1048"/>
                    <a:pt x="1432" y="1091"/>
                    <a:pt x="1527" y="1091"/>
                  </a:cubicBezTo>
                  <a:cubicBezTo>
                    <a:pt x="1622" y="1091"/>
                    <a:pt x="1716" y="1048"/>
                    <a:pt x="1777" y="941"/>
                  </a:cubicBezTo>
                  <a:cubicBezTo>
                    <a:pt x="1868" y="860"/>
                    <a:pt x="1817" y="728"/>
                    <a:pt x="1777" y="647"/>
                  </a:cubicBezTo>
                  <a:cubicBezTo>
                    <a:pt x="1655" y="475"/>
                    <a:pt x="1482" y="353"/>
                    <a:pt x="1229" y="302"/>
                  </a:cubicBezTo>
                  <a:cubicBezTo>
                    <a:pt x="1229" y="124"/>
                    <a:pt x="1064" y="0"/>
                    <a:pt x="880"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7"/>
            <p:cNvSpPr/>
            <p:nvPr/>
          </p:nvSpPr>
          <p:spPr>
            <a:xfrm>
              <a:off x="5592800" y="3931025"/>
              <a:ext cx="61150" cy="53800"/>
            </a:xfrm>
            <a:custGeom>
              <a:avLst/>
              <a:gdLst/>
              <a:ahLst/>
              <a:cxnLst/>
              <a:rect l="l" t="t" r="r" b="b"/>
              <a:pathLst>
                <a:path w="2446" h="2152" extrusionOk="0">
                  <a:moveTo>
                    <a:pt x="1898" y="548"/>
                  </a:moveTo>
                  <a:lnTo>
                    <a:pt x="1898" y="1604"/>
                  </a:lnTo>
                  <a:lnTo>
                    <a:pt x="548" y="1604"/>
                  </a:lnTo>
                  <a:lnTo>
                    <a:pt x="548" y="548"/>
                  </a:lnTo>
                  <a:close/>
                  <a:moveTo>
                    <a:pt x="295" y="0"/>
                  </a:moveTo>
                  <a:cubicBezTo>
                    <a:pt x="122" y="0"/>
                    <a:pt x="0" y="122"/>
                    <a:pt x="0" y="254"/>
                  </a:cubicBezTo>
                  <a:lnTo>
                    <a:pt x="0" y="1857"/>
                  </a:lnTo>
                  <a:cubicBezTo>
                    <a:pt x="0" y="2030"/>
                    <a:pt x="122" y="2152"/>
                    <a:pt x="295" y="2152"/>
                  </a:cubicBezTo>
                  <a:lnTo>
                    <a:pt x="2152" y="2152"/>
                  </a:lnTo>
                  <a:cubicBezTo>
                    <a:pt x="2324" y="2152"/>
                    <a:pt x="2446" y="2030"/>
                    <a:pt x="2446" y="1857"/>
                  </a:cubicBezTo>
                  <a:lnTo>
                    <a:pt x="2446" y="254"/>
                  </a:lnTo>
                  <a:cubicBezTo>
                    <a:pt x="2446" y="122"/>
                    <a:pt x="2324" y="0"/>
                    <a:pt x="2152"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7"/>
            <p:cNvSpPr/>
            <p:nvPr/>
          </p:nvSpPr>
          <p:spPr>
            <a:xfrm>
              <a:off x="5678300" y="3931025"/>
              <a:ext cx="61425" cy="53800"/>
            </a:xfrm>
            <a:custGeom>
              <a:avLst/>
              <a:gdLst/>
              <a:ahLst/>
              <a:cxnLst/>
              <a:rect l="l" t="t" r="r" b="b"/>
              <a:pathLst>
                <a:path w="2457" h="2152" extrusionOk="0">
                  <a:moveTo>
                    <a:pt x="1908" y="548"/>
                  </a:moveTo>
                  <a:lnTo>
                    <a:pt x="1908" y="1604"/>
                  </a:lnTo>
                  <a:lnTo>
                    <a:pt x="589" y="1604"/>
                  </a:lnTo>
                  <a:lnTo>
                    <a:pt x="589" y="548"/>
                  </a:lnTo>
                  <a:close/>
                  <a:moveTo>
                    <a:pt x="295" y="0"/>
                  </a:moveTo>
                  <a:cubicBezTo>
                    <a:pt x="132" y="0"/>
                    <a:pt x="0" y="122"/>
                    <a:pt x="0" y="254"/>
                  </a:cubicBezTo>
                  <a:lnTo>
                    <a:pt x="0" y="1857"/>
                  </a:lnTo>
                  <a:cubicBezTo>
                    <a:pt x="0" y="2030"/>
                    <a:pt x="132" y="2152"/>
                    <a:pt x="295" y="2152"/>
                  </a:cubicBezTo>
                  <a:lnTo>
                    <a:pt x="2202" y="2152"/>
                  </a:lnTo>
                  <a:cubicBezTo>
                    <a:pt x="2324" y="2152"/>
                    <a:pt x="2456" y="2030"/>
                    <a:pt x="2456" y="1857"/>
                  </a:cubicBezTo>
                  <a:lnTo>
                    <a:pt x="2456" y="254"/>
                  </a:lnTo>
                  <a:cubicBezTo>
                    <a:pt x="2456" y="122"/>
                    <a:pt x="2324" y="0"/>
                    <a:pt x="2202"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7"/>
            <p:cNvSpPr/>
            <p:nvPr/>
          </p:nvSpPr>
          <p:spPr>
            <a:xfrm>
              <a:off x="5592800" y="3862250"/>
              <a:ext cx="61150" cy="54850"/>
            </a:xfrm>
            <a:custGeom>
              <a:avLst/>
              <a:gdLst/>
              <a:ahLst/>
              <a:cxnLst/>
              <a:rect l="l" t="t" r="r" b="b"/>
              <a:pathLst>
                <a:path w="2446" h="2194" extrusionOk="0">
                  <a:moveTo>
                    <a:pt x="1898" y="549"/>
                  </a:moveTo>
                  <a:lnTo>
                    <a:pt x="1898" y="1604"/>
                  </a:lnTo>
                  <a:lnTo>
                    <a:pt x="548" y="1604"/>
                  </a:lnTo>
                  <a:lnTo>
                    <a:pt x="548" y="549"/>
                  </a:lnTo>
                  <a:close/>
                  <a:moveTo>
                    <a:pt x="295" y="1"/>
                  </a:moveTo>
                  <a:cubicBezTo>
                    <a:pt x="122" y="1"/>
                    <a:pt x="0" y="123"/>
                    <a:pt x="0" y="295"/>
                  </a:cubicBezTo>
                  <a:lnTo>
                    <a:pt x="0" y="1899"/>
                  </a:lnTo>
                  <a:cubicBezTo>
                    <a:pt x="0" y="2071"/>
                    <a:pt x="122" y="2193"/>
                    <a:pt x="295" y="2193"/>
                  </a:cubicBezTo>
                  <a:lnTo>
                    <a:pt x="2152" y="2193"/>
                  </a:lnTo>
                  <a:cubicBezTo>
                    <a:pt x="2324" y="2193"/>
                    <a:pt x="2446" y="2071"/>
                    <a:pt x="2446" y="1899"/>
                  </a:cubicBezTo>
                  <a:lnTo>
                    <a:pt x="2446" y="295"/>
                  </a:lnTo>
                  <a:cubicBezTo>
                    <a:pt x="2446" y="123"/>
                    <a:pt x="2324" y="1"/>
                    <a:pt x="2152"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7"/>
            <p:cNvSpPr/>
            <p:nvPr/>
          </p:nvSpPr>
          <p:spPr>
            <a:xfrm>
              <a:off x="5678300" y="3862250"/>
              <a:ext cx="61425" cy="54850"/>
            </a:xfrm>
            <a:custGeom>
              <a:avLst/>
              <a:gdLst/>
              <a:ahLst/>
              <a:cxnLst/>
              <a:rect l="l" t="t" r="r" b="b"/>
              <a:pathLst>
                <a:path w="2457" h="2194" extrusionOk="0">
                  <a:moveTo>
                    <a:pt x="1908" y="549"/>
                  </a:moveTo>
                  <a:lnTo>
                    <a:pt x="1908" y="1604"/>
                  </a:lnTo>
                  <a:lnTo>
                    <a:pt x="589" y="1604"/>
                  </a:lnTo>
                  <a:lnTo>
                    <a:pt x="589" y="549"/>
                  </a:lnTo>
                  <a:close/>
                  <a:moveTo>
                    <a:pt x="295" y="1"/>
                  </a:moveTo>
                  <a:cubicBezTo>
                    <a:pt x="132" y="1"/>
                    <a:pt x="0" y="123"/>
                    <a:pt x="0" y="295"/>
                  </a:cubicBezTo>
                  <a:lnTo>
                    <a:pt x="0" y="1899"/>
                  </a:lnTo>
                  <a:cubicBezTo>
                    <a:pt x="0" y="2071"/>
                    <a:pt x="132" y="2193"/>
                    <a:pt x="295" y="2193"/>
                  </a:cubicBezTo>
                  <a:lnTo>
                    <a:pt x="2202" y="2193"/>
                  </a:lnTo>
                  <a:cubicBezTo>
                    <a:pt x="2324" y="2193"/>
                    <a:pt x="2456" y="2071"/>
                    <a:pt x="2456" y="1899"/>
                  </a:cubicBezTo>
                  <a:lnTo>
                    <a:pt x="2456" y="295"/>
                  </a:lnTo>
                  <a:cubicBezTo>
                    <a:pt x="2456" y="123"/>
                    <a:pt x="2324" y="1"/>
                    <a:pt x="2202"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7" name="Google Shape;1677;p37"/>
          <p:cNvGrpSpPr/>
          <p:nvPr/>
        </p:nvGrpSpPr>
        <p:grpSpPr>
          <a:xfrm>
            <a:off x="1084375" y="3388172"/>
            <a:ext cx="394539" cy="465345"/>
            <a:chOff x="4040850" y="3751125"/>
            <a:chExt cx="301175" cy="355225"/>
          </a:xfrm>
        </p:grpSpPr>
        <p:sp>
          <p:nvSpPr>
            <p:cNvPr id="1678" name="Google Shape;1678;p37"/>
            <p:cNvSpPr/>
            <p:nvPr/>
          </p:nvSpPr>
          <p:spPr>
            <a:xfrm>
              <a:off x="4286175" y="3925950"/>
              <a:ext cx="14750" cy="13475"/>
            </a:xfrm>
            <a:custGeom>
              <a:avLst/>
              <a:gdLst/>
              <a:ahLst/>
              <a:cxnLst/>
              <a:rect l="l" t="t" r="r" b="b"/>
              <a:pathLst>
                <a:path w="590" h="539" extrusionOk="0">
                  <a:moveTo>
                    <a:pt x="275" y="0"/>
                  </a:moveTo>
                  <a:cubicBezTo>
                    <a:pt x="216" y="0"/>
                    <a:pt x="163" y="10"/>
                    <a:pt x="122" y="31"/>
                  </a:cubicBezTo>
                  <a:cubicBezTo>
                    <a:pt x="41" y="112"/>
                    <a:pt x="1" y="244"/>
                    <a:pt x="41" y="366"/>
                  </a:cubicBezTo>
                  <a:cubicBezTo>
                    <a:pt x="82" y="457"/>
                    <a:pt x="163" y="538"/>
                    <a:pt x="295" y="538"/>
                  </a:cubicBezTo>
                  <a:cubicBezTo>
                    <a:pt x="417" y="538"/>
                    <a:pt x="549" y="457"/>
                    <a:pt x="589" y="325"/>
                  </a:cubicBezTo>
                  <a:cubicBezTo>
                    <a:pt x="589" y="203"/>
                    <a:pt x="549" y="71"/>
                    <a:pt x="457" y="31"/>
                  </a:cubicBezTo>
                  <a:cubicBezTo>
                    <a:pt x="396" y="10"/>
                    <a:pt x="333" y="0"/>
                    <a:pt x="275"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7"/>
            <p:cNvSpPr/>
            <p:nvPr/>
          </p:nvSpPr>
          <p:spPr>
            <a:xfrm>
              <a:off x="4097925" y="3783425"/>
              <a:ext cx="143875" cy="143300"/>
            </a:xfrm>
            <a:custGeom>
              <a:avLst/>
              <a:gdLst/>
              <a:ahLst/>
              <a:cxnLst/>
              <a:rect l="l" t="t" r="r" b="b"/>
              <a:pathLst>
                <a:path w="5755" h="5732" extrusionOk="0">
                  <a:moveTo>
                    <a:pt x="2873" y="657"/>
                  </a:moveTo>
                  <a:lnTo>
                    <a:pt x="4740" y="2474"/>
                  </a:lnTo>
                  <a:lnTo>
                    <a:pt x="1015" y="2474"/>
                  </a:lnTo>
                  <a:lnTo>
                    <a:pt x="2873" y="657"/>
                  </a:lnTo>
                  <a:close/>
                  <a:moveTo>
                    <a:pt x="3258" y="4382"/>
                  </a:moveTo>
                  <a:lnTo>
                    <a:pt x="3258" y="5143"/>
                  </a:lnTo>
                  <a:lnTo>
                    <a:pt x="2497" y="5143"/>
                  </a:lnTo>
                  <a:lnTo>
                    <a:pt x="2497" y="4382"/>
                  </a:lnTo>
                  <a:close/>
                  <a:moveTo>
                    <a:pt x="4608" y="3022"/>
                  </a:moveTo>
                  <a:lnTo>
                    <a:pt x="4608" y="5143"/>
                  </a:lnTo>
                  <a:lnTo>
                    <a:pt x="3806" y="5143"/>
                  </a:lnTo>
                  <a:lnTo>
                    <a:pt x="3806" y="4077"/>
                  </a:lnTo>
                  <a:cubicBezTo>
                    <a:pt x="3806" y="3956"/>
                    <a:pt x="3674" y="3824"/>
                    <a:pt x="3512" y="3824"/>
                  </a:cubicBezTo>
                  <a:lnTo>
                    <a:pt x="2203" y="3824"/>
                  </a:lnTo>
                  <a:cubicBezTo>
                    <a:pt x="2071" y="3824"/>
                    <a:pt x="1949" y="3956"/>
                    <a:pt x="1949" y="4077"/>
                  </a:cubicBezTo>
                  <a:lnTo>
                    <a:pt x="1949" y="5143"/>
                  </a:lnTo>
                  <a:lnTo>
                    <a:pt x="1137" y="5143"/>
                  </a:lnTo>
                  <a:lnTo>
                    <a:pt x="1137" y="3022"/>
                  </a:lnTo>
                  <a:close/>
                  <a:moveTo>
                    <a:pt x="2883" y="0"/>
                  </a:moveTo>
                  <a:cubicBezTo>
                    <a:pt x="2814" y="0"/>
                    <a:pt x="2751" y="23"/>
                    <a:pt x="2710" y="69"/>
                  </a:cubicBezTo>
                  <a:lnTo>
                    <a:pt x="122" y="2555"/>
                  </a:lnTo>
                  <a:cubicBezTo>
                    <a:pt x="41" y="2687"/>
                    <a:pt x="1" y="2860"/>
                    <a:pt x="122" y="2981"/>
                  </a:cubicBezTo>
                  <a:cubicBezTo>
                    <a:pt x="214" y="3022"/>
                    <a:pt x="254" y="3022"/>
                    <a:pt x="335" y="3022"/>
                  </a:cubicBezTo>
                  <a:lnTo>
                    <a:pt x="589" y="3022"/>
                  </a:lnTo>
                  <a:lnTo>
                    <a:pt x="589" y="5437"/>
                  </a:lnTo>
                  <a:cubicBezTo>
                    <a:pt x="589" y="5600"/>
                    <a:pt x="721" y="5732"/>
                    <a:pt x="883" y="5732"/>
                  </a:cubicBezTo>
                  <a:lnTo>
                    <a:pt x="4902" y="5732"/>
                  </a:lnTo>
                  <a:cubicBezTo>
                    <a:pt x="5034" y="5732"/>
                    <a:pt x="5156" y="5600"/>
                    <a:pt x="5156" y="5437"/>
                  </a:cubicBezTo>
                  <a:lnTo>
                    <a:pt x="5156" y="3022"/>
                  </a:lnTo>
                  <a:lnTo>
                    <a:pt x="5450" y="3022"/>
                  </a:lnTo>
                  <a:cubicBezTo>
                    <a:pt x="5501" y="3022"/>
                    <a:pt x="5582" y="3022"/>
                    <a:pt x="5623" y="2981"/>
                  </a:cubicBezTo>
                  <a:cubicBezTo>
                    <a:pt x="5755" y="2860"/>
                    <a:pt x="5755" y="2687"/>
                    <a:pt x="5623" y="2555"/>
                  </a:cubicBezTo>
                  <a:lnTo>
                    <a:pt x="3086" y="69"/>
                  </a:lnTo>
                  <a:cubicBezTo>
                    <a:pt x="3025" y="23"/>
                    <a:pt x="2951" y="0"/>
                    <a:pt x="2883"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7"/>
            <p:cNvSpPr/>
            <p:nvPr/>
          </p:nvSpPr>
          <p:spPr>
            <a:xfrm>
              <a:off x="4040850" y="3751125"/>
              <a:ext cx="301175" cy="355225"/>
            </a:xfrm>
            <a:custGeom>
              <a:avLst/>
              <a:gdLst/>
              <a:ahLst/>
              <a:cxnLst/>
              <a:rect l="l" t="t" r="r" b="b"/>
              <a:pathLst>
                <a:path w="12047" h="14209" extrusionOk="0">
                  <a:moveTo>
                    <a:pt x="9174" y="549"/>
                  </a:moveTo>
                  <a:cubicBezTo>
                    <a:pt x="9174" y="549"/>
                    <a:pt x="9854" y="853"/>
                    <a:pt x="9814" y="1229"/>
                  </a:cubicBezTo>
                  <a:lnTo>
                    <a:pt x="9814" y="3340"/>
                  </a:lnTo>
                  <a:lnTo>
                    <a:pt x="9854" y="3340"/>
                  </a:lnTo>
                  <a:lnTo>
                    <a:pt x="9854" y="6009"/>
                  </a:lnTo>
                  <a:cubicBezTo>
                    <a:pt x="9854" y="6131"/>
                    <a:pt x="9976" y="6263"/>
                    <a:pt x="10108" y="6263"/>
                  </a:cubicBezTo>
                  <a:cubicBezTo>
                    <a:pt x="10129" y="6268"/>
                    <a:pt x="10150" y="6270"/>
                    <a:pt x="10170" y="6270"/>
                  </a:cubicBezTo>
                  <a:cubicBezTo>
                    <a:pt x="10303" y="6270"/>
                    <a:pt x="10402" y="6159"/>
                    <a:pt x="10402" y="6009"/>
                  </a:cubicBezTo>
                  <a:lnTo>
                    <a:pt x="10402" y="3594"/>
                  </a:lnTo>
                  <a:lnTo>
                    <a:pt x="11498" y="3594"/>
                  </a:lnTo>
                  <a:lnTo>
                    <a:pt x="11498" y="13072"/>
                  </a:lnTo>
                  <a:cubicBezTo>
                    <a:pt x="11498" y="13407"/>
                    <a:pt x="11245" y="13661"/>
                    <a:pt x="10950" y="13661"/>
                  </a:cubicBezTo>
                  <a:cubicBezTo>
                    <a:pt x="10615" y="13661"/>
                    <a:pt x="10402" y="13407"/>
                    <a:pt x="10402" y="13072"/>
                  </a:cubicBezTo>
                  <a:lnTo>
                    <a:pt x="10402" y="8546"/>
                  </a:lnTo>
                  <a:cubicBezTo>
                    <a:pt x="10402" y="8373"/>
                    <a:pt x="10270" y="8252"/>
                    <a:pt x="10149" y="8252"/>
                  </a:cubicBezTo>
                  <a:cubicBezTo>
                    <a:pt x="10126" y="8246"/>
                    <a:pt x="10104" y="8244"/>
                    <a:pt x="10082" y="8244"/>
                  </a:cubicBezTo>
                  <a:cubicBezTo>
                    <a:pt x="9936" y="8244"/>
                    <a:pt x="9814" y="8355"/>
                    <a:pt x="9814" y="8505"/>
                  </a:cubicBezTo>
                  <a:lnTo>
                    <a:pt x="9814" y="13072"/>
                  </a:lnTo>
                  <a:cubicBezTo>
                    <a:pt x="9814" y="13285"/>
                    <a:pt x="9895" y="13488"/>
                    <a:pt x="9976" y="13661"/>
                  </a:cubicBezTo>
                  <a:lnTo>
                    <a:pt x="1015" y="13661"/>
                  </a:lnTo>
                  <a:cubicBezTo>
                    <a:pt x="761" y="13580"/>
                    <a:pt x="548" y="13366"/>
                    <a:pt x="548" y="13072"/>
                  </a:cubicBezTo>
                  <a:lnTo>
                    <a:pt x="548" y="1229"/>
                  </a:lnTo>
                  <a:cubicBezTo>
                    <a:pt x="548" y="853"/>
                    <a:pt x="842" y="549"/>
                    <a:pt x="1228" y="549"/>
                  </a:cubicBezTo>
                  <a:close/>
                  <a:moveTo>
                    <a:pt x="1228" y="1"/>
                  </a:moveTo>
                  <a:cubicBezTo>
                    <a:pt x="548" y="1"/>
                    <a:pt x="0" y="549"/>
                    <a:pt x="0" y="1229"/>
                  </a:cubicBezTo>
                  <a:lnTo>
                    <a:pt x="0" y="13072"/>
                  </a:lnTo>
                  <a:cubicBezTo>
                    <a:pt x="0" y="13620"/>
                    <a:pt x="376" y="14087"/>
                    <a:pt x="883" y="14209"/>
                  </a:cubicBezTo>
                  <a:lnTo>
                    <a:pt x="10950" y="14209"/>
                  </a:lnTo>
                  <a:cubicBezTo>
                    <a:pt x="11590" y="14209"/>
                    <a:pt x="12046" y="13701"/>
                    <a:pt x="12046" y="13072"/>
                  </a:cubicBezTo>
                  <a:lnTo>
                    <a:pt x="12046" y="3340"/>
                  </a:lnTo>
                  <a:cubicBezTo>
                    <a:pt x="12046" y="3177"/>
                    <a:pt x="11925" y="3045"/>
                    <a:pt x="11752" y="3045"/>
                  </a:cubicBezTo>
                  <a:lnTo>
                    <a:pt x="10402" y="3045"/>
                  </a:lnTo>
                  <a:lnTo>
                    <a:pt x="10402" y="1229"/>
                  </a:lnTo>
                  <a:cubicBezTo>
                    <a:pt x="10402" y="549"/>
                    <a:pt x="9854" y="1"/>
                    <a:pt x="9174"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7"/>
            <p:cNvSpPr/>
            <p:nvPr/>
          </p:nvSpPr>
          <p:spPr>
            <a:xfrm>
              <a:off x="4176075" y="3953100"/>
              <a:ext cx="93125" cy="13725"/>
            </a:xfrm>
            <a:custGeom>
              <a:avLst/>
              <a:gdLst/>
              <a:ahLst/>
              <a:cxnLst/>
              <a:rect l="l" t="t" r="r" b="b"/>
              <a:pathLst>
                <a:path w="3725" h="549" extrusionOk="0">
                  <a:moveTo>
                    <a:pt x="295" y="0"/>
                  </a:moveTo>
                  <a:cubicBezTo>
                    <a:pt x="132" y="0"/>
                    <a:pt x="0" y="173"/>
                    <a:pt x="0" y="335"/>
                  </a:cubicBezTo>
                  <a:cubicBezTo>
                    <a:pt x="41" y="467"/>
                    <a:pt x="173" y="548"/>
                    <a:pt x="295" y="548"/>
                  </a:cubicBezTo>
                  <a:lnTo>
                    <a:pt x="3430" y="548"/>
                  </a:lnTo>
                  <a:cubicBezTo>
                    <a:pt x="3593" y="548"/>
                    <a:pt x="3725" y="426"/>
                    <a:pt x="3725" y="254"/>
                  </a:cubicBezTo>
                  <a:cubicBezTo>
                    <a:pt x="3684" y="81"/>
                    <a:pt x="3552" y="0"/>
                    <a:pt x="3430"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7"/>
            <p:cNvSpPr/>
            <p:nvPr/>
          </p:nvSpPr>
          <p:spPr>
            <a:xfrm>
              <a:off x="4176075" y="3984800"/>
              <a:ext cx="93125" cy="13725"/>
            </a:xfrm>
            <a:custGeom>
              <a:avLst/>
              <a:gdLst/>
              <a:ahLst/>
              <a:cxnLst/>
              <a:rect l="l" t="t" r="r" b="b"/>
              <a:pathLst>
                <a:path w="3725" h="549" extrusionOk="0">
                  <a:moveTo>
                    <a:pt x="295" y="1"/>
                  </a:moveTo>
                  <a:cubicBezTo>
                    <a:pt x="132" y="1"/>
                    <a:pt x="0" y="173"/>
                    <a:pt x="0" y="336"/>
                  </a:cubicBezTo>
                  <a:cubicBezTo>
                    <a:pt x="41" y="467"/>
                    <a:pt x="173" y="549"/>
                    <a:pt x="295" y="549"/>
                  </a:cubicBezTo>
                  <a:lnTo>
                    <a:pt x="3430" y="549"/>
                  </a:lnTo>
                  <a:cubicBezTo>
                    <a:pt x="3593" y="549"/>
                    <a:pt x="3725" y="427"/>
                    <a:pt x="3725" y="254"/>
                  </a:cubicBezTo>
                  <a:cubicBezTo>
                    <a:pt x="3684" y="133"/>
                    <a:pt x="3552" y="1"/>
                    <a:pt x="3430"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7"/>
            <p:cNvSpPr/>
            <p:nvPr/>
          </p:nvSpPr>
          <p:spPr>
            <a:xfrm>
              <a:off x="4176075" y="4017525"/>
              <a:ext cx="93125" cy="13725"/>
            </a:xfrm>
            <a:custGeom>
              <a:avLst/>
              <a:gdLst/>
              <a:ahLst/>
              <a:cxnLst/>
              <a:rect l="l" t="t" r="r" b="b"/>
              <a:pathLst>
                <a:path w="3725" h="549" extrusionOk="0">
                  <a:moveTo>
                    <a:pt x="295" y="1"/>
                  </a:moveTo>
                  <a:cubicBezTo>
                    <a:pt x="132" y="1"/>
                    <a:pt x="0" y="133"/>
                    <a:pt x="0" y="295"/>
                  </a:cubicBezTo>
                  <a:cubicBezTo>
                    <a:pt x="41" y="427"/>
                    <a:pt x="173" y="549"/>
                    <a:pt x="295" y="549"/>
                  </a:cubicBezTo>
                  <a:lnTo>
                    <a:pt x="3430" y="549"/>
                  </a:lnTo>
                  <a:cubicBezTo>
                    <a:pt x="3593" y="549"/>
                    <a:pt x="3725" y="386"/>
                    <a:pt x="3725" y="214"/>
                  </a:cubicBezTo>
                  <a:cubicBezTo>
                    <a:pt x="3684" y="92"/>
                    <a:pt x="3552" y="1"/>
                    <a:pt x="3430"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7"/>
            <p:cNvSpPr/>
            <p:nvPr/>
          </p:nvSpPr>
          <p:spPr>
            <a:xfrm>
              <a:off x="4076875" y="4049250"/>
              <a:ext cx="192325" cy="13725"/>
            </a:xfrm>
            <a:custGeom>
              <a:avLst/>
              <a:gdLst/>
              <a:ahLst/>
              <a:cxnLst/>
              <a:rect l="l" t="t" r="r" b="b"/>
              <a:pathLst>
                <a:path w="7693" h="549" extrusionOk="0">
                  <a:moveTo>
                    <a:pt x="295" y="0"/>
                  </a:moveTo>
                  <a:cubicBezTo>
                    <a:pt x="122" y="0"/>
                    <a:pt x="0" y="132"/>
                    <a:pt x="0" y="295"/>
                  </a:cubicBezTo>
                  <a:cubicBezTo>
                    <a:pt x="41" y="467"/>
                    <a:pt x="163" y="548"/>
                    <a:pt x="295" y="548"/>
                  </a:cubicBezTo>
                  <a:lnTo>
                    <a:pt x="7398" y="548"/>
                  </a:lnTo>
                  <a:cubicBezTo>
                    <a:pt x="7561" y="548"/>
                    <a:pt x="7693" y="386"/>
                    <a:pt x="7693" y="213"/>
                  </a:cubicBezTo>
                  <a:cubicBezTo>
                    <a:pt x="7652" y="92"/>
                    <a:pt x="7520" y="0"/>
                    <a:pt x="7398"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7"/>
            <p:cNvSpPr/>
            <p:nvPr/>
          </p:nvSpPr>
          <p:spPr>
            <a:xfrm>
              <a:off x="4076875" y="3953100"/>
              <a:ext cx="79175" cy="78150"/>
            </a:xfrm>
            <a:custGeom>
              <a:avLst/>
              <a:gdLst/>
              <a:ahLst/>
              <a:cxnLst/>
              <a:rect l="l" t="t" r="r" b="b"/>
              <a:pathLst>
                <a:path w="3167" h="3126" extrusionOk="0">
                  <a:moveTo>
                    <a:pt x="2619" y="548"/>
                  </a:moveTo>
                  <a:lnTo>
                    <a:pt x="2619" y="2578"/>
                  </a:lnTo>
                  <a:lnTo>
                    <a:pt x="548" y="2578"/>
                  </a:lnTo>
                  <a:lnTo>
                    <a:pt x="548" y="548"/>
                  </a:lnTo>
                  <a:close/>
                  <a:moveTo>
                    <a:pt x="295" y="0"/>
                  </a:moveTo>
                  <a:cubicBezTo>
                    <a:pt x="122" y="0"/>
                    <a:pt x="0" y="132"/>
                    <a:pt x="0" y="294"/>
                  </a:cubicBezTo>
                  <a:lnTo>
                    <a:pt x="0" y="2831"/>
                  </a:lnTo>
                  <a:cubicBezTo>
                    <a:pt x="0" y="3004"/>
                    <a:pt x="122" y="3126"/>
                    <a:pt x="295" y="3126"/>
                  </a:cubicBezTo>
                  <a:lnTo>
                    <a:pt x="2872" y="3126"/>
                  </a:lnTo>
                  <a:cubicBezTo>
                    <a:pt x="3045" y="3126"/>
                    <a:pt x="3167" y="3004"/>
                    <a:pt x="3167" y="2831"/>
                  </a:cubicBezTo>
                  <a:lnTo>
                    <a:pt x="3167" y="294"/>
                  </a:lnTo>
                  <a:cubicBezTo>
                    <a:pt x="3167" y="132"/>
                    <a:pt x="3045" y="0"/>
                    <a:pt x="2872"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6" name="Google Shape;1686;p37"/>
          <p:cNvGrpSpPr/>
          <p:nvPr/>
        </p:nvGrpSpPr>
        <p:grpSpPr>
          <a:xfrm>
            <a:off x="6678301" y="502525"/>
            <a:ext cx="2906966" cy="4764365"/>
            <a:chOff x="6678301" y="502525"/>
            <a:chExt cx="2906966" cy="4764365"/>
          </a:xfrm>
        </p:grpSpPr>
        <p:grpSp>
          <p:nvGrpSpPr>
            <p:cNvPr id="1687" name="Google Shape;1687;p37"/>
            <p:cNvGrpSpPr/>
            <p:nvPr/>
          </p:nvGrpSpPr>
          <p:grpSpPr>
            <a:xfrm>
              <a:off x="6678301" y="4290119"/>
              <a:ext cx="1312462" cy="976771"/>
              <a:chOff x="5951675" y="3577056"/>
              <a:chExt cx="1387821" cy="1032855"/>
            </a:xfrm>
          </p:grpSpPr>
          <p:sp>
            <p:nvSpPr>
              <p:cNvPr id="1688" name="Google Shape;1688;p37"/>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7"/>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0" name="Google Shape;1690;p37"/>
            <p:cNvGrpSpPr/>
            <p:nvPr/>
          </p:nvGrpSpPr>
          <p:grpSpPr>
            <a:xfrm>
              <a:off x="7601086" y="1910212"/>
              <a:ext cx="1984181" cy="3233330"/>
              <a:chOff x="525125" y="1486050"/>
              <a:chExt cx="2124163" cy="3461439"/>
            </a:xfrm>
          </p:grpSpPr>
          <p:sp>
            <p:nvSpPr>
              <p:cNvPr id="1691" name="Google Shape;1691;p37"/>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7"/>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7"/>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7"/>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7"/>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7"/>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7"/>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7"/>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7"/>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7"/>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7"/>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7"/>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7"/>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7"/>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7"/>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7"/>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7"/>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7"/>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7"/>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7"/>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7"/>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7"/>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7"/>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7"/>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7"/>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7"/>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7"/>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7"/>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7"/>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7"/>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7"/>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7"/>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7"/>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7"/>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5" name="Google Shape;1725;p37"/>
              <p:cNvGrpSpPr/>
              <p:nvPr/>
            </p:nvGrpSpPr>
            <p:grpSpPr>
              <a:xfrm>
                <a:off x="973439" y="2819098"/>
                <a:ext cx="174934" cy="130542"/>
                <a:chOff x="2714005" y="3446776"/>
                <a:chExt cx="330750" cy="246818"/>
              </a:xfrm>
            </p:grpSpPr>
            <p:sp>
              <p:nvSpPr>
                <p:cNvPr id="1726" name="Google Shape;1726;p37"/>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7"/>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8" name="Google Shape;1728;p37"/>
              <p:cNvGrpSpPr/>
              <p:nvPr/>
            </p:nvGrpSpPr>
            <p:grpSpPr>
              <a:xfrm>
                <a:off x="1640414" y="2819098"/>
                <a:ext cx="174934" cy="130542"/>
                <a:chOff x="2714005" y="3446776"/>
                <a:chExt cx="330750" cy="246818"/>
              </a:xfrm>
            </p:grpSpPr>
            <p:sp>
              <p:nvSpPr>
                <p:cNvPr id="1729" name="Google Shape;1729;p37"/>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7"/>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31" name="Google Shape;1731;p37"/>
            <p:cNvSpPr/>
            <p:nvPr/>
          </p:nvSpPr>
          <p:spPr>
            <a:xfrm>
              <a:off x="8040900" y="50252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29"/>
          <p:cNvSpPr txBox="1">
            <a:spLocks noGrp="1"/>
          </p:cNvSpPr>
          <p:nvPr>
            <p:ph type="title"/>
          </p:nvPr>
        </p:nvSpPr>
        <p:spPr>
          <a:xfrm>
            <a:off x="720000" y="3563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Convenience (As a Feature)</a:t>
            </a:r>
            <a:endParaRPr dirty="0"/>
          </a:p>
        </p:txBody>
      </p:sp>
      <p:sp>
        <p:nvSpPr>
          <p:cNvPr id="1341" name="Google Shape;1341;p29"/>
          <p:cNvSpPr txBox="1">
            <a:spLocks noGrp="1"/>
          </p:cNvSpPr>
          <p:nvPr>
            <p:ph type="body" idx="1"/>
          </p:nvPr>
        </p:nvSpPr>
        <p:spPr>
          <a:xfrm>
            <a:off x="720000" y="864350"/>
            <a:ext cx="7704000" cy="3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Grocery stores are divided into traditional and non-traditional types, are dependent on their regions, and are occasionally divided between their size, price of goods, or even year-end sales. </a:t>
            </a:r>
            <a:endParaRPr dirty="0"/>
          </a:p>
          <a:p>
            <a:pPr marL="0" lvl="0" indent="0" algn="l" rtl="0">
              <a:spcBef>
                <a:spcPts val="0"/>
              </a:spcBef>
              <a:spcAft>
                <a:spcPts val="0"/>
              </a:spcAft>
              <a:buNone/>
            </a:pPr>
            <a:endParaRPr dirty="0"/>
          </a:p>
        </p:txBody>
      </p:sp>
      <p:graphicFrame>
        <p:nvGraphicFramePr>
          <p:cNvPr id="1342" name="Google Shape;1342;p29"/>
          <p:cNvGraphicFramePr/>
          <p:nvPr>
            <p:extLst>
              <p:ext uri="{D42A27DB-BD31-4B8C-83A1-F6EECF244321}">
                <p14:modId xmlns:p14="http://schemas.microsoft.com/office/powerpoint/2010/main" val="467395973"/>
              </p:ext>
            </p:extLst>
          </p:nvPr>
        </p:nvGraphicFramePr>
        <p:xfrm>
          <a:off x="217010" y="1437050"/>
          <a:ext cx="7224570" cy="3306836"/>
        </p:xfrm>
        <a:graphic>
          <a:graphicData uri="http://schemas.openxmlformats.org/drawingml/2006/table">
            <a:tbl>
              <a:tblPr>
                <a:noFill/>
                <a:tableStyleId>{5BE1C011-1945-49D7-89B2-0DE12A4E9BAA}</a:tableStyleId>
              </a:tblPr>
              <a:tblGrid>
                <a:gridCol w="2145386">
                  <a:extLst>
                    <a:ext uri="{9D8B030D-6E8A-4147-A177-3AD203B41FA5}">
                      <a16:colId xmlns:a16="http://schemas.microsoft.com/office/drawing/2014/main" val="20000"/>
                    </a:ext>
                  </a:extLst>
                </a:gridCol>
                <a:gridCol w="5079184">
                  <a:extLst>
                    <a:ext uri="{9D8B030D-6E8A-4147-A177-3AD203B41FA5}">
                      <a16:colId xmlns:a16="http://schemas.microsoft.com/office/drawing/2014/main" val="1717309157"/>
                    </a:ext>
                  </a:extLst>
                </a:gridCol>
              </a:tblGrid>
              <a:tr h="525522">
                <a:tc>
                  <a:txBody>
                    <a:bodyPr/>
                    <a:lstStyle/>
                    <a:p>
                      <a:pPr marL="0" lvl="0" indent="0" algn="ctr" rtl="0">
                        <a:spcBef>
                          <a:spcPts val="0"/>
                        </a:spcBef>
                        <a:spcAft>
                          <a:spcPts val="0"/>
                        </a:spcAft>
                        <a:buNone/>
                      </a:pPr>
                      <a:r>
                        <a:rPr lang="en-US" sz="1400" u="sng" dirty="0" smtClean="0">
                          <a:solidFill>
                            <a:schemeClr val="lt1"/>
                          </a:solidFill>
                          <a:latin typeface="Raleway Black"/>
                          <a:ea typeface="Raleway Black"/>
                          <a:cs typeface="Raleway Black"/>
                          <a:sym typeface="Raleway Black"/>
                        </a:rPr>
                        <a:t>Supermarket</a:t>
                      </a:r>
                      <a:endParaRPr lang="en-US" sz="1400" u="sng" dirty="0">
                        <a:solidFill>
                          <a:schemeClr val="lt1"/>
                        </a:solidFill>
                        <a:latin typeface="Raleway Black"/>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US" sz="1000" b="0" i="0" u="none" strike="noStrike" cap="none" dirty="0" smtClean="0">
                          <a:solidFill>
                            <a:srgbClr val="000000"/>
                          </a:solidFill>
                          <a:effectLst/>
                          <a:latin typeface="Arial"/>
                          <a:ea typeface="Arial"/>
                          <a:cs typeface="Arial"/>
                          <a:sym typeface="Arial"/>
                        </a:rPr>
                        <a:t>A large shop for groceries. It's a full service grocery store that often sells a variety of non-food products as well. Almost always part of a chain (Publix, Harris Teeter, </a:t>
                      </a:r>
                      <a:r>
                        <a:rPr lang="en-US" sz="1000" b="0" i="0" u="none" strike="noStrike" cap="none" dirty="0" err="1" smtClean="0">
                          <a:solidFill>
                            <a:srgbClr val="000000"/>
                          </a:solidFill>
                          <a:effectLst/>
                          <a:latin typeface="Arial"/>
                          <a:ea typeface="Arial"/>
                          <a:cs typeface="Arial"/>
                          <a:sym typeface="Arial"/>
                        </a:rPr>
                        <a:t>Piggly</a:t>
                      </a:r>
                      <a:r>
                        <a:rPr lang="en-US" sz="1000" b="0" i="0" u="none" strike="noStrike" cap="none" dirty="0" smtClean="0">
                          <a:solidFill>
                            <a:srgbClr val="000000"/>
                          </a:solidFill>
                          <a:effectLst/>
                          <a:latin typeface="Arial"/>
                          <a:ea typeface="Arial"/>
                          <a:cs typeface="Arial"/>
                          <a:sym typeface="Arial"/>
                        </a:rPr>
                        <a:t> Wiggly, </a:t>
                      </a:r>
                      <a:r>
                        <a:rPr lang="en-US" sz="1000" b="0" i="0" u="none" strike="noStrike" cap="none" dirty="0" err="1" smtClean="0">
                          <a:solidFill>
                            <a:srgbClr val="000000"/>
                          </a:solidFill>
                          <a:effectLst/>
                          <a:latin typeface="Arial"/>
                          <a:ea typeface="Arial"/>
                          <a:cs typeface="Arial"/>
                          <a:sym typeface="Arial"/>
                        </a:rPr>
                        <a:t>BiLo</a:t>
                      </a:r>
                      <a:r>
                        <a:rPr lang="en-US" sz="1000" b="0" i="0" u="none" strike="noStrike" cap="none" dirty="0" smtClean="0">
                          <a:solidFill>
                            <a:srgbClr val="000000"/>
                          </a:solidFill>
                          <a:effectLst/>
                          <a:latin typeface="Arial"/>
                          <a:ea typeface="Arial"/>
                          <a:cs typeface="Arial"/>
                          <a:sym typeface="Arial"/>
                        </a:rPr>
                        <a:t>, Ingles, Bells, </a:t>
                      </a:r>
                      <a:r>
                        <a:rPr lang="en-US" sz="1000" b="0" i="0" u="none" strike="noStrike" cap="none" dirty="0" err="1" smtClean="0">
                          <a:solidFill>
                            <a:srgbClr val="000000"/>
                          </a:solidFill>
                          <a:effectLst/>
                          <a:latin typeface="Arial"/>
                          <a:ea typeface="Arial"/>
                          <a:cs typeface="Arial"/>
                          <a:sym typeface="Arial"/>
                        </a:rPr>
                        <a:t>Earthfare</a:t>
                      </a:r>
                      <a:r>
                        <a:rPr lang="en-US" sz="1000" b="0" i="0" u="none" strike="noStrike" cap="none" dirty="0" smtClean="0">
                          <a:solidFill>
                            <a:srgbClr val="000000"/>
                          </a:solidFill>
                          <a:effectLst/>
                          <a:latin typeface="Arial"/>
                          <a:ea typeface="Arial"/>
                          <a:cs typeface="Arial"/>
                          <a:sym typeface="Arial"/>
                        </a:rPr>
                        <a:t>).</a:t>
                      </a:r>
                      <a:endParaRPr lang="en-US" sz="1000" u="sng" dirty="0">
                        <a:solidFill>
                          <a:schemeClr val="lt1"/>
                        </a:solidFill>
                        <a:latin typeface="Montserrat Medium"/>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noFill/>
                  </a:tcPr>
                </a:tc>
                <a:extLst>
                  <a:ext uri="{0D108BD9-81ED-4DB2-BD59-A6C34878D82A}">
                    <a16:rowId xmlns:a16="http://schemas.microsoft.com/office/drawing/2014/main" val="10000"/>
                  </a:ext>
                </a:extLst>
              </a:tr>
              <a:tr h="525522">
                <a:tc>
                  <a:txBody>
                    <a:bodyPr/>
                    <a:lstStyle/>
                    <a:p>
                      <a:pPr marL="0" lvl="0" indent="0" algn="ctr" rtl="0">
                        <a:spcBef>
                          <a:spcPts val="0"/>
                        </a:spcBef>
                        <a:spcAft>
                          <a:spcPts val="0"/>
                        </a:spcAft>
                        <a:buNone/>
                      </a:pPr>
                      <a:r>
                        <a:rPr lang="en-US" sz="1400" u="sng" dirty="0" smtClean="0">
                          <a:solidFill>
                            <a:schemeClr val="lt1"/>
                          </a:solidFill>
                          <a:latin typeface="Raleway Black"/>
                          <a:ea typeface="Raleway Black"/>
                          <a:cs typeface="Raleway Black"/>
                          <a:sym typeface="Raleway Black"/>
                        </a:rPr>
                        <a:t>Variety</a:t>
                      </a:r>
                      <a:r>
                        <a:rPr lang="en-US" sz="1400" u="sng" baseline="0" dirty="0" smtClean="0">
                          <a:solidFill>
                            <a:schemeClr val="lt1"/>
                          </a:solidFill>
                          <a:latin typeface="Raleway Black"/>
                          <a:ea typeface="Raleway Black"/>
                          <a:cs typeface="Raleway Black"/>
                          <a:sym typeface="Raleway Black"/>
                        </a:rPr>
                        <a:t> </a:t>
                      </a:r>
                      <a:r>
                        <a:rPr lang="en-US" sz="1400" u="sng" dirty="0" smtClean="0">
                          <a:solidFill>
                            <a:schemeClr val="lt1"/>
                          </a:solidFill>
                          <a:latin typeface="Raleway Black"/>
                          <a:ea typeface="Raleway Black"/>
                          <a:cs typeface="Raleway Black"/>
                          <a:sym typeface="Raleway Black"/>
                        </a:rPr>
                        <a:t>Store</a:t>
                      </a:r>
                      <a:endParaRPr lang="en-US" sz="1400" u="sng" dirty="0">
                        <a:solidFill>
                          <a:schemeClr val="lt1"/>
                        </a:solidFill>
                        <a:latin typeface="Raleway Black"/>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rgbClr val="000000"/>
                          </a:solidFill>
                          <a:effectLst/>
                          <a:latin typeface="Arial"/>
                          <a:ea typeface="Arial"/>
                          <a:cs typeface="Arial"/>
                          <a:sym typeface="Arial"/>
                        </a:rPr>
                        <a:t>A variety store or price-point retailer is a retail shop that sells inexpensive items, usually with a single price point for all items in the store</a:t>
                      </a:r>
                      <a:r>
                        <a:rPr lang="en-US" sz="1000" b="0" i="0" u="none" strike="noStrike" cap="none" baseline="0" dirty="0" smtClean="0">
                          <a:solidFill>
                            <a:srgbClr val="000000"/>
                          </a:solidFill>
                          <a:effectLst/>
                          <a:latin typeface="Arial"/>
                          <a:ea typeface="Arial"/>
                          <a:cs typeface="Arial"/>
                          <a:sym typeface="Arial"/>
                        </a:rPr>
                        <a:t> (Dollar Tree, Family Dollar, Dollar General).</a:t>
                      </a:r>
                      <a:endParaRPr lang="en-US" sz="1000" u="sng" dirty="0">
                        <a:solidFill>
                          <a:schemeClr val="lt1"/>
                        </a:solidFill>
                        <a:latin typeface="Raleway Black"/>
                        <a:ea typeface="Raleway Black"/>
                        <a:cs typeface="Raleway Black"/>
                        <a:sym typeface="Raleway Black"/>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noFill/>
                  </a:tcPr>
                </a:tc>
                <a:extLst>
                  <a:ext uri="{0D108BD9-81ED-4DB2-BD59-A6C34878D82A}">
                    <a16:rowId xmlns:a16="http://schemas.microsoft.com/office/drawing/2014/main" val="10002"/>
                  </a:ext>
                </a:extLst>
              </a:tr>
              <a:tr h="831445">
                <a:tc>
                  <a:txBody>
                    <a:bodyPr/>
                    <a:lstStyle/>
                    <a:p>
                      <a:pPr marL="0" lvl="0" indent="0" algn="ctr" rtl="0">
                        <a:spcBef>
                          <a:spcPts val="0"/>
                        </a:spcBef>
                        <a:spcAft>
                          <a:spcPts val="0"/>
                        </a:spcAft>
                        <a:buNone/>
                      </a:pPr>
                      <a:r>
                        <a:rPr lang="en-US" sz="1400" u="sng" dirty="0" smtClean="0">
                          <a:solidFill>
                            <a:schemeClr val="lt1"/>
                          </a:solidFill>
                          <a:latin typeface="Raleway Black"/>
                          <a:ea typeface="Raleway Black"/>
                          <a:cs typeface="Raleway Black"/>
                          <a:sym typeface="Raleway Black"/>
                        </a:rPr>
                        <a:t>Warehouse Club</a:t>
                      </a:r>
                      <a:endParaRPr lang="en-US" sz="1400" u="sng" dirty="0">
                        <a:solidFill>
                          <a:schemeClr val="lt1"/>
                        </a:solidFill>
                        <a:latin typeface="Raleway Black"/>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rgbClr val="000000"/>
                          </a:solidFill>
                          <a:effectLst/>
                          <a:latin typeface="Arial"/>
                          <a:ea typeface="Arial"/>
                          <a:cs typeface="Arial"/>
                          <a:sym typeface="Arial"/>
                        </a:rPr>
                        <a:t>A non-traditional</a:t>
                      </a:r>
                      <a:r>
                        <a:rPr lang="en-US" sz="1000" b="0" i="0" u="none" strike="noStrike" cap="none" baseline="0" dirty="0" smtClean="0">
                          <a:solidFill>
                            <a:srgbClr val="000000"/>
                          </a:solidFill>
                          <a:effectLst/>
                          <a:latin typeface="Arial"/>
                          <a:ea typeface="Arial"/>
                          <a:cs typeface="Arial"/>
                          <a:sym typeface="Arial"/>
                        </a:rPr>
                        <a:t> membership-retailer hybrid that sells bulk products in a warehouse environment. At least </a:t>
                      </a:r>
                      <a:r>
                        <a:rPr lang="en-US" sz="1000" b="0" i="0" u="none" strike="noStrike" cap="none" dirty="0" smtClean="0">
                          <a:solidFill>
                            <a:srgbClr val="000000"/>
                          </a:solidFill>
                          <a:effectLst/>
                          <a:latin typeface="Arial"/>
                          <a:ea typeface="Arial"/>
                          <a:cs typeface="Arial"/>
                          <a:sym typeface="Arial"/>
                        </a:rPr>
                        <a:t>40% of products devoted to grocery (Costco, Sam’s Club, BJ’s).</a:t>
                      </a:r>
                      <a:endParaRPr lang="en-US" sz="1000" u="sng" dirty="0" smtClean="0">
                        <a:solidFill>
                          <a:schemeClr val="lt1"/>
                        </a:solidFill>
                        <a:latin typeface="Raleway Black"/>
                        <a:ea typeface="Raleway Black"/>
                        <a:cs typeface="Raleway Black"/>
                        <a:sym typeface="Raleway Black"/>
                      </a:endParaRPr>
                    </a:p>
                    <a:p>
                      <a:pPr marL="0" lvl="0" indent="0" algn="ctr" rtl="0">
                        <a:spcBef>
                          <a:spcPts val="0"/>
                        </a:spcBef>
                        <a:spcAft>
                          <a:spcPts val="0"/>
                        </a:spcAft>
                        <a:buNone/>
                      </a:pPr>
                      <a:endParaRPr lang="en-US" sz="1000" u="sng" dirty="0">
                        <a:solidFill>
                          <a:schemeClr val="lt1"/>
                        </a:solidFill>
                        <a:latin typeface="Raleway Black"/>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noFill/>
                  </a:tcPr>
                </a:tc>
                <a:extLst>
                  <a:ext uri="{0D108BD9-81ED-4DB2-BD59-A6C34878D82A}">
                    <a16:rowId xmlns:a16="http://schemas.microsoft.com/office/drawing/2014/main" val="10003"/>
                  </a:ext>
                </a:extLst>
              </a:tr>
              <a:tr h="669769">
                <a:tc>
                  <a:txBody>
                    <a:bodyPr/>
                    <a:lstStyle/>
                    <a:p>
                      <a:pPr marL="0" lvl="0" indent="0" algn="ctr" rtl="0">
                        <a:spcBef>
                          <a:spcPts val="0"/>
                        </a:spcBef>
                        <a:spcAft>
                          <a:spcPts val="0"/>
                        </a:spcAft>
                        <a:buNone/>
                      </a:pPr>
                      <a:r>
                        <a:rPr lang="en-US" sz="1400" u="sng" dirty="0" smtClean="0">
                          <a:solidFill>
                            <a:schemeClr val="lt1"/>
                          </a:solidFill>
                          <a:latin typeface="Raleway Black"/>
                          <a:ea typeface="Raleway Black"/>
                          <a:cs typeface="Raleway Black"/>
                          <a:sym typeface="Raleway Black"/>
                        </a:rPr>
                        <a:t>Supercenter</a:t>
                      </a:r>
                      <a:endParaRPr lang="en-US" sz="1400" u="sng" dirty="0">
                        <a:solidFill>
                          <a:schemeClr val="lt1"/>
                        </a:solidFill>
                        <a:latin typeface="Raleway Black"/>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US" sz="1000" b="0" i="0" u="none" strike="noStrike" cap="none" dirty="0" smtClean="0">
                          <a:solidFill>
                            <a:srgbClr val="000000"/>
                          </a:solidFill>
                          <a:effectLst/>
                          <a:latin typeface="Arial"/>
                          <a:ea typeface="Arial"/>
                          <a:cs typeface="Arial"/>
                          <a:sym typeface="Arial"/>
                        </a:rPr>
                        <a:t>A non-traditional</a:t>
                      </a:r>
                      <a:r>
                        <a:rPr lang="en-US" sz="1000" b="0" i="0" u="none" strike="noStrike" cap="none" baseline="0" dirty="0" smtClean="0">
                          <a:solidFill>
                            <a:srgbClr val="000000"/>
                          </a:solidFill>
                          <a:effectLst/>
                          <a:latin typeface="Arial"/>
                          <a:ea typeface="Arial"/>
                          <a:cs typeface="Arial"/>
                          <a:sym typeface="Arial"/>
                        </a:rPr>
                        <a:t> food and drug store </a:t>
                      </a:r>
                      <a:r>
                        <a:rPr lang="en-US" sz="1000" b="0" i="0" u="none" strike="noStrike" cap="none" dirty="0" smtClean="0">
                          <a:solidFill>
                            <a:srgbClr val="000000"/>
                          </a:solidFill>
                          <a:effectLst/>
                          <a:latin typeface="Arial"/>
                          <a:ea typeface="Arial"/>
                          <a:cs typeface="Arial"/>
                          <a:sym typeface="Arial"/>
                        </a:rPr>
                        <a:t>combination that sells mass merchandise.</a:t>
                      </a:r>
                      <a:r>
                        <a:rPr lang="en-US" sz="1000" b="0" i="0" u="none" strike="noStrike" cap="none" baseline="0" dirty="0" smtClean="0">
                          <a:solidFill>
                            <a:srgbClr val="000000"/>
                          </a:solidFill>
                          <a:effectLst/>
                          <a:latin typeface="Arial"/>
                          <a:ea typeface="Arial"/>
                          <a:cs typeface="Arial"/>
                          <a:sym typeface="Arial"/>
                        </a:rPr>
                        <a:t> At least </a:t>
                      </a:r>
                      <a:r>
                        <a:rPr lang="en-US" sz="1000" b="0" i="0" u="none" strike="noStrike" cap="none" dirty="0" smtClean="0">
                          <a:solidFill>
                            <a:srgbClr val="000000"/>
                          </a:solidFill>
                          <a:effectLst/>
                          <a:latin typeface="Arial"/>
                          <a:ea typeface="Arial"/>
                          <a:cs typeface="Arial"/>
                          <a:sym typeface="Arial"/>
                        </a:rPr>
                        <a:t>40% of products devoted to grocery</a:t>
                      </a:r>
                      <a:r>
                        <a:rPr lang="en-US" sz="1000" b="0" i="0" u="none" strike="noStrike" cap="none" baseline="0" dirty="0" smtClean="0">
                          <a:solidFill>
                            <a:srgbClr val="000000"/>
                          </a:solidFill>
                          <a:effectLst/>
                          <a:latin typeface="Arial"/>
                          <a:ea typeface="Arial"/>
                          <a:cs typeface="Arial"/>
                          <a:sym typeface="Arial"/>
                        </a:rPr>
                        <a:t> (</a:t>
                      </a:r>
                      <a:r>
                        <a:rPr lang="en-US" sz="1000" b="0" i="0" u="none" strike="noStrike" cap="none" dirty="0" smtClean="0">
                          <a:solidFill>
                            <a:srgbClr val="000000"/>
                          </a:solidFill>
                          <a:effectLst/>
                          <a:latin typeface="Arial"/>
                          <a:ea typeface="Arial"/>
                          <a:cs typeface="Arial"/>
                          <a:sym typeface="Arial"/>
                        </a:rPr>
                        <a:t>Target, Walmart).</a:t>
                      </a:r>
                      <a:endParaRPr lang="en-US" sz="1000" u="sng" dirty="0">
                        <a:solidFill>
                          <a:schemeClr val="lt1"/>
                        </a:solidFill>
                        <a:latin typeface="Raleway Black"/>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noFill/>
                  </a:tcPr>
                </a:tc>
                <a:extLst>
                  <a:ext uri="{0D108BD9-81ED-4DB2-BD59-A6C34878D82A}">
                    <a16:rowId xmlns:a16="http://schemas.microsoft.com/office/drawing/2014/main" val="10004"/>
                  </a:ext>
                </a:extLst>
              </a:tr>
              <a:tr h="525522">
                <a:tc>
                  <a:txBody>
                    <a:bodyPr/>
                    <a:lstStyle/>
                    <a:p>
                      <a:pPr marL="0" lvl="0" indent="0" algn="ctr" rtl="0">
                        <a:spcBef>
                          <a:spcPts val="0"/>
                        </a:spcBef>
                        <a:spcAft>
                          <a:spcPts val="0"/>
                        </a:spcAft>
                        <a:buNone/>
                      </a:pPr>
                      <a:r>
                        <a:rPr lang="en-US" sz="1400" u="sng" dirty="0" smtClean="0">
                          <a:solidFill>
                            <a:schemeClr val="lt1"/>
                          </a:solidFill>
                          <a:latin typeface="Raleway Black"/>
                          <a:ea typeface="Raleway Black"/>
                          <a:cs typeface="Raleway Black"/>
                          <a:sym typeface="Raleway Black"/>
                        </a:rPr>
                        <a:t>Convenience Store</a:t>
                      </a:r>
                      <a:endParaRPr lang="en-US" sz="1400" u="sng" dirty="0">
                        <a:solidFill>
                          <a:schemeClr val="lt1"/>
                        </a:solidFill>
                        <a:latin typeface="Raleway Black"/>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US" sz="1000" b="0" i="0" u="none" strike="noStrike" cap="none" dirty="0" smtClean="0">
                          <a:solidFill>
                            <a:srgbClr val="000000"/>
                          </a:solidFill>
                          <a:effectLst/>
                          <a:latin typeface="Arial"/>
                          <a:ea typeface="Arial"/>
                          <a:cs typeface="Arial"/>
                          <a:sym typeface="Arial"/>
                        </a:rPr>
                        <a:t>A non-traditional, limited store that sells variety of general merchandise, including packaged food products</a:t>
                      </a:r>
                      <a:r>
                        <a:rPr lang="en-US" sz="1000" b="0" i="0" u="none" strike="noStrike" cap="none" baseline="0" dirty="0" smtClean="0">
                          <a:solidFill>
                            <a:srgbClr val="000000"/>
                          </a:solidFill>
                          <a:effectLst/>
                          <a:latin typeface="Arial"/>
                          <a:ea typeface="Arial"/>
                          <a:cs typeface="Arial"/>
                          <a:sym typeface="Arial"/>
                        </a:rPr>
                        <a:t> (</a:t>
                      </a:r>
                      <a:r>
                        <a:rPr lang="en-US" sz="1000" b="0" i="0" u="none" strike="noStrike" cap="none" dirty="0" smtClean="0">
                          <a:solidFill>
                            <a:srgbClr val="000000"/>
                          </a:solidFill>
                          <a:effectLst/>
                          <a:latin typeface="Arial"/>
                          <a:ea typeface="Arial"/>
                          <a:cs typeface="Arial"/>
                          <a:sym typeface="Arial"/>
                        </a:rPr>
                        <a:t>7-Eleven, Quick Trip.)</a:t>
                      </a:r>
                      <a:endParaRPr lang="en-US" sz="1000" u="sng" dirty="0">
                        <a:solidFill>
                          <a:schemeClr val="lt1"/>
                        </a:solidFill>
                        <a:latin typeface="Raleway Black"/>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the Literature Say?</a:t>
            </a:r>
            <a:endParaRPr lang="en-US" dirty="0"/>
          </a:p>
        </p:txBody>
      </p:sp>
      <p:sp>
        <p:nvSpPr>
          <p:cNvPr id="3" name="Subtitle 2"/>
          <p:cNvSpPr>
            <a:spLocks noGrp="1"/>
          </p:cNvSpPr>
          <p:nvPr>
            <p:ph type="subTitle" idx="1"/>
          </p:nvPr>
        </p:nvSpPr>
        <p:spPr>
          <a:xfrm>
            <a:off x="522884" y="1148175"/>
            <a:ext cx="4108589" cy="418200"/>
          </a:xfrm>
        </p:spPr>
        <p:txBody>
          <a:bodyPr/>
          <a:lstStyle/>
          <a:p>
            <a:r>
              <a:rPr lang="en-US" dirty="0" smtClean="0"/>
              <a:t>Distance is Statistically Significant</a:t>
            </a:r>
            <a:endParaRPr lang="en-US" dirty="0"/>
          </a:p>
        </p:txBody>
      </p:sp>
      <p:sp>
        <p:nvSpPr>
          <p:cNvPr id="4" name="Subtitle 3"/>
          <p:cNvSpPr>
            <a:spLocks noGrp="1"/>
          </p:cNvSpPr>
          <p:nvPr>
            <p:ph type="subTitle" idx="2"/>
          </p:nvPr>
        </p:nvSpPr>
        <p:spPr>
          <a:xfrm>
            <a:off x="794621" y="1566375"/>
            <a:ext cx="3643564" cy="1000800"/>
          </a:xfrm>
        </p:spPr>
        <p:txBody>
          <a:bodyPr/>
          <a:lstStyle/>
          <a:p>
            <a:pPr algn="l">
              <a:buFont typeface="Arial" panose="020B0604020202020204" pitchFamily="34" charset="0"/>
              <a:buChar char="•"/>
            </a:pPr>
            <a:r>
              <a:rPr lang="en-US" dirty="0" smtClean="0"/>
              <a:t>It was consistently shown that, the closer a home was to selected amenities, there was an increase in rental prices. This both applied to higher income households and low income households.  </a:t>
            </a:r>
            <a:endParaRPr lang="en-US" dirty="0"/>
          </a:p>
        </p:txBody>
      </p:sp>
      <p:sp>
        <p:nvSpPr>
          <p:cNvPr id="5" name="Subtitle 4"/>
          <p:cNvSpPr>
            <a:spLocks noGrp="1"/>
          </p:cNvSpPr>
          <p:nvPr>
            <p:ph type="subTitle" idx="3"/>
          </p:nvPr>
        </p:nvSpPr>
        <p:spPr>
          <a:xfrm>
            <a:off x="5053386" y="1566375"/>
            <a:ext cx="3570224" cy="1000800"/>
          </a:xfrm>
        </p:spPr>
        <p:txBody>
          <a:bodyPr/>
          <a:lstStyle/>
          <a:p>
            <a:pPr algn="l">
              <a:buFont typeface="Arial" panose="020B0604020202020204" pitchFamily="34" charset="0"/>
              <a:buChar char="•"/>
            </a:pPr>
            <a:r>
              <a:rPr lang="en-US" dirty="0" smtClean="0"/>
              <a:t>Higher income households are able to change grocery stores more easily, are more able to travel, and are more interested in service availability (EG parking). </a:t>
            </a:r>
            <a:endParaRPr lang="en-US" dirty="0"/>
          </a:p>
        </p:txBody>
      </p:sp>
      <p:sp>
        <p:nvSpPr>
          <p:cNvPr id="6" name="Subtitle 5"/>
          <p:cNvSpPr>
            <a:spLocks noGrp="1"/>
          </p:cNvSpPr>
          <p:nvPr>
            <p:ph type="subTitle" idx="4"/>
          </p:nvPr>
        </p:nvSpPr>
        <p:spPr>
          <a:xfrm>
            <a:off x="2110198" y="3299497"/>
            <a:ext cx="5182699" cy="1000800"/>
          </a:xfrm>
        </p:spPr>
        <p:txBody>
          <a:bodyPr/>
          <a:lstStyle/>
          <a:p>
            <a:pPr algn="l">
              <a:buFont typeface="Arial" panose="020B0604020202020204" pitchFamily="34" charset="0"/>
              <a:buChar char="•"/>
            </a:pPr>
            <a:r>
              <a:rPr lang="en-US" dirty="0" smtClean="0"/>
              <a:t>Considered “revitalization”, even in poor neighborhoods, the development of new grocery stores shows a positive increase in rental prices. This applies most to those houses closest to the new lots. </a:t>
            </a:r>
            <a:endParaRPr lang="en-US" dirty="0"/>
          </a:p>
        </p:txBody>
      </p:sp>
      <p:sp>
        <p:nvSpPr>
          <p:cNvPr id="7" name="Subtitle 6"/>
          <p:cNvSpPr>
            <a:spLocks noGrp="1"/>
          </p:cNvSpPr>
          <p:nvPr>
            <p:ph type="subTitle" idx="5"/>
          </p:nvPr>
        </p:nvSpPr>
        <p:spPr>
          <a:xfrm>
            <a:off x="4724790" y="1144057"/>
            <a:ext cx="4114411" cy="418200"/>
          </a:xfrm>
        </p:spPr>
        <p:txBody>
          <a:bodyPr/>
          <a:lstStyle/>
          <a:p>
            <a:r>
              <a:rPr lang="en-US" dirty="0" smtClean="0"/>
              <a:t>Type of Store Matters</a:t>
            </a:r>
            <a:endParaRPr lang="en-US" dirty="0"/>
          </a:p>
        </p:txBody>
      </p:sp>
      <p:sp>
        <p:nvSpPr>
          <p:cNvPr id="8" name="Subtitle 7"/>
          <p:cNvSpPr>
            <a:spLocks noGrp="1"/>
          </p:cNvSpPr>
          <p:nvPr>
            <p:ph type="subTitle" idx="6"/>
          </p:nvPr>
        </p:nvSpPr>
        <p:spPr>
          <a:xfrm>
            <a:off x="1730690" y="2881297"/>
            <a:ext cx="5682619" cy="418200"/>
          </a:xfrm>
        </p:spPr>
        <p:txBody>
          <a:bodyPr/>
          <a:lstStyle/>
          <a:p>
            <a:r>
              <a:rPr lang="en-US" dirty="0" smtClean="0"/>
              <a:t>Development Trends Spark Rental Price Increase</a:t>
            </a:r>
            <a:endParaRPr lang="en-US" dirty="0"/>
          </a:p>
        </p:txBody>
      </p:sp>
    </p:spTree>
    <p:extLst>
      <p:ext uri="{BB962C8B-B14F-4D97-AF65-F5344CB8AC3E}">
        <p14:creationId xmlns:p14="http://schemas.microsoft.com/office/powerpoint/2010/main" val="286076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cxnSp>
        <p:nvCxnSpPr>
          <p:cNvPr id="1513" name="Google Shape;1513;p33"/>
          <p:cNvCxnSpPr/>
          <p:nvPr/>
        </p:nvCxnSpPr>
        <p:spPr>
          <a:xfrm>
            <a:off x="0" y="337575"/>
            <a:ext cx="9150000" cy="0"/>
          </a:xfrm>
          <a:prstGeom prst="straightConnector1">
            <a:avLst/>
          </a:prstGeom>
          <a:noFill/>
          <a:ln w="9525" cap="flat" cmpd="sng">
            <a:solidFill>
              <a:schemeClr val="dk1"/>
            </a:solidFill>
            <a:prstDash val="solid"/>
            <a:round/>
            <a:headEnd type="none" w="med" len="med"/>
            <a:tailEnd type="none" w="med" len="med"/>
          </a:ln>
        </p:spPr>
      </p:cxnSp>
      <p:sp>
        <p:nvSpPr>
          <p:cNvPr id="1514" name="Google Shape;1514;p33"/>
          <p:cNvSpPr/>
          <p:nvPr/>
        </p:nvSpPr>
        <p:spPr>
          <a:xfrm rot="-5400000">
            <a:off x="26100" y="181575"/>
            <a:ext cx="259800" cy="31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9" name="Google Shape;1508;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Features as a Measurement</a:t>
            </a:r>
            <a:endParaRPr/>
          </a:p>
        </p:txBody>
      </p:sp>
      <p:sp>
        <p:nvSpPr>
          <p:cNvPr id="30" name="Google Shape;1509;p33"/>
          <p:cNvSpPr txBox="1">
            <a:spLocks/>
          </p:cNvSpPr>
          <p:nvPr/>
        </p:nvSpPr>
        <p:spPr>
          <a:xfrm>
            <a:off x="720000" y="1030280"/>
            <a:ext cx="7940161" cy="138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2pPr>
            <a:lvl3pPr marL="1371600" marR="0" lvl="2"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3pPr>
            <a:lvl4pPr marL="1828800" marR="0" lvl="3"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4pPr>
            <a:lvl5pPr marL="2286000" marR="0" lvl="4"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5pPr>
            <a:lvl6pPr marL="2743200" marR="0" lvl="5"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6pPr>
            <a:lvl7pPr marL="3200400" marR="0" lvl="6"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7pPr>
            <a:lvl8pPr marL="3657600" marR="0" lvl="7"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8pPr>
            <a:lvl9pPr marL="4114800" marR="0" lvl="8" indent="-304800" algn="ctr" rtl="0">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9pPr>
          </a:lstStyle>
          <a:p>
            <a:pPr marL="228600" indent="-228600" algn="l">
              <a:buFont typeface="Arial" panose="020B0604020202020204" pitchFamily="34" charset="0"/>
              <a:buChar char="●"/>
            </a:pPr>
            <a:r>
              <a:rPr lang="en-US"/>
              <a:t>Because of the variety and quality of features, we will vary whether we use distance, density, or both based on the type of feature being used. </a:t>
            </a:r>
          </a:p>
        </p:txBody>
      </p:sp>
      <p:sp>
        <p:nvSpPr>
          <p:cNvPr id="31" name="Google Shape;1510;p33"/>
          <p:cNvSpPr txBox="1">
            <a:spLocks noGrp="1"/>
          </p:cNvSpPr>
          <p:nvPr>
            <p:ph type="subTitle" idx="1"/>
          </p:nvPr>
        </p:nvSpPr>
        <p:spPr>
          <a:xfrm>
            <a:off x="1379491" y="1669619"/>
            <a:ext cx="3076500" cy="50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Distance-Based</a:t>
            </a:r>
            <a:endParaRPr dirty="0"/>
          </a:p>
        </p:txBody>
      </p:sp>
      <p:sp>
        <p:nvSpPr>
          <p:cNvPr id="32" name="Google Shape;1509;p33"/>
          <p:cNvSpPr txBox="1">
            <a:spLocks noGrp="1"/>
          </p:cNvSpPr>
          <p:nvPr>
            <p:ph type="subTitle" idx="3"/>
          </p:nvPr>
        </p:nvSpPr>
        <p:spPr>
          <a:xfrm>
            <a:off x="1379491" y="2167062"/>
            <a:ext cx="3076500" cy="1709333"/>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 dirty="0"/>
              <a:t>Using sources like Google.api</a:t>
            </a:r>
            <a:r>
              <a:rPr lang="en" dirty="0" smtClean="0"/>
              <a:t>, </a:t>
            </a:r>
            <a:r>
              <a:rPr lang="en-US" dirty="0"/>
              <a:t>Foursquare, </a:t>
            </a:r>
            <a:r>
              <a:rPr lang="en-US" dirty="0" smtClean="0"/>
              <a:t>and </a:t>
            </a:r>
            <a:r>
              <a:rPr lang="en-US" dirty="0" err="1" smtClean="0"/>
              <a:t>OpenStreetMap</a:t>
            </a:r>
            <a:r>
              <a:rPr lang="en-US" dirty="0"/>
              <a:t>,</a:t>
            </a:r>
            <a:r>
              <a:rPr lang="en" dirty="0" smtClean="0"/>
              <a:t> </a:t>
            </a:r>
            <a:r>
              <a:rPr lang="en" dirty="0"/>
              <a:t>we will join geospatial dataset with the rental dataset to find most influential feature influences. As a base, it would be </a:t>
            </a:r>
            <a:r>
              <a:rPr lang="en" dirty="0" smtClean="0"/>
              <a:t>closest *feature* to location given.</a:t>
            </a:r>
          </a:p>
          <a:p>
            <a:pPr marL="171450" indent="-171450">
              <a:buFont typeface="Arial" panose="020B0604020202020204" pitchFamily="34" charset="0"/>
              <a:buChar char="•"/>
            </a:pPr>
            <a:endParaRPr lang="en" dirty="0"/>
          </a:p>
          <a:p>
            <a:pPr marL="171450" indent="-171450">
              <a:buFont typeface="Arial" panose="020B0604020202020204" pitchFamily="34" charset="0"/>
              <a:buChar char="•"/>
            </a:pPr>
            <a:r>
              <a:rPr lang="en" dirty="0" smtClean="0"/>
              <a:t>However, we also have a previous data that gave us set limits of: </a:t>
            </a:r>
            <a:r>
              <a:rPr lang="en-US" dirty="0"/>
              <a:t>0-199.9, 200-399.9, 400-599.9, and 500-800 </a:t>
            </a:r>
            <a:r>
              <a:rPr lang="en-US" dirty="0" smtClean="0"/>
              <a:t>meters. </a:t>
            </a:r>
            <a:r>
              <a:rPr lang="en-US" dirty="0"/>
              <a:t>400-599.9 was </a:t>
            </a:r>
            <a:r>
              <a:rPr lang="en-US" dirty="0" smtClean="0"/>
              <a:t>considered not statistically significant. This should be kept in mind.</a:t>
            </a:r>
            <a:endParaRPr dirty="0"/>
          </a:p>
        </p:txBody>
      </p:sp>
      <p:sp>
        <p:nvSpPr>
          <p:cNvPr id="33" name="Google Shape;1511;p33"/>
          <p:cNvSpPr txBox="1">
            <a:spLocks noGrp="1"/>
          </p:cNvSpPr>
          <p:nvPr>
            <p:ph type="subTitle" idx="2"/>
          </p:nvPr>
        </p:nvSpPr>
        <p:spPr>
          <a:xfrm>
            <a:off x="4687993" y="1669619"/>
            <a:ext cx="3076500" cy="50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Density-Based</a:t>
            </a:r>
            <a:endParaRPr dirty="0"/>
          </a:p>
        </p:txBody>
      </p:sp>
      <p:sp>
        <p:nvSpPr>
          <p:cNvPr id="34" name="Google Shape;1512;p33"/>
          <p:cNvSpPr txBox="1">
            <a:spLocks noGrp="1"/>
          </p:cNvSpPr>
          <p:nvPr>
            <p:ph type="subTitle" idx="4"/>
          </p:nvPr>
        </p:nvSpPr>
        <p:spPr>
          <a:xfrm>
            <a:off x="4687993" y="2176601"/>
            <a:ext cx="3076500" cy="13749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 dirty="0"/>
              <a:t>Essentially the same as the distance-based, except using quantity within a 1 mile radius. We will keep ideally keep the same radius throughout of 1 mile throughout the analysis to ensure features are measured on comparable </a:t>
            </a:r>
            <a:r>
              <a:rPr lang="en" dirty="0" smtClean="0"/>
              <a:t>scales. See previous comments on distance about significance.</a:t>
            </a: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sp>
        <p:nvSpPr>
          <p:cNvPr id="1557" name="Google Shape;1557;p35"/>
          <p:cNvSpPr txBox="1">
            <a:spLocks noGrp="1"/>
          </p:cNvSpPr>
          <p:nvPr>
            <p:ph type="subTitle" idx="2"/>
          </p:nvPr>
        </p:nvSpPr>
        <p:spPr>
          <a:xfrm>
            <a:off x="1478101" y="1684050"/>
            <a:ext cx="2981100" cy="1027800"/>
          </a:xfrm>
          <a:prstGeom prst="rect">
            <a:avLst/>
          </a:prstGeom>
        </p:spPr>
        <p:txBody>
          <a:bodyPr spcFirstLastPara="1" wrap="square" lIns="91425" tIns="91425" rIns="91425" bIns="91425" anchor="t" anchorCtr="0">
            <a:noAutofit/>
          </a:bodyPr>
          <a:lstStyle/>
          <a:p>
            <a:pPr marL="0" indent="0"/>
            <a:r>
              <a:rPr lang="en-US" dirty="0"/>
              <a:t>Capture non-linear relationships and interactions between amenities and rental prices.</a:t>
            </a:r>
          </a:p>
        </p:txBody>
      </p:sp>
      <p:sp>
        <p:nvSpPr>
          <p:cNvPr id="1558" name="Google Shape;1558;p35"/>
          <p:cNvSpPr txBox="1">
            <a:spLocks noGrp="1"/>
          </p:cNvSpPr>
          <p:nvPr>
            <p:ph type="subTitle" idx="3"/>
          </p:nvPr>
        </p:nvSpPr>
        <p:spPr>
          <a:xfrm>
            <a:off x="5219203" y="1684050"/>
            <a:ext cx="2981100" cy="1027800"/>
          </a:xfrm>
          <a:prstGeom prst="rect">
            <a:avLst/>
          </a:prstGeom>
        </p:spPr>
        <p:txBody>
          <a:bodyPr spcFirstLastPara="1" wrap="square" lIns="91425" tIns="91425" rIns="91425" bIns="91425" anchor="t" anchorCtr="0">
            <a:noAutofit/>
          </a:bodyPr>
          <a:lstStyle/>
          <a:p>
            <a:pPr marL="0" indent="0"/>
            <a:r>
              <a:rPr lang="en-US" dirty="0"/>
              <a:t>Like Random Forest, but typically more powerful and faster, especially with large datasets. It also handles missing values and scales well.</a:t>
            </a:r>
          </a:p>
        </p:txBody>
      </p:sp>
      <p:sp>
        <p:nvSpPr>
          <p:cNvPr id="1559" name="Google Shape;1559;p35"/>
          <p:cNvSpPr txBox="1">
            <a:spLocks noGrp="1"/>
          </p:cNvSpPr>
          <p:nvPr>
            <p:ph type="subTitle" idx="4"/>
          </p:nvPr>
        </p:nvSpPr>
        <p:spPr>
          <a:xfrm>
            <a:off x="1478101" y="3284100"/>
            <a:ext cx="2981100" cy="1027800"/>
          </a:xfrm>
          <a:prstGeom prst="rect">
            <a:avLst/>
          </a:prstGeom>
        </p:spPr>
        <p:txBody>
          <a:bodyPr spcFirstLastPara="1" wrap="square" lIns="91425" tIns="91425" rIns="91425" bIns="91425" anchor="t" anchorCtr="0">
            <a:noAutofit/>
          </a:bodyPr>
          <a:lstStyle/>
          <a:p>
            <a:pPr marL="0" indent="0"/>
            <a:r>
              <a:rPr lang="en-US" dirty="0"/>
              <a:t>Seek to understand the linear relationship between rental price and external amenities along with other features.</a:t>
            </a:r>
          </a:p>
        </p:txBody>
      </p:sp>
      <p:sp>
        <p:nvSpPr>
          <p:cNvPr id="1560" name="Google Shape;1560;p35"/>
          <p:cNvSpPr txBox="1">
            <a:spLocks noGrp="1"/>
          </p:cNvSpPr>
          <p:nvPr>
            <p:ph type="subTitle" idx="5"/>
          </p:nvPr>
        </p:nvSpPr>
        <p:spPr>
          <a:xfrm>
            <a:off x="5219203" y="3284100"/>
            <a:ext cx="2981100" cy="1027800"/>
          </a:xfrm>
          <a:prstGeom prst="rect">
            <a:avLst/>
          </a:prstGeom>
        </p:spPr>
        <p:txBody>
          <a:bodyPr spcFirstLastPara="1" wrap="square" lIns="91425" tIns="91425" rIns="91425" bIns="91425" anchor="t" anchorCtr="0">
            <a:noAutofit/>
          </a:bodyPr>
          <a:lstStyle/>
          <a:p>
            <a:pPr marL="0" indent="0"/>
            <a:r>
              <a:rPr lang="en" dirty="0"/>
              <a:t>Useful for capturing complex non-linear effects without requiring explicit interaction terms or feature engineering.</a:t>
            </a:r>
            <a:endParaRPr lang="en-US" dirty="0"/>
          </a:p>
        </p:txBody>
      </p:sp>
      <p:sp>
        <p:nvSpPr>
          <p:cNvPr id="1561" name="Google Shape;1561;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GUIDING PRINCIPLES</a:t>
            </a:r>
            <a:endParaRPr/>
          </a:p>
        </p:txBody>
      </p:sp>
      <p:sp>
        <p:nvSpPr>
          <p:cNvPr id="1562" name="Google Shape;1562;p35"/>
          <p:cNvSpPr txBox="1">
            <a:spLocks noGrp="1"/>
          </p:cNvSpPr>
          <p:nvPr>
            <p:ph type="subTitle" idx="1"/>
          </p:nvPr>
        </p:nvSpPr>
        <p:spPr>
          <a:xfrm>
            <a:off x="1478100" y="1263175"/>
            <a:ext cx="2981100" cy="500700"/>
          </a:xfrm>
          <a:prstGeom prst="rect">
            <a:avLst/>
          </a:prstGeom>
        </p:spPr>
        <p:txBody>
          <a:bodyPr spcFirstLastPara="1" wrap="square" lIns="91425" tIns="91425" rIns="91425" bIns="91425" anchor="b" anchorCtr="0">
            <a:noAutofit/>
          </a:bodyPr>
          <a:lstStyle/>
          <a:p>
            <a:pPr marL="0" lvl="0" indent="0"/>
            <a:r>
              <a:rPr lang="en" dirty="0"/>
              <a:t>Random Forest</a:t>
            </a:r>
            <a:endParaRPr dirty="0"/>
          </a:p>
        </p:txBody>
      </p:sp>
      <p:sp>
        <p:nvSpPr>
          <p:cNvPr id="1563" name="Google Shape;1563;p35"/>
          <p:cNvSpPr txBox="1">
            <a:spLocks noGrp="1"/>
          </p:cNvSpPr>
          <p:nvPr>
            <p:ph type="subTitle" idx="6"/>
          </p:nvPr>
        </p:nvSpPr>
        <p:spPr>
          <a:xfrm>
            <a:off x="1478100" y="2851429"/>
            <a:ext cx="2981100" cy="500700"/>
          </a:xfrm>
          <a:prstGeom prst="rect">
            <a:avLst/>
          </a:prstGeom>
        </p:spPr>
        <p:txBody>
          <a:bodyPr spcFirstLastPara="1" wrap="square" lIns="91425" tIns="91425" rIns="91425" bIns="91425" anchor="b" anchorCtr="0">
            <a:noAutofit/>
          </a:bodyPr>
          <a:lstStyle/>
          <a:p>
            <a:pPr marL="0" lvl="0" indent="0"/>
            <a:r>
              <a:rPr lang="en-US" dirty="0"/>
              <a:t>Multiple Linear Regression</a:t>
            </a:r>
          </a:p>
        </p:txBody>
      </p:sp>
      <p:sp>
        <p:nvSpPr>
          <p:cNvPr id="1564" name="Google Shape;1564;p35"/>
          <p:cNvSpPr txBox="1">
            <a:spLocks noGrp="1"/>
          </p:cNvSpPr>
          <p:nvPr>
            <p:ph type="subTitle" idx="7"/>
          </p:nvPr>
        </p:nvSpPr>
        <p:spPr>
          <a:xfrm>
            <a:off x="5219201" y="1263175"/>
            <a:ext cx="2981100" cy="500700"/>
          </a:xfrm>
          <a:prstGeom prst="rect">
            <a:avLst/>
          </a:prstGeom>
        </p:spPr>
        <p:txBody>
          <a:bodyPr spcFirstLastPara="1" wrap="square" lIns="91425" tIns="91425" rIns="91425" bIns="91425" anchor="b" anchorCtr="0">
            <a:noAutofit/>
          </a:bodyPr>
          <a:lstStyle/>
          <a:p>
            <a:pPr marL="0" indent="0"/>
            <a:r>
              <a:rPr lang="en" dirty="0"/>
              <a:t>XGBoost</a:t>
            </a:r>
            <a:endParaRPr lang="en-US" dirty="0"/>
          </a:p>
        </p:txBody>
      </p:sp>
      <p:sp>
        <p:nvSpPr>
          <p:cNvPr id="1565" name="Google Shape;1565;p35"/>
          <p:cNvSpPr txBox="1">
            <a:spLocks noGrp="1"/>
          </p:cNvSpPr>
          <p:nvPr>
            <p:ph type="subTitle" idx="8"/>
          </p:nvPr>
        </p:nvSpPr>
        <p:spPr>
          <a:xfrm>
            <a:off x="5219201" y="2851429"/>
            <a:ext cx="2981100" cy="500700"/>
          </a:xfrm>
          <a:prstGeom prst="rect">
            <a:avLst/>
          </a:prstGeom>
        </p:spPr>
        <p:txBody>
          <a:bodyPr spcFirstLastPara="1" wrap="square" lIns="91425" tIns="91425" rIns="91425" bIns="91425" anchor="b" anchorCtr="0">
            <a:noAutofit/>
          </a:bodyPr>
          <a:lstStyle/>
          <a:p>
            <a:pPr marL="0" lvl="0" indent="0"/>
            <a:r>
              <a:rPr lang="en-US" dirty="0"/>
              <a:t>Kernel Ridge Regression</a:t>
            </a:r>
          </a:p>
        </p:txBody>
      </p:sp>
      <p:sp>
        <p:nvSpPr>
          <p:cNvPr id="1566" name="Google Shape;1566;p35"/>
          <p:cNvSpPr/>
          <p:nvPr/>
        </p:nvSpPr>
        <p:spPr>
          <a:xfrm>
            <a:off x="720000" y="1455600"/>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720000" y="3031825"/>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4461100" y="1455600"/>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4461100" y="3031825"/>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TextBox 37"/>
          <p:cNvSpPr txBox="1"/>
          <p:nvPr/>
        </p:nvSpPr>
        <p:spPr>
          <a:xfrm>
            <a:off x="825190" y="1513525"/>
            <a:ext cx="475786" cy="523220"/>
          </a:xfrm>
          <a:prstGeom prst="rect">
            <a:avLst/>
          </a:prstGeom>
          <a:noFill/>
        </p:spPr>
        <p:txBody>
          <a:bodyPr wrap="square" rtlCol="0">
            <a:spAutoFit/>
          </a:bodyPr>
          <a:lstStyle/>
          <a:p>
            <a:r>
              <a:rPr lang="en-US" sz="2800" dirty="0">
                <a:solidFill>
                  <a:schemeClr val="bg1"/>
                </a:solidFill>
                <a:latin typeface="Lucida Calligraphy" panose="03010101010101010101" pitchFamily="66" charset="0"/>
              </a:rPr>
              <a:t>1.</a:t>
            </a:r>
          </a:p>
        </p:txBody>
      </p:sp>
      <p:sp>
        <p:nvSpPr>
          <p:cNvPr id="39" name="TextBox 38"/>
          <p:cNvSpPr txBox="1"/>
          <p:nvPr/>
        </p:nvSpPr>
        <p:spPr>
          <a:xfrm>
            <a:off x="4525109" y="1534940"/>
            <a:ext cx="617892" cy="523220"/>
          </a:xfrm>
          <a:prstGeom prst="rect">
            <a:avLst/>
          </a:prstGeom>
          <a:noFill/>
        </p:spPr>
        <p:txBody>
          <a:bodyPr wrap="square" rtlCol="0">
            <a:spAutoFit/>
          </a:bodyPr>
          <a:lstStyle/>
          <a:p>
            <a:r>
              <a:rPr lang="en-US" sz="2800" dirty="0">
                <a:solidFill>
                  <a:schemeClr val="bg1"/>
                </a:solidFill>
                <a:latin typeface="Lucida Calligraphy" panose="03010101010101010101" pitchFamily="66" charset="0"/>
              </a:rPr>
              <a:t>2.</a:t>
            </a:r>
          </a:p>
        </p:txBody>
      </p:sp>
      <p:sp>
        <p:nvSpPr>
          <p:cNvPr id="40" name="TextBox 39"/>
          <p:cNvSpPr txBox="1"/>
          <p:nvPr/>
        </p:nvSpPr>
        <p:spPr>
          <a:xfrm>
            <a:off x="822965" y="3111165"/>
            <a:ext cx="475786" cy="523220"/>
          </a:xfrm>
          <a:prstGeom prst="rect">
            <a:avLst/>
          </a:prstGeom>
          <a:noFill/>
        </p:spPr>
        <p:txBody>
          <a:bodyPr wrap="square" rtlCol="0">
            <a:spAutoFit/>
          </a:bodyPr>
          <a:lstStyle/>
          <a:p>
            <a:r>
              <a:rPr lang="en-US" sz="2800">
                <a:solidFill>
                  <a:schemeClr val="bg1"/>
                </a:solidFill>
                <a:latin typeface="Lucida Calligraphy" panose="03010101010101010101" pitchFamily="66" charset="0"/>
              </a:rPr>
              <a:t>3.</a:t>
            </a:r>
          </a:p>
        </p:txBody>
      </p:sp>
      <p:sp>
        <p:nvSpPr>
          <p:cNvPr id="41" name="TextBox 40"/>
          <p:cNvSpPr txBox="1"/>
          <p:nvPr/>
        </p:nvSpPr>
        <p:spPr>
          <a:xfrm>
            <a:off x="4525108" y="3111165"/>
            <a:ext cx="617892" cy="523220"/>
          </a:xfrm>
          <a:prstGeom prst="rect">
            <a:avLst/>
          </a:prstGeom>
          <a:noFill/>
        </p:spPr>
        <p:txBody>
          <a:bodyPr wrap="square" rtlCol="0">
            <a:spAutoFit/>
          </a:bodyPr>
          <a:lstStyle/>
          <a:p>
            <a:r>
              <a:rPr lang="en-US" sz="2800">
                <a:solidFill>
                  <a:schemeClr val="bg1"/>
                </a:solidFill>
                <a:latin typeface="Lucida Calligraphy" panose="03010101010101010101" pitchFamily="66" charset="0"/>
              </a:rPr>
              <a:t>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sp>
        <p:nvSpPr>
          <p:cNvPr id="1899" name="Google Shape;1899;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700" b="0" dirty="0" smtClean="0">
                <a:solidFill>
                  <a:schemeClr val="dk1"/>
                </a:solidFill>
                <a:latin typeface="Raleway Black"/>
                <a:ea typeface="Raleway Black"/>
                <a:cs typeface="Raleway Black"/>
                <a:sym typeface="Raleway Black"/>
              </a:rPr>
              <a:t>ROADMAP</a:t>
            </a:r>
            <a:endParaRPr sz="2700" b="0" dirty="0">
              <a:solidFill>
                <a:schemeClr val="dk1"/>
              </a:solidFill>
              <a:latin typeface="Raleway Black"/>
              <a:ea typeface="Raleway Black"/>
              <a:cs typeface="Raleway Black"/>
              <a:sym typeface="Raleway Black"/>
            </a:endParaRPr>
          </a:p>
        </p:txBody>
      </p:sp>
      <p:graphicFrame>
        <p:nvGraphicFramePr>
          <p:cNvPr id="4" name="Google Shape;1900;p43"/>
          <p:cNvGraphicFramePr/>
          <p:nvPr>
            <p:extLst>
              <p:ext uri="{D42A27DB-BD31-4B8C-83A1-F6EECF244321}">
                <p14:modId xmlns:p14="http://schemas.microsoft.com/office/powerpoint/2010/main" val="1432650860"/>
              </p:ext>
            </p:extLst>
          </p:nvPr>
        </p:nvGraphicFramePr>
        <p:xfrm>
          <a:off x="726875" y="1051488"/>
          <a:ext cx="7956208" cy="3220350"/>
        </p:xfrm>
        <a:graphic>
          <a:graphicData uri="http://schemas.openxmlformats.org/drawingml/2006/table">
            <a:tbl>
              <a:tblPr>
                <a:noFill/>
                <a:tableStyleId>{3332D64C-8942-42BA-92D0-258D979DEA1F}</a:tableStyleId>
              </a:tblPr>
              <a:tblGrid>
                <a:gridCol w="3236082">
                  <a:extLst>
                    <a:ext uri="{9D8B030D-6E8A-4147-A177-3AD203B41FA5}">
                      <a16:colId xmlns:a16="http://schemas.microsoft.com/office/drawing/2014/main" val="20000"/>
                    </a:ext>
                  </a:extLst>
                </a:gridCol>
                <a:gridCol w="4720126">
                  <a:extLst>
                    <a:ext uri="{9D8B030D-6E8A-4147-A177-3AD203B41FA5}">
                      <a16:colId xmlns:a16="http://schemas.microsoft.com/office/drawing/2014/main" val="20001"/>
                    </a:ext>
                  </a:extLst>
                </a:gridCol>
              </a:tblGrid>
              <a:tr h="441850">
                <a:tc>
                  <a:txBody>
                    <a:bodyPr/>
                    <a:lstStyle/>
                    <a:p>
                      <a:pPr marL="0" marR="0" lvl="0" indent="0" algn="ctr" rtl="0">
                        <a:lnSpc>
                          <a:spcPct val="100000"/>
                        </a:lnSpc>
                        <a:spcBef>
                          <a:spcPts val="0"/>
                        </a:spcBef>
                        <a:spcAft>
                          <a:spcPts val="0"/>
                        </a:spcAft>
                        <a:buNone/>
                      </a:pPr>
                      <a:r>
                        <a:rPr lang="en" sz="1100">
                          <a:solidFill>
                            <a:schemeClr val="lt1"/>
                          </a:solidFill>
                          <a:latin typeface="Raleway Black"/>
                          <a:ea typeface="Raleway Black"/>
                          <a:cs typeface="Raleway Black"/>
                          <a:sym typeface="Raleway Black"/>
                        </a:rPr>
                        <a:t>WEEK</a:t>
                      </a:r>
                      <a:endParaRPr sz="1100">
                        <a:solidFill>
                          <a:schemeClr val="lt1"/>
                        </a:solidFill>
                        <a:latin typeface="Raleway Black"/>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marR="0" lvl="0" indent="0" algn="ctr" rtl="0">
                        <a:lnSpc>
                          <a:spcPct val="100000"/>
                        </a:lnSpc>
                        <a:spcBef>
                          <a:spcPts val="0"/>
                        </a:spcBef>
                        <a:spcAft>
                          <a:spcPts val="0"/>
                        </a:spcAft>
                        <a:buNone/>
                      </a:pPr>
                      <a:r>
                        <a:rPr lang="en" sz="1100">
                          <a:solidFill>
                            <a:schemeClr val="lt1"/>
                          </a:solidFill>
                          <a:latin typeface="Raleway Black"/>
                          <a:ea typeface="Raleway Black"/>
                          <a:cs typeface="Raleway Black"/>
                          <a:sym typeface="Raleway Black"/>
                        </a:rPr>
                        <a:t>OBJECTIVE</a:t>
                      </a:r>
                      <a:endParaRPr sz="1100">
                        <a:solidFill>
                          <a:schemeClr val="lt1"/>
                        </a:solidFill>
                        <a:latin typeface="Raleway Black"/>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450800">
                <a:tc>
                  <a:txBody>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ONE: Design and Data Gathering</a:t>
                      </a:r>
                      <a:endParaRPr sz="100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 sz="1000" dirty="0">
                          <a:solidFill>
                            <a:schemeClr val="dk1"/>
                          </a:solidFill>
                          <a:latin typeface="Montserrat"/>
                          <a:ea typeface="Montserrat"/>
                          <a:cs typeface="Montserrat"/>
                          <a:sym typeface="Montserrat"/>
                        </a:rPr>
                        <a:t>Finalize </a:t>
                      </a:r>
                      <a:r>
                        <a:rPr lang="en" sz="1000" dirty="0">
                          <a:solidFill>
                            <a:schemeClr val="dk1"/>
                          </a:solidFill>
                          <a:latin typeface="Montserrat"/>
                          <a:ea typeface="Montserrat"/>
                          <a:cs typeface="Montserrat"/>
                        </a:rPr>
                        <a:t>project proposal</a:t>
                      </a:r>
                      <a:r>
                        <a:rPr lang="en" sz="1000" dirty="0">
                          <a:solidFill>
                            <a:schemeClr val="dk1"/>
                          </a:solidFill>
                          <a:latin typeface="Montserrat"/>
                          <a:ea typeface="Montserrat"/>
                          <a:cs typeface="Montserrat"/>
                          <a:sym typeface="Montserrat"/>
                        </a:rPr>
                        <a:t> based</a:t>
                      </a:r>
                      <a:r>
                        <a:rPr lang="en" sz="1000" baseline="0" dirty="0">
                          <a:solidFill>
                            <a:schemeClr val="dk1"/>
                          </a:solidFill>
                          <a:latin typeface="Montserrat"/>
                          <a:ea typeface="Montserrat"/>
                          <a:cs typeface="Montserrat"/>
                          <a:sym typeface="Montserrat"/>
                        </a:rPr>
                        <a:t> on Week Zero’s discussions</a:t>
                      </a:r>
                      <a:r>
                        <a:rPr lang="en" sz="1000" dirty="0">
                          <a:solidFill>
                            <a:schemeClr val="dk1"/>
                          </a:solidFill>
                          <a:latin typeface="Montserrat"/>
                          <a:ea typeface="Montserrat"/>
                          <a:cs typeface="Montserrat"/>
                          <a:sym typeface="Montserrat"/>
                        </a:rPr>
                        <a:t>;</a:t>
                      </a:r>
                      <a:r>
                        <a:rPr lang="en" sz="1000" baseline="0" dirty="0">
                          <a:solidFill>
                            <a:schemeClr val="dk1"/>
                          </a:solidFill>
                          <a:latin typeface="Montserrat"/>
                          <a:ea typeface="Montserrat"/>
                          <a:cs typeface="Montserrat"/>
                          <a:sym typeface="Montserrat"/>
                        </a:rPr>
                        <a:t> begin data </a:t>
                      </a:r>
                      <a:r>
                        <a:rPr lang="en" sz="1000" baseline="0" dirty="0">
                          <a:solidFill>
                            <a:schemeClr val="dk1"/>
                          </a:solidFill>
                          <a:latin typeface="Montserrat"/>
                          <a:ea typeface="Montserrat"/>
                          <a:cs typeface="Montserrat"/>
                        </a:rPr>
                        <a:t>collection</a:t>
                      </a:r>
                      <a:r>
                        <a:rPr lang="en" sz="1000" baseline="0" dirty="0">
                          <a:solidFill>
                            <a:schemeClr val="dk1"/>
                          </a:solidFill>
                          <a:latin typeface="Montserrat"/>
                          <a:ea typeface="Montserrat"/>
                          <a:cs typeface="Montserrat"/>
                          <a:sym typeface="Montserrat"/>
                        </a:rPr>
                        <a:t>.</a:t>
                      </a:r>
                      <a:endParaRPr sz="1000" dirty="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50800">
                <a:tc>
                  <a:txBody>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TWO: Extract, Transform, and Load</a:t>
                      </a:r>
                      <a:endParaRPr sz="100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Finalize</a:t>
                      </a:r>
                      <a:r>
                        <a:rPr lang="en" sz="1000" baseline="0">
                          <a:solidFill>
                            <a:schemeClr val="dk1"/>
                          </a:solidFill>
                          <a:latin typeface="Montserrat"/>
                          <a:ea typeface="Montserrat"/>
                          <a:cs typeface="Montserrat"/>
                          <a:sym typeface="Montserrat"/>
                        </a:rPr>
                        <a:t> </a:t>
                      </a:r>
                      <a:r>
                        <a:rPr lang="en" sz="1000">
                          <a:solidFill>
                            <a:schemeClr val="dk1"/>
                          </a:solidFill>
                          <a:latin typeface="Montserrat"/>
                          <a:ea typeface="Montserrat"/>
                          <a:cs typeface="Montserrat"/>
                          <a:sym typeface="Montserrat"/>
                        </a:rPr>
                        <a:t>a geospatial data</a:t>
                      </a:r>
                      <a:r>
                        <a:rPr lang="en" sz="1000" baseline="0">
                          <a:solidFill>
                            <a:schemeClr val="dk1"/>
                          </a:solidFill>
                          <a:latin typeface="Montserrat"/>
                          <a:ea typeface="Montserrat"/>
                          <a:cs typeface="Montserrat"/>
                          <a:sym typeface="Montserrat"/>
                        </a:rPr>
                        <a:t> set that can be merged for machine learning; begin creating models.</a:t>
                      </a:r>
                      <a:endParaRPr sz="100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450800">
                <a:tc>
                  <a:txBody>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THREE:</a:t>
                      </a:r>
                      <a:r>
                        <a:rPr lang="en" sz="1000" baseline="0">
                          <a:solidFill>
                            <a:schemeClr val="dk1"/>
                          </a:solidFill>
                          <a:latin typeface="Montserrat"/>
                          <a:ea typeface="Montserrat"/>
                          <a:cs typeface="Montserrat"/>
                          <a:sym typeface="Montserrat"/>
                        </a:rPr>
                        <a:t> Modeling</a:t>
                      </a:r>
                      <a:endParaRPr sz="100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US" sz="1000" dirty="0">
                          <a:solidFill>
                            <a:schemeClr val="dk1"/>
                          </a:solidFill>
                          <a:latin typeface="Montserrat"/>
                          <a:ea typeface="Montserrat"/>
                          <a:cs typeface="Montserrat"/>
                        </a:rPr>
                        <a:t>Begin</a:t>
                      </a:r>
                      <a:r>
                        <a:rPr lang="en-US" sz="1000" baseline="0" dirty="0">
                          <a:solidFill>
                            <a:schemeClr val="dk1"/>
                          </a:solidFill>
                          <a:latin typeface="Montserrat"/>
                          <a:ea typeface="Montserrat"/>
                          <a:cs typeface="Montserrat"/>
                          <a:sym typeface="Montserrat"/>
                        </a:rPr>
                        <a:t> Modeling, </a:t>
                      </a:r>
                      <a:r>
                        <a:rPr lang="en-US" sz="1000" baseline="0" dirty="0">
                          <a:solidFill>
                            <a:schemeClr val="dk1"/>
                          </a:solidFill>
                          <a:latin typeface="Montserrat"/>
                          <a:ea typeface="Montserrat"/>
                          <a:cs typeface="Montserrat"/>
                        </a:rPr>
                        <a:t>present initial findings or ”Minimum</a:t>
                      </a:r>
                      <a:r>
                        <a:rPr lang="en-US" sz="1000" baseline="0" dirty="0">
                          <a:solidFill>
                            <a:schemeClr val="dk1"/>
                          </a:solidFill>
                          <a:latin typeface="Montserrat"/>
                          <a:ea typeface="Montserrat"/>
                          <a:cs typeface="Montserrat"/>
                          <a:sym typeface="Montserrat"/>
                        </a:rPr>
                        <a:t> </a:t>
                      </a:r>
                      <a:r>
                        <a:rPr lang="en-US" sz="1000" baseline="0" dirty="0">
                          <a:solidFill>
                            <a:schemeClr val="dk1"/>
                          </a:solidFill>
                          <a:latin typeface="Montserrat"/>
                          <a:ea typeface="Montserrat"/>
                          <a:cs typeface="Montserrat"/>
                        </a:rPr>
                        <a:t>Viable</a:t>
                      </a:r>
                      <a:r>
                        <a:rPr lang="en-US" sz="1000" baseline="0" dirty="0">
                          <a:solidFill>
                            <a:schemeClr val="dk1"/>
                          </a:solidFill>
                          <a:latin typeface="Montserrat"/>
                          <a:ea typeface="Montserrat"/>
                          <a:cs typeface="Montserrat"/>
                          <a:sym typeface="Montserrat"/>
                        </a:rPr>
                        <a:t> </a:t>
                      </a:r>
                      <a:r>
                        <a:rPr lang="en-US" sz="1000" baseline="0" dirty="0">
                          <a:solidFill>
                            <a:schemeClr val="dk1"/>
                          </a:solidFill>
                          <a:latin typeface="Montserrat"/>
                          <a:ea typeface="Montserrat"/>
                          <a:cs typeface="Montserrat"/>
                        </a:rPr>
                        <a:t>Product</a:t>
                      </a:r>
                      <a:r>
                        <a:rPr lang="en-US" sz="1000" baseline="0" dirty="0">
                          <a:solidFill>
                            <a:schemeClr val="dk1"/>
                          </a:solidFill>
                          <a:latin typeface="Montserrat"/>
                          <a:ea typeface="Montserrat"/>
                          <a:cs typeface="Montserrat"/>
                          <a:sym typeface="Montserrat"/>
                        </a:rPr>
                        <a:t>”</a:t>
                      </a:r>
                      <a:endParaRPr sz="1000" dirty="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450800">
                <a:tc>
                  <a:txBody>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FOUR: Refine</a:t>
                      </a:r>
                      <a:endParaRPr sz="100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US" sz="1000" baseline="0">
                          <a:solidFill>
                            <a:schemeClr val="dk1"/>
                          </a:solidFill>
                          <a:latin typeface="Montserrat"/>
                          <a:ea typeface="Montserrat"/>
                          <a:cs typeface="Montserrat"/>
                        </a:rPr>
                        <a:t>Refine</a:t>
                      </a:r>
                      <a:r>
                        <a:rPr lang="en-US" sz="1000" baseline="0">
                          <a:solidFill>
                            <a:schemeClr val="dk1"/>
                          </a:solidFill>
                          <a:latin typeface="Montserrat"/>
                          <a:ea typeface="Montserrat"/>
                          <a:cs typeface="Montserrat"/>
                          <a:sym typeface="Montserrat"/>
                        </a:rPr>
                        <a:t> MVP </a:t>
                      </a:r>
                      <a:r>
                        <a:rPr lang="en-US" sz="1000" baseline="0">
                          <a:solidFill>
                            <a:schemeClr val="dk1"/>
                          </a:solidFill>
                          <a:latin typeface="Montserrat"/>
                        </a:rPr>
                        <a:t>based</a:t>
                      </a:r>
                      <a:r>
                        <a:rPr lang="en-US" sz="1000" baseline="0">
                          <a:solidFill>
                            <a:schemeClr val="dk1"/>
                          </a:solidFill>
                          <a:latin typeface="Montserrat"/>
                          <a:ea typeface="Montserrat"/>
                          <a:cs typeface="Montserrat"/>
                          <a:sym typeface="Montserrat"/>
                        </a:rPr>
                        <a:t> on feedback</a:t>
                      </a:r>
                      <a:r>
                        <a:rPr lang="en-US" sz="1000" baseline="0">
                          <a:solidFill>
                            <a:schemeClr val="dk1"/>
                          </a:solidFill>
                          <a:latin typeface="Montserrat"/>
                          <a:ea typeface="Montserrat"/>
                          <a:cs typeface="Montserrat"/>
                        </a:rPr>
                        <a:t> and draft summary paper</a:t>
                      </a:r>
                      <a:endParaRPr sz="100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450800">
                <a:tc>
                  <a:txBody>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FIVE: Finalize Findings</a:t>
                      </a:r>
                      <a:endParaRPr sz="100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Summarize findings in Capstone paper</a:t>
                      </a:r>
                      <a:endParaRPr sz="100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5"/>
                  </a:ext>
                </a:extLst>
              </a:tr>
              <a:tr h="450800">
                <a:tc>
                  <a:txBody>
                    <a:bodyPr/>
                    <a:lstStyle/>
                    <a:p>
                      <a:pPr marL="0" lvl="0" indent="0" algn="l" rtl="0">
                        <a:spcBef>
                          <a:spcPts val="0"/>
                        </a:spcBef>
                        <a:spcAft>
                          <a:spcPts val="0"/>
                        </a:spcAft>
                        <a:buNone/>
                      </a:pPr>
                      <a:r>
                        <a:rPr lang="en" sz="1000" dirty="0">
                          <a:solidFill>
                            <a:schemeClr val="dk1"/>
                          </a:solidFill>
                          <a:latin typeface="Montserrat"/>
                          <a:ea typeface="Montserrat"/>
                          <a:cs typeface="Montserrat"/>
                          <a:sym typeface="Montserrat"/>
                        </a:rPr>
                        <a:t>SIX:</a:t>
                      </a:r>
                      <a:r>
                        <a:rPr lang="en" sz="1000" baseline="0" dirty="0">
                          <a:solidFill>
                            <a:schemeClr val="dk1"/>
                          </a:solidFill>
                          <a:latin typeface="Montserrat"/>
                          <a:ea typeface="Montserrat"/>
                          <a:cs typeface="Montserrat"/>
                          <a:sym typeface="Montserrat"/>
                        </a:rPr>
                        <a:t> *</a:t>
                      </a:r>
                      <a:r>
                        <a:rPr lang="en" sz="1000" i="1" baseline="0" dirty="0">
                          <a:solidFill>
                            <a:schemeClr val="dk1"/>
                          </a:solidFill>
                          <a:latin typeface="Montserrat"/>
                          <a:ea typeface="Montserrat"/>
                          <a:cs typeface="Montserrat"/>
                        </a:rPr>
                        <a:t>Buffer</a:t>
                      </a:r>
                      <a:r>
                        <a:rPr lang="en" sz="1000" i="1" baseline="0" dirty="0">
                          <a:solidFill>
                            <a:schemeClr val="dk1"/>
                          </a:solidFill>
                          <a:latin typeface="Montserrat"/>
                          <a:ea typeface="Montserrat"/>
                          <a:cs typeface="Montserrat"/>
                          <a:sym typeface="Montserrat"/>
                        </a:rPr>
                        <a:t>*</a:t>
                      </a:r>
                      <a:endParaRPr sz="1000" dirty="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 sz="1000" dirty="0">
                          <a:solidFill>
                            <a:schemeClr val="dk1"/>
                          </a:solidFill>
                          <a:latin typeface="Montserrat"/>
                          <a:ea typeface="Montserrat"/>
                          <a:cs typeface="Montserrat"/>
                          <a:sym typeface="Montserrat"/>
                        </a:rPr>
                        <a:t>Unknown if needed for</a:t>
                      </a:r>
                      <a:r>
                        <a:rPr lang="en" sz="1000" baseline="0" dirty="0">
                          <a:solidFill>
                            <a:schemeClr val="dk1"/>
                          </a:solidFill>
                          <a:latin typeface="Montserrat"/>
                          <a:ea typeface="Montserrat"/>
                          <a:cs typeface="Montserrat"/>
                          <a:sym typeface="Montserrat"/>
                        </a:rPr>
                        <a:t> more time with modeling and/or Capstone paper</a:t>
                      </a:r>
                      <a:endParaRPr sz="1000" dirty="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95726636"/>
              </p:ext>
            </p:extLst>
          </p:nvPr>
        </p:nvGraphicFramePr>
        <p:xfrm>
          <a:off x="341970" y="125528"/>
          <a:ext cx="8460060" cy="2519536"/>
        </p:xfrm>
        <a:graphic>
          <a:graphicData uri="http://schemas.openxmlformats.org/drawingml/2006/table">
            <a:tbl>
              <a:tblPr firstRow="1" bandRow="1">
                <a:tableStyleId>{3332D64C-8942-42BA-92D0-258D979DEA1F}</a:tableStyleId>
              </a:tblPr>
              <a:tblGrid>
                <a:gridCol w="1692012">
                  <a:extLst>
                    <a:ext uri="{9D8B030D-6E8A-4147-A177-3AD203B41FA5}">
                      <a16:colId xmlns:a16="http://schemas.microsoft.com/office/drawing/2014/main" val="144455786"/>
                    </a:ext>
                  </a:extLst>
                </a:gridCol>
                <a:gridCol w="1692012">
                  <a:extLst>
                    <a:ext uri="{9D8B030D-6E8A-4147-A177-3AD203B41FA5}">
                      <a16:colId xmlns:a16="http://schemas.microsoft.com/office/drawing/2014/main" val="853180554"/>
                    </a:ext>
                  </a:extLst>
                </a:gridCol>
                <a:gridCol w="1692012">
                  <a:extLst>
                    <a:ext uri="{9D8B030D-6E8A-4147-A177-3AD203B41FA5}">
                      <a16:colId xmlns:a16="http://schemas.microsoft.com/office/drawing/2014/main" val="70337288"/>
                    </a:ext>
                  </a:extLst>
                </a:gridCol>
                <a:gridCol w="1692012">
                  <a:extLst>
                    <a:ext uri="{9D8B030D-6E8A-4147-A177-3AD203B41FA5}">
                      <a16:colId xmlns:a16="http://schemas.microsoft.com/office/drawing/2014/main" val="1732834869"/>
                    </a:ext>
                  </a:extLst>
                </a:gridCol>
                <a:gridCol w="1692012">
                  <a:extLst>
                    <a:ext uri="{9D8B030D-6E8A-4147-A177-3AD203B41FA5}">
                      <a16:colId xmlns:a16="http://schemas.microsoft.com/office/drawing/2014/main" val="2949276993"/>
                    </a:ext>
                  </a:extLst>
                </a:gridCol>
              </a:tblGrid>
              <a:tr h="518160">
                <a:tc gridSpan="5">
                  <a:txBody>
                    <a:bodyPr/>
                    <a:lstStyle/>
                    <a:p>
                      <a:endParaRPr lang="en-US" dirty="0" smtClean="0"/>
                    </a:p>
                    <a:p>
                      <a:r>
                        <a:rPr lang="en-US" dirty="0" smtClean="0"/>
                        <a:t>Table 1:</a:t>
                      </a:r>
                      <a:r>
                        <a:rPr lang="en-US" baseline="0" dirty="0" smtClean="0"/>
                        <a:t> Score Comparison for Distance, Validation</a:t>
                      </a:r>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3693920"/>
                  </a:ext>
                </a:extLst>
              </a:tr>
              <a:tr h="518110">
                <a:tc>
                  <a:txBody>
                    <a:bodyPr/>
                    <a:lstStyle/>
                    <a:p>
                      <a:r>
                        <a:rPr lang="en-US" dirty="0" smtClean="0"/>
                        <a:t>Model</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R-Squared</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a:t>
                      </a:r>
                      <a:r>
                        <a:rPr lang="en-US" baseline="0" dirty="0" smtClean="0"/>
                        <a:t> Squared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Root Mean Squared</a:t>
                      </a:r>
                      <a:r>
                        <a:rPr lang="en-US" baseline="0" dirty="0" smtClean="0"/>
                        <a:t>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 Absolute Percentage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extLst>
                  <a:ext uri="{0D108BD9-81ED-4DB2-BD59-A6C34878D82A}">
                    <a16:rowId xmlns:a16="http://schemas.microsoft.com/office/drawing/2014/main" val="489281713"/>
                  </a:ext>
                </a:extLst>
              </a:tr>
              <a:tr h="370804">
                <a:tc>
                  <a:txBody>
                    <a:bodyPr/>
                    <a:lstStyle/>
                    <a:p>
                      <a:r>
                        <a:rPr lang="en-US" b="1" dirty="0" err="1" smtClean="0"/>
                        <a:t>XGBoost</a:t>
                      </a:r>
                      <a:endParaRPr lang="en-US" b="1" dirty="0"/>
                    </a:p>
                  </a:txBody>
                  <a:tcPr>
                    <a:solidFill>
                      <a:schemeClr val="accent6"/>
                    </a:solidFill>
                  </a:tcPr>
                </a:tc>
                <a:tc>
                  <a:txBody>
                    <a:bodyPr/>
                    <a:lstStyle/>
                    <a:p>
                      <a:r>
                        <a:rPr lang="en-US" u="none" dirty="0" smtClean="0"/>
                        <a:t>0.6250</a:t>
                      </a:r>
                      <a:endParaRPr lang="en-US" u="none" dirty="0"/>
                    </a:p>
                  </a:txBody>
                  <a:tcPr>
                    <a:solidFill>
                      <a:schemeClr val="accent6"/>
                    </a:solidFill>
                  </a:tcPr>
                </a:tc>
                <a:tc>
                  <a:txBody>
                    <a:bodyPr/>
                    <a:lstStyle/>
                    <a:p>
                      <a:r>
                        <a:rPr lang="en-US" b="1" u="none" dirty="0" smtClean="0"/>
                        <a:t>312863.5451</a:t>
                      </a:r>
                      <a:endParaRPr lang="en-US" b="1" u="none" dirty="0"/>
                    </a:p>
                  </a:txBody>
                  <a:tcPr>
                    <a:solidFill>
                      <a:schemeClr val="accent6"/>
                    </a:solidFill>
                  </a:tcPr>
                </a:tc>
                <a:tc>
                  <a:txBody>
                    <a:bodyPr/>
                    <a:lstStyle/>
                    <a:p>
                      <a:r>
                        <a:rPr lang="en-US" b="1" u="none" dirty="0" smtClean="0"/>
                        <a:t>559.3421</a:t>
                      </a:r>
                      <a:endParaRPr lang="en-US" b="1" u="none" dirty="0"/>
                    </a:p>
                  </a:txBody>
                  <a:tcPr>
                    <a:solidFill>
                      <a:schemeClr val="accent6"/>
                    </a:solidFill>
                  </a:tcPr>
                </a:tc>
                <a:tc>
                  <a:txBody>
                    <a:bodyPr/>
                    <a:lstStyle/>
                    <a:p>
                      <a:r>
                        <a:rPr lang="en-US" b="1" u="none" dirty="0" smtClean="0"/>
                        <a:t>0.1389</a:t>
                      </a:r>
                      <a:endParaRPr lang="en-US" b="1" u="none" dirty="0"/>
                    </a:p>
                  </a:txBody>
                  <a:tcPr>
                    <a:solidFill>
                      <a:schemeClr val="accent6"/>
                    </a:solidFill>
                  </a:tcPr>
                </a:tc>
                <a:extLst>
                  <a:ext uri="{0D108BD9-81ED-4DB2-BD59-A6C34878D82A}">
                    <a16:rowId xmlns:a16="http://schemas.microsoft.com/office/drawing/2014/main" val="883500650"/>
                  </a:ext>
                </a:extLst>
              </a:tr>
              <a:tr h="370804">
                <a:tc>
                  <a:txBody>
                    <a:bodyPr/>
                    <a:lstStyle/>
                    <a:p>
                      <a:r>
                        <a:rPr lang="en-US" dirty="0" smtClean="0"/>
                        <a:t>Random Forest</a:t>
                      </a:r>
                      <a:endParaRPr lang="en-US" dirty="0"/>
                    </a:p>
                  </a:txBody>
                  <a:tcPr>
                    <a:solidFill>
                      <a:schemeClr val="accent6"/>
                    </a:solidFill>
                  </a:tcPr>
                </a:tc>
                <a:tc>
                  <a:txBody>
                    <a:bodyPr/>
                    <a:lstStyle/>
                    <a:p>
                      <a:r>
                        <a:rPr lang="en-US" dirty="0" smtClean="0"/>
                        <a:t>0.5817</a:t>
                      </a:r>
                      <a:endParaRPr lang="en-US" dirty="0"/>
                    </a:p>
                  </a:txBody>
                  <a:tcPr>
                    <a:solidFill>
                      <a:schemeClr val="accent6"/>
                    </a:solidFill>
                  </a:tcPr>
                </a:tc>
                <a:tc>
                  <a:txBody>
                    <a:bodyPr/>
                    <a:lstStyle/>
                    <a:p>
                      <a:r>
                        <a:rPr lang="en-US" b="1" dirty="0" smtClean="0"/>
                        <a:t>348921.4715</a:t>
                      </a:r>
                      <a:endParaRPr lang="en-US" b="1" dirty="0"/>
                    </a:p>
                  </a:txBody>
                  <a:tcPr>
                    <a:solidFill>
                      <a:schemeClr val="accent6"/>
                    </a:solidFill>
                  </a:tcPr>
                </a:tc>
                <a:tc>
                  <a:txBody>
                    <a:bodyPr/>
                    <a:lstStyle/>
                    <a:p>
                      <a:r>
                        <a:rPr lang="en-US" b="1" dirty="0" smtClean="0"/>
                        <a:t>590.6958</a:t>
                      </a:r>
                      <a:endParaRPr lang="en-US" b="1" dirty="0"/>
                    </a:p>
                  </a:txBody>
                  <a:tcPr>
                    <a:solidFill>
                      <a:schemeClr val="accent6"/>
                    </a:solidFill>
                  </a:tcPr>
                </a:tc>
                <a:tc>
                  <a:txBody>
                    <a:bodyPr/>
                    <a:lstStyle/>
                    <a:p>
                      <a:r>
                        <a:rPr lang="en-US" b="1" dirty="0" smtClean="0"/>
                        <a:t>0.1449</a:t>
                      </a:r>
                      <a:endParaRPr lang="en-US" b="1" dirty="0"/>
                    </a:p>
                  </a:txBody>
                  <a:tcPr>
                    <a:solidFill>
                      <a:schemeClr val="accent6"/>
                    </a:solidFill>
                  </a:tcPr>
                </a:tc>
                <a:extLst>
                  <a:ext uri="{0D108BD9-81ED-4DB2-BD59-A6C34878D82A}">
                    <a16:rowId xmlns:a16="http://schemas.microsoft.com/office/drawing/2014/main" val="1950953938"/>
                  </a:ext>
                </a:extLst>
              </a:tr>
              <a:tr h="370804">
                <a:tc>
                  <a:txBody>
                    <a:bodyPr/>
                    <a:lstStyle/>
                    <a:p>
                      <a:r>
                        <a:rPr lang="en-US" dirty="0" smtClean="0"/>
                        <a:t>MLR Regression</a:t>
                      </a:r>
                      <a:endParaRPr lang="en-US" dirty="0"/>
                    </a:p>
                  </a:txBody>
                  <a:tcPr>
                    <a:solidFill>
                      <a:schemeClr val="accent6"/>
                    </a:solidFill>
                  </a:tcPr>
                </a:tc>
                <a:tc>
                  <a:txBody>
                    <a:bodyPr/>
                    <a:lstStyle/>
                    <a:p>
                      <a:r>
                        <a:rPr lang="en-US" b="1" dirty="0" smtClean="0"/>
                        <a:t>0.3291</a:t>
                      </a:r>
                      <a:endParaRPr lang="en-US" b="1" dirty="0"/>
                    </a:p>
                  </a:txBody>
                  <a:tcPr>
                    <a:solidFill>
                      <a:schemeClr val="accent6"/>
                    </a:solidFill>
                  </a:tcPr>
                </a:tc>
                <a:tc>
                  <a:txBody>
                    <a:bodyPr/>
                    <a:lstStyle/>
                    <a:p>
                      <a:r>
                        <a:rPr lang="en-US" b="1" dirty="0" smtClean="0"/>
                        <a:t>559709.7060</a:t>
                      </a:r>
                      <a:endParaRPr lang="en-US" b="1" dirty="0"/>
                    </a:p>
                  </a:txBody>
                  <a:tcPr>
                    <a:solidFill>
                      <a:schemeClr val="accent6"/>
                    </a:solidFill>
                  </a:tcPr>
                </a:tc>
                <a:tc>
                  <a:txBody>
                    <a:bodyPr/>
                    <a:lstStyle/>
                    <a:p>
                      <a:r>
                        <a:rPr lang="en-US" b="1" dirty="0" smtClean="0"/>
                        <a:t>748.1375</a:t>
                      </a:r>
                      <a:endParaRPr lang="en-US" b="1" dirty="0"/>
                    </a:p>
                  </a:txBody>
                  <a:tcPr>
                    <a:solidFill>
                      <a:schemeClr val="accent6"/>
                    </a:solidFill>
                  </a:tcPr>
                </a:tc>
                <a:tc>
                  <a:txBody>
                    <a:bodyPr/>
                    <a:lstStyle/>
                    <a:p>
                      <a:r>
                        <a:rPr lang="en-US" b="1" dirty="0" smtClean="0"/>
                        <a:t>19.830</a:t>
                      </a:r>
                      <a:endParaRPr lang="en-US" b="1" dirty="0"/>
                    </a:p>
                  </a:txBody>
                  <a:tcPr>
                    <a:solidFill>
                      <a:schemeClr val="accent6"/>
                    </a:solidFill>
                  </a:tcPr>
                </a:tc>
                <a:extLst>
                  <a:ext uri="{0D108BD9-81ED-4DB2-BD59-A6C34878D82A}">
                    <a16:rowId xmlns:a16="http://schemas.microsoft.com/office/drawing/2014/main" val="3800019730"/>
                  </a:ext>
                </a:extLst>
              </a:tr>
              <a:tr h="370804">
                <a:tc>
                  <a:txBody>
                    <a:bodyPr/>
                    <a:lstStyle/>
                    <a:p>
                      <a:r>
                        <a:rPr lang="en-US" dirty="0" smtClean="0"/>
                        <a:t>MLR,</a:t>
                      </a:r>
                      <a:r>
                        <a:rPr lang="en-US" baseline="0" dirty="0" smtClean="0"/>
                        <a:t> Ridge</a:t>
                      </a:r>
                      <a:endParaRPr lang="en-US" dirty="0"/>
                    </a:p>
                  </a:txBody>
                  <a:tcPr>
                    <a:solidFill>
                      <a:schemeClr val="accent6"/>
                    </a:solidFill>
                  </a:tcPr>
                </a:tc>
                <a:tc>
                  <a:txBody>
                    <a:bodyPr/>
                    <a:lstStyle/>
                    <a:p>
                      <a:r>
                        <a:rPr lang="en-US" b="1" dirty="0" smtClean="0"/>
                        <a:t>0.3292</a:t>
                      </a:r>
                      <a:endParaRPr lang="en-US" b="1" dirty="0"/>
                    </a:p>
                  </a:txBody>
                  <a:tcPr>
                    <a:solidFill>
                      <a:schemeClr val="accent6"/>
                    </a:solidFill>
                  </a:tcPr>
                </a:tc>
                <a:tc>
                  <a:txBody>
                    <a:bodyPr/>
                    <a:lstStyle/>
                    <a:p>
                      <a:r>
                        <a:rPr lang="en-US" b="1" dirty="0" smtClean="0"/>
                        <a:t>559639.9084</a:t>
                      </a:r>
                      <a:endParaRPr lang="en-US" b="1" dirty="0"/>
                    </a:p>
                  </a:txBody>
                  <a:tcPr>
                    <a:solidFill>
                      <a:schemeClr val="accent6"/>
                    </a:solidFill>
                  </a:tcPr>
                </a:tc>
                <a:tc>
                  <a:txBody>
                    <a:bodyPr/>
                    <a:lstStyle/>
                    <a:p>
                      <a:r>
                        <a:rPr lang="en-US" b="1" dirty="0" smtClean="0"/>
                        <a:t>748.0908</a:t>
                      </a:r>
                      <a:endParaRPr lang="en-US" b="1" dirty="0"/>
                    </a:p>
                  </a:txBody>
                  <a:tcPr>
                    <a:solidFill>
                      <a:schemeClr val="accent6"/>
                    </a:solidFill>
                  </a:tcPr>
                </a:tc>
                <a:tc>
                  <a:txBody>
                    <a:bodyPr/>
                    <a:lstStyle/>
                    <a:p>
                      <a:r>
                        <a:rPr lang="en-US" b="1" dirty="0" smtClean="0"/>
                        <a:t>0.1981</a:t>
                      </a:r>
                      <a:endParaRPr lang="en-US" b="1" dirty="0"/>
                    </a:p>
                  </a:txBody>
                  <a:tcPr>
                    <a:solidFill>
                      <a:schemeClr val="accent6"/>
                    </a:solidFill>
                  </a:tcPr>
                </a:tc>
                <a:extLst>
                  <a:ext uri="{0D108BD9-81ED-4DB2-BD59-A6C34878D82A}">
                    <a16:rowId xmlns:a16="http://schemas.microsoft.com/office/drawing/2014/main" val="247122578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85169245"/>
              </p:ext>
            </p:extLst>
          </p:nvPr>
        </p:nvGraphicFramePr>
        <p:xfrm>
          <a:off x="341970" y="2645064"/>
          <a:ext cx="8460060" cy="2372360"/>
        </p:xfrm>
        <a:graphic>
          <a:graphicData uri="http://schemas.openxmlformats.org/drawingml/2006/table">
            <a:tbl>
              <a:tblPr firstRow="1" bandRow="1">
                <a:tableStyleId>{3332D64C-8942-42BA-92D0-258D979DEA1F}</a:tableStyleId>
              </a:tblPr>
              <a:tblGrid>
                <a:gridCol w="1692012">
                  <a:extLst>
                    <a:ext uri="{9D8B030D-6E8A-4147-A177-3AD203B41FA5}">
                      <a16:colId xmlns:a16="http://schemas.microsoft.com/office/drawing/2014/main" val="144455786"/>
                    </a:ext>
                  </a:extLst>
                </a:gridCol>
                <a:gridCol w="1692012">
                  <a:extLst>
                    <a:ext uri="{9D8B030D-6E8A-4147-A177-3AD203B41FA5}">
                      <a16:colId xmlns:a16="http://schemas.microsoft.com/office/drawing/2014/main" val="853180554"/>
                    </a:ext>
                  </a:extLst>
                </a:gridCol>
                <a:gridCol w="1692012">
                  <a:extLst>
                    <a:ext uri="{9D8B030D-6E8A-4147-A177-3AD203B41FA5}">
                      <a16:colId xmlns:a16="http://schemas.microsoft.com/office/drawing/2014/main" val="70337288"/>
                    </a:ext>
                  </a:extLst>
                </a:gridCol>
                <a:gridCol w="1692012">
                  <a:extLst>
                    <a:ext uri="{9D8B030D-6E8A-4147-A177-3AD203B41FA5}">
                      <a16:colId xmlns:a16="http://schemas.microsoft.com/office/drawing/2014/main" val="1732834869"/>
                    </a:ext>
                  </a:extLst>
                </a:gridCol>
                <a:gridCol w="1692012">
                  <a:extLst>
                    <a:ext uri="{9D8B030D-6E8A-4147-A177-3AD203B41FA5}">
                      <a16:colId xmlns:a16="http://schemas.microsoft.com/office/drawing/2014/main" val="2949276993"/>
                    </a:ext>
                  </a:extLst>
                </a:gridCol>
              </a:tblGrid>
              <a:tr h="370840">
                <a:tc gridSpan="5">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Table 2:</a:t>
                      </a:r>
                      <a:r>
                        <a:rPr lang="en-US" baseline="0" dirty="0" smtClean="0"/>
                        <a:t> Score Comparison for Distance, Test</a:t>
                      </a:r>
                      <a:endParaRPr lang="en-US" dirty="0" smtClean="0"/>
                    </a:p>
                  </a:txBody>
                  <a:tcP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noFill/>
                  </a:tcPr>
                </a:tc>
                <a:tc hMerge="1">
                  <a:txBody>
                    <a:bodyPr/>
                    <a:lstStyle/>
                    <a:p>
                      <a:endParaRPr lang="en-US" dirty="0"/>
                    </a:p>
                  </a:txBody>
                  <a:tcPr>
                    <a:noFill/>
                  </a:tcPr>
                </a:tc>
                <a:tc hMerge="1">
                  <a:txBody>
                    <a:bodyPr/>
                    <a:lstStyle/>
                    <a:p>
                      <a:endParaRPr lang="en-US" dirty="0"/>
                    </a:p>
                  </a:txBody>
                  <a:tcPr>
                    <a:noFill/>
                  </a:tcPr>
                </a:tc>
                <a:tc hMerge="1">
                  <a:txBody>
                    <a:bodyPr/>
                    <a:lstStyle/>
                    <a:p>
                      <a:endParaRPr lang="en-US" dirty="0"/>
                    </a:p>
                  </a:txBody>
                  <a:tcPr>
                    <a:noFill/>
                  </a:tcPr>
                </a:tc>
                <a:extLst>
                  <a:ext uri="{0D108BD9-81ED-4DB2-BD59-A6C34878D82A}">
                    <a16:rowId xmlns:a16="http://schemas.microsoft.com/office/drawing/2014/main" val="3912666148"/>
                  </a:ext>
                </a:extLst>
              </a:tr>
              <a:tr h="370840">
                <a:tc>
                  <a:txBody>
                    <a:bodyPr/>
                    <a:lstStyle/>
                    <a:p>
                      <a:r>
                        <a:rPr lang="en-US" dirty="0" smtClean="0"/>
                        <a:t>Model</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R-Squared</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a:t>
                      </a:r>
                      <a:r>
                        <a:rPr lang="en-US" baseline="0" dirty="0" smtClean="0"/>
                        <a:t> Squared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Root Mean Squared</a:t>
                      </a:r>
                      <a:r>
                        <a:rPr lang="en-US" baseline="0" dirty="0" smtClean="0"/>
                        <a:t>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 Absolute Percentage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extLst>
                  <a:ext uri="{0D108BD9-81ED-4DB2-BD59-A6C34878D82A}">
                    <a16:rowId xmlns:a16="http://schemas.microsoft.com/office/drawing/2014/main" val="489281713"/>
                  </a:ext>
                </a:extLst>
              </a:tr>
              <a:tr h="370840">
                <a:tc>
                  <a:txBody>
                    <a:bodyPr/>
                    <a:lstStyle/>
                    <a:p>
                      <a:r>
                        <a:rPr lang="en-US" b="1" dirty="0" err="1" smtClean="0"/>
                        <a:t>XGBoost</a:t>
                      </a:r>
                      <a:endParaRPr lang="en-US" b="1" dirty="0"/>
                    </a:p>
                  </a:txBody>
                  <a:tcPr>
                    <a:solidFill>
                      <a:schemeClr val="accent6"/>
                    </a:solidFill>
                  </a:tcPr>
                </a:tc>
                <a:tc>
                  <a:txBody>
                    <a:bodyPr/>
                    <a:lstStyle/>
                    <a:p>
                      <a:r>
                        <a:rPr lang="en-US" b="1" u="none" dirty="0" smtClean="0"/>
                        <a:t>0.6291</a:t>
                      </a:r>
                      <a:endParaRPr lang="en-US" b="1" u="none" dirty="0"/>
                    </a:p>
                  </a:txBody>
                  <a:tcPr>
                    <a:solidFill>
                      <a:schemeClr val="accent6"/>
                    </a:solidFill>
                  </a:tcPr>
                </a:tc>
                <a:tc>
                  <a:txBody>
                    <a:bodyPr/>
                    <a:lstStyle/>
                    <a:p>
                      <a:r>
                        <a:rPr lang="en-US" u="none" dirty="0" smtClean="0"/>
                        <a:t>316769.3253</a:t>
                      </a:r>
                      <a:endParaRPr lang="en-US" u="none" dirty="0"/>
                    </a:p>
                  </a:txBody>
                  <a:tcPr>
                    <a:solidFill>
                      <a:schemeClr val="accent6"/>
                    </a:solidFill>
                  </a:tcPr>
                </a:tc>
                <a:tc>
                  <a:txBody>
                    <a:bodyPr/>
                    <a:lstStyle/>
                    <a:p>
                      <a:r>
                        <a:rPr lang="en-US" u="none" dirty="0" smtClean="0"/>
                        <a:t>562.8226</a:t>
                      </a:r>
                      <a:endParaRPr lang="en-US" u="none" dirty="0"/>
                    </a:p>
                  </a:txBody>
                  <a:tcPr>
                    <a:solidFill>
                      <a:schemeClr val="accent6"/>
                    </a:solidFill>
                  </a:tcPr>
                </a:tc>
                <a:tc>
                  <a:txBody>
                    <a:bodyPr/>
                    <a:lstStyle/>
                    <a:p>
                      <a:r>
                        <a:rPr lang="en-US" u="none" dirty="0" smtClean="0"/>
                        <a:t>0.1394</a:t>
                      </a:r>
                      <a:endParaRPr lang="en-US" u="none" dirty="0"/>
                    </a:p>
                  </a:txBody>
                  <a:tcPr>
                    <a:solidFill>
                      <a:schemeClr val="accent6"/>
                    </a:solidFill>
                  </a:tcPr>
                </a:tc>
                <a:extLst>
                  <a:ext uri="{0D108BD9-81ED-4DB2-BD59-A6C34878D82A}">
                    <a16:rowId xmlns:a16="http://schemas.microsoft.com/office/drawing/2014/main" val="883500650"/>
                  </a:ext>
                </a:extLst>
              </a:tr>
              <a:tr h="370840">
                <a:tc>
                  <a:txBody>
                    <a:bodyPr/>
                    <a:lstStyle/>
                    <a:p>
                      <a:r>
                        <a:rPr lang="en-US" dirty="0" smtClean="0"/>
                        <a:t>Random Forest</a:t>
                      </a:r>
                      <a:endParaRPr lang="en-US" dirty="0"/>
                    </a:p>
                  </a:txBody>
                  <a:tcPr>
                    <a:solidFill>
                      <a:schemeClr val="accent6"/>
                    </a:solidFill>
                  </a:tcPr>
                </a:tc>
                <a:tc>
                  <a:txBody>
                    <a:bodyPr/>
                    <a:lstStyle/>
                    <a:p>
                      <a:r>
                        <a:rPr lang="en-US" b="1" dirty="0" smtClean="0"/>
                        <a:t>0.5911</a:t>
                      </a:r>
                      <a:endParaRPr lang="en-US" b="1" dirty="0"/>
                    </a:p>
                  </a:txBody>
                  <a:tcPr>
                    <a:solidFill>
                      <a:schemeClr val="accent6"/>
                    </a:solidFill>
                  </a:tcPr>
                </a:tc>
                <a:tc>
                  <a:txBody>
                    <a:bodyPr/>
                    <a:lstStyle/>
                    <a:p>
                      <a:r>
                        <a:rPr lang="en-US" dirty="0" smtClean="0"/>
                        <a:t>349255.2903</a:t>
                      </a:r>
                      <a:endParaRPr lang="en-US" dirty="0"/>
                    </a:p>
                  </a:txBody>
                  <a:tcPr>
                    <a:solidFill>
                      <a:schemeClr val="accent6"/>
                    </a:solidFill>
                  </a:tcPr>
                </a:tc>
                <a:tc>
                  <a:txBody>
                    <a:bodyPr/>
                    <a:lstStyle/>
                    <a:p>
                      <a:r>
                        <a:rPr lang="en-US" dirty="0" smtClean="0"/>
                        <a:t>590.9782</a:t>
                      </a:r>
                      <a:endParaRPr lang="en-US" dirty="0"/>
                    </a:p>
                  </a:txBody>
                  <a:tcPr>
                    <a:solidFill>
                      <a:schemeClr val="accent6"/>
                    </a:solidFill>
                  </a:tcPr>
                </a:tc>
                <a:tc>
                  <a:txBody>
                    <a:bodyPr/>
                    <a:lstStyle/>
                    <a:p>
                      <a:r>
                        <a:rPr lang="en-US" dirty="0" smtClean="0"/>
                        <a:t>0.1492</a:t>
                      </a:r>
                      <a:endParaRPr lang="en-US" dirty="0"/>
                    </a:p>
                  </a:txBody>
                  <a:tcPr>
                    <a:solidFill>
                      <a:schemeClr val="accent6"/>
                    </a:solidFill>
                  </a:tcPr>
                </a:tc>
                <a:extLst>
                  <a:ext uri="{0D108BD9-81ED-4DB2-BD59-A6C34878D82A}">
                    <a16:rowId xmlns:a16="http://schemas.microsoft.com/office/drawing/2014/main" val="1950953938"/>
                  </a:ext>
                </a:extLst>
              </a:tr>
              <a:tr h="370840">
                <a:tc>
                  <a:txBody>
                    <a:bodyPr/>
                    <a:lstStyle/>
                    <a:p>
                      <a:r>
                        <a:rPr lang="en-US" dirty="0" smtClean="0"/>
                        <a:t>MLR Regression</a:t>
                      </a:r>
                      <a:endParaRPr lang="en-US" dirty="0"/>
                    </a:p>
                  </a:txBody>
                  <a:tcPr>
                    <a:solidFill>
                      <a:schemeClr val="accent6"/>
                    </a:solidFill>
                  </a:tcPr>
                </a:tc>
                <a:tc>
                  <a:txBody>
                    <a:bodyPr/>
                    <a:lstStyle/>
                    <a:p>
                      <a:r>
                        <a:rPr lang="en-US" dirty="0" smtClean="0"/>
                        <a:t>0.2574</a:t>
                      </a:r>
                      <a:endParaRPr lang="en-US" dirty="0"/>
                    </a:p>
                  </a:txBody>
                  <a:tcPr>
                    <a:solidFill>
                      <a:schemeClr val="accent6"/>
                    </a:solidFill>
                  </a:tcPr>
                </a:tc>
                <a:tc>
                  <a:txBody>
                    <a:bodyPr/>
                    <a:lstStyle/>
                    <a:p>
                      <a:r>
                        <a:rPr lang="en-US" dirty="0" smtClean="0"/>
                        <a:t>634274.5192</a:t>
                      </a:r>
                      <a:endParaRPr lang="en-US" dirty="0"/>
                    </a:p>
                  </a:txBody>
                  <a:tcPr>
                    <a:solidFill>
                      <a:schemeClr val="accent6"/>
                    </a:solidFill>
                  </a:tcPr>
                </a:tc>
                <a:tc>
                  <a:txBody>
                    <a:bodyPr/>
                    <a:lstStyle/>
                    <a:p>
                      <a:r>
                        <a:rPr lang="en-US" dirty="0" smtClean="0"/>
                        <a:t>796.4135</a:t>
                      </a:r>
                      <a:endParaRPr lang="en-US" dirty="0"/>
                    </a:p>
                  </a:txBody>
                  <a:tcPr>
                    <a:solidFill>
                      <a:schemeClr val="accent6"/>
                    </a:solidFill>
                  </a:tcPr>
                </a:tc>
                <a:tc>
                  <a:txBody>
                    <a:bodyPr/>
                    <a:lstStyle/>
                    <a:p>
                      <a:r>
                        <a:rPr lang="en-US" dirty="0" smtClean="0"/>
                        <a:t>20.403</a:t>
                      </a:r>
                      <a:endParaRPr lang="en-US" dirty="0"/>
                    </a:p>
                  </a:txBody>
                  <a:tcPr>
                    <a:solidFill>
                      <a:schemeClr val="accent6"/>
                    </a:solidFill>
                  </a:tcPr>
                </a:tc>
                <a:extLst>
                  <a:ext uri="{0D108BD9-81ED-4DB2-BD59-A6C34878D82A}">
                    <a16:rowId xmlns:a16="http://schemas.microsoft.com/office/drawing/2014/main" val="380001973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MLR,</a:t>
                      </a:r>
                      <a:r>
                        <a:rPr lang="en-US" baseline="0" dirty="0" smtClean="0"/>
                        <a:t> Ridge</a:t>
                      </a:r>
                    </a:p>
                  </a:txBody>
                  <a:tcPr>
                    <a:solidFill>
                      <a:schemeClr val="accent6"/>
                    </a:solidFill>
                  </a:tcPr>
                </a:tc>
                <a:tc>
                  <a:txBody>
                    <a:bodyPr/>
                    <a:lstStyle/>
                    <a:p>
                      <a:r>
                        <a:rPr lang="en-US" dirty="0" smtClean="0"/>
                        <a:t>0.2582</a:t>
                      </a:r>
                      <a:endParaRPr lang="en-US" dirty="0"/>
                    </a:p>
                  </a:txBody>
                  <a:tcPr>
                    <a:solidFill>
                      <a:schemeClr val="accent6"/>
                    </a:solidFill>
                  </a:tcPr>
                </a:tc>
                <a:tc>
                  <a:txBody>
                    <a:bodyPr/>
                    <a:lstStyle/>
                    <a:p>
                      <a:r>
                        <a:rPr lang="en-US" dirty="0" smtClean="0"/>
                        <a:t>633533.7671</a:t>
                      </a:r>
                      <a:endParaRPr lang="en-US" dirty="0"/>
                    </a:p>
                  </a:txBody>
                  <a:tcPr>
                    <a:solidFill>
                      <a:schemeClr val="accent6"/>
                    </a:solidFill>
                  </a:tcPr>
                </a:tc>
                <a:tc>
                  <a:txBody>
                    <a:bodyPr/>
                    <a:lstStyle/>
                    <a:p>
                      <a:r>
                        <a:rPr lang="en-US" dirty="0" smtClean="0"/>
                        <a:t>795.9483</a:t>
                      </a:r>
                      <a:endParaRPr lang="en-US" dirty="0"/>
                    </a:p>
                  </a:txBody>
                  <a:tcPr>
                    <a:solidFill>
                      <a:schemeClr val="accent6"/>
                    </a:solidFill>
                  </a:tcPr>
                </a:tc>
                <a:tc>
                  <a:txBody>
                    <a:bodyPr/>
                    <a:lstStyle/>
                    <a:p>
                      <a:r>
                        <a:rPr lang="en-US" dirty="0" smtClean="0"/>
                        <a:t>0.2038</a:t>
                      </a:r>
                      <a:endParaRPr lang="en-US" dirty="0"/>
                    </a:p>
                  </a:txBody>
                  <a:tcPr>
                    <a:solidFill>
                      <a:schemeClr val="accent6"/>
                    </a:solidFill>
                  </a:tcPr>
                </a:tc>
                <a:extLst>
                  <a:ext uri="{0D108BD9-81ED-4DB2-BD59-A6C34878D82A}">
                    <a16:rowId xmlns:a16="http://schemas.microsoft.com/office/drawing/2014/main" val="2348147315"/>
                  </a:ext>
                </a:extLst>
              </a:tr>
            </a:tbl>
          </a:graphicData>
        </a:graphic>
      </p:graphicFrame>
    </p:spTree>
    <p:extLst>
      <p:ext uri="{BB962C8B-B14F-4D97-AF65-F5344CB8AC3E}">
        <p14:creationId xmlns:p14="http://schemas.microsoft.com/office/powerpoint/2010/main" val="3139801689"/>
      </p:ext>
    </p:extLst>
  </p:cSld>
  <p:clrMapOvr>
    <a:masterClrMapping/>
  </p:clrMapOvr>
</p:sld>
</file>

<file path=ppt/theme/theme1.xml><?xml version="1.0" encoding="utf-8"?>
<a:theme xmlns:a="http://schemas.openxmlformats.org/drawingml/2006/main" name="Rental Housing Marketing Plan by Slidesgo">
  <a:themeElements>
    <a:clrScheme name="Simple Light">
      <a:dk1>
        <a:srgbClr val="4C4557"/>
      </a:dk1>
      <a:lt1>
        <a:srgbClr val="BD6877"/>
      </a:lt1>
      <a:dk2>
        <a:srgbClr val="FAE9DC"/>
      </a:dk2>
      <a:lt2>
        <a:srgbClr val="F9D0C8"/>
      </a:lt2>
      <a:accent1>
        <a:srgbClr val="53A789"/>
      </a:accent1>
      <a:accent2>
        <a:srgbClr val="6BDD96"/>
      </a:accent2>
      <a:accent3>
        <a:srgbClr val="332B45"/>
      </a:accent3>
      <a:accent4>
        <a:srgbClr val="FFFFFF"/>
      </a:accent4>
      <a:accent5>
        <a:srgbClr val="FFFFFF"/>
      </a:accent5>
      <a:accent6>
        <a:srgbClr val="FFFFFF"/>
      </a:accent6>
      <a:hlink>
        <a:srgbClr val="4E49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781</TotalTime>
  <Words>1712</Words>
  <Application>Microsoft Office PowerPoint</Application>
  <PresentationFormat>On-screen Show (16:9)</PresentationFormat>
  <Paragraphs>264</Paragraphs>
  <Slides>23</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Bebas Neue</vt:lpstr>
      <vt:lpstr>Lucida Calligraphy</vt:lpstr>
      <vt:lpstr>Montserrat</vt:lpstr>
      <vt:lpstr>Montserrat Medium</vt:lpstr>
      <vt:lpstr>Raleway</vt:lpstr>
      <vt:lpstr>Raleway Black</vt:lpstr>
      <vt:lpstr>Raleway ExtraBold</vt:lpstr>
      <vt:lpstr>Rental Housing Marketing Plan by Slidesgo</vt:lpstr>
      <vt:lpstr>The Convenience Factor: Residential Valuation Using Machine Learning</vt:lpstr>
      <vt:lpstr>PowerPoint Presentation</vt:lpstr>
      <vt:lpstr>How do external amenities impact rental prices on Build-to-Rent and Single/Multi Family Rental Homes?</vt:lpstr>
      <vt:lpstr>Convenience (As a Feature)</vt:lpstr>
      <vt:lpstr>What Does the Literature Say?</vt:lpstr>
      <vt:lpstr>Features as a Measurement</vt:lpstr>
      <vt:lpstr>OUR GUIDING PRINCIPLES</vt:lpstr>
      <vt:lpstr>ROADMAP</vt:lpstr>
      <vt:lpstr>PowerPoint Presentation</vt:lpstr>
      <vt:lpstr>PowerPoint Presentation</vt:lpstr>
      <vt:lpstr>PowerPoint Presentation</vt:lpstr>
      <vt:lpstr>MLR: Distance</vt:lpstr>
      <vt:lpstr>Random Forest: Distance</vt:lpstr>
      <vt:lpstr>Random Forest: Distance, Partial Dependency Display</vt:lpstr>
      <vt:lpstr>XGBoost: Distance</vt:lpstr>
      <vt:lpstr>XGBoost: Distance, Partial Dependency Display</vt:lpstr>
      <vt:lpstr>MLR: Density </vt:lpstr>
      <vt:lpstr>Random Forest: Density</vt:lpstr>
      <vt:lpstr>Random Forest: Density, Partial Dependency Display (One Mile)</vt:lpstr>
      <vt:lpstr>Random Forest: Density, Partial Dependency Display (Five Miles)</vt:lpstr>
      <vt:lpstr>XGBoost: Density</vt:lpstr>
      <vt:lpstr>XGBoost: Density, Partial Dependency Display (One Mile)</vt:lpstr>
      <vt:lpstr>XGBoost: Density, Partial Dependency Display (Five Miles)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Convenience Factor: Residential Valuation Using Machine Learning</dc:title>
  <cp:lastModifiedBy>Daniel Immediato</cp:lastModifiedBy>
  <cp:revision>84</cp:revision>
  <dcterms:modified xsi:type="dcterms:W3CDTF">2024-10-21T02:05:55Z</dcterms:modified>
</cp:coreProperties>
</file>