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7"/>
  </p:notesMasterIdLst>
  <p:sldIdLst>
    <p:sldId id="256" r:id="rId2"/>
    <p:sldId id="297" r:id="rId3"/>
    <p:sldId id="265" r:id="rId4"/>
    <p:sldId id="257" r:id="rId5"/>
    <p:sldId id="298" r:id="rId6"/>
    <p:sldId id="261" r:id="rId7"/>
    <p:sldId id="263" r:id="rId8"/>
    <p:sldId id="271" r:id="rId9"/>
    <p:sldId id="306" r:id="rId10"/>
    <p:sldId id="314" r:id="rId11"/>
    <p:sldId id="302" r:id="rId12"/>
    <p:sldId id="315" r:id="rId13"/>
    <p:sldId id="316" r:id="rId14"/>
    <p:sldId id="317" r:id="rId15"/>
    <p:sldId id="308" r:id="rId16"/>
    <p:sldId id="318" r:id="rId17"/>
    <p:sldId id="301" r:id="rId18"/>
    <p:sldId id="299" r:id="rId19"/>
    <p:sldId id="305" r:id="rId20"/>
    <p:sldId id="310" r:id="rId21"/>
    <p:sldId id="311" r:id="rId22"/>
    <p:sldId id="303" r:id="rId23"/>
    <p:sldId id="312" r:id="rId24"/>
    <p:sldId id="313" r:id="rId25"/>
    <p:sldId id="30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E1C011-1945-49D7-89B2-0DE12A4E9BAA}">
  <a:tblStyle styleId="{5BE1C011-1945-49D7-89B2-0DE12A4E9B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32D64C-8942-42BA-92D0-258D979DEA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4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4035795cc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4035795cc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 the validation scores themselves</a:t>
            </a:r>
            <a:r>
              <a:rPr lang="en-US" baseline="0" dirty="0" smtClean="0"/>
              <a:t> were superior for density one mile, not the train-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set, except for the Lasso model. Ridge was only chosen possibly as a superior model based on MAPE. Like with distance, Ridge is more clearly seen as a superior model based on the test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20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three mile scores</a:t>
            </a:r>
            <a:r>
              <a:rPr lang="en-US" baseline="0" dirty="0" smtClean="0"/>
              <a:t> are closer to the distance scores, with the caveat that the test set has the random forest model coming out as superior compared to the </a:t>
            </a:r>
            <a:r>
              <a:rPr lang="en-US" baseline="0" dirty="0" err="1" smtClean="0"/>
              <a:t>XGBoost</a:t>
            </a:r>
            <a:r>
              <a:rPr lang="en-US" baseline="0" dirty="0" smtClean="0"/>
              <a:t>. Otherwise, the train-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set is still overwhelmingly superior.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33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three mile log-transformed results give similar findings</a:t>
            </a:r>
            <a:r>
              <a:rPr lang="en-US" baseline="0" dirty="0" smtClean="0"/>
              <a:t> to the one-mile results, with the validation set having the highest scores. Unlike with the one mile, Ridge is more clearly the superior model for both the train-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set and the test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6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r>
              <a:rPr lang="en-US" baseline="0" dirty="0" smtClean="0"/>
              <a:t> five miles had the highest scores overall, with the </a:t>
            </a:r>
            <a:r>
              <a:rPr lang="en-US" baseline="0" dirty="0" err="1" smtClean="0"/>
              <a:t>XGBoost</a:t>
            </a:r>
            <a:r>
              <a:rPr lang="en-US" baseline="0" dirty="0" smtClean="0"/>
              <a:t> train-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set coming out as the superior model compared to all other models. Oddly, the random forest model for the test set was superior compared to the </a:t>
            </a:r>
            <a:r>
              <a:rPr lang="en-US" baseline="0" dirty="0" err="1" smtClean="0"/>
              <a:t>XGBoost</a:t>
            </a:r>
            <a:r>
              <a:rPr lang="en-US" baseline="0" dirty="0" smtClean="0"/>
              <a:t> set.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lassoregression</a:t>
            </a:r>
            <a:r>
              <a:rPr lang="en-US" baseline="0" dirty="0" smtClean="0"/>
              <a:t> instead of 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17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Continuing the trend, the validation set was superior to all</a:t>
            </a:r>
            <a:r>
              <a:rPr lang="en-US" baseline="0" dirty="0" smtClean="0"/>
              <a:t> other sets, with the exception of the Lasso. Ridge was the superior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2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Lasso regression applies a penalty on the absolute size of coefficients. As alpha increases:</a:t>
            </a:r>
          </a:p>
          <a:p>
            <a:r>
              <a:rPr lang="en-US" dirty="0" smtClean="0"/>
              <a:t>Features with weaker or redundant relationships to the target variable are penalized more quickly, so their coefficients shrink to zero at lower alpha values.</a:t>
            </a:r>
          </a:p>
          <a:p>
            <a:r>
              <a:rPr lang="en-US" dirty="0" smtClean="0"/>
              <a:t>Features with a stronger or more independent predictive relationship withstand the penalty longer, meaning their coefficients remain non-zero even at higher alpha values.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dirty="0" smtClean="0"/>
              <a:t>Therefore: If a feature’s coefficient doesn’t shrink to zero until a large alpha value, then the feature has a stronger influence. </a:t>
            </a:r>
          </a:p>
        </p:txBody>
      </p:sp>
    </p:spTree>
    <p:extLst>
      <p:ext uri="{BB962C8B-B14F-4D97-AF65-F5344CB8AC3E}">
        <p14:creationId xmlns:p14="http://schemas.microsoft.com/office/powerpoint/2010/main" val="1368248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Perhaps having the greatest</a:t>
            </a:r>
            <a:r>
              <a:rPr lang="en-US" baseline="0" dirty="0" smtClean="0"/>
              <a:t> disparity in results, the RF model says the greatest </a:t>
            </a:r>
            <a:r>
              <a:rPr lang="en-US" baseline="0" dirty="0" err="1" smtClean="0"/>
              <a:t>importances</a:t>
            </a:r>
            <a:r>
              <a:rPr lang="en-US" baseline="0" dirty="0" smtClean="0"/>
              <a:t> are Supermarket and Wholesale, while </a:t>
            </a:r>
            <a:r>
              <a:rPr lang="en-US" baseline="0" dirty="0" err="1" smtClean="0"/>
              <a:t>XGBoost</a:t>
            </a:r>
            <a:r>
              <a:rPr lang="en-US" baseline="0" dirty="0" smtClean="0"/>
              <a:t> says it’s Wholesale and Supercenter.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6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Despite</a:t>
            </a:r>
            <a:r>
              <a:rPr lang="en-US" baseline="0" dirty="0" smtClean="0"/>
              <a:t> disagreeing on importance, the dependency is mostly the same except when it comes to variety store.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29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Wholesale</a:t>
            </a:r>
            <a:r>
              <a:rPr lang="en-US" baseline="0" dirty="0" smtClean="0"/>
              <a:t> and supercenters consistently show as withstanding the penalty longer, therefore having a stronger influence. Yet the coefficient argues that supermarkets are the strongest influencer, at one point even being THE strongest influencer when it comes to five miles.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62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Supermarket and convenience stores</a:t>
            </a:r>
            <a:r>
              <a:rPr lang="en-US" baseline="0" dirty="0" smtClean="0"/>
              <a:t> vie for the top as the most influential factors. It seems as it approaches five, supermarkets will soon outpace even living area, as is consistent with the coefficients.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</a:t>
            </a:r>
            <a:r>
              <a:rPr lang="en-US" baseline="0" dirty="0" smtClean="0"/>
              <a:t> Random forest plot, the five miles implies a larger importance to wholesale.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93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One mile fails to tell a story when it comes to partial dependency display.</a:t>
            </a:r>
            <a:r>
              <a:rPr lang="en-US" baseline="0" dirty="0" smtClean="0"/>
              <a:t> All we know from this is that, for some reason, there’s a drop when it comes to variety store, but we also know variety stores come with a lot of noise.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50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Perhaps adding more clarity,</a:t>
            </a:r>
            <a:r>
              <a:rPr lang="en-US" baseline="0" dirty="0" smtClean="0"/>
              <a:t> it would seem that, as more stores increase around the house, the dependency increases, EXCEPT for variety store and wholesale.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40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applies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0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204a31f363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204a31f363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squared error (MSE) measures error in statistical models by using the average squared difference between observed and predicted values. Smaller value represents</a:t>
            </a:r>
            <a:r>
              <a:rPr lang="en-US" baseline="0" dirty="0" smtClean="0"/>
              <a:t> better predictive accuracy. MAPE of 0% represents perfect accuracy. ***Bolded means it’s the superior version compared between the validation and test, bolded model means it’s best model in the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Summary: When it came to distance, XG Boost was overwhelmingly the superior model for both the train-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set (80%) and the Test set (20%). The Train-Val set was also superior for the Random Forest model</a:t>
            </a:r>
            <a:r>
              <a:rPr lang="en-US" baseline="0" smtClean="0"/>
              <a:t>. 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2139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it came to MLR,</a:t>
            </a:r>
            <a:r>
              <a:rPr lang="en-US" baseline="0" dirty="0" smtClean="0"/>
              <a:t> the Train-Val set had a tendency to be somewhat superior, but with only a minor difference between the MLR and the Ridge regression. Ridge was chosen as superior because of the difference in MAPE. Ridge, as a model,  is more clearly seen is superior in the Test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47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Random forest was the best model for both test and train-</a:t>
            </a:r>
            <a:r>
              <a:rPr lang="en-US" dirty="0" err="1" smtClean="0"/>
              <a:t>val</a:t>
            </a:r>
            <a:r>
              <a:rPr lang="en-US" dirty="0" smtClean="0"/>
              <a:t> set when it came to density one mile.</a:t>
            </a:r>
            <a:r>
              <a:rPr lang="en-US" baseline="0" dirty="0" smtClean="0"/>
              <a:t> The Train-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sets were still superior compared to the test sets, although not as much as the distance scores.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4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633175"/>
            <a:ext cx="4518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375950" y="0"/>
            <a:ext cx="259800" cy="35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7"/>
          <p:cNvSpPr txBox="1">
            <a:spLocks noGrp="1"/>
          </p:cNvSpPr>
          <p:nvPr>
            <p:ph type="subTitle" idx="1"/>
          </p:nvPr>
        </p:nvSpPr>
        <p:spPr>
          <a:xfrm>
            <a:off x="714975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1" name="Google Shape;671;p17"/>
          <p:cNvSpPr txBox="1">
            <a:spLocks noGrp="1"/>
          </p:cNvSpPr>
          <p:nvPr>
            <p:ph type="subTitle" idx="2"/>
          </p:nvPr>
        </p:nvSpPr>
        <p:spPr>
          <a:xfrm>
            <a:off x="714975" y="2702275"/>
            <a:ext cx="2461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7"/>
          <p:cNvSpPr txBox="1">
            <a:spLocks noGrp="1"/>
          </p:cNvSpPr>
          <p:nvPr>
            <p:ph type="subTitle" idx="3"/>
          </p:nvPr>
        </p:nvSpPr>
        <p:spPr>
          <a:xfrm>
            <a:off x="3336098" y="2702275"/>
            <a:ext cx="2461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7"/>
          <p:cNvSpPr txBox="1">
            <a:spLocks noGrp="1"/>
          </p:cNvSpPr>
          <p:nvPr>
            <p:ph type="subTitle" idx="4"/>
          </p:nvPr>
        </p:nvSpPr>
        <p:spPr>
          <a:xfrm>
            <a:off x="5957249" y="2702275"/>
            <a:ext cx="2461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7"/>
          <p:cNvSpPr txBox="1">
            <a:spLocks noGrp="1"/>
          </p:cNvSpPr>
          <p:nvPr>
            <p:ph type="subTitle" idx="5"/>
          </p:nvPr>
        </p:nvSpPr>
        <p:spPr>
          <a:xfrm>
            <a:off x="3336096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5" name="Google Shape;675;p17"/>
          <p:cNvSpPr txBox="1">
            <a:spLocks noGrp="1"/>
          </p:cNvSpPr>
          <p:nvPr>
            <p:ph type="subTitle" idx="6"/>
          </p:nvPr>
        </p:nvSpPr>
        <p:spPr>
          <a:xfrm>
            <a:off x="5957246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76" name="Google Shape;676;p17"/>
          <p:cNvGrpSpPr/>
          <p:nvPr/>
        </p:nvGrpSpPr>
        <p:grpSpPr>
          <a:xfrm>
            <a:off x="-140753" y="3654800"/>
            <a:ext cx="3343819" cy="2866383"/>
            <a:chOff x="-140753" y="3620700"/>
            <a:chExt cx="3343819" cy="2866383"/>
          </a:xfrm>
        </p:grpSpPr>
        <p:sp>
          <p:nvSpPr>
            <p:cNvPr id="677" name="Google Shape;677;p17"/>
            <p:cNvSpPr/>
            <p:nvPr/>
          </p:nvSpPr>
          <p:spPr>
            <a:xfrm>
              <a:off x="-140753" y="4631412"/>
              <a:ext cx="988464" cy="512092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17"/>
            <p:cNvGrpSpPr/>
            <p:nvPr/>
          </p:nvGrpSpPr>
          <p:grpSpPr>
            <a:xfrm flipH="1">
              <a:off x="191261" y="4316655"/>
              <a:ext cx="1138764" cy="1855677"/>
              <a:chOff x="525125" y="1486050"/>
              <a:chExt cx="2124163" cy="3461439"/>
            </a:xfrm>
          </p:grpSpPr>
          <p:sp>
            <p:nvSpPr>
              <p:cNvPr id="679" name="Google Shape;679;p1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1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14" name="Google Shape;714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6" name="Google Shape;716;p1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17" name="Google Shape;717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9" name="Google Shape;719;p17"/>
            <p:cNvSpPr/>
            <p:nvPr/>
          </p:nvSpPr>
          <p:spPr>
            <a:xfrm flipH="1">
              <a:off x="533119" y="36207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p17"/>
            <p:cNvGrpSpPr/>
            <p:nvPr/>
          </p:nvGrpSpPr>
          <p:grpSpPr>
            <a:xfrm flipH="1">
              <a:off x="1376499" y="4631405"/>
              <a:ext cx="1138764" cy="1855677"/>
              <a:chOff x="525125" y="1486050"/>
              <a:chExt cx="2124163" cy="3461439"/>
            </a:xfrm>
          </p:grpSpPr>
          <p:sp>
            <p:nvSpPr>
              <p:cNvPr id="721" name="Google Shape;721;p1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5" name="Google Shape;755;p1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56" name="Google Shape;756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8" name="Google Shape;758;p1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59" name="Google Shape;759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1" name="Google Shape;761;p17"/>
            <p:cNvGrpSpPr/>
            <p:nvPr/>
          </p:nvGrpSpPr>
          <p:grpSpPr>
            <a:xfrm>
              <a:off x="2286826" y="4817190"/>
              <a:ext cx="916239" cy="681891"/>
              <a:chOff x="5951675" y="3577056"/>
              <a:chExt cx="1387821" cy="1032855"/>
            </a:xfrm>
          </p:grpSpPr>
          <p:sp>
            <p:nvSpPr>
              <p:cNvPr id="762" name="Google Shape;762;p1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4" name="Google Shape;764;p17"/>
          <p:cNvGrpSpPr/>
          <p:nvPr/>
        </p:nvGrpSpPr>
        <p:grpSpPr>
          <a:xfrm>
            <a:off x="8076651" y="805648"/>
            <a:ext cx="1207342" cy="548414"/>
            <a:chOff x="8927226" y="727348"/>
            <a:chExt cx="1207342" cy="548414"/>
          </a:xfrm>
        </p:grpSpPr>
        <p:sp>
          <p:nvSpPr>
            <p:cNvPr id="765" name="Google Shape;765;p17"/>
            <p:cNvSpPr/>
            <p:nvPr/>
          </p:nvSpPr>
          <p:spPr>
            <a:xfrm>
              <a:off x="9532509" y="11144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2722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17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17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18"/>
          <p:cNvSpPr txBox="1">
            <a:spLocks noGrp="1"/>
          </p:cNvSpPr>
          <p:nvPr>
            <p:ph type="subTitle" idx="1"/>
          </p:nvPr>
        </p:nvSpPr>
        <p:spPr>
          <a:xfrm>
            <a:off x="1478100" y="1263175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2" name="Google Shape;772;p18"/>
          <p:cNvSpPr txBox="1">
            <a:spLocks noGrp="1"/>
          </p:cNvSpPr>
          <p:nvPr>
            <p:ph type="subTitle" idx="2"/>
          </p:nvPr>
        </p:nvSpPr>
        <p:spPr>
          <a:xfrm>
            <a:off x="1478101" y="168405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18"/>
          <p:cNvSpPr txBox="1">
            <a:spLocks noGrp="1"/>
          </p:cNvSpPr>
          <p:nvPr>
            <p:ph type="subTitle" idx="3"/>
          </p:nvPr>
        </p:nvSpPr>
        <p:spPr>
          <a:xfrm>
            <a:off x="5219203" y="168405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8"/>
          <p:cNvSpPr txBox="1">
            <a:spLocks noGrp="1"/>
          </p:cNvSpPr>
          <p:nvPr>
            <p:ph type="subTitle" idx="4"/>
          </p:nvPr>
        </p:nvSpPr>
        <p:spPr>
          <a:xfrm>
            <a:off x="1478101" y="328410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18"/>
          <p:cNvSpPr txBox="1">
            <a:spLocks noGrp="1"/>
          </p:cNvSpPr>
          <p:nvPr>
            <p:ph type="subTitle" idx="5"/>
          </p:nvPr>
        </p:nvSpPr>
        <p:spPr>
          <a:xfrm>
            <a:off x="5219203" y="328410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8"/>
          <p:cNvSpPr txBox="1">
            <a:spLocks noGrp="1"/>
          </p:cNvSpPr>
          <p:nvPr>
            <p:ph type="subTitle" idx="6"/>
          </p:nvPr>
        </p:nvSpPr>
        <p:spPr>
          <a:xfrm>
            <a:off x="1478100" y="2851429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7" name="Google Shape;777;p18"/>
          <p:cNvSpPr txBox="1">
            <a:spLocks noGrp="1"/>
          </p:cNvSpPr>
          <p:nvPr>
            <p:ph type="subTitle" idx="7"/>
          </p:nvPr>
        </p:nvSpPr>
        <p:spPr>
          <a:xfrm>
            <a:off x="5219201" y="1263175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8" name="Google Shape;778;p18"/>
          <p:cNvSpPr txBox="1">
            <a:spLocks noGrp="1"/>
          </p:cNvSpPr>
          <p:nvPr>
            <p:ph type="subTitle" idx="8"/>
          </p:nvPr>
        </p:nvSpPr>
        <p:spPr>
          <a:xfrm>
            <a:off x="5219201" y="2851429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79" name="Google Shape;779;p18"/>
          <p:cNvGrpSpPr/>
          <p:nvPr/>
        </p:nvGrpSpPr>
        <p:grpSpPr>
          <a:xfrm>
            <a:off x="7123176" y="3679125"/>
            <a:ext cx="3927813" cy="2279813"/>
            <a:chOff x="7123176" y="3679125"/>
            <a:chExt cx="3927813" cy="2279813"/>
          </a:xfrm>
        </p:grpSpPr>
        <p:grpSp>
          <p:nvGrpSpPr>
            <p:cNvPr id="780" name="Google Shape;780;p18"/>
            <p:cNvGrpSpPr/>
            <p:nvPr/>
          </p:nvGrpSpPr>
          <p:grpSpPr>
            <a:xfrm>
              <a:off x="7123176" y="4640965"/>
              <a:ext cx="916239" cy="681891"/>
              <a:chOff x="5951675" y="3577056"/>
              <a:chExt cx="1387821" cy="1032855"/>
            </a:xfrm>
          </p:grpSpPr>
          <p:sp>
            <p:nvSpPr>
              <p:cNvPr id="781" name="Google Shape;781;p18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18"/>
            <p:cNvGrpSpPr/>
            <p:nvPr/>
          </p:nvGrpSpPr>
          <p:grpSpPr>
            <a:xfrm>
              <a:off x="7794058" y="4439671"/>
              <a:ext cx="3256931" cy="1519266"/>
              <a:chOff x="5835795" y="2345121"/>
              <a:chExt cx="3256931" cy="1519266"/>
            </a:xfrm>
          </p:grpSpPr>
          <p:sp>
            <p:nvSpPr>
              <p:cNvPr id="784" name="Google Shape;784;p18"/>
              <p:cNvSpPr/>
              <p:nvPr/>
            </p:nvSpPr>
            <p:spPr>
              <a:xfrm>
                <a:off x="8104263" y="3276475"/>
                <a:ext cx="988464" cy="512092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6479930" y="2912323"/>
                <a:ext cx="1059784" cy="945459"/>
              </a:xfrm>
              <a:custGeom>
                <a:avLst/>
                <a:gdLst/>
                <a:ahLst/>
                <a:cxnLst/>
                <a:rect l="l" t="t" r="r" b="b"/>
                <a:pathLst>
                  <a:path w="22563" h="20129" extrusionOk="0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5879758" y="2564139"/>
                <a:ext cx="600230" cy="1293648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27542" extrusionOk="0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6057442" y="2890200"/>
                <a:ext cx="242177" cy="242177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5156" extrusionOk="0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6075291" y="2890200"/>
                <a:ext cx="224329" cy="24086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128" extrusionOk="0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6090509" y="2898467"/>
                <a:ext cx="170501" cy="20516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368" extrusionOk="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6146966" y="2948020"/>
                <a:ext cx="144433" cy="18041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841" extrusionOk="0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5835795" y="2503361"/>
                <a:ext cx="1753484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7332" h="8708" extrusionOk="0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6161855" y="2510970"/>
                <a:ext cx="1427418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0390" h="8708" extrusionOk="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6469033" y="2881934"/>
                <a:ext cx="1120234" cy="30437"/>
              </a:xfrm>
              <a:custGeom>
                <a:avLst/>
                <a:gdLst/>
                <a:ahLst/>
                <a:cxnLst/>
                <a:rect l="l" t="t" r="r" b="b"/>
                <a:pathLst>
                  <a:path w="23850" h="648" extrusionOk="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5853643" y="2550283"/>
                <a:ext cx="323435" cy="36209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7709" extrusionOk="0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6495148" y="2482882"/>
                <a:ext cx="147392" cy="185719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137" y="3953"/>
                    </a:lnTo>
                    <a:lnTo>
                      <a:pt x="31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6399988" y="2478608"/>
                <a:ext cx="95208" cy="189994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4045" extrusionOk="0">
                    <a:moveTo>
                      <a:pt x="1851" y="92"/>
                    </a:moveTo>
                    <a:lnTo>
                      <a:pt x="1851" y="92"/>
                    </a:lnTo>
                    <a:lnTo>
                      <a:pt x="1" y="0"/>
                    </a:lnTo>
                    <a:lnTo>
                      <a:pt x="1" y="1702"/>
                    </a:lnTo>
                    <a:lnTo>
                      <a:pt x="2026" y="4044"/>
                    </a:lnTo>
                    <a:lnTo>
                      <a:pt x="2026" y="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6389091" y="2438637"/>
                <a:ext cx="97839" cy="4429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43" extrusionOk="0">
                    <a:moveTo>
                      <a:pt x="2083" y="64"/>
                    </a:moveTo>
                    <a:lnTo>
                      <a:pt x="1" y="0"/>
                    </a:lnTo>
                    <a:lnTo>
                      <a:pt x="1" y="851"/>
                    </a:lnTo>
                    <a:lnTo>
                      <a:pt x="2083" y="9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6486881" y="2441596"/>
                <a:ext cx="172145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880" extrusionOk="0">
                    <a:moveTo>
                      <a:pt x="1" y="880"/>
                    </a:moveTo>
                    <a:lnTo>
                      <a:pt x="3665" y="880"/>
                    </a:lnTo>
                    <a:lnTo>
                      <a:pt x="366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7014109" y="2423748"/>
                <a:ext cx="243492" cy="310894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6619" extrusionOk="0">
                    <a:moveTo>
                      <a:pt x="0" y="3046"/>
                    </a:moveTo>
                    <a:lnTo>
                      <a:pt x="0" y="6619"/>
                    </a:lnTo>
                    <a:lnTo>
                      <a:pt x="5184" y="6619"/>
                    </a:lnTo>
                    <a:lnTo>
                      <a:pt x="5184" y="2751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6870713" y="2565455"/>
                <a:ext cx="143446" cy="169186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602" extrusionOk="0">
                    <a:moveTo>
                      <a:pt x="2990" y="85"/>
                    </a:moveTo>
                    <a:lnTo>
                      <a:pt x="1" y="85"/>
                    </a:lnTo>
                    <a:lnTo>
                      <a:pt x="3053" y="3602"/>
                    </a:lnTo>
                    <a:lnTo>
                      <a:pt x="30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6779874" y="2345121"/>
                <a:ext cx="549408" cy="224376"/>
              </a:xfrm>
              <a:custGeom>
                <a:avLst/>
                <a:gdLst/>
                <a:ahLst/>
                <a:cxnLst/>
                <a:rect l="l" t="t" r="r" b="b"/>
                <a:pathLst>
                  <a:path w="11697" h="4777" extrusionOk="0">
                    <a:moveTo>
                      <a:pt x="1" y="4045"/>
                    </a:moveTo>
                    <a:lnTo>
                      <a:pt x="3433" y="1"/>
                    </a:lnTo>
                    <a:lnTo>
                      <a:pt x="8061" y="1"/>
                    </a:lnTo>
                    <a:lnTo>
                      <a:pt x="11697" y="4045"/>
                    </a:lnTo>
                    <a:lnTo>
                      <a:pt x="11078" y="4776"/>
                    </a:lnTo>
                    <a:lnTo>
                      <a:pt x="10466" y="4776"/>
                    </a:lnTo>
                    <a:lnTo>
                      <a:pt x="7709" y="1675"/>
                    </a:lnTo>
                    <a:lnTo>
                      <a:pt x="4952" y="4776"/>
                    </a:lnTo>
                    <a:lnTo>
                      <a:pt x="556" y="47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6779874" y="2467711"/>
                <a:ext cx="57867" cy="6740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435" extrusionOk="0">
                    <a:moveTo>
                      <a:pt x="1232" y="0"/>
                    </a:moveTo>
                    <a:lnTo>
                      <a:pt x="1" y="1435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6779874" y="2535065"/>
                <a:ext cx="232642" cy="34429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733" extrusionOk="0">
                    <a:moveTo>
                      <a:pt x="1" y="1"/>
                    </a:moveTo>
                    <a:lnTo>
                      <a:pt x="556" y="732"/>
                    </a:lnTo>
                    <a:lnTo>
                      <a:pt x="4952" y="732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7141959" y="2407262"/>
                <a:ext cx="158242" cy="162234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454" extrusionOk="0">
                    <a:moveTo>
                      <a:pt x="3369" y="3453"/>
                    </a:moveTo>
                    <a:lnTo>
                      <a:pt x="2757" y="3453"/>
                    </a:lnTo>
                    <a:lnTo>
                      <a:pt x="0" y="352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6779874" y="2345121"/>
                <a:ext cx="378625" cy="189994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4045" extrusionOk="0">
                    <a:moveTo>
                      <a:pt x="4516" y="4045"/>
                    </a:moveTo>
                    <a:lnTo>
                      <a:pt x="1" y="4045"/>
                    </a:lnTo>
                    <a:lnTo>
                      <a:pt x="3433" y="1"/>
                    </a:lnTo>
                    <a:lnTo>
                      <a:pt x="8061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>
                <a:off x="7070237" y="2537743"/>
                <a:ext cx="144762" cy="156927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341" extrusionOk="0">
                    <a:moveTo>
                      <a:pt x="1" y="3341"/>
                    </a:moveTo>
                    <a:lnTo>
                      <a:pt x="3081" y="3341"/>
                    </a:lnTo>
                    <a:lnTo>
                      <a:pt x="308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8"/>
              <p:cNvSpPr/>
              <p:nvPr/>
            </p:nvSpPr>
            <p:spPr>
              <a:xfrm>
                <a:off x="7070237" y="2537743"/>
                <a:ext cx="125598" cy="156927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3341" extrusionOk="0">
                    <a:moveTo>
                      <a:pt x="1" y="3341"/>
                    </a:moveTo>
                    <a:lnTo>
                      <a:pt x="2673" y="3341"/>
                    </a:lnTo>
                    <a:lnTo>
                      <a:pt x="267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8"/>
              <p:cNvSpPr/>
              <p:nvPr/>
            </p:nvSpPr>
            <p:spPr>
              <a:xfrm>
                <a:off x="7104947" y="2564468"/>
                <a:ext cx="47956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6" extrusionOk="0">
                    <a:moveTo>
                      <a:pt x="936" y="1"/>
                    </a:moveTo>
                    <a:cubicBezTo>
                      <a:pt x="915" y="1"/>
                      <a:pt x="894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7" y="1077"/>
                    </a:cubicBezTo>
                    <a:cubicBezTo>
                      <a:pt x="57" y="1105"/>
                      <a:pt x="85" y="1105"/>
                      <a:pt x="85" y="1105"/>
                    </a:cubicBezTo>
                    <a:cubicBezTo>
                      <a:pt x="113" y="1105"/>
                      <a:pt x="141" y="1077"/>
                      <a:pt x="141" y="1077"/>
                    </a:cubicBezTo>
                    <a:lnTo>
                      <a:pt x="992" y="134"/>
                    </a:lnTo>
                    <a:cubicBezTo>
                      <a:pt x="1020" y="106"/>
                      <a:pt x="1020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8"/>
              <p:cNvSpPr/>
              <p:nvPr/>
            </p:nvSpPr>
            <p:spPr>
              <a:xfrm>
                <a:off x="7100626" y="2600306"/>
                <a:ext cx="46970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2" extrusionOk="0">
                    <a:moveTo>
                      <a:pt x="920" y="0"/>
                    </a:moveTo>
                    <a:cubicBezTo>
                      <a:pt x="895" y="0"/>
                      <a:pt x="868" y="14"/>
                      <a:pt x="852" y="47"/>
                    </a:cubicBezTo>
                    <a:lnTo>
                      <a:pt x="29" y="989"/>
                    </a:lnTo>
                    <a:cubicBezTo>
                      <a:pt x="1" y="1017"/>
                      <a:pt x="1" y="1073"/>
                      <a:pt x="29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9" y="1073"/>
                    </a:cubicBezTo>
                    <a:lnTo>
                      <a:pt x="971" y="138"/>
                    </a:lnTo>
                    <a:cubicBezTo>
                      <a:pt x="1000" y="110"/>
                      <a:pt x="1000" y="47"/>
                      <a:pt x="971" y="18"/>
                    </a:cubicBezTo>
                    <a:cubicBezTo>
                      <a:pt x="957" y="7"/>
                      <a:pt x="939" y="0"/>
                      <a:pt x="920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8"/>
              <p:cNvSpPr/>
              <p:nvPr/>
            </p:nvSpPr>
            <p:spPr>
              <a:xfrm>
                <a:off x="6591293" y="3049755"/>
                <a:ext cx="32376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015" extrusionOk="0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8"/>
              <p:cNvSpPr/>
              <p:nvPr/>
            </p:nvSpPr>
            <p:spPr>
              <a:xfrm>
                <a:off x="6591293" y="3049755"/>
                <a:ext cx="300326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015" extrusionOk="0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8"/>
              <p:cNvSpPr/>
              <p:nvPr/>
            </p:nvSpPr>
            <p:spPr>
              <a:xfrm>
                <a:off x="6734643" y="3049755"/>
                <a:ext cx="1357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015" extrusionOk="0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6877664" y="3049755"/>
                <a:ext cx="1395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15" extrusionOk="0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6591293" y="3160086"/>
                <a:ext cx="300326" cy="152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324" extrusionOk="0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6617690" y="3208746"/>
                <a:ext cx="4795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3" extrusionOk="0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6657332" y="3196205"/>
                <a:ext cx="46970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3" extrusionOk="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6792462" y="3086062"/>
                <a:ext cx="48238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106" extrusionOk="0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6082053" y="3344394"/>
                <a:ext cx="228650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10930" extrusionOk="0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6105680" y="3344394"/>
                <a:ext cx="202206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10930" extrusionOk="0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8"/>
              <p:cNvSpPr/>
              <p:nvPr/>
            </p:nvSpPr>
            <p:spPr>
              <a:xfrm>
                <a:off x="6130479" y="3369193"/>
                <a:ext cx="136119" cy="5091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084" extrusionOk="0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6060120" y="3308744"/>
                <a:ext cx="265615" cy="35697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760" extrusionOk="0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6083557" y="3726912"/>
                <a:ext cx="224329" cy="13085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786" extrusionOk="0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974871" y="3813808"/>
                <a:ext cx="199565" cy="5057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936" extrusionOk="0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6023108" y="3772519"/>
                <a:ext cx="188350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6061435" y="3726912"/>
                <a:ext cx="198213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972" extrusionOk="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6250016" y="3550871"/>
                <a:ext cx="38703" cy="3870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4" extrusionOk="0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7000206" y="3279670"/>
                <a:ext cx="477732" cy="578107"/>
              </a:xfrm>
              <a:custGeom>
                <a:avLst/>
                <a:gdLst/>
                <a:ahLst/>
                <a:cxnLst/>
                <a:rect l="l" t="t" r="r" b="b"/>
                <a:pathLst>
                  <a:path w="10171" h="12308" extrusionOk="0">
                    <a:moveTo>
                      <a:pt x="9819" y="0"/>
                    </a:moveTo>
                    <a:lnTo>
                      <a:pt x="1" y="0"/>
                    </a:lnTo>
                    <a:lnTo>
                      <a:pt x="1" y="12308"/>
                    </a:lnTo>
                    <a:lnTo>
                      <a:pt x="10171" y="12308"/>
                    </a:lnTo>
                    <a:lnTo>
                      <a:pt x="10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7477882" y="3279670"/>
                <a:ext cx="589051" cy="578107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12308" extrusionOk="0">
                    <a:moveTo>
                      <a:pt x="1" y="0"/>
                    </a:moveTo>
                    <a:lnTo>
                      <a:pt x="1" y="12308"/>
                    </a:lnTo>
                    <a:lnTo>
                      <a:pt x="12540" y="12308"/>
                    </a:lnTo>
                    <a:lnTo>
                      <a:pt x="12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7576987" y="3486100"/>
                <a:ext cx="401734" cy="371674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913" extrusionOk="0">
                    <a:moveTo>
                      <a:pt x="0" y="7913"/>
                    </a:moveTo>
                    <a:lnTo>
                      <a:pt x="8553" y="7913"/>
                    </a:lnTo>
                    <a:lnTo>
                      <a:pt x="855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6359" extrusionOk="0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7461349" y="2981039"/>
                <a:ext cx="642925" cy="298682"/>
              </a:xfrm>
              <a:custGeom>
                <a:avLst/>
                <a:gdLst/>
                <a:ahLst/>
                <a:cxnLst/>
                <a:rect l="l" t="t" r="r" b="b"/>
                <a:pathLst>
                  <a:path w="13688" h="6359" extrusionOk="0">
                    <a:moveTo>
                      <a:pt x="2315" y="0"/>
                    </a:moveTo>
                    <a:lnTo>
                      <a:pt x="13687" y="5655"/>
                    </a:lnTo>
                    <a:lnTo>
                      <a:pt x="13476" y="6358"/>
                    </a:lnTo>
                    <a:lnTo>
                      <a:pt x="1" y="63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7099311" y="3424335"/>
                <a:ext cx="298682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6359" h="2575" extrusionOk="0">
                    <a:moveTo>
                      <a:pt x="1" y="2575"/>
                    </a:moveTo>
                    <a:lnTo>
                      <a:pt x="6359" y="2575"/>
                    </a:lnTo>
                    <a:lnTo>
                      <a:pt x="6359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7121434" y="3424335"/>
                <a:ext cx="276559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5888" h="2575" extrusionOk="0">
                    <a:moveTo>
                      <a:pt x="1" y="2575"/>
                    </a:moveTo>
                    <a:lnTo>
                      <a:pt x="5888" y="2575"/>
                    </a:lnTo>
                    <a:lnTo>
                      <a:pt x="588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7166712" y="3424335"/>
                <a:ext cx="74354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2575" extrusionOk="0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1" y="1"/>
                    </a:lnTo>
                    <a:lnTo>
                      <a:pt x="0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7209313" y="3424335"/>
                <a:ext cx="74400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575" extrusionOk="0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2" y="1"/>
                    </a:lnTo>
                    <a:lnTo>
                      <a:pt x="1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6598198" y="3392631"/>
                <a:ext cx="315216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4896" extrusionOk="0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6598198" y="3392631"/>
                <a:ext cx="293422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4896" extrusionOk="0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6738588" y="3392631"/>
                <a:ext cx="12588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96" extrusionOk="0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6876349" y="3392631"/>
                <a:ext cx="15265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896" extrusionOk="0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6598198" y="3500003"/>
                <a:ext cx="293422" cy="13903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296" extrusionOk="0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6640799" y="3430019"/>
                <a:ext cx="45655" cy="5086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83" extrusionOk="0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6807633" y="3533351"/>
                <a:ext cx="46641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77" extrusionOk="0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6775929" y="3544248"/>
                <a:ext cx="45279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077" extrusionOk="0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6359" extrusionOk="0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5" name="Google Shape;845;p18"/>
            <p:cNvSpPr/>
            <p:nvPr/>
          </p:nvSpPr>
          <p:spPr>
            <a:xfrm>
              <a:off x="8428911" y="3679125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18"/>
          <p:cNvGrpSpPr/>
          <p:nvPr/>
        </p:nvGrpSpPr>
        <p:grpSpPr>
          <a:xfrm>
            <a:off x="-630649" y="918517"/>
            <a:ext cx="1499092" cy="689481"/>
            <a:chOff x="8727226" y="1200842"/>
            <a:chExt cx="1499092" cy="689481"/>
          </a:xfrm>
        </p:grpSpPr>
        <p:sp>
          <p:nvSpPr>
            <p:cNvPr id="847" name="Google Shape;847;p18"/>
            <p:cNvSpPr/>
            <p:nvPr/>
          </p:nvSpPr>
          <p:spPr>
            <a:xfrm>
              <a:off x="9624259" y="12008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8727226" y="16275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9" name="Google Shape;849;p18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0" name="Google Shape;850;p18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0"/>
          <p:cNvSpPr txBox="1">
            <a:spLocks noGrp="1"/>
          </p:cNvSpPr>
          <p:nvPr>
            <p:ph type="title" hasCustomPrompt="1"/>
          </p:nvPr>
        </p:nvSpPr>
        <p:spPr>
          <a:xfrm>
            <a:off x="1924400" y="613700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57" name="Google Shape;957;p20"/>
          <p:cNvSpPr txBox="1">
            <a:spLocks noGrp="1"/>
          </p:cNvSpPr>
          <p:nvPr>
            <p:ph type="subTitle" idx="1"/>
          </p:nvPr>
        </p:nvSpPr>
        <p:spPr>
          <a:xfrm>
            <a:off x="1924400" y="1442001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20"/>
          <p:cNvSpPr txBox="1">
            <a:spLocks noGrp="1"/>
          </p:cNvSpPr>
          <p:nvPr>
            <p:ph type="title" idx="2" hasCustomPrompt="1"/>
          </p:nvPr>
        </p:nvSpPr>
        <p:spPr>
          <a:xfrm>
            <a:off x="1924400" y="1910200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9" name="Google Shape;959;p20"/>
          <p:cNvSpPr txBox="1">
            <a:spLocks noGrp="1"/>
          </p:cNvSpPr>
          <p:nvPr>
            <p:ph type="subTitle" idx="3"/>
          </p:nvPr>
        </p:nvSpPr>
        <p:spPr>
          <a:xfrm>
            <a:off x="1924400" y="2738500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0"/>
          <p:cNvSpPr txBox="1">
            <a:spLocks noGrp="1"/>
          </p:cNvSpPr>
          <p:nvPr>
            <p:ph type="title" idx="4" hasCustomPrompt="1"/>
          </p:nvPr>
        </p:nvSpPr>
        <p:spPr>
          <a:xfrm>
            <a:off x="1924400" y="3206699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1" name="Google Shape;961;p20"/>
          <p:cNvSpPr txBox="1">
            <a:spLocks noGrp="1"/>
          </p:cNvSpPr>
          <p:nvPr>
            <p:ph type="subTitle" idx="5"/>
          </p:nvPr>
        </p:nvSpPr>
        <p:spPr>
          <a:xfrm>
            <a:off x="1924400" y="4035000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2" name="Google Shape;962;p20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963" name="Google Shape;963;p20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20"/>
            <p:cNvSpPr/>
            <p:nvPr/>
          </p:nvSpPr>
          <p:spPr>
            <a:xfrm>
              <a:off x="375950" y="0"/>
              <a:ext cx="259800" cy="40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20"/>
          <p:cNvGrpSpPr/>
          <p:nvPr/>
        </p:nvGrpSpPr>
        <p:grpSpPr>
          <a:xfrm>
            <a:off x="7227158" y="326425"/>
            <a:ext cx="2221633" cy="1296268"/>
            <a:chOff x="7831046" y="330250"/>
            <a:chExt cx="2221633" cy="1296268"/>
          </a:xfrm>
        </p:grpSpPr>
        <p:sp>
          <p:nvSpPr>
            <p:cNvPr id="966" name="Google Shape;966;p20"/>
            <p:cNvSpPr/>
            <p:nvPr/>
          </p:nvSpPr>
          <p:spPr>
            <a:xfrm>
              <a:off x="9094047" y="1369620"/>
              <a:ext cx="958632" cy="256898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7831046" y="330250"/>
              <a:ext cx="657111" cy="176099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70" name="Google Shape;970;p21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21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2" name="Google Shape;972;p21"/>
          <p:cNvGrpSpPr/>
          <p:nvPr/>
        </p:nvGrpSpPr>
        <p:grpSpPr>
          <a:xfrm>
            <a:off x="8221034" y="817073"/>
            <a:ext cx="1523506" cy="546814"/>
            <a:chOff x="8558334" y="696473"/>
            <a:chExt cx="1523506" cy="546814"/>
          </a:xfrm>
        </p:grpSpPr>
        <p:sp>
          <p:nvSpPr>
            <p:cNvPr id="973" name="Google Shape;973;p21"/>
            <p:cNvSpPr/>
            <p:nvPr/>
          </p:nvSpPr>
          <p:spPr>
            <a:xfrm>
              <a:off x="8558334" y="10819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9103851" y="696473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1"/>
          <p:cNvGrpSpPr/>
          <p:nvPr/>
        </p:nvGrpSpPr>
        <p:grpSpPr>
          <a:xfrm>
            <a:off x="-202768" y="3840225"/>
            <a:ext cx="2733508" cy="3023391"/>
            <a:chOff x="-202768" y="3840225"/>
            <a:chExt cx="2733508" cy="3023391"/>
          </a:xfrm>
        </p:grpSpPr>
        <p:grpSp>
          <p:nvGrpSpPr>
            <p:cNvPr id="976" name="Google Shape;976;p21"/>
            <p:cNvGrpSpPr/>
            <p:nvPr/>
          </p:nvGrpSpPr>
          <p:grpSpPr>
            <a:xfrm>
              <a:off x="797357" y="4608495"/>
              <a:ext cx="1163585" cy="2008346"/>
              <a:chOff x="4537475" y="1366675"/>
              <a:chExt cx="1878265" cy="3241882"/>
            </a:xfrm>
          </p:grpSpPr>
          <p:sp>
            <p:nvSpPr>
              <p:cNvPr id="977" name="Google Shape;977;p21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21"/>
            <p:cNvGrpSpPr/>
            <p:nvPr/>
          </p:nvGrpSpPr>
          <p:grpSpPr>
            <a:xfrm>
              <a:off x="-202768" y="4855270"/>
              <a:ext cx="1163585" cy="2008346"/>
              <a:chOff x="4537475" y="1366675"/>
              <a:chExt cx="1878265" cy="3241882"/>
            </a:xfrm>
          </p:grpSpPr>
          <p:sp>
            <p:nvSpPr>
              <p:cNvPr id="1017" name="Google Shape;1017;p21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1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1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1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1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1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1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1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1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1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1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1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1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6" name="Google Shape;1056;p21"/>
            <p:cNvGrpSpPr/>
            <p:nvPr/>
          </p:nvGrpSpPr>
          <p:grpSpPr>
            <a:xfrm>
              <a:off x="1614501" y="4732765"/>
              <a:ext cx="916239" cy="681891"/>
              <a:chOff x="5951675" y="3577056"/>
              <a:chExt cx="1387821" cy="1032855"/>
            </a:xfrm>
          </p:grpSpPr>
          <p:sp>
            <p:nvSpPr>
              <p:cNvPr id="1057" name="Google Shape;1057;p21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9" name="Google Shape;1059;p21"/>
            <p:cNvSpPr/>
            <p:nvPr/>
          </p:nvSpPr>
          <p:spPr>
            <a:xfrm>
              <a:off x="237898" y="3840225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3"/>
          <p:cNvGrpSpPr/>
          <p:nvPr/>
        </p:nvGrpSpPr>
        <p:grpSpPr>
          <a:xfrm>
            <a:off x="6414926" y="3696850"/>
            <a:ext cx="2865735" cy="2654708"/>
            <a:chOff x="6414926" y="3696850"/>
            <a:chExt cx="2865735" cy="2654708"/>
          </a:xfrm>
        </p:grpSpPr>
        <p:grpSp>
          <p:nvGrpSpPr>
            <p:cNvPr id="1069" name="Google Shape;1069;p23"/>
            <p:cNvGrpSpPr/>
            <p:nvPr/>
          </p:nvGrpSpPr>
          <p:grpSpPr>
            <a:xfrm>
              <a:off x="7148332" y="4200032"/>
              <a:ext cx="1163585" cy="2008346"/>
              <a:chOff x="4537475" y="1366675"/>
              <a:chExt cx="1878265" cy="3241882"/>
            </a:xfrm>
          </p:grpSpPr>
          <p:sp>
            <p:nvSpPr>
              <p:cNvPr id="1070" name="Google Shape;1070;p23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3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3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3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3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3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23"/>
            <p:cNvGrpSpPr/>
            <p:nvPr/>
          </p:nvGrpSpPr>
          <p:grpSpPr>
            <a:xfrm>
              <a:off x="8141897" y="4495880"/>
              <a:ext cx="1138764" cy="1855677"/>
              <a:chOff x="525125" y="1486050"/>
              <a:chExt cx="2124163" cy="3461439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3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3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3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3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3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3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3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3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3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3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3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3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3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3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3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3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3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3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4" name="Google Shape;1144;p23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5" name="Google Shape;1145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7" name="Google Shape;1147;p23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8" name="Google Shape;1148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0" name="Google Shape;1150;p23"/>
            <p:cNvGrpSpPr/>
            <p:nvPr/>
          </p:nvGrpSpPr>
          <p:grpSpPr>
            <a:xfrm>
              <a:off x="6414926" y="4682015"/>
              <a:ext cx="916239" cy="681891"/>
              <a:chOff x="5951675" y="3577056"/>
              <a:chExt cx="1387821" cy="1032855"/>
            </a:xfrm>
          </p:grpSpPr>
          <p:sp>
            <p:nvSpPr>
              <p:cNvPr id="1151" name="Google Shape;1151;p23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3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3" name="Google Shape;1153;p23"/>
            <p:cNvSpPr/>
            <p:nvPr/>
          </p:nvSpPr>
          <p:spPr>
            <a:xfrm>
              <a:off x="8529298" y="369685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3"/>
          <p:cNvGrpSpPr/>
          <p:nvPr/>
        </p:nvGrpSpPr>
        <p:grpSpPr>
          <a:xfrm>
            <a:off x="-276724" y="817085"/>
            <a:ext cx="1409242" cy="535527"/>
            <a:chOff x="8277201" y="696485"/>
            <a:chExt cx="1409242" cy="535527"/>
          </a:xfrm>
        </p:grpSpPr>
        <p:sp>
          <p:nvSpPr>
            <p:cNvPr id="1155" name="Google Shape;1155;p23"/>
            <p:cNvSpPr/>
            <p:nvPr/>
          </p:nvSpPr>
          <p:spPr>
            <a:xfrm>
              <a:off x="9084384" y="107066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8277201" y="69648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24"/>
          <p:cNvGrpSpPr/>
          <p:nvPr/>
        </p:nvGrpSpPr>
        <p:grpSpPr>
          <a:xfrm>
            <a:off x="8233126" y="918517"/>
            <a:ext cx="1116017" cy="693194"/>
            <a:chOff x="8570426" y="797917"/>
            <a:chExt cx="1116017" cy="693194"/>
          </a:xfrm>
        </p:grpSpPr>
        <p:sp>
          <p:nvSpPr>
            <p:cNvPr id="1159" name="Google Shape;1159;p24"/>
            <p:cNvSpPr/>
            <p:nvPr/>
          </p:nvSpPr>
          <p:spPr>
            <a:xfrm>
              <a:off x="9084384" y="7979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8570426" y="122833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>
            <a:off x="-423653" y="3465700"/>
            <a:ext cx="3308969" cy="2555658"/>
            <a:chOff x="-423653" y="3465700"/>
            <a:chExt cx="3308969" cy="2555658"/>
          </a:xfrm>
        </p:grpSpPr>
        <p:grpSp>
          <p:nvGrpSpPr>
            <p:cNvPr id="1162" name="Google Shape;1162;p24"/>
            <p:cNvGrpSpPr/>
            <p:nvPr/>
          </p:nvGrpSpPr>
          <p:grpSpPr>
            <a:xfrm>
              <a:off x="1969076" y="4608490"/>
              <a:ext cx="916239" cy="681891"/>
              <a:chOff x="5951675" y="3577056"/>
              <a:chExt cx="1387821" cy="1032855"/>
            </a:xfrm>
          </p:grpSpPr>
          <p:sp>
            <p:nvSpPr>
              <p:cNvPr id="1163" name="Google Shape;1163;p24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24"/>
            <p:cNvGrpSpPr/>
            <p:nvPr/>
          </p:nvGrpSpPr>
          <p:grpSpPr>
            <a:xfrm flipH="1">
              <a:off x="-423653" y="4165680"/>
              <a:ext cx="1138764" cy="1855677"/>
              <a:chOff x="525125" y="1486050"/>
              <a:chExt cx="2124163" cy="3461439"/>
            </a:xfrm>
          </p:grpSpPr>
          <p:sp>
            <p:nvSpPr>
              <p:cNvPr id="1166" name="Google Shape;1166;p24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4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4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4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4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0" name="Google Shape;1200;p24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1" name="Google Shape;1201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3" name="Google Shape;1203;p24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4" name="Google Shape;1204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6" name="Google Shape;1206;p24"/>
            <p:cNvGrpSpPr/>
            <p:nvPr/>
          </p:nvGrpSpPr>
          <p:grpSpPr>
            <a:xfrm flipH="1">
              <a:off x="415695" y="4542586"/>
              <a:ext cx="1753484" cy="1361026"/>
              <a:chOff x="3654620" y="3548886"/>
              <a:chExt cx="1753484" cy="1361026"/>
            </a:xfrm>
          </p:grpSpPr>
          <p:sp>
            <p:nvSpPr>
              <p:cNvPr id="1207" name="Google Shape;1207;p24"/>
              <p:cNvSpPr/>
              <p:nvPr/>
            </p:nvSpPr>
            <p:spPr>
              <a:xfrm>
                <a:off x="4298755" y="3957848"/>
                <a:ext cx="1059784" cy="945459"/>
              </a:xfrm>
              <a:custGeom>
                <a:avLst/>
                <a:gdLst/>
                <a:ahLst/>
                <a:cxnLst/>
                <a:rect l="l" t="t" r="r" b="b"/>
                <a:pathLst>
                  <a:path w="22563" h="20129" extrusionOk="0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3698583" y="3609664"/>
                <a:ext cx="600230" cy="1293648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27542" extrusionOk="0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3876267" y="3935725"/>
                <a:ext cx="242177" cy="242177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5156" extrusionOk="0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>
                <a:off x="3894116" y="3935725"/>
                <a:ext cx="224329" cy="24086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128" extrusionOk="0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>
                <a:off x="3909334" y="3943992"/>
                <a:ext cx="170501" cy="20516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368" extrusionOk="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3965791" y="3993545"/>
                <a:ext cx="144433" cy="18041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841" extrusionOk="0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3654620" y="3548886"/>
                <a:ext cx="1753484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7332" h="8708" extrusionOk="0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3980680" y="3556495"/>
                <a:ext cx="1427418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0390" h="8708" extrusionOk="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4287858" y="3927459"/>
                <a:ext cx="1120235" cy="30437"/>
              </a:xfrm>
              <a:custGeom>
                <a:avLst/>
                <a:gdLst/>
                <a:ahLst/>
                <a:cxnLst/>
                <a:rect l="l" t="t" r="r" b="b"/>
                <a:pathLst>
                  <a:path w="23850" h="648" extrusionOk="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3672468" y="3595808"/>
                <a:ext cx="323435" cy="36209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7709" extrusionOk="0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4410118" y="4095280"/>
                <a:ext cx="32376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015" extrusionOk="0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4410118" y="4095280"/>
                <a:ext cx="300326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015" extrusionOk="0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4"/>
              <p:cNvSpPr/>
              <p:nvPr/>
            </p:nvSpPr>
            <p:spPr>
              <a:xfrm>
                <a:off x="4553468" y="4095280"/>
                <a:ext cx="1357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015" extrusionOk="0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>
                <a:off x="4696489" y="4095280"/>
                <a:ext cx="1395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15" extrusionOk="0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410118" y="4205611"/>
                <a:ext cx="300326" cy="152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324" extrusionOk="0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436515" y="4254271"/>
                <a:ext cx="4795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3" extrusionOk="0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476157" y="4241730"/>
                <a:ext cx="46970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3" extrusionOk="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>
                <a:off x="4611287" y="4131587"/>
                <a:ext cx="48238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106" extrusionOk="0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>
                <a:off x="3900878" y="4389919"/>
                <a:ext cx="228650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10930" extrusionOk="0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>
                <a:off x="3924505" y="4389919"/>
                <a:ext cx="202206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10930" extrusionOk="0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3949304" y="4414718"/>
                <a:ext cx="136119" cy="5091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084" extrusionOk="0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3878945" y="4354269"/>
                <a:ext cx="265615" cy="35697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760" extrusionOk="0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902382" y="4772437"/>
                <a:ext cx="224329" cy="13085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786" extrusionOk="0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793696" y="4859333"/>
                <a:ext cx="199565" cy="5057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936" extrusionOk="0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4"/>
              <p:cNvSpPr/>
              <p:nvPr/>
            </p:nvSpPr>
            <p:spPr>
              <a:xfrm>
                <a:off x="3841933" y="4818044"/>
                <a:ext cx="188350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4"/>
              <p:cNvSpPr/>
              <p:nvPr/>
            </p:nvSpPr>
            <p:spPr>
              <a:xfrm>
                <a:off x="3880260" y="4772437"/>
                <a:ext cx="198213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972" extrusionOk="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4068841" y="4596396"/>
                <a:ext cx="38703" cy="3870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4" extrusionOk="0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4417023" y="4438156"/>
                <a:ext cx="315216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4896" extrusionOk="0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4417023" y="4438156"/>
                <a:ext cx="293422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4896" extrusionOk="0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4557413" y="4438156"/>
                <a:ext cx="12588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96" extrusionOk="0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4695174" y="4438156"/>
                <a:ext cx="15265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896" extrusionOk="0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4417023" y="4545528"/>
                <a:ext cx="293422" cy="13903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296" extrusionOk="0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4459624" y="4475544"/>
                <a:ext cx="45655" cy="5086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83" extrusionOk="0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>
                <a:off x="4626458" y="4578876"/>
                <a:ext cx="46641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77" extrusionOk="0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4"/>
              <p:cNvSpPr/>
              <p:nvPr/>
            </p:nvSpPr>
            <p:spPr>
              <a:xfrm>
                <a:off x="4594754" y="4589773"/>
                <a:ext cx="45279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077" extrusionOk="0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4"/>
            <p:cNvSpPr/>
            <p:nvPr/>
          </p:nvSpPr>
          <p:spPr>
            <a:xfrm>
              <a:off x="304923" y="34657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253109" y="563123"/>
            <a:ext cx="1416256" cy="652339"/>
            <a:chOff x="8259609" y="727348"/>
            <a:chExt cx="1416256" cy="652339"/>
          </a:xfrm>
        </p:grpSpPr>
        <p:sp>
          <p:nvSpPr>
            <p:cNvPr id="23" name="Google Shape;23;p4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406032" y="3765300"/>
            <a:ext cx="1899385" cy="2709266"/>
            <a:chOff x="7406032" y="3765300"/>
            <a:chExt cx="1899385" cy="2709266"/>
          </a:xfrm>
        </p:grpSpPr>
        <p:sp>
          <p:nvSpPr>
            <p:cNvPr id="26" name="Google Shape;26;p4"/>
            <p:cNvSpPr/>
            <p:nvPr/>
          </p:nvSpPr>
          <p:spPr>
            <a:xfrm>
              <a:off x="8532661" y="37653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4"/>
            <p:cNvGrpSpPr/>
            <p:nvPr/>
          </p:nvGrpSpPr>
          <p:grpSpPr>
            <a:xfrm>
              <a:off x="7406032" y="4900355"/>
              <a:ext cx="943279" cy="769683"/>
              <a:chOff x="6073689" y="3577056"/>
              <a:chExt cx="1265807" cy="1032855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6073689" y="3695000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4"/>
            <p:cNvGrpSpPr/>
            <p:nvPr/>
          </p:nvGrpSpPr>
          <p:grpSpPr>
            <a:xfrm>
              <a:off x="8141832" y="4466220"/>
              <a:ext cx="1163585" cy="2008346"/>
              <a:chOff x="4537475" y="1366675"/>
              <a:chExt cx="1878265" cy="3241882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0" name="Google Shape;70;p4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4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-744468" y="3806200"/>
            <a:ext cx="3216869" cy="2913841"/>
            <a:chOff x="-744468" y="3806200"/>
            <a:chExt cx="3216869" cy="2913841"/>
          </a:xfrm>
        </p:grpSpPr>
        <p:grpSp>
          <p:nvGrpSpPr>
            <p:cNvPr id="79" name="Google Shape;79;p5"/>
            <p:cNvGrpSpPr/>
            <p:nvPr/>
          </p:nvGrpSpPr>
          <p:grpSpPr>
            <a:xfrm flipH="1">
              <a:off x="-744468" y="4711695"/>
              <a:ext cx="1163585" cy="2008346"/>
              <a:chOff x="4537475" y="1366675"/>
              <a:chExt cx="1878265" cy="3241882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5"/>
            <p:cNvSpPr/>
            <p:nvPr/>
          </p:nvSpPr>
          <p:spPr>
            <a:xfrm flipH="1">
              <a:off x="533121" y="38062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5"/>
            <p:cNvGrpSpPr/>
            <p:nvPr/>
          </p:nvGrpSpPr>
          <p:grpSpPr>
            <a:xfrm flipH="1">
              <a:off x="255482" y="4507120"/>
              <a:ext cx="1163585" cy="2008346"/>
              <a:chOff x="4537475" y="1366675"/>
              <a:chExt cx="1878265" cy="3241882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>
              <a:off x="1159938" y="4608494"/>
              <a:ext cx="1312462" cy="976771"/>
              <a:chOff x="5951675" y="3577056"/>
              <a:chExt cx="1387821" cy="1032855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>
            <a:off x="7855859" y="820123"/>
            <a:ext cx="1416256" cy="652339"/>
            <a:chOff x="8259609" y="727348"/>
            <a:chExt cx="1416256" cy="652339"/>
          </a:xfrm>
        </p:grpSpPr>
        <p:sp>
          <p:nvSpPr>
            <p:cNvPr id="164" name="Google Shape;164;p5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1" name="Google Shape;351;p8"/>
          <p:cNvGrpSpPr/>
          <p:nvPr/>
        </p:nvGrpSpPr>
        <p:grpSpPr>
          <a:xfrm>
            <a:off x="6371628" y="76028"/>
            <a:ext cx="3356101" cy="5128818"/>
            <a:chOff x="6371628" y="76028"/>
            <a:chExt cx="3356101" cy="5128818"/>
          </a:xfrm>
        </p:grpSpPr>
        <p:grpSp>
          <p:nvGrpSpPr>
            <p:cNvPr id="352" name="Google Shape;352;p8"/>
            <p:cNvGrpSpPr/>
            <p:nvPr/>
          </p:nvGrpSpPr>
          <p:grpSpPr>
            <a:xfrm>
              <a:off x="6830033" y="76028"/>
              <a:ext cx="2897695" cy="1572227"/>
              <a:chOff x="6229583" y="1671653"/>
              <a:chExt cx="2897695" cy="1572227"/>
            </a:xfrm>
          </p:grpSpPr>
          <p:sp>
            <p:nvSpPr>
              <p:cNvPr id="353" name="Google Shape;353;p8"/>
              <p:cNvSpPr/>
              <p:nvPr/>
            </p:nvSpPr>
            <p:spPr>
              <a:xfrm>
                <a:off x="7524304" y="1671653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8168647" y="2986982"/>
                <a:ext cx="958632" cy="256898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29583" y="23698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8"/>
            <p:cNvSpPr/>
            <p:nvPr/>
          </p:nvSpPr>
          <p:spPr>
            <a:xfrm flipH="1">
              <a:off x="6371628" y="4475676"/>
              <a:ext cx="1350173" cy="699458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7427902" y="2101392"/>
              <a:ext cx="1798063" cy="3103454"/>
              <a:chOff x="4537475" y="1366675"/>
              <a:chExt cx="1878265" cy="3241882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8"/>
            <p:cNvSpPr/>
            <p:nvPr/>
          </p:nvSpPr>
          <p:spPr>
            <a:xfrm>
              <a:off x="7878400" y="69752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8" name="Google Shape;398;p8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8"/>
          <p:cNvSpPr/>
          <p:nvPr/>
        </p:nvSpPr>
        <p:spPr>
          <a:xfrm>
            <a:off x="375950" y="0"/>
            <a:ext cx="259800" cy="28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2" name="Google Shape;402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9"/>
          <p:cNvSpPr/>
          <p:nvPr/>
        </p:nvSpPr>
        <p:spPr>
          <a:xfrm flipH="1">
            <a:off x="1751808" y="5077051"/>
            <a:ext cx="312100" cy="79099"/>
          </a:xfrm>
          <a:custGeom>
            <a:avLst/>
            <a:gdLst/>
            <a:ahLst/>
            <a:cxnLst/>
            <a:rect l="l" t="t" r="r" b="b"/>
            <a:pathLst>
              <a:path w="4249" h="936" extrusionOk="0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9"/>
          <p:cNvSpPr/>
          <p:nvPr/>
        </p:nvSpPr>
        <p:spPr>
          <a:xfrm flipH="1">
            <a:off x="-1069880" y="4564551"/>
            <a:ext cx="45028" cy="581249"/>
          </a:xfrm>
          <a:custGeom>
            <a:avLst/>
            <a:gdLst/>
            <a:ahLst/>
            <a:cxnLst/>
            <a:rect l="l" t="t" r="r" b="b"/>
            <a:pathLst>
              <a:path w="613" h="7913" extrusionOk="0">
                <a:moveTo>
                  <a:pt x="1" y="7913"/>
                </a:moveTo>
                <a:lnTo>
                  <a:pt x="613" y="7913"/>
                </a:lnTo>
                <a:lnTo>
                  <a:pt x="613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>
            <a:off x="-1266231" y="667175"/>
            <a:ext cx="4576156" cy="4519531"/>
            <a:chOff x="-1266231" y="667175"/>
            <a:chExt cx="4576156" cy="4519531"/>
          </a:xfrm>
        </p:grpSpPr>
        <p:grpSp>
          <p:nvGrpSpPr>
            <p:cNvPr id="406" name="Google Shape;406;p9"/>
            <p:cNvGrpSpPr/>
            <p:nvPr/>
          </p:nvGrpSpPr>
          <p:grpSpPr>
            <a:xfrm>
              <a:off x="-1266231" y="1293100"/>
              <a:ext cx="4576156" cy="3893605"/>
              <a:chOff x="-1266231" y="1293100"/>
              <a:chExt cx="4576156" cy="3893605"/>
            </a:xfrm>
          </p:grpSpPr>
          <p:sp>
            <p:nvSpPr>
              <p:cNvPr id="407" name="Google Shape;407;p9"/>
              <p:cNvSpPr/>
              <p:nvPr/>
            </p:nvSpPr>
            <p:spPr>
              <a:xfrm>
                <a:off x="2122089" y="4531451"/>
                <a:ext cx="1187836" cy="615367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" name="Google Shape;408;p9"/>
              <p:cNvGrpSpPr/>
              <p:nvPr/>
            </p:nvGrpSpPr>
            <p:grpSpPr>
              <a:xfrm>
                <a:off x="-1266231" y="2821088"/>
                <a:ext cx="3547638" cy="2365617"/>
                <a:chOff x="-1266231" y="2780188"/>
                <a:chExt cx="3547638" cy="2365617"/>
              </a:xfrm>
            </p:grpSpPr>
            <p:sp>
              <p:nvSpPr>
                <p:cNvPr id="409" name="Google Shape;409;p9"/>
                <p:cNvSpPr/>
                <p:nvPr/>
              </p:nvSpPr>
              <p:spPr>
                <a:xfrm flipH="1">
                  <a:off x="-383313" y="3667228"/>
                  <a:ext cx="1657365" cy="1478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3" h="20129" extrusionOk="0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 flipH="1">
                  <a:off x="1273972" y="3122708"/>
                  <a:ext cx="938681" cy="202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9" h="27542" extrusionOk="0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 flipH="1">
                  <a:off x="1556041" y="3632631"/>
                  <a:ext cx="378734" cy="378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6" h="5156" extrusionOk="0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 flipH="1">
                  <a:off x="1556041" y="3632631"/>
                  <a:ext cx="350821" cy="37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5128" extrusionOk="0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 flipH="1">
                  <a:off x="1616421" y="3645559"/>
                  <a:ext cx="266642" cy="32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4368" extrusionOk="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 flipH="1">
                  <a:off x="1568897" y="3723053"/>
                  <a:ext cx="225874" cy="282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3841" extrusionOk="0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 flipH="1">
                  <a:off x="-460816" y="3027657"/>
                  <a:ext cx="2742222" cy="63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2" h="8708" extrusionOk="0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 flipH="1">
                  <a:off x="-460808" y="3619703"/>
                  <a:ext cx="1751902" cy="4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0" h="648" extrusionOk="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 flipH="1">
                  <a:off x="1747683" y="3101038"/>
                  <a:ext cx="505811" cy="56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7709" extrusionOk="0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 flipH="1">
                  <a:off x="57864" y="2903151"/>
                  <a:ext cx="380791" cy="486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" h="6619" extrusionOk="0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 flipH="1">
                  <a:off x="438579" y="3124764"/>
                  <a:ext cx="224332" cy="26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3602" extrusionOk="0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 flipH="1">
                  <a:off x="-54231" y="2780188"/>
                  <a:ext cx="859203" cy="350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7" h="4777" extrusionOk="0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 flipH="1">
                  <a:off x="714475" y="2971905"/>
                  <a:ext cx="90497" cy="105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435" extrusionOk="0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 flipH="1">
                  <a:off x="441149" y="3077239"/>
                  <a:ext cx="363823" cy="5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733" extrusionOk="0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 flipH="1">
                  <a:off x="-8759" y="2877369"/>
                  <a:ext cx="247470" cy="25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" h="3454" extrusionOk="0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 flipH="1">
                  <a:off x="212851" y="2780188"/>
                  <a:ext cx="592121" cy="2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1" h="4045" extrusionOk="0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 flipH="1">
                  <a:off x="124488" y="3081426"/>
                  <a:ext cx="226388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3341" extrusionOk="0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 flipH="1">
                  <a:off x="154458" y="3081426"/>
                  <a:ext cx="196419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3341" extrusionOk="0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 flipH="1">
                  <a:off x="221596" y="3123222"/>
                  <a:ext cx="7499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6" extrusionOk="0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 flipH="1">
                  <a:off x="229896" y="3179268"/>
                  <a:ext cx="73455" cy="80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2" extrusionOk="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 flipH="1">
                  <a:off x="593566" y="3882157"/>
                  <a:ext cx="506325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5015" extrusionOk="0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 flipH="1">
                  <a:off x="630220" y="3882157"/>
                  <a:ext cx="469671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5015" extrusionOk="0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 flipH="1">
                  <a:off x="854480" y="3882157"/>
                  <a:ext cx="21228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5015" extrusionOk="0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 flipH="1">
                  <a:off x="630223" y="3882157"/>
                  <a:ext cx="21816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5015" extrusionOk="0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 flipH="1">
                  <a:off x="630220" y="4054702"/>
                  <a:ext cx="469671" cy="2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324" extrusionOk="0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 flipH="1">
                  <a:off x="983612" y="4130801"/>
                  <a:ext cx="74998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3" extrusionOk="0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 flipH="1">
                  <a:off x="923159" y="4111189"/>
                  <a:ext cx="73455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 flipH="1">
                  <a:off x="709848" y="3938937"/>
                  <a:ext cx="7543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06" extrusionOk="0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 flipH="1">
                  <a:off x="1538708" y="4342938"/>
                  <a:ext cx="357579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10930" extrusionOk="0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 flipH="1">
                  <a:off x="1543113" y="4342938"/>
                  <a:ext cx="316224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" h="10930" extrusionOk="0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 flipH="1">
                  <a:off x="1607681" y="4381723"/>
                  <a:ext cx="212873" cy="7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" h="1084" extrusionOk="0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 flipH="1">
                  <a:off x="1515200" y="4287186"/>
                  <a:ext cx="415388" cy="55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5" h="760" extrusionOk="0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 flipH="1">
                  <a:off x="1543113" y="4941154"/>
                  <a:ext cx="350821" cy="204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786" extrusionOk="0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 flipH="1">
                  <a:off x="1693916" y="5012479"/>
                  <a:ext cx="294555" cy="64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0" h="880" extrusionOk="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 flipH="1">
                  <a:off x="1618551" y="4941154"/>
                  <a:ext cx="309980" cy="7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972" extrusionOk="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 flipH="1">
                  <a:off x="1573085" y="4665846"/>
                  <a:ext cx="60527" cy="6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824" extrusionOk="0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 flipH="1">
                  <a:off x="-286714" y="4241718"/>
                  <a:ext cx="747111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12308" extrusionOk="0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 flipH="1">
                  <a:off x="-1207834" y="4241718"/>
                  <a:ext cx="921199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1" h="12308" extrusionOk="0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 flipH="1">
                  <a:off x="-1069885" y="4564551"/>
                  <a:ext cx="628261" cy="58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3" h="7913" extrusionOk="0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 flipH="1">
                  <a:off x="-1266231" y="3774692"/>
                  <a:ext cx="100545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8" h="6359" extrusionOk="0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 flipH="1">
                  <a:off x="-161692" y="4467958"/>
                  <a:ext cx="467100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9" h="2575" extrusionOk="0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 flipH="1">
                  <a:off x="-161692" y="4467958"/>
                  <a:ext cx="43250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575" extrusionOk="0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 flipH="1">
                  <a:off x="83721" y="4467958"/>
                  <a:ext cx="116279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 flipH="1">
                  <a:off x="17025" y="4467958"/>
                  <a:ext cx="11635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 flipH="1">
                  <a:off x="596137" y="4418376"/>
                  <a:ext cx="492957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1" h="4896" extrusionOk="0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9"/>
                <p:cNvSpPr/>
                <p:nvPr/>
              </p:nvSpPr>
              <p:spPr>
                <a:xfrm flipH="1">
                  <a:off x="630220" y="4418376"/>
                  <a:ext cx="458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4896" extrusionOk="0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9"/>
                <p:cNvSpPr/>
                <p:nvPr/>
              </p:nvSpPr>
              <p:spPr>
                <a:xfrm flipH="1">
                  <a:off x="849852" y="4418376"/>
                  <a:ext cx="19686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896" extrusionOk="0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 flipH="1">
                  <a:off x="630223" y="4418376"/>
                  <a:ext cx="23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4896" extrusionOk="0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 flipH="1">
                  <a:off x="630220" y="4586294"/>
                  <a:ext cx="458873" cy="2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296" extrusionOk="0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 flipH="1">
                  <a:off x="951072" y="4476846"/>
                  <a:ext cx="71398" cy="7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083" extrusionOk="0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 flipH="1">
                  <a:off x="688619" y="4638447"/>
                  <a:ext cx="7294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1077" extrusionOk="0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9"/>
                <p:cNvSpPr/>
                <p:nvPr/>
              </p:nvSpPr>
              <p:spPr>
                <a:xfrm flipH="1">
                  <a:off x="740331" y="4655488"/>
                  <a:ext cx="7081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1077" extrusionOk="0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3" name="Google Shape;463;p9"/>
              <p:cNvSpPr/>
              <p:nvPr/>
            </p:nvSpPr>
            <p:spPr>
              <a:xfrm>
                <a:off x="545650" y="12931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9"/>
            <p:cNvGrpSpPr/>
            <p:nvPr/>
          </p:nvGrpSpPr>
          <p:grpSpPr>
            <a:xfrm>
              <a:off x="-1069884" y="667175"/>
              <a:ext cx="3234694" cy="2252997"/>
              <a:chOff x="5073841" y="1000275"/>
              <a:chExt cx="3234694" cy="2252997"/>
            </a:xfrm>
          </p:grpSpPr>
          <p:sp>
            <p:nvSpPr>
              <p:cNvPr id="465" name="Google Shape;465;p9"/>
              <p:cNvSpPr/>
              <p:nvPr/>
            </p:nvSpPr>
            <p:spPr>
              <a:xfrm>
                <a:off x="5073841" y="2299616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7651424" y="3077173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6911971" y="10002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"/>
          <p:cNvSpPr>
            <a:spLocks noGrp="1"/>
          </p:cNvSpPr>
          <p:nvPr>
            <p:ph type="pic" idx="2"/>
          </p:nvPr>
        </p:nvSpPr>
        <p:spPr>
          <a:xfrm>
            <a:off x="-13550" y="-3525"/>
            <a:ext cx="915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10"/>
          <p:cNvSpPr txBox="1">
            <a:spLocks noGrp="1"/>
          </p:cNvSpPr>
          <p:nvPr>
            <p:ph type="title"/>
          </p:nvPr>
        </p:nvSpPr>
        <p:spPr>
          <a:xfrm>
            <a:off x="720000" y="3603625"/>
            <a:ext cx="6099000" cy="1005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10"/>
          <p:cNvGrpSpPr/>
          <p:nvPr/>
        </p:nvGrpSpPr>
        <p:grpSpPr>
          <a:xfrm>
            <a:off x="7253602" y="683900"/>
            <a:ext cx="2531246" cy="4477606"/>
            <a:chOff x="7253602" y="683900"/>
            <a:chExt cx="2531246" cy="4477606"/>
          </a:xfrm>
        </p:grpSpPr>
        <p:grpSp>
          <p:nvGrpSpPr>
            <p:cNvPr id="472" name="Google Shape;472;p10"/>
            <p:cNvGrpSpPr/>
            <p:nvPr/>
          </p:nvGrpSpPr>
          <p:grpSpPr>
            <a:xfrm>
              <a:off x="7253602" y="3944550"/>
              <a:ext cx="1606264" cy="1195426"/>
              <a:chOff x="5951675" y="3577056"/>
              <a:chExt cx="1387821" cy="1032855"/>
            </a:xfrm>
          </p:grpSpPr>
          <p:sp>
            <p:nvSpPr>
              <p:cNvPr id="473" name="Google Shape;473;p10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10"/>
            <p:cNvGrpSpPr/>
            <p:nvPr/>
          </p:nvGrpSpPr>
          <p:grpSpPr>
            <a:xfrm>
              <a:off x="7931091" y="683900"/>
              <a:ext cx="1853757" cy="4477606"/>
              <a:chOff x="7931091" y="683900"/>
              <a:chExt cx="1853757" cy="4477606"/>
            </a:xfrm>
          </p:grpSpPr>
          <p:grpSp>
            <p:nvGrpSpPr>
              <p:cNvPr id="476" name="Google Shape;476;p10"/>
              <p:cNvGrpSpPr/>
              <p:nvPr/>
            </p:nvGrpSpPr>
            <p:grpSpPr>
              <a:xfrm>
                <a:off x="7931091" y="2140708"/>
                <a:ext cx="1853757" cy="3020798"/>
                <a:chOff x="525125" y="1486050"/>
                <a:chExt cx="2124163" cy="3461439"/>
              </a:xfrm>
            </p:grpSpPr>
            <p:sp>
              <p:nvSpPr>
                <p:cNvPr id="477" name="Google Shape;477;p10"/>
                <p:cNvSpPr/>
                <p:nvPr/>
              </p:nvSpPr>
              <p:spPr>
                <a:xfrm>
                  <a:off x="2089519" y="1606352"/>
                  <a:ext cx="464572" cy="334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0379" extrusionOk="0">
                      <a:moveTo>
                        <a:pt x="4044" y="1"/>
                      </a:moveTo>
                      <a:lnTo>
                        <a:pt x="0" y="7533"/>
                      </a:lnTo>
                      <a:lnTo>
                        <a:pt x="0" y="50378"/>
                      </a:lnTo>
                      <a:lnTo>
                        <a:pt x="7005" y="50378"/>
                      </a:lnTo>
                      <a:lnTo>
                        <a:pt x="7005" y="83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2250873" y="2667452"/>
                  <a:ext cx="174952" cy="39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23" extrusionOk="0">
                      <a:moveTo>
                        <a:pt x="1" y="1"/>
                      </a:moveTo>
                      <a:lnTo>
                        <a:pt x="2638" y="64"/>
                      </a:lnTo>
                      <a:lnTo>
                        <a:pt x="2638" y="5923"/>
                      </a:lnTo>
                      <a:lnTo>
                        <a:pt x="1" y="583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2369318" y="2671697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653386" y="1524780"/>
                  <a:ext cx="1436226" cy="342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1609" extrusionOk="0">
                      <a:moveTo>
                        <a:pt x="1" y="51608"/>
                      </a:moveTo>
                      <a:lnTo>
                        <a:pt x="21655" y="51608"/>
                      </a:lnTo>
                      <a:lnTo>
                        <a:pt x="21655" y="0"/>
                      </a:lnTo>
                      <a:lnTo>
                        <a:pt x="6035" y="0"/>
                      </a:lnTo>
                      <a:lnTo>
                        <a:pt x="1" y="938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502266" y="2648353"/>
                  <a:ext cx="359720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5480" extrusionOk="0">
                      <a:moveTo>
                        <a:pt x="1" y="5479"/>
                      </a:moveTo>
                      <a:lnTo>
                        <a:pt x="5423" y="5479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1537283" y="2648353"/>
                  <a:ext cx="324703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" h="5480" extrusionOk="0">
                      <a:moveTo>
                        <a:pt x="0" y="5479"/>
                      </a:moveTo>
                      <a:lnTo>
                        <a:pt x="4895" y="5479"/>
                      </a:lnTo>
                      <a:lnTo>
                        <a:pt x="489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653386" y="4570469"/>
                  <a:ext cx="1436226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684" extrusionOk="0">
                      <a:moveTo>
                        <a:pt x="1" y="5683"/>
                      </a:moveTo>
                      <a:lnTo>
                        <a:pt x="21655" y="5683"/>
                      </a:lnTo>
                      <a:lnTo>
                        <a:pt x="21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0"/>
                <p:cNvSpPr/>
                <p:nvPr/>
              </p:nvSpPr>
              <p:spPr>
                <a:xfrm>
                  <a:off x="2089519" y="4570469"/>
                  <a:ext cx="464572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684" extrusionOk="0">
                      <a:moveTo>
                        <a:pt x="0" y="5683"/>
                      </a:moveTo>
                      <a:lnTo>
                        <a:pt x="7005" y="5683"/>
                      </a:lnTo>
                      <a:lnTo>
                        <a:pt x="70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E9DC">
                    <a:alpha val="3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0"/>
                <p:cNvSpPr/>
                <p:nvPr/>
              </p:nvSpPr>
              <p:spPr>
                <a:xfrm>
                  <a:off x="880527" y="2648353"/>
                  <a:ext cx="357796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480" extrusionOk="0">
                      <a:moveTo>
                        <a:pt x="1" y="5479"/>
                      </a:moveTo>
                      <a:lnTo>
                        <a:pt x="5395" y="5479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0"/>
                <p:cNvSpPr/>
                <p:nvPr/>
              </p:nvSpPr>
              <p:spPr>
                <a:xfrm>
                  <a:off x="907586" y="2648353"/>
                  <a:ext cx="330738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" h="5480" extrusionOk="0">
                      <a:moveTo>
                        <a:pt x="1" y="5479"/>
                      </a:moveTo>
                      <a:lnTo>
                        <a:pt x="4987" y="5479"/>
                      </a:lnTo>
                      <a:lnTo>
                        <a:pt x="498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0"/>
                <p:cNvSpPr/>
                <p:nvPr/>
              </p:nvSpPr>
              <p:spPr>
                <a:xfrm>
                  <a:off x="526982" y="4801325"/>
                  <a:ext cx="2120449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3" h="2203" extrusionOk="0">
                      <a:moveTo>
                        <a:pt x="1" y="2202"/>
                      </a:moveTo>
                      <a:lnTo>
                        <a:pt x="31973" y="2202"/>
                      </a:lnTo>
                      <a:lnTo>
                        <a:pt x="3197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0"/>
                <p:cNvSpPr/>
                <p:nvPr/>
              </p:nvSpPr>
              <p:spPr>
                <a:xfrm>
                  <a:off x="2157562" y="4801325"/>
                  <a:ext cx="489840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6" h="2203" extrusionOk="0">
                      <a:moveTo>
                        <a:pt x="1" y="2202"/>
                      </a:moveTo>
                      <a:lnTo>
                        <a:pt x="7386" y="2202"/>
                      </a:lnTo>
                      <a:lnTo>
                        <a:pt x="7386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0"/>
                <p:cNvSpPr/>
                <p:nvPr/>
              </p:nvSpPr>
              <p:spPr>
                <a:xfrm>
                  <a:off x="1096462" y="3635308"/>
                  <a:ext cx="520612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0" h="13159" extrusionOk="0">
                      <a:moveTo>
                        <a:pt x="1" y="13159"/>
                      </a:moveTo>
                      <a:lnTo>
                        <a:pt x="7850" y="13159"/>
                      </a:lnTo>
                      <a:lnTo>
                        <a:pt x="785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0"/>
                <p:cNvSpPr/>
                <p:nvPr/>
              </p:nvSpPr>
              <p:spPr>
                <a:xfrm>
                  <a:off x="1158536" y="3635308"/>
                  <a:ext cx="458536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" h="13159" extrusionOk="0">
                      <a:moveTo>
                        <a:pt x="0" y="13159"/>
                      </a:moveTo>
                      <a:lnTo>
                        <a:pt x="6914" y="13159"/>
                      </a:lnTo>
                      <a:lnTo>
                        <a:pt x="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0"/>
                <p:cNvSpPr/>
                <p:nvPr/>
              </p:nvSpPr>
              <p:spPr>
                <a:xfrm>
                  <a:off x="1214973" y="3693603"/>
                  <a:ext cx="308852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7" h="1731" extrusionOk="0">
                      <a:moveTo>
                        <a:pt x="0" y="1731"/>
                      </a:moveTo>
                      <a:lnTo>
                        <a:pt x="4656" y="1731"/>
                      </a:lnTo>
                      <a:lnTo>
                        <a:pt x="46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0"/>
                <p:cNvSpPr/>
                <p:nvPr/>
              </p:nvSpPr>
              <p:spPr>
                <a:xfrm>
                  <a:off x="1251780" y="3693603"/>
                  <a:ext cx="272045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731" extrusionOk="0">
                      <a:moveTo>
                        <a:pt x="1" y="1731"/>
                      </a:moveTo>
                      <a:lnTo>
                        <a:pt x="4101" y="1731"/>
                      </a:lnTo>
                      <a:lnTo>
                        <a:pt x="410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0"/>
                <p:cNvSpPr/>
                <p:nvPr/>
              </p:nvSpPr>
              <p:spPr>
                <a:xfrm>
                  <a:off x="1055476" y="3553670"/>
                  <a:ext cx="600793" cy="8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9" h="1232" extrusionOk="0">
                      <a:moveTo>
                        <a:pt x="0" y="1"/>
                      </a:moveTo>
                      <a:lnTo>
                        <a:pt x="9059" y="1"/>
                      </a:lnTo>
                      <a:lnTo>
                        <a:pt x="9059" y="1231"/>
                      </a:lnTo>
                      <a:lnTo>
                        <a:pt x="0" y="12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0"/>
                <p:cNvSpPr/>
                <p:nvPr/>
              </p:nvSpPr>
              <p:spPr>
                <a:xfrm>
                  <a:off x="1306361" y="4504217"/>
                  <a:ext cx="310709" cy="29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" h="4481" extrusionOk="0">
                      <a:moveTo>
                        <a:pt x="3046" y="1"/>
                      </a:moveTo>
                      <a:lnTo>
                        <a:pt x="3046" y="1555"/>
                      </a:lnTo>
                      <a:lnTo>
                        <a:pt x="1407" y="1555"/>
                      </a:lnTo>
                      <a:lnTo>
                        <a:pt x="1407" y="2990"/>
                      </a:lnTo>
                      <a:lnTo>
                        <a:pt x="113" y="2990"/>
                      </a:lnTo>
                      <a:lnTo>
                        <a:pt x="113" y="4481"/>
                      </a:lnTo>
                      <a:lnTo>
                        <a:pt x="1" y="4481"/>
                      </a:lnTo>
                      <a:lnTo>
                        <a:pt x="4685" y="4481"/>
                      </a:lnTo>
                      <a:lnTo>
                        <a:pt x="4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859107" y="4702444"/>
                  <a:ext cx="454823" cy="9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" h="1492" extrusionOk="0">
                      <a:moveTo>
                        <a:pt x="1702" y="1"/>
                      </a:moveTo>
                      <a:lnTo>
                        <a:pt x="1702" y="1"/>
                      </a:lnTo>
                      <a:lnTo>
                        <a:pt x="0" y="1"/>
                      </a:lnTo>
                      <a:lnTo>
                        <a:pt x="0" y="1492"/>
                      </a:lnTo>
                      <a:lnTo>
                        <a:pt x="6857" y="1492"/>
                      </a:lnTo>
                      <a:lnTo>
                        <a:pt x="6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971981" y="4607342"/>
                  <a:ext cx="427764" cy="9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0" h="1435" extrusionOk="0">
                      <a:moveTo>
                        <a:pt x="0" y="0"/>
                      </a:moveTo>
                      <a:lnTo>
                        <a:pt x="0" y="1435"/>
                      </a:lnTo>
                      <a:lnTo>
                        <a:pt x="6449" y="1435"/>
                      </a:lnTo>
                      <a:lnTo>
                        <a:pt x="6449" y="0"/>
                      </a:lnTo>
                      <a:lnTo>
                        <a:pt x="1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1057333" y="4504217"/>
                  <a:ext cx="451109" cy="103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2" h="1556" extrusionOk="0">
                      <a:moveTo>
                        <a:pt x="0" y="1555"/>
                      </a:moveTo>
                      <a:lnTo>
                        <a:pt x="6801" y="1555"/>
                      </a:lnTo>
                      <a:lnTo>
                        <a:pt x="680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10"/>
                <p:cNvSpPr/>
                <p:nvPr/>
              </p:nvSpPr>
              <p:spPr>
                <a:xfrm>
                  <a:off x="1485023" y="4104049"/>
                  <a:ext cx="87277" cy="87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316" extrusionOk="0">
                      <a:moveTo>
                        <a:pt x="1316" y="640"/>
                      </a:moveTo>
                      <a:cubicBezTo>
                        <a:pt x="1316" y="1020"/>
                        <a:pt x="1027" y="1316"/>
                        <a:pt x="676" y="1316"/>
                      </a:cubicBezTo>
                      <a:cubicBezTo>
                        <a:pt x="296" y="1316"/>
                        <a:pt x="0" y="1020"/>
                        <a:pt x="0" y="640"/>
                      </a:cubicBezTo>
                      <a:cubicBezTo>
                        <a:pt x="0" y="289"/>
                        <a:pt x="296" y="0"/>
                        <a:pt x="676" y="0"/>
                      </a:cubicBezTo>
                      <a:cubicBezTo>
                        <a:pt x="1027" y="0"/>
                        <a:pt x="1316" y="289"/>
                        <a:pt x="1316" y="6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10"/>
                <p:cNvSpPr/>
                <p:nvPr/>
              </p:nvSpPr>
              <p:spPr>
                <a:xfrm>
                  <a:off x="2386628" y="2671697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2250873" y="3289655"/>
                  <a:ext cx="174952" cy="39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16" extrusionOk="0">
                      <a:moveTo>
                        <a:pt x="1" y="1"/>
                      </a:moveTo>
                      <a:lnTo>
                        <a:pt x="2638" y="85"/>
                      </a:lnTo>
                      <a:lnTo>
                        <a:pt x="2638" y="5916"/>
                      </a:lnTo>
                      <a:lnTo>
                        <a:pt x="1" y="58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2369318" y="3293435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0"/>
                <p:cNvSpPr/>
                <p:nvPr/>
              </p:nvSpPr>
              <p:spPr>
                <a:xfrm>
                  <a:off x="2386628" y="3293435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10"/>
                <p:cNvSpPr/>
                <p:nvPr/>
              </p:nvSpPr>
              <p:spPr>
                <a:xfrm>
                  <a:off x="880527" y="2648353"/>
                  <a:ext cx="357796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1731" extrusionOk="0">
                      <a:moveTo>
                        <a:pt x="1" y="1731"/>
                      </a:moveTo>
                      <a:lnTo>
                        <a:pt x="5395" y="1731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10"/>
                <p:cNvSpPr/>
                <p:nvPr/>
              </p:nvSpPr>
              <p:spPr>
                <a:xfrm>
                  <a:off x="843721" y="3005612"/>
                  <a:ext cx="433335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4" h="1499" extrusionOk="0">
                      <a:moveTo>
                        <a:pt x="0" y="1499"/>
                      </a:moveTo>
                      <a:lnTo>
                        <a:pt x="6534" y="1499"/>
                      </a:lnTo>
                      <a:lnTo>
                        <a:pt x="653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10"/>
                <p:cNvSpPr/>
                <p:nvPr/>
              </p:nvSpPr>
              <p:spPr>
                <a:xfrm>
                  <a:off x="1502266" y="2648353"/>
                  <a:ext cx="359720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1731" extrusionOk="0">
                      <a:moveTo>
                        <a:pt x="1" y="1731"/>
                      </a:moveTo>
                      <a:lnTo>
                        <a:pt x="5423" y="1731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>
                  <a:off x="1467316" y="3005612"/>
                  <a:ext cx="431478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499" extrusionOk="0">
                      <a:moveTo>
                        <a:pt x="0" y="1499"/>
                      </a:moveTo>
                      <a:lnTo>
                        <a:pt x="6506" y="1499"/>
                      </a:lnTo>
                      <a:lnTo>
                        <a:pt x="650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rgbClr val="C556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10"/>
                <p:cNvSpPr/>
                <p:nvPr/>
              </p:nvSpPr>
              <p:spPr>
                <a:xfrm>
                  <a:off x="525125" y="1486050"/>
                  <a:ext cx="1849930" cy="7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4" h="10818" extrusionOk="0">
                      <a:moveTo>
                        <a:pt x="27893" y="0"/>
                      </a:move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21943" y="108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10"/>
                <p:cNvSpPr/>
                <p:nvPr/>
              </p:nvSpPr>
              <p:spPr>
                <a:xfrm>
                  <a:off x="2355789" y="1579360"/>
                  <a:ext cx="268264" cy="68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10255" extrusionOk="0">
                      <a:moveTo>
                        <a:pt x="4045" y="10254"/>
                      </a:moveTo>
                      <a:lnTo>
                        <a:pt x="261" y="0"/>
                      </a:lnTo>
                      <a:lnTo>
                        <a:pt x="1" y="471"/>
                      </a:lnTo>
                      <a:lnTo>
                        <a:pt x="2990" y="8707"/>
                      </a:lnTo>
                      <a:lnTo>
                        <a:pt x="2990" y="10254"/>
                      </a:lnTo>
                      <a:lnTo>
                        <a:pt x="3630" y="10254"/>
                      </a:lnTo>
                      <a:lnTo>
                        <a:pt x="3630" y="1025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11" name="Google Shape;511;p10"/>
                <p:cNvGrpSpPr/>
                <p:nvPr/>
              </p:nvGrpSpPr>
              <p:grpSpPr>
                <a:xfrm>
                  <a:off x="973439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2" name="Google Shape;512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4" name="Google Shape;514;p10"/>
                <p:cNvGrpSpPr/>
                <p:nvPr/>
              </p:nvGrpSpPr>
              <p:grpSpPr>
                <a:xfrm>
                  <a:off x="1640414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5" name="Google Shape;515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17" name="Google Shape;517;p10"/>
              <p:cNvSpPr/>
              <p:nvPr/>
            </p:nvSpPr>
            <p:spPr>
              <a:xfrm>
                <a:off x="8008425" y="6839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"/>
          <p:cNvSpPr txBox="1">
            <a:spLocks noGrp="1"/>
          </p:cNvSpPr>
          <p:nvPr>
            <p:ph type="title" hasCustomPrompt="1"/>
          </p:nvPr>
        </p:nvSpPr>
        <p:spPr>
          <a:xfrm>
            <a:off x="3006100" y="1367050"/>
            <a:ext cx="5194200" cy="1080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7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0" name="Google Shape;520;p11"/>
          <p:cNvSpPr txBox="1">
            <a:spLocks noGrp="1"/>
          </p:cNvSpPr>
          <p:nvPr>
            <p:ph type="subTitle" idx="1"/>
          </p:nvPr>
        </p:nvSpPr>
        <p:spPr>
          <a:xfrm>
            <a:off x="3006100" y="2502050"/>
            <a:ext cx="519420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21" name="Google Shape;521;p11"/>
          <p:cNvGrpSpPr/>
          <p:nvPr/>
        </p:nvGrpSpPr>
        <p:grpSpPr>
          <a:xfrm>
            <a:off x="8505100" y="-9175"/>
            <a:ext cx="259800" cy="5165400"/>
            <a:chOff x="375950" y="-9175"/>
            <a:chExt cx="259800" cy="5165400"/>
          </a:xfrm>
        </p:grpSpPr>
        <p:cxnSp>
          <p:nvCxnSpPr>
            <p:cNvPr id="522" name="Google Shape;522;p11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3" name="Google Shape;523;p11"/>
            <p:cNvSpPr/>
            <p:nvPr/>
          </p:nvSpPr>
          <p:spPr>
            <a:xfrm>
              <a:off x="375950" y="0"/>
              <a:ext cx="259800" cy="24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>
            <a:spLocks noGrp="1"/>
          </p:cNvSpPr>
          <p:nvPr>
            <p:ph type="subTitle" idx="1"/>
          </p:nvPr>
        </p:nvSpPr>
        <p:spPr>
          <a:xfrm>
            <a:off x="715100" y="1017725"/>
            <a:ext cx="77040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55" name="Google Shape;655;p15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" name="Google Shape;656;p15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7" name="Google Shape;657;p15"/>
          <p:cNvGrpSpPr/>
          <p:nvPr/>
        </p:nvGrpSpPr>
        <p:grpSpPr>
          <a:xfrm>
            <a:off x="8324959" y="918517"/>
            <a:ext cx="1108219" cy="676669"/>
            <a:chOff x="8662259" y="797917"/>
            <a:chExt cx="1108219" cy="676669"/>
          </a:xfrm>
        </p:grpSpPr>
        <p:sp>
          <p:nvSpPr>
            <p:cNvPr id="658" name="Google Shape;658;p15"/>
            <p:cNvSpPr/>
            <p:nvPr/>
          </p:nvSpPr>
          <p:spPr>
            <a:xfrm>
              <a:off x="8662259" y="7979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792489" y="1211810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3" r:id="rId10"/>
    <p:sldLayoutId id="2147483664" r:id="rId11"/>
    <p:sldLayoutId id="2147483666" r:id="rId12"/>
    <p:sldLayoutId id="2147483667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8"/>
          <p:cNvSpPr txBox="1">
            <a:spLocks noGrp="1"/>
          </p:cNvSpPr>
          <p:nvPr>
            <p:ph type="ctrTitle"/>
          </p:nvPr>
        </p:nvSpPr>
        <p:spPr>
          <a:xfrm>
            <a:off x="760417" y="1102218"/>
            <a:ext cx="5353793" cy="31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The Convenience Factor: </a:t>
            </a:r>
            <a:r>
              <a:rPr lang="en-US" sz="4800" dirty="0"/>
              <a:t>Residential Valuation Using Machine</a:t>
            </a:r>
            <a:br>
              <a:rPr lang="en-US" sz="4800" dirty="0"/>
            </a:br>
            <a:r>
              <a:rPr lang="en-US" sz="4800" dirty="0"/>
              <a:t>Learning</a:t>
            </a:r>
            <a:endParaRPr sz="4800" dirty="0"/>
          </a:p>
        </p:txBody>
      </p:sp>
      <p:sp>
        <p:nvSpPr>
          <p:cNvPr id="1254" name="Google Shape;1254;p28"/>
          <p:cNvSpPr txBox="1">
            <a:spLocks noGrp="1"/>
          </p:cNvSpPr>
          <p:nvPr>
            <p:ph type="subTitle" idx="1"/>
          </p:nvPr>
        </p:nvSpPr>
        <p:spPr>
          <a:xfrm>
            <a:off x="860587" y="4323642"/>
            <a:ext cx="4518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Haystacks.ai Project</a:t>
            </a:r>
          </a:p>
        </p:txBody>
      </p:sp>
      <p:sp>
        <p:nvSpPr>
          <p:cNvPr id="1255" name="Google Shape;1255;p28"/>
          <p:cNvSpPr/>
          <p:nvPr/>
        </p:nvSpPr>
        <p:spPr>
          <a:xfrm flipH="1">
            <a:off x="4474564" y="4531451"/>
            <a:ext cx="1187836" cy="615367"/>
          </a:xfrm>
          <a:custGeom>
            <a:avLst/>
            <a:gdLst/>
            <a:ahLst/>
            <a:cxnLst/>
            <a:rect l="l" t="t" r="r" b="b"/>
            <a:pathLst>
              <a:path w="49380" h="25579" extrusionOk="0">
                <a:moveTo>
                  <a:pt x="0" y="28"/>
                </a:moveTo>
                <a:lnTo>
                  <a:pt x="0" y="25579"/>
                </a:lnTo>
                <a:lnTo>
                  <a:pt x="49379" y="25579"/>
                </a:lnTo>
                <a:cubicBezTo>
                  <a:pt x="45335" y="20480"/>
                  <a:pt x="38801" y="18019"/>
                  <a:pt x="32380" y="18757"/>
                </a:cubicBezTo>
                <a:cubicBezTo>
                  <a:pt x="32029" y="17315"/>
                  <a:pt x="31473" y="15909"/>
                  <a:pt x="30622" y="14594"/>
                </a:cubicBezTo>
                <a:cubicBezTo>
                  <a:pt x="27021" y="8876"/>
                  <a:pt x="19812" y="6506"/>
                  <a:pt x="13335" y="8468"/>
                </a:cubicBezTo>
                <a:cubicBezTo>
                  <a:pt x="13068" y="7265"/>
                  <a:pt x="12632" y="6098"/>
                  <a:pt x="11928" y="4979"/>
                </a:cubicBezTo>
                <a:cubicBezTo>
                  <a:pt x="10226" y="2286"/>
                  <a:pt x="7441" y="556"/>
                  <a:pt x="4424" y="0"/>
                </a:cubicBezTo>
                <a:lnTo>
                  <a:pt x="120" y="0"/>
                </a:lnTo>
                <a:cubicBezTo>
                  <a:pt x="92" y="0"/>
                  <a:pt x="29" y="28"/>
                  <a:pt x="0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dist="104775" dir="8280000" algn="bl" rotWithShape="0">
              <a:schemeClr val="dk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28"/>
          <p:cNvGrpSpPr/>
          <p:nvPr/>
        </p:nvGrpSpPr>
        <p:grpSpPr>
          <a:xfrm>
            <a:off x="5969418" y="-328375"/>
            <a:ext cx="3547624" cy="1959215"/>
            <a:chOff x="5969418" y="1000275"/>
            <a:chExt cx="3547624" cy="1959215"/>
          </a:xfrm>
        </p:grpSpPr>
        <p:sp>
          <p:nvSpPr>
            <p:cNvPr id="1257" name="Google Shape;1257;p28"/>
            <p:cNvSpPr/>
            <p:nvPr/>
          </p:nvSpPr>
          <p:spPr>
            <a:xfrm>
              <a:off x="8101616" y="2579166"/>
              <a:ext cx="1415426" cy="380324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969418" y="2190629"/>
              <a:ext cx="958632" cy="256898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8139346" y="1000275"/>
              <a:ext cx="657111" cy="176099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5402544" y="2780188"/>
            <a:ext cx="4294670" cy="2375962"/>
            <a:chOff x="5402544" y="2780188"/>
            <a:chExt cx="4294670" cy="2375962"/>
          </a:xfrm>
        </p:grpSpPr>
        <p:sp>
          <p:nvSpPr>
            <p:cNvPr id="1261" name="Google Shape;1261;p28"/>
            <p:cNvSpPr/>
            <p:nvPr/>
          </p:nvSpPr>
          <p:spPr>
            <a:xfrm>
              <a:off x="5462997" y="4340882"/>
              <a:ext cx="775024" cy="804920"/>
            </a:xfrm>
            <a:custGeom>
              <a:avLst/>
              <a:gdLst/>
              <a:ahLst/>
              <a:cxnLst/>
              <a:rect l="l" t="t" r="r" b="b"/>
              <a:pathLst>
                <a:path w="10551" h="10958" extrusionOk="0">
                  <a:moveTo>
                    <a:pt x="1" y="1"/>
                  </a:moveTo>
                  <a:lnTo>
                    <a:pt x="1" y="10958"/>
                  </a:lnTo>
                  <a:lnTo>
                    <a:pt x="10550" y="1095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5402544" y="3860928"/>
              <a:ext cx="815791" cy="480028"/>
            </a:xfrm>
            <a:custGeom>
              <a:avLst/>
              <a:gdLst/>
              <a:ahLst/>
              <a:cxnLst/>
              <a:rect l="l" t="t" r="r" b="b"/>
              <a:pathLst>
                <a:path w="11106" h="6535" extrusionOk="0">
                  <a:moveTo>
                    <a:pt x="11106" y="1"/>
                  </a:moveTo>
                  <a:lnTo>
                    <a:pt x="1" y="5684"/>
                  </a:lnTo>
                  <a:lnTo>
                    <a:pt x="1" y="6535"/>
                  </a:lnTo>
                  <a:lnTo>
                    <a:pt x="11106" y="6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5639214" y="4577480"/>
              <a:ext cx="445872" cy="322982"/>
            </a:xfrm>
            <a:custGeom>
              <a:avLst/>
              <a:gdLst/>
              <a:ahLst/>
              <a:cxnLst/>
              <a:rect l="l" t="t" r="r" b="b"/>
              <a:pathLst>
                <a:path w="6070" h="4397" extrusionOk="0">
                  <a:moveTo>
                    <a:pt x="0" y="4396"/>
                  </a:moveTo>
                  <a:lnTo>
                    <a:pt x="6069" y="4396"/>
                  </a:lnTo>
                  <a:lnTo>
                    <a:pt x="60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5669624" y="4577480"/>
              <a:ext cx="415461" cy="322982"/>
            </a:xfrm>
            <a:custGeom>
              <a:avLst/>
              <a:gdLst/>
              <a:ahLst/>
              <a:cxnLst/>
              <a:rect l="l" t="t" r="r" b="b"/>
              <a:pathLst>
                <a:path w="5656" h="4397" extrusionOk="0">
                  <a:moveTo>
                    <a:pt x="1" y="4396"/>
                  </a:moveTo>
                  <a:lnTo>
                    <a:pt x="5655" y="4396"/>
                  </a:lnTo>
                  <a:lnTo>
                    <a:pt x="565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5669624" y="4577480"/>
              <a:ext cx="21302" cy="322982"/>
            </a:xfrm>
            <a:custGeom>
              <a:avLst/>
              <a:gdLst/>
              <a:ahLst/>
              <a:cxnLst/>
              <a:rect l="l" t="t" r="r" b="b"/>
              <a:pathLst>
                <a:path w="290" h="4397" extrusionOk="0">
                  <a:moveTo>
                    <a:pt x="1" y="4396"/>
                  </a:moveTo>
                  <a:lnTo>
                    <a:pt x="289" y="4396"/>
                  </a:lnTo>
                  <a:lnTo>
                    <a:pt x="28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5669624" y="4728356"/>
              <a:ext cx="415461" cy="19172"/>
            </a:xfrm>
            <a:custGeom>
              <a:avLst/>
              <a:gdLst/>
              <a:ahLst/>
              <a:cxnLst/>
              <a:rect l="l" t="t" r="r" b="b"/>
              <a:pathLst>
                <a:path w="5656" h="261" extrusionOk="0">
                  <a:moveTo>
                    <a:pt x="1" y="260"/>
                  </a:moveTo>
                  <a:lnTo>
                    <a:pt x="5655" y="260"/>
                  </a:lnTo>
                  <a:lnTo>
                    <a:pt x="565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5867511" y="4577480"/>
              <a:ext cx="19686" cy="322982"/>
            </a:xfrm>
            <a:custGeom>
              <a:avLst/>
              <a:gdLst/>
              <a:ahLst/>
              <a:cxnLst/>
              <a:rect l="l" t="t" r="r" b="b"/>
              <a:pathLst>
                <a:path w="268" h="4397" extrusionOk="0">
                  <a:moveTo>
                    <a:pt x="268" y="4396"/>
                  </a:moveTo>
                  <a:lnTo>
                    <a:pt x="268" y="1"/>
                  </a:lnTo>
                  <a:lnTo>
                    <a:pt x="1" y="1"/>
                  </a:lnTo>
                  <a:lnTo>
                    <a:pt x="1" y="4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5921279" y="4616778"/>
              <a:ext cx="75438" cy="81682"/>
            </a:xfrm>
            <a:custGeom>
              <a:avLst/>
              <a:gdLst/>
              <a:ahLst/>
              <a:cxnLst/>
              <a:rect l="l" t="t" r="r" b="b"/>
              <a:pathLst>
                <a:path w="1027" h="1112" extrusionOk="0">
                  <a:moveTo>
                    <a:pt x="914" y="0"/>
                  </a:moveTo>
                  <a:cubicBezTo>
                    <a:pt x="895" y="0"/>
                    <a:pt x="879" y="7"/>
                    <a:pt x="879" y="21"/>
                  </a:cubicBezTo>
                  <a:lnTo>
                    <a:pt x="28" y="964"/>
                  </a:lnTo>
                  <a:cubicBezTo>
                    <a:pt x="0" y="992"/>
                    <a:pt x="0" y="1048"/>
                    <a:pt x="28" y="1076"/>
                  </a:cubicBezTo>
                  <a:cubicBezTo>
                    <a:pt x="63" y="1111"/>
                    <a:pt x="63" y="1111"/>
                    <a:pt x="91" y="1111"/>
                  </a:cubicBezTo>
                  <a:cubicBezTo>
                    <a:pt x="120" y="1111"/>
                    <a:pt x="148" y="1076"/>
                    <a:pt x="148" y="1076"/>
                  </a:cubicBezTo>
                  <a:lnTo>
                    <a:pt x="999" y="141"/>
                  </a:lnTo>
                  <a:cubicBezTo>
                    <a:pt x="1027" y="113"/>
                    <a:pt x="999" y="56"/>
                    <a:pt x="971" y="21"/>
                  </a:cubicBezTo>
                  <a:cubicBezTo>
                    <a:pt x="957" y="7"/>
                    <a:pt x="934" y="0"/>
                    <a:pt x="914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5972918" y="4612591"/>
              <a:ext cx="75512" cy="81241"/>
            </a:xfrm>
            <a:custGeom>
              <a:avLst/>
              <a:gdLst/>
              <a:ahLst/>
              <a:cxnLst/>
              <a:rect l="l" t="t" r="r" b="b"/>
              <a:pathLst>
                <a:path w="1028" h="1106" extrusionOk="0">
                  <a:moveTo>
                    <a:pt x="939" y="1"/>
                  </a:moveTo>
                  <a:cubicBezTo>
                    <a:pt x="916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1021"/>
                    <a:pt x="28" y="1049"/>
                    <a:pt x="64" y="1077"/>
                  </a:cubicBezTo>
                  <a:cubicBezTo>
                    <a:pt x="64" y="1105"/>
                    <a:pt x="92" y="1105"/>
                    <a:pt x="92" y="1105"/>
                  </a:cubicBezTo>
                  <a:cubicBezTo>
                    <a:pt x="120" y="1105"/>
                    <a:pt x="148" y="1105"/>
                    <a:pt x="148" y="1077"/>
                  </a:cubicBezTo>
                  <a:lnTo>
                    <a:pt x="999" y="142"/>
                  </a:lnTo>
                  <a:cubicBezTo>
                    <a:pt x="1027" y="113"/>
                    <a:pt x="1027" y="50"/>
                    <a:pt x="999" y="22"/>
                  </a:cubicBezTo>
                  <a:cubicBezTo>
                    <a:pt x="985" y="8"/>
                    <a:pt x="962" y="1"/>
                    <a:pt x="939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5757990" y="4780509"/>
              <a:ext cx="74998" cy="81168"/>
            </a:xfrm>
            <a:custGeom>
              <a:avLst/>
              <a:gdLst/>
              <a:ahLst/>
              <a:cxnLst/>
              <a:rect l="l" t="t" r="r" b="b"/>
              <a:pathLst>
                <a:path w="1021" h="1105" extrusionOk="0">
                  <a:moveTo>
                    <a:pt x="922" y="1"/>
                  </a:moveTo>
                  <a:cubicBezTo>
                    <a:pt x="908" y="1"/>
                    <a:pt x="894" y="8"/>
                    <a:pt x="880" y="22"/>
                  </a:cubicBezTo>
                  <a:lnTo>
                    <a:pt x="29" y="957"/>
                  </a:lnTo>
                  <a:cubicBezTo>
                    <a:pt x="1" y="992"/>
                    <a:pt x="1" y="1048"/>
                    <a:pt x="29" y="1077"/>
                  </a:cubicBezTo>
                  <a:cubicBezTo>
                    <a:pt x="57" y="1105"/>
                    <a:pt x="57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41"/>
                  </a:lnTo>
                  <a:cubicBezTo>
                    <a:pt x="1020" y="113"/>
                    <a:pt x="992" y="50"/>
                    <a:pt x="964" y="22"/>
                  </a:cubicBezTo>
                  <a:cubicBezTo>
                    <a:pt x="950" y="8"/>
                    <a:pt x="936" y="1"/>
                    <a:pt x="922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7156930" y="3667228"/>
              <a:ext cx="1657365" cy="1478576"/>
            </a:xfrm>
            <a:custGeom>
              <a:avLst/>
              <a:gdLst/>
              <a:ahLst/>
              <a:cxnLst/>
              <a:rect l="l" t="t" r="r" b="b"/>
              <a:pathLst>
                <a:path w="22563" h="20129" extrusionOk="0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6218329" y="3122708"/>
              <a:ext cx="938681" cy="2023098"/>
            </a:xfrm>
            <a:custGeom>
              <a:avLst/>
              <a:gdLst/>
              <a:ahLst/>
              <a:cxnLst/>
              <a:rect l="l" t="t" r="r" b="b"/>
              <a:pathLst>
                <a:path w="12779" h="27542" extrusionOk="0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6496207" y="3632631"/>
              <a:ext cx="378734" cy="378734"/>
            </a:xfrm>
            <a:custGeom>
              <a:avLst/>
              <a:gdLst/>
              <a:ahLst/>
              <a:cxnLst/>
              <a:rect l="l" t="t" r="r" b="b"/>
              <a:pathLst>
                <a:path w="5156" h="5156" extrusionOk="0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6524120" y="3632631"/>
              <a:ext cx="350821" cy="376677"/>
            </a:xfrm>
            <a:custGeom>
              <a:avLst/>
              <a:gdLst/>
              <a:ahLst/>
              <a:cxnLst/>
              <a:rect l="l" t="t" r="r" b="b"/>
              <a:pathLst>
                <a:path w="4776" h="5128" extrusionOk="0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6547919" y="3645559"/>
              <a:ext cx="266642" cy="320851"/>
            </a:xfrm>
            <a:custGeom>
              <a:avLst/>
              <a:gdLst/>
              <a:ahLst/>
              <a:cxnLst/>
              <a:rect l="l" t="t" r="r" b="b"/>
              <a:pathLst>
                <a:path w="3630" h="4368" extrusionOk="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6636212" y="3723053"/>
              <a:ext cx="225874" cy="282141"/>
            </a:xfrm>
            <a:custGeom>
              <a:avLst/>
              <a:gdLst/>
              <a:ahLst/>
              <a:cxnLst/>
              <a:rect l="l" t="t" r="r" b="b"/>
              <a:pathLst>
                <a:path w="3075" h="3841" extrusionOk="0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6149576" y="3027657"/>
              <a:ext cx="2742222" cy="639646"/>
            </a:xfrm>
            <a:custGeom>
              <a:avLst/>
              <a:gdLst/>
              <a:ahLst/>
              <a:cxnLst/>
              <a:rect l="l" t="t" r="r" b="b"/>
              <a:pathLst>
                <a:path w="37332" h="8708" extrusionOk="0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7139889" y="3619703"/>
              <a:ext cx="1751902" cy="47599"/>
            </a:xfrm>
            <a:custGeom>
              <a:avLst/>
              <a:gdLst/>
              <a:ahLst/>
              <a:cxnLst/>
              <a:rect l="l" t="t" r="r" b="b"/>
              <a:pathLst>
                <a:path w="23850" h="648" extrusionOk="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6177488" y="3101038"/>
              <a:ext cx="505811" cy="566265"/>
            </a:xfrm>
            <a:custGeom>
              <a:avLst/>
              <a:gdLst/>
              <a:ahLst/>
              <a:cxnLst/>
              <a:rect l="l" t="t" r="r" b="b"/>
              <a:pathLst>
                <a:path w="6886" h="7709" extrusionOk="0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7180730" y="2995631"/>
              <a:ext cx="230502" cy="290441"/>
            </a:xfrm>
            <a:custGeom>
              <a:avLst/>
              <a:gdLst/>
              <a:ahLst/>
              <a:cxnLst/>
              <a:rect l="l" t="t" r="r" b="b"/>
              <a:pathLst>
                <a:path w="3138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7031911" y="2988946"/>
              <a:ext cx="148893" cy="297125"/>
            </a:xfrm>
            <a:custGeom>
              <a:avLst/>
              <a:gdLst/>
              <a:ahLst/>
              <a:cxnLst/>
              <a:rect l="l" t="t" r="r" b="b"/>
              <a:pathLst>
                <a:path w="2027" h="4045" extrusionOk="0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7014869" y="2926436"/>
              <a:ext cx="153007" cy="69268"/>
            </a:xfrm>
            <a:custGeom>
              <a:avLst/>
              <a:gdLst/>
              <a:ahLst/>
              <a:cxnLst/>
              <a:rect l="l" t="t" r="r" b="b"/>
              <a:pathLst>
                <a:path w="2083" h="943" extrusionOk="0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7167802" y="2931064"/>
              <a:ext cx="269213" cy="64640"/>
            </a:xfrm>
            <a:custGeom>
              <a:avLst/>
              <a:gdLst/>
              <a:ahLst/>
              <a:cxnLst/>
              <a:rect l="l" t="t" r="r" b="b"/>
              <a:pathLst>
                <a:path w="3665" h="880" extrusionOk="0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7992328" y="2903151"/>
              <a:ext cx="380791" cy="486199"/>
            </a:xfrm>
            <a:custGeom>
              <a:avLst/>
              <a:gdLst/>
              <a:ahLst/>
              <a:cxnLst/>
              <a:rect l="l" t="t" r="r" b="b"/>
              <a:pathLst>
                <a:path w="5184" h="6619" extrusionOk="0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7768071" y="3124764"/>
              <a:ext cx="224332" cy="264585"/>
            </a:xfrm>
            <a:custGeom>
              <a:avLst/>
              <a:gdLst/>
              <a:ahLst/>
              <a:cxnLst/>
              <a:rect l="l" t="t" r="r" b="b"/>
              <a:pathLst>
                <a:path w="3054" h="3602" extrusionOk="0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7626010" y="2780188"/>
              <a:ext cx="859203" cy="350895"/>
            </a:xfrm>
            <a:custGeom>
              <a:avLst/>
              <a:gdLst/>
              <a:ahLst/>
              <a:cxnLst/>
              <a:rect l="l" t="t" r="r" b="b"/>
              <a:pathLst>
                <a:path w="11697" h="4777" extrusionOk="0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7626010" y="2971905"/>
              <a:ext cx="90497" cy="105408"/>
            </a:xfrm>
            <a:custGeom>
              <a:avLst/>
              <a:gdLst/>
              <a:ahLst/>
              <a:cxnLst/>
              <a:rect l="l" t="t" r="r" b="b"/>
              <a:pathLst>
                <a:path w="1232" h="1435" extrusionOk="0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7626010" y="3077239"/>
              <a:ext cx="363823" cy="53843"/>
            </a:xfrm>
            <a:custGeom>
              <a:avLst/>
              <a:gdLst/>
              <a:ahLst/>
              <a:cxnLst/>
              <a:rect l="l" t="t" r="r" b="b"/>
              <a:pathLst>
                <a:path w="4953" h="733" extrusionOk="0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8192271" y="2877369"/>
              <a:ext cx="247470" cy="253714"/>
            </a:xfrm>
            <a:custGeom>
              <a:avLst/>
              <a:gdLst/>
              <a:ahLst/>
              <a:cxnLst/>
              <a:rect l="l" t="t" r="r" b="b"/>
              <a:pathLst>
                <a:path w="3369" h="3454" extrusionOk="0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7626010" y="2780188"/>
              <a:ext cx="592121" cy="297125"/>
            </a:xfrm>
            <a:custGeom>
              <a:avLst/>
              <a:gdLst/>
              <a:ahLst/>
              <a:cxnLst/>
              <a:rect l="l" t="t" r="r" b="b"/>
              <a:pathLst>
                <a:path w="8061" h="4045" extrusionOk="0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8080106" y="3081426"/>
              <a:ext cx="226388" cy="245413"/>
            </a:xfrm>
            <a:custGeom>
              <a:avLst/>
              <a:gdLst/>
              <a:ahLst/>
              <a:cxnLst/>
              <a:rect l="l" t="t" r="r" b="b"/>
              <a:pathLst>
                <a:path w="3082" h="3341" extrusionOk="0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8080106" y="3081426"/>
              <a:ext cx="196419" cy="245413"/>
            </a:xfrm>
            <a:custGeom>
              <a:avLst/>
              <a:gdLst/>
              <a:ahLst/>
              <a:cxnLst/>
              <a:rect l="l" t="t" r="r" b="b"/>
              <a:pathLst>
                <a:path w="2674" h="3341" extrusionOk="0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8134389" y="3123222"/>
              <a:ext cx="74998" cy="81241"/>
            </a:xfrm>
            <a:custGeom>
              <a:avLst/>
              <a:gdLst/>
              <a:ahLst/>
              <a:cxnLst/>
              <a:rect l="l" t="t" r="r" b="b"/>
              <a:pathLst>
                <a:path w="1021" h="1106" extrusionOk="0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8127631" y="3179268"/>
              <a:ext cx="73455" cy="80947"/>
            </a:xfrm>
            <a:custGeom>
              <a:avLst/>
              <a:gdLst/>
              <a:ahLst/>
              <a:cxnLst/>
              <a:rect l="l" t="t" r="r" b="b"/>
              <a:pathLst>
                <a:path w="1000" h="1102" extrusionOk="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7331091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7331091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7555274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7778943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7331091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7372372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7434368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7645696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6534695" y="4342938"/>
              <a:ext cx="357579" cy="802863"/>
            </a:xfrm>
            <a:custGeom>
              <a:avLst/>
              <a:gdLst/>
              <a:ahLst/>
              <a:cxnLst/>
              <a:rect l="l" t="t" r="r" b="b"/>
              <a:pathLst>
                <a:path w="4868" h="10930" extrusionOk="0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6571645" y="4342938"/>
              <a:ext cx="316224" cy="802863"/>
            </a:xfrm>
            <a:custGeom>
              <a:avLst/>
              <a:gdLst/>
              <a:ahLst/>
              <a:cxnLst/>
              <a:rect l="l" t="t" r="r" b="b"/>
              <a:pathLst>
                <a:path w="4305" h="10930" extrusionOk="0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6610429" y="4381723"/>
              <a:ext cx="212873" cy="79625"/>
            </a:xfrm>
            <a:custGeom>
              <a:avLst/>
              <a:gdLst/>
              <a:ahLst/>
              <a:cxnLst/>
              <a:rect l="l" t="t" r="r" b="b"/>
              <a:pathLst>
                <a:path w="2898" h="1084" extrusionOk="0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6500394" y="4287186"/>
              <a:ext cx="415388" cy="55826"/>
            </a:xfrm>
            <a:custGeom>
              <a:avLst/>
              <a:gdLst/>
              <a:ahLst/>
              <a:cxnLst/>
              <a:rect l="l" t="t" r="r" b="b"/>
              <a:pathLst>
                <a:path w="5655" h="760" extrusionOk="0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6537048" y="4941154"/>
              <a:ext cx="350821" cy="204646"/>
            </a:xfrm>
            <a:custGeom>
              <a:avLst/>
              <a:gdLst/>
              <a:ahLst/>
              <a:cxnLst/>
              <a:rect l="l" t="t" r="r" b="b"/>
              <a:pathLst>
                <a:path w="4776" h="2786" extrusionOk="0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6367075" y="5077051"/>
              <a:ext cx="312100" cy="79099"/>
            </a:xfrm>
            <a:custGeom>
              <a:avLst/>
              <a:gdLst/>
              <a:ahLst/>
              <a:cxnLst/>
              <a:rect l="l" t="t" r="r" b="b"/>
              <a:pathLst>
                <a:path w="4249" h="936" extrusionOk="0">
                  <a:moveTo>
                    <a:pt x="1027" y="0"/>
                  </a:moveTo>
                  <a:lnTo>
                    <a:pt x="1027" y="0"/>
                  </a:lnTo>
                  <a:lnTo>
                    <a:pt x="1" y="0"/>
                  </a:lnTo>
                  <a:lnTo>
                    <a:pt x="1" y="936"/>
                  </a:lnTo>
                  <a:lnTo>
                    <a:pt x="4248" y="9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6442512" y="5012479"/>
              <a:ext cx="294555" cy="64640"/>
            </a:xfrm>
            <a:custGeom>
              <a:avLst/>
              <a:gdLst/>
              <a:ahLst/>
              <a:cxnLst/>
              <a:rect l="l" t="t" r="r" b="b"/>
              <a:pathLst>
                <a:path w="4010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009" y="879"/>
                  </a:lnTo>
                  <a:lnTo>
                    <a:pt x="4009" y="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6502451" y="4941154"/>
              <a:ext cx="309980" cy="71398"/>
            </a:xfrm>
            <a:custGeom>
              <a:avLst/>
              <a:gdLst/>
              <a:ahLst/>
              <a:cxnLst/>
              <a:rect l="l" t="t" r="r" b="b"/>
              <a:pathLst>
                <a:path w="4220" h="972" extrusionOk="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6797371" y="4665846"/>
              <a:ext cx="60527" cy="60527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7970585" y="4241718"/>
              <a:ext cx="747111" cy="904084"/>
            </a:xfrm>
            <a:custGeom>
              <a:avLst/>
              <a:gdLst/>
              <a:ahLst/>
              <a:cxnLst/>
              <a:rect l="l" t="t" r="r" b="b"/>
              <a:pathLst>
                <a:path w="10171" h="12308" extrusionOk="0">
                  <a:moveTo>
                    <a:pt x="9819" y="0"/>
                  </a:moveTo>
                  <a:lnTo>
                    <a:pt x="1" y="0"/>
                  </a:lnTo>
                  <a:lnTo>
                    <a:pt x="1" y="12308"/>
                  </a:lnTo>
                  <a:lnTo>
                    <a:pt x="10171" y="12308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8717617" y="4241718"/>
              <a:ext cx="921199" cy="904084"/>
            </a:xfrm>
            <a:custGeom>
              <a:avLst/>
              <a:gdLst/>
              <a:ahLst/>
              <a:cxnLst/>
              <a:rect l="l" t="t" r="r" b="b"/>
              <a:pathLst>
                <a:path w="12541" h="12308" extrusionOk="0">
                  <a:moveTo>
                    <a:pt x="1" y="0"/>
                  </a:moveTo>
                  <a:lnTo>
                    <a:pt x="1" y="12308"/>
                  </a:lnTo>
                  <a:lnTo>
                    <a:pt x="12540" y="12308"/>
                  </a:lnTo>
                  <a:lnTo>
                    <a:pt x="12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8872606" y="4564551"/>
              <a:ext cx="628261" cy="581249"/>
            </a:xfrm>
            <a:custGeom>
              <a:avLst/>
              <a:gdLst/>
              <a:ahLst/>
              <a:cxnLst/>
              <a:rect l="l" t="t" r="r" b="b"/>
              <a:pathLst>
                <a:path w="8553" h="7913" extrusionOk="0">
                  <a:moveTo>
                    <a:pt x="0" y="7913"/>
                  </a:moveTo>
                  <a:lnTo>
                    <a:pt x="8553" y="7913"/>
                  </a:lnTo>
                  <a:lnTo>
                    <a:pt x="855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8691761" y="3774692"/>
              <a:ext cx="1005452" cy="467100"/>
            </a:xfrm>
            <a:custGeom>
              <a:avLst/>
              <a:gdLst/>
              <a:ahLst/>
              <a:cxnLst/>
              <a:rect l="l" t="t" r="r" b="b"/>
              <a:pathLst>
                <a:path w="13688" h="6359" extrusionOk="0">
                  <a:moveTo>
                    <a:pt x="2315" y="0"/>
                  </a:moveTo>
                  <a:lnTo>
                    <a:pt x="13687" y="5655"/>
                  </a:lnTo>
                  <a:lnTo>
                    <a:pt x="13476" y="6358"/>
                  </a:lnTo>
                  <a:lnTo>
                    <a:pt x="1" y="6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8125574" y="4467958"/>
              <a:ext cx="467100" cy="189147"/>
            </a:xfrm>
            <a:custGeom>
              <a:avLst/>
              <a:gdLst/>
              <a:ahLst/>
              <a:cxnLst/>
              <a:rect l="l" t="t" r="r" b="b"/>
              <a:pathLst>
                <a:path w="6359" h="2575" extrusionOk="0">
                  <a:moveTo>
                    <a:pt x="1" y="2575"/>
                  </a:moveTo>
                  <a:lnTo>
                    <a:pt x="6359" y="2575"/>
                  </a:lnTo>
                  <a:lnTo>
                    <a:pt x="635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8160171" y="4467958"/>
              <a:ext cx="432503" cy="189147"/>
            </a:xfrm>
            <a:custGeom>
              <a:avLst/>
              <a:gdLst/>
              <a:ahLst/>
              <a:cxnLst/>
              <a:rect l="l" t="t" r="r" b="b"/>
              <a:pathLst>
                <a:path w="5888" h="2575" extrusionOk="0">
                  <a:moveTo>
                    <a:pt x="1" y="2575"/>
                  </a:moveTo>
                  <a:lnTo>
                    <a:pt x="5888" y="2575"/>
                  </a:lnTo>
                  <a:lnTo>
                    <a:pt x="588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8230981" y="4467958"/>
              <a:ext cx="116279" cy="189147"/>
            </a:xfrm>
            <a:custGeom>
              <a:avLst/>
              <a:gdLst/>
              <a:ahLst/>
              <a:cxnLst/>
              <a:rect l="l" t="t" r="r" b="b"/>
              <a:pathLst>
                <a:path w="1583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1" y="1"/>
                  </a:lnTo>
                  <a:lnTo>
                    <a:pt x="0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8297605" y="4467958"/>
              <a:ext cx="116353" cy="189147"/>
            </a:xfrm>
            <a:custGeom>
              <a:avLst/>
              <a:gdLst/>
              <a:ahLst/>
              <a:cxnLst/>
              <a:rect l="l" t="t" r="r" b="b"/>
              <a:pathLst>
                <a:path w="1584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2" y="1"/>
                  </a:lnTo>
                  <a:lnTo>
                    <a:pt x="1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9455835" y="4564551"/>
              <a:ext cx="45028" cy="581249"/>
            </a:xfrm>
            <a:custGeom>
              <a:avLst/>
              <a:gdLst/>
              <a:ahLst/>
              <a:cxnLst/>
              <a:rect l="l" t="t" r="r" b="b"/>
              <a:pathLst>
                <a:path w="613" h="7913" extrusionOk="0">
                  <a:moveTo>
                    <a:pt x="1" y="7913"/>
                  </a:moveTo>
                  <a:lnTo>
                    <a:pt x="613" y="7913"/>
                  </a:lnTo>
                  <a:lnTo>
                    <a:pt x="6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7341889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341889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561444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776886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341889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7408512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7669422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7619840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28"/>
          <p:cNvGrpSpPr/>
          <p:nvPr/>
        </p:nvGrpSpPr>
        <p:grpSpPr>
          <a:xfrm>
            <a:off x="8452596" y="4507047"/>
            <a:ext cx="1383032" cy="639647"/>
            <a:chOff x="5951675" y="3577056"/>
            <a:chExt cx="2233218" cy="1032855"/>
          </a:xfrm>
        </p:grpSpPr>
        <p:sp>
          <p:nvSpPr>
            <p:cNvPr id="1332" name="Google Shape;1332;p28"/>
            <p:cNvSpPr/>
            <p:nvPr/>
          </p:nvSpPr>
          <p:spPr>
            <a:xfrm>
              <a:off x="5951675" y="3812955"/>
              <a:ext cx="737887" cy="796955"/>
            </a:xfrm>
            <a:custGeom>
              <a:avLst/>
              <a:gdLst/>
              <a:ahLst/>
              <a:cxnLst/>
              <a:rect l="l" t="t" r="r" b="b"/>
              <a:pathLst>
                <a:path w="3960" h="4277" extrusionOk="0">
                  <a:moveTo>
                    <a:pt x="1146" y="4276"/>
                  </a:moveTo>
                  <a:cubicBezTo>
                    <a:pt x="499" y="4276"/>
                    <a:pt x="0" y="3749"/>
                    <a:pt x="0" y="3130"/>
                  </a:cubicBezTo>
                  <a:cubicBezTo>
                    <a:pt x="0" y="2666"/>
                    <a:pt x="267" y="2286"/>
                    <a:pt x="675" y="2110"/>
                  </a:cubicBezTo>
                  <a:cubicBezTo>
                    <a:pt x="647" y="2019"/>
                    <a:pt x="619" y="1899"/>
                    <a:pt x="619" y="1815"/>
                  </a:cubicBezTo>
                  <a:cubicBezTo>
                    <a:pt x="619" y="1372"/>
                    <a:pt x="907" y="1020"/>
                    <a:pt x="1322" y="936"/>
                  </a:cubicBezTo>
                  <a:cubicBezTo>
                    <a:pt x="1294" y="844"/>
                    <a:pt x="1294" y="788"/>
                    <a:pt x="1294" y="703"/>
                  </a:cubicBezTo>
                  <a:cubicBezTo>
                    <a:pt x="1294" y="317"/>
                    <a:pt x="1611" y="0"/>
                    <a:pt x="1997" y="0"/>
                  </a:cubicBezTo>
                  <a:cubicBezTo>
                    <a:pt x="2377" y="0"/>
                    <a:pt x="2701" y="317"/>
                    <a:pt x="2701" y="703"/>
                  </a:cubicBezTo>
                  <a:cubicBezTo>
                    <a:pt x="2701" y="788"/>
                    <a:pt x="2701" y="844"/>
                    <a:pt x="2666" y="936"/>
                  </a:cubicBezTo>
                  <a:cubicBezTo>
                    <a:pt x="3052" y="1055"/>
                    <a:pt x="3341" y="1407"/>
                    <a:pt x="3341" y="1815"/>
                  </a:cubicBezTo>
                  <a:cubicBezTo>
                    <a:pt x="3341" y="1899"/>
                    <a:pt x="3313" y="2019"/>
                    <a:pt x="3284" y="2110"/>
                  </a:cubicBezTo>
                  <a:cubicBezTo>
                    <a:pt x="3692" y="2286"/>
                    <a:pt x="3960" y="2666"/>
                    <a:pt x="3960" y="3130"/>
                  </a:cubicBezTo>
                  <a:cubicBezTo>
                    <a:pt x="3960" y="3749"/>
                    <a:pt x="3460" y="4276"/>
                    <a:pt x="2813" y="4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7431168" y="3801030"/>
              <a:ext cx="753725" cy="808880"/>
            </a:xfrm>
            <a:custGeom>
              <a:avLst/>
              <a:gdLst/>
              <a:ahLst/>
              <a:cxnLst/>
              <a:rect l="l" t="t" r="r" b="b"/>
              <a:pathLst>
                <a:path w="4045" h="4341" extrusionOk="0">
                  <a:moveTo>
                    <a:pt x="1203" y="4340"/>
                  </a:moveTo>
                  <a:cubicBezTo>
                    <a:pt x="528" y="4340"/>
                    <a:pt x="0" y="3813"/>
                    <a:pt x="0" y="3194"/>
                  </a:cubicBezTo>
                  <a:cubicBezTo>
                    <a:pt x="0" y="2730"/>
                    <a:pt x="296" y="2315"/>
                    <a:pt x="704" y="2139"/>
                  </a:cubicBezTo>
                  <a:cubicBezTo>
                    <a:pt x="675" y="2055"/>
                    <a:pt x="647" y="1935"/>
                    <a:pt x="647" y="1851"/>
                  </a:cubicBezTo>
                  <a:cubicBezTo>
                    <a:pt x="647" y="1407"/>
                    <a:pt x="971" y="1056"/>
                    <a:pt x="1379" y="943"/>
                  </a:cubicBezTo>
                  <a:cubicBezTo>
                    <a:pt x="1351" y="880"/>
                    <a:pt x="1323" y="796"/>
                    <a:pt x="1323" y="704"/>
                  </a:cubicBezTo>
                  <a:cubicBezTo>
                    <a:pt x="1323" y="324"/>
                    <a:pt x="1646" y="1"/>
                    <a:pt x="2054" y="1"/>
                  </a:cubicBezTo>
                  <a:cubicBezTo>
                    <a:pt x="2434" y="1"/>
                    <a:pt x="2757" y="324"/>
                    <a:pt x="2757" y="704"/>
                  </a:cubicBezTo>
                  <a:cubicBezTo>
                    <a:pt x="2757" y="796"/>
                    <a:pt x="2757" y="880"/>
                    <a:pt x="2729" y="971"/>
                  </a:cubicBezTo>
                  <a:cubicBezTo>
                    <a:pt x="3109" y="1056"/>
                    <a:pt x="3404" y="1436"/>
                    <a:pt x="3404" y="1851"/>
                  </a:cubicBezTo>
                  <a:cubicBezTo>
                    <a:pt x="3404" y="1935"/>
                    <a:pt x="3376" y="2055"/>
                    <a:pt x="3341" y="2139"/>
                  </a:cubicBezTo>
                  <a:cubicBezTo>
                    <a:pt x="3756" y="2315"/>
                    <a:pt x="4044" y="2730"/>
                    <a:pt x="4044" y="3194"/>
                  </a:cubicBezTo>
                  <a:cubicBezTo>
                    <a:pt x="4044" y="3813"/>
                    <a:pt x="3517" y="4340"/>
                    <a:pt x="2877" y="43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377448" y="3577056"/>
              <a:ext cx="962048" cy="1032855"/>
            </a:xfrm>
            <a:custGeom>
              <a:avLst/>
              <a:gdLst/>
              <a:ahLst/>
              <a:cxnLst/>
              <a:rect l="l" t="t" r="r" b="b"/>
              <a:pathLst>
                <a:path w="5163" h="5543" extrusionOk="0">
                  <a:moveTo>
                    <a:pt x="1499" y="5542"/>
                  </a:moveTo>
                  <a:cubicBezTo>
                    <a:pt x="676" y="5542"/>
                    <a:pt x="1" y="4867"/>
                    <a:pt x="1" y="4044"/>
                  </a:cubicBezTo>
                  <a:cubicBezTo>
                    <a:pt x="1" y="3460"/>
                    <a:pt x="352" y="2961"/>
                    <a:pt x="880" y="2729"/>
                  </a:cubicBezTo>
                  <a:cubicBezTo>
                    <a:pt x="824" y="2609"/>
                    <a:pt x="796" y="2462"/>
                    <a:pt x="796" y="2349"/>
                  </a:cubicBezTo>
                  <a:cubicBezTo>
                    <a:pt x="796" y="1794"/>
                    <a:pt x="1203" y="1322"/>
                    <a:pt x="1731" y="1203"/>
                  </a:cubicBezTo>
                  <a:cubicBezTo>
                    <a:pt x="1703" y="1118"/>
                    <a:pt x="1675" y="999"/>
                    <a:pt x="1675" y="879"/>
                  </a:cubicBezTo>
                  <a:cubicBezTo>
                    <a:pt x="1675" y="387"/>
                    <a:pt x="2083" y="0"/>
                    <a:pt x="2582" y="0"/>
                  </a:cubicBezTo>
                  <a:cubicBezTo>
                    <a:pt x="3109" y="0"/>
                    <a:pt x="3517" y="387"/>
                    <a:pt x="3517" y="879"/>
                  </a:cubicBezTo>
                  <a:cubicBezTo>
                    <a:pt x="3517" y="999"/>
                    <a:pt x="3489" y="1118"/>
                    <a:pt x="3461" y="1203"/>
                  </a:cubicBezTo>
                  <a:cubicBezTo>
                    <a:pt x="3960" y="1351"/>
                    <a:pt x="4340" y="1822"/>
                    <a:pt x="4340" y="2349"/>
                  </a:cubicBezTo>
                  <a:cubicBezTo>
                    <a:pt x="4340" y="2462"/>
                    <a:pt x="4312" y="2609"/>
                    <a:pt x="4284" y="2729"/>
                  </a:cubicBezTo>
                  <a:cubicBezTo>
                    <a:pt x="4811" y="2961"/>
                    <a:pt x="5163" y="3460"/>
                    <a:pt x="5163" y="4044"/>
                  </a:cubicBezTo>
                  <a:cubicBezTo>
                    <a:pt x="5163" y="4867"/>
                    <a:pt x="4488" y="5542"/>
                    <a:pt x="3637" y="5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28"/>
          <p:cNvSpPr/>
          <p:nvPr/>
        </p:nvSpPr>
        <p:spPr>
          <a:xfrm>
            <a:off x="6928050" y="1323375"/>
            <a:ext cx="840952" cy="1162694"/>
          </a:xfrm>
          <a:custGeom>
            <a:avLst/>
            <a:gdLst/>
            <a:ahLst/>
            <a:cxnLst/>
            <a:rect l="l" t="t" r="r" b="b"/>
            <a:pathLst>
              <a:path w="12864" h="17785" extrusionOk="0">
                <a:moveTo>
                  <a:pt x="6478" y="3219"/>
                </a:moveTo>
                <a:cubicBezTo>
                  <a:pt x="8152" y="3219"/>
                  <a:pt x="9495" y="4569"/>
                  <a:pt x="9495" y="6243"/>
                </a:cubicBezTo>
                <a:cubicBezTo>
                  <a:pt x="9495" y="7910"/>
                  <a:pt x="8116" y="9260"/>
                  <a:pt x="6450" y="9260"/>
                </a:cubicBezTo>
                <a:cubicBezTo>
                  <a:pt x="4811" y="9260"/>
                  <a:pt x="3461" y="7882"/>
                  <a:pt x="3461" y="6243"/>
                </a:cubicBezTo>
                <a:cubicBezTo>
                  <a:pt x="3461" y="4569"/>
                  <a:pt x="4811" y="3219"/>
                  <a:pt x="6478" y="3219"/>
                </a:cubicBezTo>
                <a:close/>
                <a:moveTo>
                  <a:pt x="6470" y="1"/>
                </a:moveTo>
                <a:cubicBezTo>
                  <a:pt x="4106" y="1"/>
                  <a:pt x="1916" y="1340"/>
                  <a:pt x="880" y="3458"/>
                </a:cubicBezTo>
                <a:cubicBezTo>
                  <a:pt x="148" y="4949"/>
                  <a:pt x="0" y="6475"/>
                  <a:pt x="591" y="8030"/>
                </a:cubicBezTo>
                <a:cubicBezTo>
                  <a:pt x="795" y="8557"/>
                  <a:pt x="1027" y="9085"/>
                  <a:pt x="1259" y="9612"/>
                </a:cubicBezTo>
                <a:cubicBezTo>
                  <a:pt x="2202" y="11546"/>
                  <a:pt x="3341" y="13361"/>
                  <a:pt x="4572" y="15119"/>
                </a:cubicBezTo>
                <a:cubicBezTo>
                  <a:pt x="5163" y="16026"/>
                  <a:pt x="5803" y="16877"/>
                  <a:pt x="6450" y="17784"/>
                </a:cubicBezTo>
                <a:cubicBezTo>
                  <a:pt x="6569" y="17672"/>
                  <a:pt x="6625" y="17609"/>
                  <a:pt x="6682" y="17524"/>
                </a:cubicBezTo>
                <a:cubicBezTo>
                  <a:pt x="7737" y="15998"/>
                  <a:pt x="8820" y="14472"/>
                  <a:pt x="9847" y="12925"/>
                </a:cubicBezTo>
                <a:cubicBezTo>
                  <a:pt x="10754" y="11483"/>
                  <a:pt x="11577" y="9992"/>
                  <a:pt x="12224" y="8409"/>
                </a:cubicBezTo>
                <a:cubicBezTo>
                  <a:pt x="12751" y="7122"/>
                  <a:pt x="12864" y="5828"/>
                  <a:pt x="12456" y="4485"/>
                </a:cubicBezTo>
                <a:cubicBezTo>
                  <a:pt x="11752" y="2023"/>
                  <a:pt x="9586" y="230"/>
                  <a:pt x="7033" y="26"/>
                </a:cubicBezTo>
                <a:cubicBezTo>
                  <a:pt x="6845" y="9"/>
                  <a:pt x="6657" y="1"/>
                  <a:pt x="64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8588" dist="295275" dir="828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72990"/>
              </p:ext>
            </p:extLst>
          </p:nvPr>
        </p:nvGraphicFramePr>
        <p:xfrm>
          <a:off x="341970" y="132962"/>
          <a:ext cx="8802030" cy="2148732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760406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3:</a:t>
                      </a:r>
                      <a:r>
                        <a:rPr lang="en-US" baseline="0" dirty="0" smtClean="0"/>
                        <a:t> Score Comparison for Distance, Train-Val (MLR, Log)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MLR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0.3815</a:t>
                      </a:r>
                      <a:r>
                        <a:rPr lang="en-US" dirty="0" smtClean="0"/>
                        <a:t> (0.3802)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0.0674</a:t>
                      </a:r>
                      <a:r>
                        <a:rPr lang="en-US" dirty="0" smtClean="0"/>
                        <a:t> (0.0676)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0.2597</a:t>
                      </a:r>
                      <a:r>
                        <a:rPr lang="en-US" dirty="0" smtClean="0"/>
                        <a:t> (0.2599)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2.3025 (</a:t>
                      </a:r>
                      <a:r>
                        <a:rPr lang="en-US" b="1" dirty="0" smtClean="0"/>
                        <a:t>2.2794</a:t>
                      </a:r>
                      <a:r>
                        <a:rPr lang="en-US" dirty="0" smtClean="0"/>
                        <a:t>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Ridge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0.3815</a:t>
                      </a:r>
                      <a:r>
                        <a:rPr lang="en-US" dirty="0" smtClean="0"/>
                        <a:t> (0.3803)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0.0674</a:t>
                      </a:r>
                      <a:r>
                        <a:rPr lang="en-US" dirty="0" smtClean="0"/>
                        <a:t> (0.0676)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0.2597</a:t>
                      </a:r>
                      <a:r>
                        <a:rPr lang="en-US" dirty="0" smtClean="0"/>
                        <a:t> (0.2599)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0.0230 (</a:t>
                      </a:r>
                      <a:r>
                        <a:rPr lang="en-US" b="1" dirty="0" smtClean="0"/>
                        <a:t>0.0228</a:t>
                      </a:r>
                      <a:r>
                        <a:rPr lang="en-US" dirty="0" smtClean="0"/>
                        <a:t>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953938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smtClean="0"/>
                        <a:t>Lasso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0.1090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0.3302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0.0309</a:t>
                      </a:r>
                      <a:r>
                        <a:rPr lang="en-US" dirty="0" smtClean="0"/>
                        <a:t> (0.0310)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167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44232"/>
              </p:ext>
            </p:extLst>
          </p:nvPr>
        </p:nvGraphicFramePr>
        <p:xfrm>
          <a:off x="341970" y="2281694"/>
          <a:ext cx="8802030" cy="2148732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760406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4:</a:t>
                      </a:r>
                      <a:r>
                        <a:rPr lang="en-US" baseline="0" dirty="0" smtClean="0"/>
                        <a:t> Score Comparison for Distance, Test (MLR, Log)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MLR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0.2963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0.0794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0.2819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2.3501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Ridge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0.2969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0.0794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0.2818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0.0235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953938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smtClean="0"/>
                        <a:t>Lasso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-0.0001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0.1129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0.3360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0.0313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56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13897"/>
              </p:ext>
            </p:extLst>
          </p:nvPr>
        </p:nvGraphicFramePr>
        <p:xfrm>
          <a:off x="341970" y="2198168"/>
          <a:ext cx="8802030" cy="163068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760406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Table 6:</a:t>
                      </a:r>
                      <a:r>
                        <a:rPr lang="en-US" baseline="0" dirty="0" smtClean="0"/>
                        <a:t> Score Comparison for Density One, Test</a:t>
                      </a:r>
                      <a:endParaRPr lang="en-US" dirty="0" smtClean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6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0.4972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429198.4743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655.1324 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0.1662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0.5240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406331.3766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637.4413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0.1614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3553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43526"/>
              </p:ext>
            </p:extLst>
          </p:nvPr>
        </p:nvGraphicFramePr>
        <p:xfrm>
          <a:off x="341970" y="125528"/>
          <a:ext cx="8802030" cy="207264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760406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5:</a:t>
                      </a:r>
                      <a:r>
                        <a:rPr lang="en-US" baseline="0" dirty="0" smtClean="0"/>
                        <a:t> Score Comparison for Density One, Train-Val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0.7069</a:t>
                      </a:r>
                      <a:r>
                        <a:rPr lang="en-US" dirty="0" smtClean="0"/>
                        <a:t> (0.4816)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241671.5710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dirty="0" smtClean="0"/>
                        <a:t>(</a:t>
                      </a:r>
                      <a:r>
                        <a:rPr lang="en-US" dirty="0" smtClean="0"/>
                        <a:t>432817.6833)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491.6010</a:t>
                      </a:r>
                      <a:r>
                        <a:rPr lang="en-US" dirty="0" smtClean="0"/>
                        <a:t> </a:t>
                      </a:r>
                      <a:r>
                        <a:rPr lang="en-US" b="0" dirty="0" smtClean="0"/>
                        <a:t>(</a:t>
                      </a:r>
                      <a:r>
                        <a:rPr lang="en-US" dirty="0" smtClean="0"/>
                        <a:t>657.8888)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0.1338 </a:t>
                      </a:r>
                      <a:r>
                        <a:rPr lang="en-US" b="0" dirty="0" smtClean="0"/>
                        <a:t>(</a:t>
                      </a:r>
                      <a:r>
                        <a:rPr lang="en-US" dirty="0" smtClean="0"/>
                        <a:t>0.1632)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0.7901</a:t>
                      </a:r>
                      <a:r>
                        <a:rPr lang="en-US" u="none" dirty="0" smtClean="0"/>
                        <a:t> (</a:t>
                      </a:r>
                      <a:r>
                        <a:rPr lang="en-US" dirty="0" smtClean="0"/>
                        <a:t>0.4983)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173116.7320</a:t>
                      </a:r>
                      <a:r>
                        <a:rPr lang="en-US" dirty="0" smtClean="0"/>
                        <a:t> </a:t>
                      </a:r>
                      <a:r>
                        <a:rPr lang="en-US" u="none" dirty="0" smtClean="0"/>
                        <a:t>(</a:t>
                      </a:r>
                      <a:r>
                        <a:rPr lang="en-US" dirty="0" smtClean="0"/>
                        <a:t>418867.0081)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416.0730</a:t>
                      </a:r>
                      <a:r>
                        <a:rPr lang="en-US" dirty="0" smtClean="0"/>
                        <a:t> (647.1994)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0.1069</a:t>
                      </a:r>
                      <a:r>
                        <a:rPr lang="en-US" b="1" u="none" dirty="0" smtClean="0"/>
                        <a:t> </a:t>
                      </a:r>
                      <a:r>
                        <a:rPr lang="en-US" b="0" u="none" dirty="0" smtClean="0"/>
                        <a:t>(</a:t>
                      </a:r>
                      <a:r>
                        <a:rPr lang="en-US" dirty="0" smtClean="0"/>
                        <a:t>0.1597)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7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06196"/>
              </p:ext>
            </p:extLst>
          </p:nvPr>
        </p:nvGraphicFramePr>
        <p:xfrm>
          <a:off x="341970" y="125528"/>
          <a:ext cx="8460060" cy="2148732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7:</a:t>
                      </a:r>
                      <a:r>
                        <a:rPr lang="en-US" baseline="0" dirty="0" smtClean="0"/>
                        <a:t> Score Comparison for Density One, Train-Val (MLR, Log)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smtClean="0"/>
                        <a:t>MLR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0.3928 (</a:t>
                      </a:r>
                      <a:r>
                        <a:rPr lang="en-US" b="1" dirty="0" smtClean="0"/>
                        <a:t>0.3970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0.0662 </a:t>
                      </a:r>
                      <a:r>
                        <a:rPr lang="en-US" b="0" dirty="0" smtClean="0"/>
                        <a:t>(</a:t>
                      </a:r>
                      <a:r>
                        <a:rPr lang="en-US" b="1" dirty="0" smtClean="0"/>
                        <a:t>0.0659</a:t>
                      </a:r>
                      <a:r>
                        <a:rPr lang="en-US" dirty="0" smtClean="0"/>
                        <a:t>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0.2574 </a:t>
                      </a:r>
                      <a:r>
                        <a:rPr lang="en-US" b="0" dirty="0" smtClean="0"/>
                        <a:t>(</a:t>
                      </a:r>
                      <a:r>
                        <a:rPr lang="en-US" b="1" dirty="0" smtClean="0"/>
                        <a:t>0.2567</a:t>
                      </a:r>
                      <a:r>
                        <a:rPr lang="en-US" dirty="0" smtClean="0"/>
                        <a:t>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2.3013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0" dirty="0" smtClean="0"/>
                        <a:t>(</a:t>
                      </a:r>
                      <a:r>
                        <a:rPr lang="en-US" b="1" dirty="0" smtClean="0"/>
                        <a:t>2.2724</a:t>
                      </a:r>
                      <a:r>
                        <a:rPr lang="en-US" dirty="0" smtClean="0"/>
                        <a:t>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Ridge (?)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0.3927</a:t>
                      </a:r>
                      <a:r>
                        <a:rPr lang="en-US" u="none" dirty="0" smtClean="0"/>
                        <a:t> (</a:t>
                      </a:r>
                      <a:r>
                        <a:rPr lang="en-US" b="1" dirty="0" smtClean="0"/>
                        <a:t>0.3969</a:t>
                      </a:r>
                      <a:r>
                        <a:rPr lang="en-US" dirty="0" smtClean="0"/>
                        <a:t>)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0.0663 </a:t>
                      </a:r>
                      <a:r>
                        <a:rPr lang="en-US" u="none" dirty="0" smtClean="0"/>
                        <a:t>(</a:t>
                      </a:r>
                      <a:r>
                        <a:rPr lang="en-US" b="1" dirty="0" smtClean="0"/>
                        <a:t>0.0659</a:t>
                      </a:r>
                      <a:r>
                        <a:rPr lang="en-US" dirty="0" smtClean="0"/>
                        <a:t>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0.2574 (</a:t>
                      </a:r>
                      <a:r>
                        <a:rPr lang="en-US" b="1" dirty="0" smtClean="0"/>
                        <a:t>0.2568</a:t>
                      </a:r>
                      <a:r>
                        <a:rPr lang="en-US" dirty="0" smtClean="0"/>
                        <a:t>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0.0230</a:t>
                      </a:r>
                      <a:r>
                        <a:rPr lang="en-US" b="1" u="none" dirty="0" smtClean="0"/>
                        <a:t> </a:t>
                      </a:r>
                      <a:r>
                        <a:rPr lang="en-US" b="0" u="none" dirty="0" smtClean="0"/>
                        <a:t>(</a:t>
                      </a:r>
                      <a:r>
                        <a:rPr lang="en-US" b="1" dirty="0" smtClean="0"/>
                        <a:t>0.0227</a:t>
                      </a:r>
                      <a:r>
                        <a:rPr lang="en-US" dirty="0" smtClean="0"/>
                        <a:t>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476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Lasso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0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0.1091</a:t>
                      </a:r>
                      <a:r>
                        <a:rPr lang="en-US" dirty="0" smtClean="0"/>
                        <a:t> (0.1093)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0.3303</a:t>
                      </a:r>
                      <a:r>
                        <a:rPr lang="en-US" dirty="0" smtClean="0"/>
                        <a:t> (0.0310)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0.0309 (</a:t>
                      </a:r>
                      <a:r>
                        <a:rPr lang="en-US" b="1" dirty="0" smtClean="0"/>
                        <a:t>0.3306</a:t>
                      </a:r>
                      <a:r>
                        <a:rPr lang="en-US" dirty="0" smtClean="0"/>
                        <a:t>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56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7219"/>
              </p:ext>
            </p:extLst>
          </p:nvPr>
        </p:nvGraphicFramePr>
        <p:xfrm>
          <a:off x="341970" y="2274260"/>
          <a:ext cx="8460060" cy="2148732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8:</a:t>
                      </a:r>
                      <a:r>
                        <a:rPr lang="en-US" baseline="0" dirty="0" smtClean="0"/>
                        <a:t> Score Comparison for Density One, Test (MLR, Log)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smtClean="0"/>
                        <a:t>MLR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0.3174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0.0768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0.2772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2.3268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Ridge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0.3178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0.0768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0.2771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0.0233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476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Lasso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-0.0001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0.1126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0.0313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0.3355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5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8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85683"/>
              </p:ext>
            </p:extLst>
          </p:nvPr>
        </p:nvGraphicFramePr>
        <p:xfrm>
          <a:off x="341970" y="125528"/>
          <a:ext cx="8802030" cy="207264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760406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9:</a:t>
                      </a:r>
                      <a:r>
                        <a:rPr lang="en-US" baseline="0" dirty="0" smtClean="0"/>
                        <a:t> Score Comparison for Density Three, Train-Val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XGBoost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0.8876</a:t>
                      </a:r>
                      <a:r>
                        <a:rPr lang="en-US" dirty="0" smtClean="0"/>
                        <a:t> (0.6261)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92672.2242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dirty="0" smtClean="0"/>
                        <a:t>(</a:t>
                      </a:r>
                      <a:r>
                        <a:rPr lang="en-US" dirty="0" smtClean="0"/>
                        <a:t>312131.3863)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304.4211 </a:t>
                      </a:r>
                      <a:r>
                        <a:rPr lang="en-US" b="0" dirty="0" smtClean="0"/>
                        <a:t>(</a:t>
                      </a:r>
                      <a:r>
                        <a:rPr lang="en-US" dirty="0" smtClean="0"/>
                        <a:t>558.6872)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0.0686 </a:t>
                      </a:r>
                      <a:r>
                        <a:rPr lang="en-US" b="0" dirty="0" smtClean="0"/>
                        <a:t>(</a:t>
                      </a:r>
                      <a:r>
                        <a:rPr lang="en-US" dirty="0" smtClean="0"/>
                        <a:t>0.1460)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Random Forest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0.8641</a:t>
                      </a:r>
                      <a:r>
                        <a:rPr lang="en-US" u="none" dirty="0" smtClean="0"/>
                        <a:t> (</a:t>
                      </a:r>
                      <a:r>
                        <a:rPr lang="en-US" dirty="0" smtClean="0"/>
                        <a:t>0.6211)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112053.2627</a:t>
                      </a:r>
                      <a:r>
                        <a:rPr lang="en-US" dirty="0" smtClean="0"/>
                        <a:t> </a:t>
                      </a:r>
                      <a:r>
                        <a:rPr lang="en-US" u="none" dirty="0" smtClean="0"/>
                        <a:t>(</a:t>
                      </a:r>
                      <a:r>
                        <a:rPr lang="en-US" dirty="0" smtClean="0"/>
                        <a:t>316323.8741)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334.7436</a:t>
                      </a:r>
                      <a:r>
                        <a:rPr lang="en-US" dirty="0" smtClean="0"/>
                        <a:t> (562.4268)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0.0755</a:t>
                      </a:r>
                      <a:r>
                        <a:rPr lang="en-US" b="1" u="none" dirty="0" smtClean="0"/>
                        <a:t> </a:t>
                      </a:r>
                      <a:r>
                        <a:rPr lang="en-US" b="0" u="none" dirty="0" smtClean="0"/>
                        <a:t>(</a:t>
                      </a:r>
                      <a:r>
                        <a:rPr lang="en-US" dirty="0" smtClean="0"/>
                        <a:t>0.1415)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476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72158"/>
              </p:ext>
            </p:extLst>
          </p:nvPr>
        </p:nvGraphicFramePr>
        <p:xfrm>
          <a:off x="341970" y="2198168"/>
          <a:ext cx="8802030" cy="163068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760406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Table 10:</a:t>
                      </a:r>
                      <a:r>
                        <a:rPr lang="en-US" baseline="0" dirty="0" smtClean="0"/>
                        <a:t> Score Comparison for Density Three, Test</a:t>
                      </a:r>
                      <a:endParaRPr lang="en-US" dirty="0" smtClean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6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0.6069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335604.5247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579.3138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0.1440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0.6079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334686.3436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578.5208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0.1426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35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92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34833"/>
              </p:ext>
            </p:extLst>
          </p:nvPr>
        </p:nvGraphicFramePr>
        <p:xfrm>
          <a:off x="341970" y="125528"/>
          <a:ext cx="8460060" cy="2148732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11:</a:t>
                      </a:r>
                      <a:r>
                        <a:rPr lang="en-US" baseline="0" dirty="0" smtClean="0"/>
                        <a:t> Score Comparison for Density Three, Train-Val (MLR, Log)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MLR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0.4546 (</a:t>
                      </a:r>
                      <a:r>
                        <a:rPr lang="en-US" b="1" dirty="0" smtClean="0"/>
                        <a:t>0.4590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0.0662 (</a:t>
                      </a:r>
                      <a:r>
                        <a:rPr lang="en-US" b="1" dirty="0" smtClean="0"/>
                        <a:t>0.0591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0.2574 (</a:t>
                      </a:r>
                      <a:r>
                        <a:rPr lang="en-US" b="1" dirty="0" smtClean="0"/>
                        <a:t>0.2432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2.1834 </a:t>
                      </a:r>
                      <a:r>
                        <a:rPr lang="en-US" b="0" dirty="0" smtClean="0"/>
                        <a:t>(</a:t>
                      </a:r>
                      <a:r>
                        <a:rPr lang="en-US" b="1" dirty="0" smtClean="0"/>
                        <a:t>2.1583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Ridge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0.4546</a:t>
                      </a:r>
                      <a:r>
                        <a:rPr lang="en-US" b="0" u="none" dirty="0" smtClean="0"/>
                        <a:t> (</a:t>
                      </a:r>
                      <a:r>
                        <a:rPr lang="en-US" b="1" dirty="0" smtClean="0"/>
                        <a:t>0.4589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0.0595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u="none" dirty="0" smtClean="0"/>
                        <a:t>(</a:t>
                      </a:r>
                      <a:r>
                        <a:rPr lang="en-US" b="1" dirty="0" smtClean="0"/>
                        <a:t>0.0592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r>
                        <a:rPr lang="en-US" b="0" dirty="0" smtClean="0"/>
                        <a:t> (</a:t>
                      </a:r>
                      <a:r>
                        <a:rPr lang="en-US" b="1" dirty="0" smtClean="0"/>
                        <a:t>0.2432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0.0218</a:t>
                      </a:r>
                      <a:r>
                        <a:rPr lang="en-US" b="0" u="none" dirty="0" smtClean="0"/>
                        <a:t> (</a:t>
                      </a:r>
                      <a:r>
                        <a:rPr lang="en-US" b="1" dirty="0" smtClean="0"/>
                        <a:t>0.0216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476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Lasso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0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0.1091</a:t>
                      </a:r>
                      <a:r>
                        <a:rPr lang="en-US" b="0" dirty="0" smtClean="0"/>
                        <a:t> (</a:t>
                      </a:r>
                      <a:r>
                        <a:rPr lang="en-US" dirty="0" smtClean="0"/>
                        <a:t>0.1093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0.3303</a:t>
                      </a:r>
                      <a:r>
                        <a:rPr lang="en-US" b="0" dirty="0" smtClean="0"/>
                        <a:t> (</a:t>
                      </a:r>
                      <a:r>
                        <a:rPr lang="en-US" b="1" dirty="0" smtClean="0"/>
                        <a:t>0.0310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0.0309</a:t>
                      </a:r>
                      <a:r>
                        <a:rPr lang="en-US" b="0" dirty="0" smtClean="0"/>
                        <a:t> (</a:t>
                      </a:r>
                      <a:r>
                        <a:rPr lang="en-US" dirty="0" smtClean="0"/>
                        <a:t>0.3306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56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93639"/>
              </p:ext>
            </p:extLst>
          </p:nvPr>
        </p:nvGraphicFramePr>
        <p:xfrm>
          <a:off x="341970" y="2274260"/>
          <a:ext cx="8460060" cy="2148732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12:</a:t>
                      </a:r>
                      <a:r>
                        <a:rPr lang="en-US" baseline="0" dirty="0" smtClean="0"/>
                        <a:t> Score Comparison for Density Three, Test (MLR, Log)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smtClean="0"/>
                        <a:t>MLR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0.3864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0.0691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0.2628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2.1957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Ridge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0.3866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0.0690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0.2628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0.0220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476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Lasso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-0.0001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0.1126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0.0313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0.3355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73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5081"/>
              </p:ext>
            </p:extLst>
          </p:nvPr>
        </p:nvGraphicFramePr>
        <p:xfrm>
          <a:off x="341970" y="125528"/>
          <a:ext cx="8460060" cy="207264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13:</a:t>
                      </a:r>
                      <a:r>
                        <a:rPr lang="en-US" baseline="0" dirty="0" smtClean="0"/>
                        <a:t> Score Comparison for Density Five, Train-Val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XGBoost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0.9051</a:t>
                      </a:r>
                      <a:r>
                        <a:rPr lang="en-US" dirty="0" smtClean="0"/>
                        <a:t> (0.6655)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78268.5184 </a:t>
                      </a:r>
                      <a:r>
                        <a:rPr lang="en-US" dirty="0" smtClean="0"/>
                        <a:t>(279230.9246)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279.7651 </a:t>
                      </a:r>
                      <a:r>
                        <a:rPr lang="en-US" dirty="0" smtClean="0"/>
                        <a:t>(528.4231)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0.0590</a:t>
                      </a:r>
                      <a:r>
                        <a:rPr lang="en-US" dirty="0" smtClean="0"/>
                        <a:t> (0.1336)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0.8797</a:t>
                      </a:r>
                      <a:r>
                        <a:rPr lang="en-US" dirty="0" smtClean="0"/>
                        <a:t> (0.6647)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99190.4429 </a:t>
                      </a:r>
                      <a:r>
                        <a:rPr lang="en-US" dirty="0" smtClean="0"/>
                        <a:t>(279944.5929)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314.9451 </a:t>
                      </a:r>
                      <a:r>
                        <a:rPr lang="en-US" dirty="0" smtClean="0"/>
                        <a:t>(529.0979)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0.0698</a:t>
                      </a:r>
                      <a:r>
                        <a:rPr lang="en-US" dirty="0" smtClean="0"/>
                        <a:t> (0.1306)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593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71035"/>
              </p:ext>
            </p:extLst>
          </p:nvPr>
        </p:nvGraphicFramePr>
        <p:xfrm>
          <a:off x="341970" y="2282597"/>
          <a:ext cx="8460060" cy="163068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Table 14:</a:t>
                      </a:r>
                      <a:r>
                        <a:rPr lang="en-US" baseline="0" dirty="0" smtClean="0"/>
                        <a:t> Score Comparison for Density Five, Test</a:t>
                      </a:r>
                      <a:endParaRPr lang="en-US" dirty="0" smtClean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6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XGBoost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0.6390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308124.7788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555.0899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0.1339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0.6457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302439.9958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549.9454 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0.1318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53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59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68076"/>
              </p:ext>
            </p:extLst>
          </p:nvPr>
        </p:nvGraphicFramePr>
        <p:xfrm>
          <a:off x="341970" y="125528"/>
          <a:ext cx="8460060" cy="2148732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15:</a:t>
                      </a:r>
                      <a:r>
                        <a:rPr lang="en-US" baseline="0" dirty="0" smtClean="0"/>
                        <a:t> Score Comparison for Density Five, Train-Val (MLR, Log)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MLR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0.4773</a:t>
                      </a:r>
                      <a:r>
                        <a:rPr lang="en-US" b="0" dirty="0" smtClean="0"/>
                        <a:t> (</a:t>
                      </a:r>
                      <a:r>
                        <a:rPr lang="en-US" b="1" dirty="0" smtClean="0"/>
                        <a:t>0.4843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0.0662 (</a:t>
                      </a:r>
                      <a:r>
                        <a:rPr lang="en-US" b="1" dirty="0" smtClean="0"/>
                        <a:t>0.0564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0.2574 (</a:t>
                      </a:r>
                      <a:r>
                        <a:rPr lang="en-US" b="1" dirty="0" smtClean="0"/>
                        <a:t>0.2374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2.1326 </a:t>
                      </a:r>
                      <a:r>
                        <a:rPr lang="en-US" b="0" dirty="0" smtClean="0"/>
                        <a:t>(</a:t>
                      </a:r>
                      <a:r>
                        <a:rPr lang="en-US" b="1" dirty="0" smtClean="0"/>
                        <a:t>2.1052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Ridge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0.4773</a:t>
                      </a:r>
                      <a:r>
                        <a:rPr lang="en-US" b="0" u="none" dirty="0" smtClean="0"/>
                        <a:t> (</a:t>
                      </a:r>
                      <a:r>
                        <a:rPr lang="en-US" b="1" dirty="0" smtClean="0"/>
                        <a:t>0.4842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0.0570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u="none" dirty="0" smtClean="0"/>
                        <a:t>(</a:t>
                      </a:r>
                      <a:r>
                        <a:rPr lang="en-US" b="1" dirty="0" smtClean="0"/>
                        <a:t>0.0564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0.2388</a:t>
                      </a:r>
                      <a:r>
                        <a:rPr lang="en-US" b="0" dirty="0" smtClean="0"/>
                        <a:t> (</a:t>
                      </a:r>
                      <a:r>
                        <a:rPr lang="en-US" b="1" dirty="0" smtClean="0"/>
                        <a:t>0.2375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0.0213</a:t>
                      </a:r>
                      <a:r>
                        <a:rPr lang="en-US" b="0" u="none" dirty="0" smtClean="0"/>
                        <a:t> (</a:t>
                      </a:r>
                      <a:r>
                        <a:rPr lang="en-US" b="1" dirty="0" smtClean="0"/>
                        <a:t>0.0210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476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Lasso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0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0.1091</a:t>
                      </a:r>
                      <a:r>
                        <a:rPr lang="en-US" b="0" dirty="0" smtClean="0"/>
                        <a:t> (</a:t>
                      </a:r>
                      <a:r>
                        <a:rPr lang="en-US" dirty="0" smtClean="0"/>
                        <a:t>0.1093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0.0309</a:t>
                      </a:r>
                      <a:r>
                        <a:rPr lang="en-US" b="0" dirty="0" smtClean="0"/>
                        <a:t> (</a:t>
                      </a:r>
                      <a:r>
                        <a:rPr lang="en-US" dirty="0" smtClean="0"/>
                        <a:t>0.0310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0.3303</a:t>
                      </a:r>
                      <a:r>
                        <a:rPr lang="en-US" b="0" dirty="0" smtClean="0"/>
                        <a:t> (</a:t>
                      </a:r>
                      <a:r>
                        <a:rPr lang="en-US" dirty="0" smtClean="0"/>
                        <a:t>0.3306</a:t>
                      </a:r>
                      <a:r>
                        <a:rPr lang="en-US" b="0" dirty="0" smtClean="0"/>
                        <a:t>)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56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92048"/>
              </p:ext>
            </p:extLst>
          </p:nvPr>
        </p:nvGraphicFramePr>
        <p:xfrm>
          <a:off x="341970" y="2274260"/>
          <a:ext cx="8460060" cy="2148732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16:</a:t>
                      </a:r>
                      <a:r>
                        <a:rPr lang="en-US" baseline="0" dirty="0" smtClean="0"/>
                        <a:t> Score Comparison for Density Five, Test (MLR, Log)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MLR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0.4057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0.0669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0.2586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2.1410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Ridge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0.4059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0.0669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0.2586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0.0215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476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Lasso</a:t>
                      </a:r>
                      <a:endParaRPr lang="en-US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-0.0001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0.1126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0.3355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0.0313</a:t>
                      </a:r>
                      <a:endParaRPr lang="en-US" b="0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13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MLR: Distance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76" y="336615"/>
            <a:ext cx="2661424" cy="1838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76" y="2524602"/>
            <a:ext cx="2661424" cy="18481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71317" y="2277497"/>
            <a:ext cx="237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71317" y="102776"/>
            <a:ext cx="187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761"/>
            <a:ext cx="6482576" cy="39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44586"/>
            <a:ext cx="4540021" cy="572700"/>
          </a:xfrm>
        </p:spPr>
        <p:txBody>
          <a:bodyPr/>
          <a:lstStyle/>
          <a:p>
            <a:r>
              <a:rPr lang="en-US" dirty="0" smtClean="0"/>
              <a:t>Random Forest: Distance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7288"/>
            <a:ext cx="4540022" cy="3426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22" y="1717287"/>
            <a:ext cx="4603978" cy="3426211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4540021" y="1225610"/>
            <a:ext cx="41086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XGBoost: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7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59005"/>
            <a:ext cx="5032917" cy="333784"/>
          </a:xfrm>
        </p:spPr>
        <p:txBody>
          <a:bodyPr/>
          <a:lstStyle/>
          <a:p>
            <a:r>
              <a:rPr lang="en-US" dirty="0" smtClean="0"/>
              <a:t>Random Forest: Distance, Partial Dependency Display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424"/>
            <a:ext cx="4505093" cy="3244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75" y="1899425"/>
            <a:ext cx="4573926" cy="3244076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4973444" y="959005"/>
            <a:ext cx="4485705" cy="385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err="1" smtClean="0"/>
              <a:t>XGBoost</a:t>
            </a:r>
            <a:r>
              <a:rPr lang="en-US" dirty="0" smtClean="0"/>
              <a:t>: Distance, Partial Dependency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0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0;p29"/>
          <p:cNvSpPr txBox="1">
            <a:spLocks/>
          </p:cNvSpPr>
          <p:nvPr/>
        </p:nvSpPr>
        <p:spPr>
          <a:xfrm>
            <a:off x="187275" y="5649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137" y="1461413"/>
            <a:ext cx="7897460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Montserrat Medium"/>
              </a:rPr>
              <a:t>Haystacks.ai has conducted extensive analysis on internal amenities (in-complex daycare, gyms) and their effect on rental prices.</a:t>
            </a:r>
          </a:p>
          <a:p>
            <a:pPr marL="342900" indent="-342900">
              <a:buFont typeface="Arial" panose="020B0604020202020204" pitchFamily="34" charset="0"/>
              <a:buChar char="●"/>
            </a:pPr>
            <a:endParaRPr lang="en-US" sz="2000" dirty="0">
              <a:solidFill>
                <a:schemeClr val="tx1"/>
              </a:solidFill>
              <a:latin typeface="Montserrat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Montserrat Medium"/>
              </a:rPr>
              <a:t>Now, we want to find out how external amenities, such as grocery stores and schools, directly influence rental price.</a:t>
            </a:r>
          </a:p>
          <a:p>
            <a:pPr marL="342900" indent="-342900">
              <a:buFont typeface="Arial" panose="020B0604020202020204" pitchFamily="34" charset="0"/>
              <a:buChar char="●"/>
            </a:pPr>
            <a:endParaRPr lang="en-US" sz="2000" dirty="0">
              <a:solidFill>
                <a:schemeClr val="tx1"/>
              </a:solidFill>
              <a:latin typeface="Montserrat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Montserrat Medium"/>
              </a:rPr>
              <a:t>These external amenities will be referred to as “Points of Interests” or POIs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 sz="2000" dirty="0">
              <a:solidFill>
                <a:schemeClr val="tx1"/>
              </a:solidFill>
              <a:latin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561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 txBox="1">
            <a:spLocks/>
          </p:cNvSpPr>
          <p:nvPr/>
        </p:nvSpPr>
        <p:spPr>
          <a:xfrm>
            <a:off x="7538225" y="195981"/>
            <a:ext cx="18296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MLR: Density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769112" cy="2322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19812"/>
            <a:ext cx="3769112" cy="2823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13" y="0"/>
            <a:ext cx="3769112" cy="23416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12" y="3471746"/>
            <a:ext cx="2594517" cy="16717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29" y="3471746"/>
            <a:ext cx="2780371" cy="16717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33" y="2341680"/>
            <a:ext cx="2688367" cy="11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0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5380" y="772684"/>
            <a:ext cx="4030980" cy="1406635"/>
          </a:xfrm>
        </p:spPr>
        <p:txBody>
          <a:bodyPr/>
          <a:lstStyle/>
          <a:p>
            <a:r>
              <a:rPr lang="en-US" dirty="0" smtClean="0"/>
              <a:t>Random Forest: Density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813530" cy="2575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562"/>
            <a:ext cx="4813530" cy="2559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30" y="2392682"/>
            <a:ext cx="4330470" cy="2741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30" y="2392682"/>
            <a:ext cx="4330470" cy="27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1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126" y="965792"/>
            <a:ext cx="3295743" cy="572700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: Density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8297" cy="2758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58068"/>
            <a:ext cx="4668296" cy="2385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97" y="2133599"/>
            <a:ext cx="4475703" cy="30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4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81774" y="460916"/>
            <a:ext cx="5189034" cy="572700"/>
          </a:xfrm>
        </p:spPr>
        <p:txBody>
          <a:bodyPr/>
          <a:lstStyle/>
          <a:p>
            <a:r>
              <a:rPr lang="en-US" sz="2400" dirty="0" smtClean="0"/>
              <a:t>Random Forest: </a:t>
            </a:r>
            <a:r>
              <a:rPr lang="en-US" sz="2400" dirty="0"/>
              <a:t>Density, Partial Dependency Display (One Mile)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316"/>
            <a:ext cx="4411764" cy="279523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05093" y="460916"/>
            <a:ext cx="4638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 err="1" smtClean="0"/>
              <a:t>XGBoost</a:t>
            </a:r>
            <a:r>
              <a:rPr lang="en-US" sz="2400" dirty="0" smtClean="0"/>
              <a:t>: Density, Partial Dependency Display (One Mile)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05" y="1300976"/>
            <a:ext cx="4527395" cy="3842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76"/>
            <a:ext cx="4616605" cy="38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5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316"/>
            <a:ext cx="4411764" cy="279523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-81774" y="460916"/>
            <a:ext cx="51890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 smtClean="0"/>
              <a:t>Random Forest: Density, Partial Dependency Display (Three Miles)</a:t>
            </a:r>
            <a:endParaRPr lang="en-US" sz="20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505093" y="460916"/>
            <a:ext cx="4638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 err="1" smtClean="0"/>
              <a:t>XGBoost</a:t>
            </a:r>
            <a:r>
              <a:rPr lang="en-US" sz="2000" dirty="0" smtClean="0"/>
              <a:t>: Density, Partial Dependency Display (Three Miles)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93" y="1375316"/>
            <a:ext cx="4638907" cy="2795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92" y="1377643"/>
            <a:ext cx="4638907" cy="2792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" y="1375316"/>
            <a:ext cx="4393147" cy="27952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76"/>
            <a:ext cx="4616605" cy="3842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0976"/>
            <a:ext cx="4616606" cy="3842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04" y="1300976"/>
            <a:ext cx="4527395" cy="38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24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-81774" y="460916"/>
            <a:ext cx="51890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 smtClean="0"/>
              <a:t>Random Forest: Density, Partial Dependency Display (Five Miles)</a:t>
            </a:r>
            <a:endParaRPr lang="en-US" sz="20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505093" y="460916"/>
            <a:ext cx="4638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 dirty="0" err="1" smtClean="0"/>
              <a:t>XGBoost</a:t>
            </a:r>
            <a:r>
              <a:rPr lang="en-US" sz="2000" dirty="0" smtClean="0"/>
              <a:t>: Density, Partial Dependency Display (Five Miles)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2" y="1244453"/>
            <a:ext cx="4460486" cy="3899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244452"/>
            <a:ext cx="4683514" cy="38990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2" y="1244450"/>
            <a:ext cx="4378714" cy="38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7"/>
          <p:cNvSpPr txBox="1">
            <a:spLocks noGrp="1"/>
          </p:cNvSpPr>
          <p:nvPr>
            <p:ph type="title"/>
          </p:nvPr>
        </p:nvSpPr>
        <p:spPr>
          <a:xfrm>
            <a:off x="1924400" y="613700"/>
            <a:ext cx="5868532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aleway Black"/>
              </a:rPr>
              <a:t>How do external amenities impact rental prices on Build-to-Rent and Single/Multi Family Rental Homes?</a:t>
            </a:r>
          </a:p>
        </p:txBody>
      </p:sp>
      <p:sp>
        <p:nvSpPr>
          <p:cNvPr id="1657" name="Google Shape;1657;p37"/>
          <p:cNvSpPr txBox="1">
            <a:spLocks noGrp="1"/>
          </p:cNvSpPr>
          <p:nvPr>
            <p:ph type="subTitle" idx="1"/>
          </p:nvPr>
        </p:nvSpPr>
        <p:spPr>
          <a:xfrm>
            <a:off x="644475" y="-5533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700" dirty="0">
                <a:latin typeface="Raleway Black"/>
              </a:rPr>
              <a:t>The Business Questions</a:t>
            </a:r>
          </a:p>
        </p:txBody>
      </p:sp>
      <p:sp>
        <p:nvSpPr>
          <p:cNvPr id="1660" name="Google Shape;1660;p37"/>
          <p:cNvSpPr txBox="1">
            <a:spLocks noGrp="1"/>
          </p:cNvSpPr>
          <p:nvPr>
            <p:ph type="title" idx="2"/>
          </p:nvPr>
        </p:nvSpPr>
        <p:spPr>
          <a:xfrm>
            <a:off x="1924399" y="1910200"/>
            <a:ext cx="5587763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Which external amenities significantly influence rental price the most?</a:t>
            </a:r>
          </a:p>
        </p:txBody>
      </p:sp>
      <p:sp>
        <p:nvSpPr>
          <p:cNvPr id="1661" name="Google Shape;1661;p37"/>
          <p:cNvSpPr txBox="1">
            <a:spLocks noGrp="1"/>
          </p:cNvSpPr>
          <p:nvPr>
            <p:ph type="title" idx="4"/>
          </p:nvPr>
        </p:nvSpPr>
        <p:spPr>
          <a:xfrm>
            <a:off x="1924400" y="3206699"/>
            <a:ext cx="4906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To what extent does distance affect rental prices in regards to selected external amenities?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662" name="Google Shape;1662;p37"/>
          <p:cNvSpPr/>
          <p:nvPr/>
        </p:nvSpPr>
        <p:spPr>
          <a:xfrm>
            <a:off x="867500" y="613700"/>
            <a:ext cx="828300" cy="8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7"/>
          <p:cNvSpPr/>
          <p:nvPr/>
        </p:nvSpPr>
        <p:spPr>
          <a:xfrm>
            <a:off x="867500" y="1910200"/>
            <a:ext cx="828300" cy="8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7"/>
          <p:cNvSpPr/>
          <p:nvPr/>
        </p:nvSpPr>
        <p:spPr>
          <a:xfrm>
            <a:off x="867500" y="3206700"/>
            <a:ext cx="828300" cy="8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37"/>
          <p:cNvGrpSpPr/>
          <p:nvPr/>
        </p:nvGrpSpPr>
        <p:grpSpPr>
          <a:xfrm>
            <a:off x="1046840" y="2096508"/>
            <a:ext cx="469635" cy="455683"/>
            <a:chOff x="2533300" y="2640150"/>
            <a:chExt cx="358500" cy="347850"/>
          </a:xfrm>
        </p:grpSpPr>
        <p:sp>
          <p:nvSpPr>
            <p:cNvPr id="1666" name="Google Shape;1666;p37"/>
            <p:cNvSpPr/>
            <p:nvPr/>
          </p:nvSpPr>
          <p:spPr>
            <a:xfrm>
              <a:off x="2699225" y="2974625"/>
              <a:ext cx="14975" cy="13375"/>
            </a:xfrm>
            <a:custGeom>
              <a:avLst/>
              <a:gdLst/>
              <a:ahLst/>
              <a:cxnLst/>
              <a:rect l="l" t="t" r="r" b="b"/>
              <a:pathLst>
                <a:path w="599" h="535" extrusionOk="0">
                  <a:moveTo>
                    <a:pt x="315" y="1"/>
                  </a:moveTo>
                  <a:cubicBezTo>
                    <a:pt x="245" y="1"/>
                    <a:pt x="180" y="20"/>
                    <a:pt x="132" y="68"/>
                  </a:cubicBezTo>
                  <a:cubicBezTo>
                    <a:pt x="51" y="149"/>
                    <a:pt x="0" y="240"/>
                    <a:pt x="51" y="362"/>
                  </a:cubicBezTo>
                  <a:cubicBezTo>
                    <a:pt x="91" y="494"/>
                    <a:pt x="213" y="535"/>
                    <a:pt x="305" y="535"/>
                  </a:cubicBezTo>
                  <a:cubicBezTo>
                    <a:pt x="426" y="535"/>
                    <a:pt x="558" y="453"/>
                    <a:pt x="599" y="322"/>
                  </a:cubicBezTo>
                  <a:cubicBezTo>
                    <a:pt x="599" y="240"/>
                    <a:pt x="558" y="108"/>
                    <a:pt x="467" y="27"/>
                  </a:cubicBezTo>
                  <a:cubicBezTo>
                    <a:pt x="417" y="10"/>
                    <a:pt x="364" y="1"/>
                    <a:pt x="315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2533300" y="2690325"/>
              <a:ext cx="358500" cy="297675"/>
            </a:xfrm>
            <a:custGeom>
              <a:avLst/>
              <a:gdLst/>
              <a:ahLst/>
              <a:cxnLst/>
              <a:rect l="l" t="t" r="r" b="b"/>
              <a:pathLst>
                <a:path w="14340" h="11907" extrusionOk="0">
                  <a:moveTo>
                    <a:pt x="11082" y="571"/>
                  </a:moveTo>
                  <a:cubicBezTo>
                    <a:pt x="11803" y="571"/>
                    <a:pt x="12391" y="1170"/>
                    <a:pt x="12391" y="1880"/>
                  </a:cubicBezTo>
                  <a:lnTo>
                    <a:pt x="12391" y="2225"/>
                  </a:lnTo>
                  <a:cubicBezTo>
                    <a:pt x="12391" y="2347"/>
                    <a:pt x="12472" y="2438"/>
                    <a:pt x="12564" y="2479"/>
                  </a:cubicBezTo>
                  <a:cubicBezTo>
                    <a:pt x="13031" y="2692"/>
                    <a:pt x="13366" y="3108"/>
                    <a:pt x="13366" y="3656"/>
                  </a:cubicBezTo>
                  <a:cubicBezTo>
                    <a:pt x="13366" y="4336"/>
                    <a:pt x="12097" y="4925"/>
                    <a:pt x="12097" y="4925"/>
                  </a:cubicBezTo>
                  <a:lnTo>
                    <a:pt x="11336" y="4925"/>
                  </a:lnTo>
                  <a:lnTo>
                    <a:pt x="11336" y="4163"/>
                  </a:lnTo>
                  <a:lnTo>
                    <a:pt x="12056" y="3402"/>
                  </a:lnTo>
                  <a:cubicBezTo>
                    <a:pt x="12178" y="3321"/>
                    <a:pt x="12178" y="3149"/>
                    <a:pt x="12056" y="3027"/>
                  </a:cubicBezTo>
                  <a:cubicBezTo>
                    <a:pt x="12011" y="2986"/>
                    <a:pt x="11947" y="2966"/>
                    <a:pt x="11879" y="2966"/>
                  </a:cubicBezTo>
                  <a:cubicBezTo>
                    <a:pt x="11810" y="2966"/>
                    <a:pt x="11737" y="2986"/>
                    <a:pt x="11671" y="3027"/>
                  </a:cubicBezTo>
                  <a:lnTo>
                    <a:pt x="11336" y="3402"/>
                  </a:lnTo>
                  <a:lnTo>
                    <a:pt x="11336" y="2479"/>
                  </a:lnTo>
                  <a:cubicBezTo>
                    <a:pt x="11336" y="2347"/>
                    <a:pt x="11204" y="2225"/>
                    <a:pt x="11082" y="2225"/>
                  </a:cubicBezTo>
                  <a:cubicBezTo>
                    <a:pt x="10910" y="2225"/>
                    <a:pt x="10788" y="2347"/>
                    <a:pt x="10788" y="2479"/>
                  </a:cubicBezTo>
                  <a:lnTo>
                    <a:pt x="10788" y="4925"/>
                  </a:lnTo>
                  <a:lnTo>
                    <a:pt x="10027" y="4925"/>
                  </a:lnTo>
                  <a:cubicBezTo>
                    <a:pt x="10027" y="4925"/>
                    <a:pt x="8758" y="4336"/>
                    <a:pt x="8758" y="3656"/>
                  </a:cubicBezTo>
                  <a:cubicBezTo>
                    <a:pt x="8758" y="3108"/>
                    <a:pt x="9093" y="2692"/>
                    <a:pt x="9560" y="2479"/>
                  </a:cubicBezTo>
                  <a:cubicBezTo>
                    <a:pt x="9641" y="2438"/>
                    <a:pt x="9732" y="2347"/>
                    <a:pt x="9732" y="2225"/>
                  </a:cubicBezTo>
                  <a:lnTo>
                    <a:pt x="9732" y="1880"/>
                  </a:lnTo>
                  <a:cubicBezTo>
                    <a:pt x="9732" y="1170"/>
                    <a:pt x="10321" y="571"/>
                    <a:pt x="11082" y="571"/>
                  </a:cubicBezTo>
                  <a:close/>
                  <a:moveTo>
                    <a:pt x="5419" y="5097"/>
                  </a:moveTo>
                  <a:lnTo>
                    <a:pt x="5419" y="5858"/>
                  </a:lnTo>
                  <a:lnTo>
                    <a:pt x="507" y="5858"/>
                  </a:lnTo>
                  <a:lnTo>
                    <a:pt x="507" y="5097"/>
                  </a:lnTo>
                  <a:close/>
                  <a:moveTo>
                    <a:pt x="7034" y="2345"/>
                  </a:moveTo>
                  <a:cubicBezTo>
                    <a:pt x="7057" y="2345"/>
                    <a:pt x="7080" y="2345"/>
                    <a:pt x="7104" y="2347"/>
                  </a:cubicBezTo>
                  <a:cubicBezTo>
                    <a:pt x="7743" y="2347"/>
                    <a:pt x="8210" y="2854"/>
                    <a:pt x="8210" y="3453"/>
                  </a:cubicBezTo>
                  <a:lnTo>
                    <a:pt x="8210" y="5432"/>
                  </a:lnTo>
                  <a:cubicBezTo>
                    <a:pt x="8210" y="5939"/>
                    <a:pt x="7865" y="6406"/>
                    <a:pt x="7398" y="6538"/>
                  </a:cubicBezTo>
                  <a:lnTo>
                    <a:pt x="7398" y="4123"/>
                  </a:lnTo>
                  <a:cubicBezTo>
                    <a:pt x="7398" y="4001"/>
                    <a:pt x="7276" y="3869"/>
                    <a:pt x="7145" y="3829"/>
                  </a:cubicBezTo>
                  <a:cubicBezTo>
                    <a:pt x="6982" y="3829"/>
                    <a:pt x="6850" y="3960"/>
                    <a:pt x="6850" y="4123"/>
                  </a:cubicBezTo>
                  <a:lnTo>
                    <a:pt x="6850" y="6538"/>
                  </a:lnTo>
                  <a:cubicBezTo>
                    <a:pt x="6343" y="6406"/>
                    <a:pt x="5967" y="5990"/>
                    <a:pt x="5967" y="5432"/>
                  </a:cubicBezTo>
                  <a:lnTo>
                    <a:pt x="5967" y="3453"/>
                  </a:lnTo>
                  <a:cubicBezTo>
                    <a:pt x="5967" y="2838"/>
                    <a:pt x="6437" y="2345"/>
                    <a:pt x="7034" y="2345"/>
                  </a:cubicBezTo>
                  <a:close/>
                  <a:moveTo>
                    <a:pt x="4780" y="6366"/>
                  </a:moveTo>
                  <a:lnTo>
                    <a:pt x="4780" y="7167"/>
                  </a:lnTo>
                  <a:lnTo>
                    <a:pt x="1147" y="7167"/>
                  </a:lnTo>
                  <a:lnTo>
                    <a:pt x="1147" y="6366"/>
                  </a:lnTo>
                  <a:close/>
                  <a:moveTo>
                    <a:pt x="5419" y="7715"/>
                  </a:moveTo>
                  <a:lnTo>
                    <a:pt x="5419" y="8608"/>
                  </a:lnTo>
                  <a:lnTo>
                    <a:pt x="507" y="8608"/>
                  </a:lnTo>
                  <a:lnTo>
                    <a:pt x="507" y="7715"/>
                  </a:lnTo>
                  <a:close/>
                  <a:moveTo>
                    <a:pt x="4780" y="9156"/>
                  </a:moveTo>
                  <a:lnTo>
                    <a:pt x="4780" y="9796"/>
                  </a:lnTo>
                  <a:lnTo>
                    <a:pt x="1147" y="9796"/>
                  </a:lnTo>
                  <a:lnTo>
                    <a:pt x="1147" y="9156"/>
                  </a:lnTo>
                  <a:close/>
                  <a:moveTo>
                    <a:pt x="5714" y="6366"/>
                  </a:moveTo>
                  <a:cubicBezTo>
                    <a:pt x="5967" y="6751"/>
                    <a:pt x="6343" y="7046"/>
                    <a:pt x="6810" y="7086"/>
                  </a:cubicBezTo>
                  <a:lnTo>
                    <a:pt x="6810" y="9796"/>
                  </a:lnTo>
                  <a:lnTo>
                    <a:pt x="5328" y="9796"/>
                  </a:lnTo>
                  <a:lnTo>
                    <a:pt x="5328" y="9156"/>
                  </a:lnTo>
                  <a:lnTo>
                    <a:pt x="5673" y="9156"/>
                  </a:lnTo>
                  <a:cubicBezTo>
                    <a:pt x="5835" y="9156"/>
                    <a:pt x="5927" y="9035"/>
                    <a:pt x="5927" y="8903"/>
                  </a:cubicBezTo>
                  <a:lnTo>
                    <a:pt x="5927" y="7421"/>
                  </a:lnTo>
                  <a:cubicBezTo>
                    <a:pt x="5927" y="7299"/>
                    <a:pt x="5835" y="7167"/>
                    <a:pt x="5673" y="7167"/>
                  </a:cubicBezTo>
                  <a:lnTo>
                    <a:pt x="5328" y="7167"/>
                  </a:lnTo>
                  <a:lnTo>
                    <a:pt x="5328" y="6366"/>
                  </a:lnTo>
                  <a:close/>
                  <a:moveTo>
                    <a:pt x="8758" y="4925"/>
                  </a:moveTo>
                  <a:cubicBezTo>
                    <a:pt x="9093" y="5270"/>
                    <a:pt x="9519" y="5432"/>
                    <a:pt x="10027" y="5432"/>
                  </a:cubicBezTo>
                  <a:lnTo>
                    <a:pt x="10788" y="5432"/>
                  </a:lnTo>
                  <a:lnTo>
                    <a:pt x="10788" y="8274"/>
                  </a:lnTo>
                  <a:lnTo>
                    <a:pt x="10402" y="8274"/>
                  </a:lnTo>
                  <a:cubicBezTo>
                    <a:pt x="10148" y="7928"/>
                    <a:pt x="9732" y="7766"/>
                    <a:pt x="9306" y="7766"/>
                  </a:cubicBezTo>
                  <a:cubicBezTo>
                    <a:pt x="8545" y="7766"/>
                    <a:pt x="7865" y="8395"/>
                    <a:pt x="7865" y="9197"/>
                  </a:cubicBezTo>
                  <a:cubicBezTo>
                    <a:pt x="7865" y="9410"/>
                    <a:pt x="7906" y="9623"/>
                    <a:pt x="7997" y="9796"/>
                  </a:cubicBezTo>
                  <a:lnTo>
                    <a:pt x="7398" y="9796"/>
                  </a:lnTo>
                  <a:lnTo>
                    <a:pt x="7398" y="7086"/>
                  </a:lnTo>
                  <a:cubicBezTo>
                    <a:pt x="8159" y="6954"/>
                    <a:pt x="8758" y="6244"/>
                    <a:pt x="8758" y="5432"/>
                  </a:cubicBezTo>
                  <a:lnTo>
                    <a:pt x="8758" y="4925"/>
                  </a:lnTo>
                  <a:close/>
                  <a:moveTo>
                    <a:pt x="9306" y="8314"/>
                  </a:moveTo>
                  <a:cubicBezTo>
                    <a:pt x="9600" y="8314"/>
                    <a:pt x="9895" y="8436"/>
                    <a:pt x="10067" y="8690"/>
                  </a:cubicBezTo>
                  <a:cubicBezTo>
                    <a:pt x="10128" y="8789"/>
                    <a:pt x="10195" y="8837"/>
                    <a:pt x="10277" y="8837"/>
                  </a:cubicBezTo>
                  <a:cubicBezTo>
                    <a:pt x="10303" y="8837"/>
                    <a:pt x="10332" y="8832"/>
                    <a:pt x="10362" y="8822"/>
                  </a:cubicBezTo>
                  <a:cubicBezTo>
                    <a:pt x="10443" y="8822"/>
                    <a:pt x="10494" y="8781"/>
                    <a:pt x="10534" y="8781"/>
                  </a:cubicBezTo>
                  <a:cubicBezTo>
                    <a:pt x="10696" y="8781"/>
                    <a:pt x="10828" y="8862"/>
                    <a:pt x="10950" y="8943"/>
                  </a:cubicBezTo>
                  <a:lnTo>
                    <a:pt x="11001" y="8943"/>
                  </a:lnTo>
                  <a:cubicBezTo>
                    <a:pt x="11037" y="8970"/>
                    <a:pt x="11074" y="8981"/>
                    <a:pt x="11110" y="8981"/>
                  </a:cubicBezTo>
                  <a:cubicBezTo>
                    <a:pt x="11196" y="8981"/>
                    <a:pt x="11279" y="8919"/>
                    <a:pt x="11336" y="8862"/>
                  </a:cubicBezTo>
                  <a:cubicBezTo>
                    <a:pt x="11458" y="8649"/>
                    <a:pt x="11671" y="8568"/>
                    <a:pt x="11924" y="8568"/>
                  </a:cubicBezTo>
                  <a:cubicBezTo>
                    <a:pt x="12310" y="8568"/>
                    <a:pt x="12604" y="8862"/>
                    <a:pt x="12604" y="9238"/>
                  </a:cubicBezTo>
                  <a:cubicBezTo>
                    <a:pt x="12604" y="9451"/>
                    <a:pt x="12523" y="9664"/>
                    <a:pt x="12391" y="9796"/>
                  </a:cubicBezTo>
                  <a:lnTo>
                    <a:pt x="8626" y="9796"/>
                  </a:lnTo>
                  <a:cubicBezTo>
                    <a:pt x="8504" y="9623"/>
                    <a:pt x="8413" y="9410"/>
                    <a:pt x="8413" y="9197"/>
                  </a:cubicBezTo>
                  <a:cubicBezTo>
                    <a:pt x="8413" y="8730"/>
                    <a:pt x="8839" y="8314"/>
                    <a:pt x="9306" y="8314"/>
                  </a:cubicBezTo>
                  <a:close/>
                  <a:moveTo>
                    <a:pt x="11027" y="1"/>
                  </a:moveTo>
                  <a:cubicBezTo>
                    <a:pt x="10001" y="1"/>
                    <a:pt x="9174" y="841"/>
                    <a:pt x="9174" y="1880"/>
                  </a:cubicBezTo>
                  <a:lnTo>
                    <a:pt x="9174" y="2053"/>
                  </a:lnTo>
                  <a:cubicBezTo>
                    <a:pt x="8921" y="2184"/>
                    <a:pt x="8667" y="2387"/>
                    <a:pt x="8545" y="2601"/>
                  </a:cubicBezTo>
                  <a:cubicBezTo>
                    <a:pt x="8244" y="2107"/>
                    <a:pt x="7696" y="1787"/>
                    <a:pt x="7064" y="1787"/>
                  </a:cubicBezTo>
                  <a:cubicBezTo>
                    <a:pt x="6994" y="1787"/>
                    <a:pt x="6922" y="1791"/>
                    <a:pt x="6850" y="1799"/>
                  </a:cubicBezTo>
                  <a:cubicBezTo>
                    <a:pt x="6049" y="1880"/>
                    <a:pt x="5419" y="2641"/>
                    <a:pt x="5419" y="3453"/>
                  </a:cubicBezTo>
                  <a:lnTo>
                    <a:pt x="5419" y="4549"/>
                  </a:lnTo>
                  <a:lnTo>
                    <a:pt x="254" y="4549"/>
                  </a:lnTo>
                  <a:cubicBezTo>
                    <a:pt x="91" y="4549"/>
                    <a:pt x="0" y="4671"/>
                    <a:pt x="0" y="4843"/>
                  </a:cubicBezTo>
                  <a:lnTo>
                    <a:pt x="0" y="6112"/>
                  </a:lnTo>
                  <a:cubicBezTo>
                    <a:pt x="0" y="6244"/>
                    <a:pt x="91" y="6366"/>
                    <a:pt x="254" y="6366"/>
                  </a:cubicBezTo>
                  <a:lnTo>
                    <a:pt x="599" y="6366"/>
                  </a:lnTo>
                  <a:lnTo>
                    <a:pt x="599" y="7167"/>
                  </a:lnTo>
                  <a:lnTo>
                    <a:pt x="254" y="7167"/>
                  </a:lnTo>
                  <a:cubicBezTo>
                    <a:pt x="91" y="7167"/>
                    <a:pt x="0" y="7299"/>
                    <a:pt x="0" y="7421"/>
                  </a:cubicBezTo>
                  <a:lnTo>
                    <a:pt x="0" y="8903"/>
                  </a:lnTo>
                  <a:cubicBezTo>
                    <a:pt x="0" y="9035"/>
                    <a:pt x="91" y="9156"/>
                    <a:pt x="254" y="9156"/>
                  </a:cubicBezTo>
                  <a:lnTo>
                    <a:pt x="599" y="9156"/>
                  </a:lnTo>
                  <a:lnTo>
                    <a:pt x="599" y="9796"/>
                  </a:lnTo>
                  <a:lnTo>
                    <a:pt x="254" y="9796"/>
                  </a:lnTo>
                  <a:cubicBezTo>
                    <a:pt x="91" y="9796"/>
                    <a:pt x="0" y="9918"/>
                    <a:pt x="0" y="10049"/>
                  </a:cubicBezTo>
                  <a:lnTo>
                    <a:pt x="0" y="11612"/>
                  </a:lnTo>
                  <a:lnTo>
                    <a:pt x="0" y="11734"/>
                  </a:lnTo>
                  <a:cubicBezTo>
                    <a:pt x="41" y="11825"/>
                    <a:pt x="132" y="11907"/>
                    <a:pt x="254" y="11907"/>
                  </a:cubicBezTo>
                  <a:lnTo>
                    <a:pt x="5714" y="11907"/>
                  </a:lnTo>
                  <a:cubicBezTo>
                    <a:pt x="5835" y="11907"/>
                    <a:pt x="5967" y="11825"/>
                    <a:pt x="5967" y="11694"/>
                  </a:cubicBezTo>
                  <a:cubicBezTo>
                    <a:pt x="6008" y="11521"/>
                    <a:pt x="5876" y="11359"/>
                    <a:pt x="5714" y="11359"/>
                  </a:cubicBezTo>
                  <a:lnTo>
                    <a:pt x="548" y="11359"/>
                  </a:lnTo>
                  <a:lnTo>
                    <a:pt x="548" y="10344"/>
                  </a:lnTo>
                  <a:lnTo>
                    <a:pt x="13366" y="10344"/>
                  </a:lnTo>
                  <a:lnTo>
                    <a:pt x="13366" y="11359"/>
                  </a:lnTo>
                  <a:lnTo>
                    <a:pt x="8210" y="11359"/>
                  </a:lnTo>
                  <a:cubicBezTo>
                    <a:pt x="8078" y="11359"/>
                    <a:pt x="7956" y="11440"/>
                    <a:pt x="7906" y="11612"/>
                  </a:cubicBezTo>
                  <a:cubicBezTo>
                    <a:pt x="7906" y="11775"/>
                    <a:pt x="8038" y="11907"/>
                    <a:pt x="8210" y="11907"/>
                  </a:cubicBezTo>
                  <a:lnTo>
                    <a:pt x="13660" y="11907"/>
                  </a:lnTo>
                  <a:cubicBezTo>
                    <a:pt x="13792" y="11907"/>
                    <a:pt x="13914" y="11775"/>
                    <a:pt x="13914" y="11653"/>
                  </a:cubicBezTo>
                  <a:lnTo>
                    <a:pt x="13914" y="10049"/>
                  </a:lnTo>
                  <a:cubicBezTo>
                    <a:pt x="13914" y="9918"/>
                    <a:pt x="13792" y="9796"/>
                    <a:pt x="13660" y="9796"/>
                  </a:cubicBezTo>
                  <a:lnTo>
                    <a:pt x="13071" y="9796"/>
                  </a:lnTo>
                  <a:cubicBezTo>
                    <a:pt x="13112" y="9623"/>
                    <a:pt x="13152" y="9451"/>
                    <a:pt x="13152" y="9238"/>
                  </a:cubicBezTo>
                  <a:cubicBezTo>
                    <a:pt x="13152" y="8568"/>
                    <a:pt x="12604" y="8020"/>
                    <a:pt x="11924" y="8020"/>
                  </a:cubicBezTo>
                  <a:cubicBezTo>
                    <a:pt x="11711" y="8020"/>
                    <a:pt x="11508" y="8060"/>
                    <a:pt x="11336" y="8142"/>
                  </a:cubicBezTo>
                  <a:lnTo>
                    <a:pt x="11336" y="5432"/>
                  </a:lnTo>
                  <a:lnTo>
                    <a:pt x="12472" y="5432"/>
                  </a:lnTo>
                  <a:cubicBezTo>
                    <a:pt x="12777" y="5432"/>
                    <a:pt x="13071" y="5351"/>
                    <a:pt x="13284" y="5097"/>
                  </a:cubicBezTo>
                  <a:cubicBezTo>
                    <a:pt x="14340" y="3960"/>
                    <a:pt x="13954" y="2560"/>
                    <a:pt x="12939" y="2053"/>
                  </a:cubicBezTo>
                  <a:lnTo>
                    <a:pt x="12939" y="1464"/>
                  </a:lnTo>
                  <a:cubicBezTo>
                    <a:pt x="12939" y="1119"/>
                    <a:pt x="12777" y="825"/>
                    <a:pt x="12523" y="611"/>
                  </a:cubicBezTo>
                  <a:cubicBezTo>
                    <a:pt x="12024" y="183"/>
                    <a:pt x="11504" y="1"/>
                    <a:pt x="11027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2606350" y="2640150"/>
              <a:ext cx="159625" cy="68775"/>
            </a:xfrm>
            <a:custGeom>
              <a:avLst/>
              <a:gdLst/>
              <a:ahLst/>
              <a:cxnLst/>
              <a:rect l="l" t="t" r="r" b="b"/>
              <a:pathLst>
                <a:path w="6385" h="2751" extrusionOk="0">
                  <a:moveTo>
                    <a:pt x="4182" y="548"/>
                  </a:moveTo>
                  <a:cubicBezTo>
                    <a:pt x="4608" y="548"/>
                    <a:pt x="5034" y="761"/>
                    <a:pt x="5369" y="1056"/>
                  </a:cubicBezTo>
                  <a:cubicBezTo>
                    <a:pt x="5664" y="1401"/>
                    <a:pt x="5836" y="1776"/>
                    <a:pt x="5836" y="2202"/>
                  </a:cubicBezTo>
                  <a:lnTo>
                    <a:pt x="549" y="2202"/>
                  </a:lnTo>
                  <a:cubicBezTo>
                    <a:pt x="549" y="1604"/>
                    <a:pt x="1056" y="1096"/>
                    <a:pt x="1685" y="1096"/>
                  </a:cubicBezTo>
                  <a:cubicBezTo>
                    <a:pt x="1939" y="1096"/>
                    <a:pt x="2193" y="1188"/>
                    <a:pt x="2365" y="1350"/>
                  </a:cubicBezTo>
                  <a:cubicBezTo>
                    <a:pt x="2406" y="1375"/>
                    <a:pt x="2459" y="1388"/>
                    <a:pt x="2518" y="1388"/>
                  </a:cubicBezTo>
                  <a:cubicBezTo>
                    <a:pt x="2576" y="1388"/>
                    <a:pt x="2639" y="1375"/>
                    <a:pt x="2700" y="1350"/>
                  </a:cubicBezTo>
                  <a:cubicBezTo>
                    <a:pt x="2700" y="1350"/>
                    <a:pt x="2751" y="1309"/>
                    <a:pt x="2751" y="1269"/>
                  </a:cubicBezTo>
                  <a:cubicBezTo>
                    <a:pt x="3086" y="802"/>
                    <a:pt x="3634" y="548"/>
                    <a:pt x="4182" y="548"/>
                  </a:cubicBezTo>
                  <a:close/>
                  <a:moveTo>
                    <a:pt x="4182" y="0"/>
                  </a:moveTo>
                  <a:cubicBezTo>
                    <a:pt x="3512" y="0"/>
                    <a:pt x="2913" y="294"/>
                    <a:pt x="2497" y="761"/>
                  </a:cubicBezTo>
                  <a:cubicBezTo>
                    <a:pt x="2244" y="640"/>
                    <a:pt x="1990" y="548"/>
                    <a:pt x="1685" y="548"/>
                  </a:cubicBezTo>
                  <a:cubicBezTo>
                    <a:pt x="762" y="548"/>
                    <a:pt x="1" y="1309"/>
                    <a:pt x="1" y="2284"/>
                  </a:cubicBezTo>
                  <a:lnTo>
                    <a:pt x="1" y="2537"/>
                  </a:lnTo>
                  <a:cubicBezTo>
                    <a:pt x="41" y="2669"/>
                    <a:pt x="123" y="2750"/>
                    <a:pt x="295" y="2750"/>
                  </a:cubicBezTo>
                  <a:lnTo>
                    <a:pt x="6090" y="2750"/>
                  </a:lnTo>
                  <a:cubicBezTo>
                    <a:pt x="6252" y="2750"/>
                    <a:pt x="6344" y="2669"/>
                    <a:pt x="6384" y="2537"/>
                  </a:cubicBezTo>
                  <a:lnTo>
                    <a:pt x="6384" y="2365"/>
                  </a:lnTo>
                  <a:lnTo>
                    <a:pt x="6384" y="2284"/>
                  </a:lnTo>
                  <a:cubicBezTo>
                    <a:pt x="6384" y="1695"/>
                    <a:pt x="6171" y="1147"/>
                    <a:pt x="5745" y="680"/>
                  </a:cubicBezTo>
                  <a:cubicBezTo>
                    <a:pt x="5329" y="254"/>
                    <a:pt x="4781" y="0"/>
                    <a:pt x="418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37"/>
          <p:cNvGrpSpPr/>
          <p:nvPr/>
        </p:nvGrpSpPr>
        <p:grpSpPr>
          <a:xfrm>
            <a:off x="1048969" y="816292"/>
            <a:ext cx="465345" cy="423130"/>
            <a:chOff x="5557775" y="3767625"/>
            <a:chExt cx="355225" cy="323000"/>
          </a:xfrm>
        </p:grpSpPr>
        <p:sp>
          <p:nvSpPr>
            <p:cNvPr id="1670" name="Google Shape;1670;p37"/>
            <p:cNvSpPr/>
            <p:nvPr/>
          </p:nvSpPr>
          <p:spPr>
            <a:xfrm>
              <a:off x="5759725" y="4015350"/>
              <a:ext cx="14750" cy="13875"/>
            </a:xfrm>
            <a:custGeom>
              <a:avLst/>
              <a:gdLst/>
              <a:ahLst/>
              <a:cxnLst/>
              <a:rect l="l" t="t" r="r" b="b"/>
              <a:pathLst>
                <a:path w="590" h="555" extrusionOk="0">
                  <a:moveTo>
                    <a:pt x="307" y="0"/>
                  </a:moveTo>
                  <a:cubicBezTo>
                    <a:pt x="238" y="0"/>
                    <a:pt x="175" y="24"/>
                    <a:pt x="123" y="47"/>
                  </a:cubicBezTo>
                  <a:cubicBezTo>
                    <a:pt x="42" y="128"/>
                    <a:pt x="1" y="260"/>
                    <a:pt x="42" y="382"/>
                  </a:cubicBezTo>
                  <a:cubicBezTo>
                    <a:pt x="82" y="473"/>
                    <a:pt x="214" y="555"/>
                    <a:pt x="295" y="555"/>
                  </a:cubicBezTo>
                  <a:cubicBezTo>
                    <a:pt x="468" y="555"/>
                    <a:pt x="549" y="473"/>
                    <a:pt x="590" y="301"/>
                  </a:cubicBezTo>
                  <a:cubicBezTo>
                    <a:pt x="590" y="220"/>
                    <a:pt x="549" y="88"/>
                    <a:pt x="468" y="47"/>
                  </a:cubicBezTo>
                  <a:cubicBezTo>
                    <a:pt x="412" y="13"/>
                    <a:pt x="358" y="0"/>
                    <a:pt x="307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5557775" y="3767625"/>
              <a:ext cx="355225" cy="323000"/>
            </a:xfrm>
            <a:custGeom>
              <a:avLst/>
              <a:gdLst/>
              <a:ahLst/>
              <a:cxnLst/>
              <a:rect l="l" t="t" r="r" b="b"/>
              <a:pathLst>
                <a:path w="14209" h="12920" extrusionOk="0">
                  <a:moveTo>
                    <a:pt x="3126" y="995"/>
                  </a:moveTo>
                  <a:lnTo>
                    <a:pt x="1269" y="2639"/>
                  </a:lnTo>
                  <a:lnTo>
                    <a:pt x="549" y="2639"/>
                  </a:lnTo>
                  <a:lnTo>
                    <a:pt x="549" y="995"/>
                  </a:lnTo>
                  <a:close/>
                  <a:moveTo>
                    <a:pt x="8120" y="995"/>
                  </a:moveTo>
                  <a:lnTo>
                    <a:pt x="8120" y="2639"/>
                  </a:lnTo>
                  <a:lnTo>
                    <a:pt x="7399" y="2639"/>
                  </a:lnTo>
                  <a:lnTo>
                    <a:pt x="5542" y="995"/>
                  </a:lnTo>
                  <a:close/>
                  <a:moveTo>
                    <a:pt x="13661" y="3187"/>
                  </a:moveTo>
                  <a:lnTo>
                    <a:pt x="13661" y="8058"/>
                  </a:lnTo>
                  <a:lnTo>
                    <a:pt x="8668" y="8058"/>
                  </a:lnTo>
                  <a:lnTo>
                    <a:pt x="8668" y="3187"/>
                  </a:lnTo>
                  <a:close/>
                  <a:moveTo>
                    <a:pt x="5247" y="9916"/>
                  </a:moveTo>
                  <a:lnTo>
                    <a:pt x="5247" y="11184"/>
                  </a:lnTo>
                  <a:lnTo>
                    <a:pt x="3431" y="11184"/>
                  </a:lnTo>
                  <a:lnTo>
                    <a:pt x="3431" y="9916"/>
                  </a:lnTo>
                  <a:close/>
                  <a:moveTo>
                    <a:pt x="6262" y="11732"/>
                  </a:moveTo>
                  <a:lnTo>
                    <a:pt x="6262" y="12371"/>
                  </a:lnTo>
                  <a:lnTo>
                    <a:pt x="2416" y="12371"/>
                  </a:lnTo>
                  <a:lnTo>
                    <a:pt x="2416" y="11732"/>
                  </a:lnTo>
                  <a:close/>
                  <a:moveTo>
                    <a:pt x="4353" y="1"/>
                  </a:moveTo>
                  <a:cubicBezTo>
                    <a:pt x="4283" y="1"/>
                    <a:pt x="4207" y="21"/>
                    <a:pt x="4141" y="62"/>
                  </a:cubicBezTo>
                  <a:lnTo>
                    <a:pt x="3766" y="447"/>
                  </a:lnTo>
                  <a:lnTo>
                    <a:pt x="295" y="447"/>
                  </a:lnTo>
                  <a:cubicBezTo>
                    <a:pt x="133" y="447"/>
                    <a:pt x="1" y="569"/>
                    <a:pt x="1" y="701"/>
                  </a:cubicBezTo>
                  <a:lnTo>
                    <a:pt x="1" y="12625"/>
                  </a:lnTo>
                  <a:cubicBezTo>
                    <a:pt x="1" y="12788"/>
                    <a:pt x="133" y="12920"/>
                    <a:pt x="295" y="12920"/>
                  </a:cubicBezTo>
                  <a:lnTo>
                    <a:pt x="8373" y="12920"/>
                  </a:lnTo>
                  <a:cubicBezTo>
                    <a:pt x="8546" y="12920"/>
                    <a:pt x="8668" y="12788"/>
                    <a:pt x="8668" y="12625"/>
                  </a:cubicBezTo>
                  <a:lnTo>
                    <a:pt x="8668" y="11732"/>
                  </a:lnTo>
                  <a:cubicBezTo>
                    <a:pt x="8668" y="11560"/>
                    <a:pt x="8586" y="11478"/>
                    <a:pt x="8414" y="11438"/>
                  </a:cubicBezTo>
                  <a:cubicBezTo>
                    <a:pt x="8251" y="11438"/>
                    <a:pt x="8120" y="11560"/>
                    <a:pt x="8120" y="11732"/>
                  </a:cubicBezTo>
                  <a:lnTo>
                    <a:pt x="8120" y="12371"/>
                  </a:lnTo>
                  <a:lnTo>
                    <a:pt x="6810" y="12371"/>
                  </a:lnTo>
                  <a:lnTo>
                    <a:pt x="6810" y="11478"/>
                  </a:lnTo>
                  <a:cubicBezTo>
                    <a:pt x="6810" y="11306"/>
                    <a:pt x="6678" y="11184"/>
                    <a:pt x="6516" y="11184"/>
                  </a:cubicBezTo>
                  <a:lnTo>
                    <a:pt x="5796" y="11184"/>
                  </a:lnTo>
                  <a:lnTo>
                    <a:pt x="5796" y="9621"/>
                  </a:lnTo>
                  <a:cubicBezTo>
                    <a:pt x="5796" y="9489"/>
                    <a:pt x="5664" y="9368"/>
                    <a:pt x="5501" y="9368"/>
                  </a:cubicBezTo>
                  <a:lnTo>
                    <a:pt x="3126" y="9368"/>
                  </a:lnTo>
                  <a:cubicBezTo>
                    <a:pt x="3005" y="9368"/>
                    <a:pt x="2873" y="9489"/>
                    <a:pt x="2873" y="9621"/>
                  </a:cubicBezTo>
                  <a:lnTo>
                    <a:pt x="2873" y="11184"/>
                  </a:lnTo>
                  <a:lnTo>
                    <a:pt x="2162" y="11184"/>
                  </a:lnTo>
                  <a:cubicBezTo>
                    <a:pt x="1990" y="11184"/>
                    <a:pt x="1858" y="11306"/>
                    <a:pt x="1858" y="11478"/>
                  </a:cubicBezTo>
                  <a:lnTo>
                    <a:pt x="1858" y="12371"/>
                  </a:lnTo>
                  <a:lnTo>
                    <a:pt x="549" y="12371"/>
                  </a:lnTo>
                  <a:lnTo>
                    <a:pt x="549" y="3147"/>
                  </a:lnTo>
                  <a:lnTo>
                    <a:pt x="1350" y="3147"/>
                  </a:lnTo>
                  <a:cubicBezTo>
                    <a:pt x="1367" y="3160"/>
                    <a:pt x="1379" y="3165"/>
                    <a:pt x="1388" y="3165"/>
                  </a:cubicBezTo>
                  <a:cubicBezTo>
                    <a:pt x="1406" y="3165"/>
                    <a:pt x="1415" y="3147"/>
                    <a:pt x="1442" y="3147"/>
                  </a:cubicBezTo>
                  <a:cubicBezTo>
                    <a:pt x="1482" y="3147"/>
                    <a:pt x="1523" y="3147"/>
                    <a:pt x="1523" y="3106"/>
                  </a:cubicBezTo>
                  <a:lnTo>
                    <a:pt x="4354" y="650"/>
                  </a:lnTo>
                  <a:lnTo>
                    <a:pt x="7145" y="3106"/>
                  </a:lnTo>
                  <a:cubicBezTo>
                    <a:pt x="7186" y="3147"/>
                    <a:pt x="7318" y="3187"/>
                    <a:pt x="7318" y="3187"/>
                  </a:cubicBezTo>
                  <a:lnTo>
                    <a:pt x="8120" y="3187"/>
                  </a:lnTo>
                  <a:lnTo>
                    <a:pt x="8120" y="8941"/>
                  </a:lnTo>
                  <a:cubicBezTo>
                    <a:pt x="8120" y="9073"/>
                    <a:pt x="8201" y="9195"/>
                    <a:pt x="8333" y="9236"/>
                  </a:cubicBezTo>
                  <a:cubicBezTo>
                    <a:pt x="8546" y="9236"/>
                    <a:pt x="8668" y="9114"/>
                    <a:pt x="8668" y="8941"/>
                  </a:cubicBezTo>
                  <a:lnTo>
                    <a:pt x="8668" y="8606"/>
                  </a:lnTo>
                  <a:lnTo>
                    <a:pt x="13955" y="8606"/>
                  </a:lnTo>
                  <a:cubicBezTo>
                    <a:pt x="14087" y="8606"/>
                    <a:pt x="14209" y="8475"/>
                    <a:pt x="14209" y="8312"/>
                  </a:cubicBezTo>
                  <a:lnTo>
                    <a:pt x="14209" y="2893"/>
                  </a:lnTo>
                  <a:cubicBezTo>
                    <a:pt x="14209" y="2771"/>
                    <a:pt x="14087" y="2639"/>
                    <a:pt x="13955" y="2639"/>
                  </a:cubicBezTo>
                  <a:lnTo>
                    <a:pt x="8668" y="2639"/>
                  </a:lnTo>
                  <a:lnTo>
                    <a:pt x="8668" y="701"/>
                  </a:lnTo>
                  <a:cubicBezTo>
                    <a:pt x="8668" y="569"/>
                    <a:pt x="8546" y="447"/>
                    <a:pt x="8373" y="447"/>
                  </a:cubicBezTo>
                  <a:lnTo>
                    <a:pt x="4953" y="447"/>
                  </a:lnTo>
                  <a:lnTo>
                    <a:pt x="4527" y="62"/>
                  </a:lnTo>
                  <a:cubicBezTo>
                    <a:pt x="4486" y="21"/>
                    <a:pt x="4423" y="1"/>
                    <a:pt x="4353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5812500" y="3865125"/>
              <a:ext cx="49750" cy="83675"/>
            </a:xfrm>
            <a:custGeom>
              <a:avLst/>
              <a:gdLst/>
              <a:ahLst/>
              <a:cxnLst/>
              <a:rect l="l" t="t" r="r" b="b"/>
              <a:pathLst>
                <a:path w="1990" h="3347" extrusionOk="0">
                  <a:moveTo>
                    <a:pt x="681" y="941"/>
                  </a:moveTo>
                  <a:lnTo>
                    <a:pt x="681" y="1195"/>
                  </a:lnTo>
                  <a:cubicBezTo>
                    <a:pt x="640" y="1155"/>
                    <a:pt x="640" y="1114"/>
                    <a:pt x="640" y="1063"/>
                  </a:cubicBezTo>
                  <a:cubicBezTo>
                    <a:pt x="640" y="1023"/>
                    <a:pt x="640" y="982"/>
                    <a:pt x="681" y="941"/>
                  </a:cubicBezTo>
                  <a:close/>
                  <a:moveTo>
                    <a:pt x="1229" y="2037"/>
                  </a:moveTo>
                  <a:cubicBezTo>
                    <a:pt x="1361" y="2129"/>
                    <a:pt x="1401" y="2251"/>
                    <a:pt x="1401" y="2382"/>
                  </a:cubicBezTo>
                  <a:cubicBezTo>
                    <a:pt x="1401" y="2464"/>
                    <a:pt x="1310" y="2504"/>
                    <a:pt x="1229" y="2545"/>
                  </a:cubicBezTo>
                  <a:lnTo>
                    <a:pt x="1229" y="2037"/>
                  </a:lnTo>
                  <a:close/>
                  <a:moveTo>
                    <a:pt x="880" y="0"/>
                  </a:moveTo>
                  <a:cubicBezTo>
                    <a:pt x="855" y="0"/>
                    <a:pt x="829" y="3"/>
                    <a:pt x="803" y="8"/>
                  </a:cubicBezTo>
                  <a:cubicBezTo>
                    <a:pt x="721" y="48"/>
                    <a:pt x="640" y="180"/>
                    <a:pt x="640" y="302"/>
                  </a:cubicBezTo>
                  <a:cubicBezTo>
                    <a:pt x="640" y="302"/>
                    <a:pt x="640" y="353"/>
                    <a:pt x="600" y="353"/>
                  </a:cubicBezTo>
                  <a:cubicBezTo>
                    <a:pt x="346" y="434"/>
                    <a:pt x="92" y="728"/>
                    <a:pt x="92" y="1023"/>
                  </a:cubicBezTo>
                  <a:cubicBezTo>
                    <a:pt x="41" y="1368"/>
                    <a:pt x="214" y="1621"/>
                    <a:pt x="508" y="1784"/>
                  </a:cubicBezTo>
                  <a:cubicBezTo>
                    <a:pt x="549" y="1784"/>
                    <a:pt x="681" y="1824"/>
                    <a:pt x="681" y="1824"/>
                  </a:cubicBezTo>
                  <a:lnTo>
                    <a:pt x="681" y="2545"/>
                  </a:lnTo>
                  <a:cubicBezTo>
                    <a:pt x="600" y="2504"/>
                    <a:pt x="549" y="2464"/>
                    <a:pt x="508" y="2423"/>
                  </a:cubicBezTo>
                  <a:cubicBezTo>
                    <a:pt x="438" y="2347"/>
                    <a:pt x="351" y="2302"/>
                    <a:pt x="267" y="2302"/>
                  </a:cubicBezTo>
                  <a:cubicBezTo>
                    <a:pt x="205" y="2302"/>
                    <a:pt x="144" y="2326"/>
                    <a:pt x="92" y="2382"/>
                  </a:cubicBezTo>
                  <a:cubicBezTo>
                    <a:pt x="1" y="2504"/>
                    <a:pt x="1" y="2677"/>
                    <a:pt x="92" y="2758"/>
                  </a:cubicBezTo>
                  <a:cubicBezTo>
                    <a:pt x="255" y="2971"/>
                    <a:pt x="468" y="3052"/>
                    <a:pt x="681" y="3093"/>
                  </a:cubicBezTo>
                  <a:cubicBezTo>
                    <a:pt x="681" y="3265"/>
                    <a:pt x="803" y="3347"/>
                    <a:pt x="934" y="3347"/>
                  </a:cubicBezTo>
                  <a:cubicBezTo>
                    <a:pt x="1107" y="3347"/>
                    <a:pt x="1188" y="3265"/>
                    <a:pt x="1229" y="3144"/>
                  </a:cubicBezTo>
                  <a:cubicBezTo>
                    <a:pt x="1614" y="3052"/>
                    <a:pt x="1909" y="2799"/>
                    <a:pt x="1949" y="2423"/>
                  </a:cubicBezTo>
                  <a:cubicBezTo>
                    <a:pt x="1990" y="2037"/>
                    <a:pt x="1736" y="1621"/>
                    <a:pt x="1269" y="1449"/>
                  </a:cubicBezTo>
                  <a:lnTo>
                    <a:pt x="1229" y="1449"/>
                  </a:lnTo>
                  <a:lnTo>
                    <a:pt x="1229" y="901"/>
                  </a:lnTo>
                  <a:cubicBezTo>
                    <a:pt x="1269" y="941"/>
                    <a:pt x="1269" y="941"/>
                    <a:pt x="1269" y="982"/>
                  </a:cubicBezTo>
                  <a:cubicBezTo>
                    <a:pt x="1335" y="1048"/>
                    <a:pt x="1432" y="1091"/>
                    <a:pt x="1527" y="1091"/>
                  </a:cubicBezTo>
                  <a:cubicBezTo>
                    <a:pt x="1622" y="1091"/>
                    <a:pt x="1716" y="1048"/>
                    <a:pt x="1777" y="941"/>
                  </a:cubicBezTo>
                  <a:cubicBezTo>
                    <a:pt x="1868" y="860"/>
                    <a:pt x="1817" y="728"/>
                    <a:pt x="1777" y="647"/>
                  </a:cubicBezTo>
                  <a:cubicBezTo>
                    <a:pt x="1655" y="475"/>
                    <a:pt x="1482" y="353"/>
                    <a:pt x="1229" y="302"/>
                  </a:cubicBezTo>
                  <a:cubicBezTo>
                    <a:pt x="1229" y="124"/>
                    <a:pt x="1064" y="0"/>
                    <a:pt x="880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5592800" y="3931025"/>
              <a:ext cx="61150" cy="53800"/>
            </a:xfrm>
            <a:custGeom>
              <a:avLst/>
              <a:gdLst/>
              <a:ahLst/>
              <a:cxnLst/>
              <a:rect l="l" t="t" r="r" b="b"/>
              <a:pathLst>
                <a:path w="2446" h="2152" extrusionOk="0">
                  <a:moveTo>
                    <a:pt x="1898" y="548"/>
                  </a:moveTo>
                  <a:lnTo>
                    <a:pt x="1898" y="1604"/>
                  </a:lnTo>
                  <a:lnTo>
                    <a:pt x="548" y="1604"/>
                  </a:lnTo>
                  <a:lnTo>
                    <a:pt x="548" y="548"/>
                  </a:lnTo>
                  <a:close/>
                  <a:moveTo>
                    <a:pt x="295" y="0"/>
                  </a:moveTo>
                  <a:cubicBezTo>
                    <a:pt x="122" y="0"/>
                    <a:pt x="0" y="122"/>
                    <a:pt x="0" y="254"/>
                  </a:cubicBezTo>
                  <a:lnTo>
                    <a:pt x="0" y="1857"/>
                  </a:lnTo>
                  <a:cubicBezTo>
                    <a:pt x="0" y="2030"/>
                    <a:pt x="122" y="2152"/>
                    <a:pt x="295" y="2152"/>
                  </a:cubicBezTo>
                  <a:lnTo>
                    <a:pt x="2152" y="2152"/>
                  </a:lnTo>
                  <a:cubicBezTo>
                    <a:pt x="2324" y="2152"/>
                    <a:pt x="2446" y="2030"/>
                    <a:pt x="2446" y="1857"/>
                  </a:cubicBezTo>
                  <a:lnTo>
                    <a:pt x="2446" y="254"/>
                  </a:lnTo>
                  <a:cubicBezTo>
                    <a:pt x="2446" y="122"/>
                    <a:pt x="2324" y="0"/>
                    <a:pt x="215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5678300" y="3931025"/>
              <a:ext cx="61425" cy="53800"/>
            </a:xfrm>
            <a:custGeom>
              <a:avLst/>
              <a:gdLst/>
              <a:ahLst/>
              <a:cxnLst/>
              <a:rect l="l" t="t" r="r" b="b"/>
              <a:pathLst>
                <a:path w="2457" h="2152" extrusionOk="0">
                  <a:moveTo>
                    <a:pt x="1908" y="548"/>
                  </a:moveTo>
                  <a:lnTo>
                    <a:pt x="1908" y="1604"/>
                  </a:lnTo>
                  <a:lnTo>
                    <a:pt x="589" y="1604"/>
                  </a:lnTo>
                  <a:lnTo>
                    <a:pt x="589" y="548"/>
                  </a:lnTo>
                  <a:close/>
                  <a:moveTo>
                    <a:pt x="295" y="0"/>
                  </a:moveTo>
                  <a:cubicBezTo>
                    <a:pt x="132" y="0"/>
                    <a:pt x="0" y="122"/>
                    <a:pt x="0" y="254"/>
                  </a:cubicBezTo>
                  <a:lnTo>
                    <a:pt x="0" y="1857"/>
                  </a:lnTo>
                  <a:cubicBezTo>
                    <a:pt x="0" y="2030"/>
                    <a:pt x="132" y="2152"/>
                    <a:pt x="295" y="2152"/>
                  </a:cubicBezTo>
                  <a:lnTo>
                    <a:pt x="2202" y="2152"/>
                  </a:lnTo>
                  <a:cubicBezTo>
                    <a:pt x="2324" y="2152"/>
                    <a:pt x="2456" y="2030"/>
                    <a:pt x="2456" y="1857"/>
                  </a:cubicBezTo>
                  <a:lnTo>
                    <a:pt x="2456" y="254"/>
                  </a:lnTo>
                  <a:cubicBezTo>
                    <a:pt x="2456" y="122"/>
                    <a:pt x="2324" y="0"/>
                    <a:pt x="220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5592800" y="3862250"/>
              <a:ext cx="61150" cy="54850"/>
            </a:xfrm>
            <a:custGeom>
              <a:avLst/>
              <a:gdLst/>
              <a:ahLst/>
              <a:cxnLst/>
              <a:rect l="l" t="t" r="r" b="b"/>
              <a:pathLst>
                <a:path w="2446" h="2194" extrusionOk="0">
                  <a:moveTo>
                    <a:pt x="1898" y="549"/>
                  </a:moveTo>
                  <a:lnTo>
                    <a:pt x="1898" y="1604"/>
                  </a:lnTo>
                  <a:lnTo>
                    <a:pt x="548" y="1604"/>
                  </a:lnTo>
                  <a:lnTo>
                    <a:pt x="548" y="549"/>
                  </a:lnTo>
                  <a:close/>
                  <a:moveTo>
                    <a:pt x="295" y="1"/>
                  </a:moveTo>
                  <a:cubicBezTo>
                    <a:pt x="122" y="1"/>
                    <a:pt x="0" y="123"/>
                    <a:pt x="0" y="295"/>
                  </a:cubicBezTo>
                  <a:lnTo>
                    <a:pt x="0" y="1899"/>
                  </a:lnTo>
                  <a:cubicBezTo>
                    <a:pt x="0" y="2071"/>
                    <a:pt x="122" y="2193"/>
                    <a:pt x="295" y="2193"/>
                  </a:cubicBezTo>
                  <a:lnTo>
                    <a:pt x="2152" y="2193"/>
                  </a:lnTo>
                  <a:cubicBezTo>
                    <a:pt x="2324" y="2193"/>
                    <a:pt x="2446" y="2071"/>
                    <a:pt x="2446" y="1899"/>
                  </a:cubicBezTo>
                  <a:lnTo>
                    <a:pt x="2446" y="295"/>
                  </a:lnTo>
                  <a:cubicBezTo>
                    <a:pt x="2446" y="123"/>
                    <a:pt x="2324" y="1"/>
                    <a:pt x="2152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5678300" y="3862250"/>
              <a:ext cx="61425" cy="54850"/>
            </a:xfrm>
            <a:custGeom>
              <a:avLst/>
              <a:gdLst/>
              <a:ahLst/>
              <a:cxnLst/>
              <a:rect l="l" t="t" r="r" b="b"/>
              <a:pathLst>
                <a:path w="2457" h="2194" extrusionOk="0">
                  <a:moveTo>
                    <a:pt x="1908" y="549"/>
                  </a:moveTo>
                  <a:lnTo>
                    <a:pt x="1908" y="1604"/>
                  </a:lnTo>
                  <a:lnTo>
                    <a:pt x="589" y="1604"/>
                  </a:lnTo>
                  <a:lnTo>
                    <a:pt x="589" y="549"/>
                  </a:lnTo>
                  <a:close/>
                  <a:moveTo>
                    <a:pt x="295" y="1"/>
                  </a:moveTo>
                  <a:cubicBezTo>
                    <a:pt x="132" y="1"/>
                    <a:pt x="0" y="123"/>
                    <a:pt x="0" y="295"/>
                  </a:cubicBezTo>
                  <a:lnTo>
                    <a:pt x="0" y="1899"/>
                  </a:lnTo>
                  <a:cubicBezTo>
                    <a:pt x="0" y="2071"/>
                    <a:pt x="132" y="2193"/>
                    <a:pt x="295" y="2193"/>
                  </a:cubicBezTo>
                  <a:lnTo>
                    <a:pt x="2202" y="2193"/>
                  </a:lnTo>
                  <a:cubicBezTo>
                    <a:pt x="2324" y="2193"/>
                    <a:pt x="2456" y="2071"/>
                    <a:pt x="2456" y="1899"/>
                  </a:cubicBezTo>
                  <a:lnTo>
                    <a:pt x="2456" y="295"/>
                  </a:lnTo>
                  <a:cubicBezTo>
                    <a:pt x="2456" y="123"/>
                    <a:pt x="2324" y="1"/>
                    <a:pt x="2202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37"/>
          <p:cNvGrpSpPr/>
          <p:nvPr/>
        </p:nvGrpSpPr>
        <p:grpSpPr>
          <a:xfrm>
            <a:off x="1084375" y="3388172"/>
            <a:ext cx="394539" cy="465345"/>
            <a:chOff x="4040850" y="3751125"/>
            <a:chExt cx="301175" cy="355225"/>
          </a:xfrm>
        </p:grpSpPr>
        <p:sp>
          <p:nvSpPr>
            <p:cNvPr id="1678" name="Google Shape;1678;p37"/>
            <p:cNvSpPr/>
            <p:nvPr/>
          </p:nvSpPr>
          <p:spPr>
            <a:xfrm>
              <a:off x="4286175" y="3925950"/>
              <a:ext cx="14750" cy="13475"/>
            </a:xfrm>
            <a:custGeom>
              <a:avLst/>
              <a:gdLst/>
              <a:ahLst/>
              <a:cxnLst/>
              <a:rect l="l" t="t" r="r" b="b"/>
              <a:pathLst>
                <a:path w="590" h="539" extrusionOk="0">
                  <a:moveTo>
                    <a:pt x="275" y="0"/>
                  </a:moveTo>
                  <a:cubicBezTo>
                    <a:pt x="216" y="0"/>
                    <a:pt x="163" y="10"/>
                    <a:pt x="122" y="31"/>
                  </a:cubicBezTo>
                  <a:cubicBezTo>
                    <a:pt x="41" y="112"/>
                    <a:pt x="1" y="244"/>
                    <a:pt x="41" y="366"/>
                  </a:cubicBezTo>
                  <a:cubicBezTo>
                    <a:pt x="82" y="457"/>
                    <a:pt x="163" y="538"/>
                    <a:pt x="295" y="538"/>
                  </a:cubicBezTo>
                  <a:cubicBezTo>
                    <a:pt x="417" y="538"/>
                    <a:pt x="549" y="457"/>
                    <a:pt x="589" y="325"/>
                  </a:cubicBezTo>
                  <a:cubicBezTo>
                    <a:pt x="589" y="203"/>
                    <a:pt x="549" y="71"/>
                    <a:pt x="457" y="31"/>
                  </a:cubicBezTo>
                  <a:cubicBezTo>
                    <a:pt x="396" y="10"/>
                    <a:pt x="333" y="0"/>
                    <a:pt x="275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4097925" y="3783425"/>
              <a:ext cx="143875" cy="143300"/>
            </a:xfrm>
            <a:custGeom>
              <a:avLst/>
              <a:gdLst/>
              <a:ahLst/>
              <a:cxnLst/>
              <a:rect l="l" t="t" r="r" b="b"/>
              <a:pathLst>
                <a:path w="5755" h="5732" extrusionOk="0">
                  <a:moveTo>
                    <a:pt x="2873" y="657"/>
                  </a:moveTo>
                  <a:lnTo>
                    <a:pt x="4740" y="2474"/>
                  </a:lnTo>
                  <a:lnTo>
                    <a:pt x="1015" y="2474"/>
                  </a:lnTo>
                  <a:lnTo>
                    <a:pt x="2873" y="657"/>
                  </a:lnTo>
                  <a:close/>
                  <a:moveTo>
                    <a:pt x="3258" y="4382"/>
                  </a:moveTo>
                  <a:lnTo>
                    <a:pt x="3258" y="5143"/>
                  </a:lnTo>
                  <a:lnTo>
                    <a:pt x="2497" y="5143"/>
                  </a:lnTo>
                  <a:lnTo>
                    <a:pt x="2497" y="4382"/>
                  </a:lnTo>
                  <a:close/>
                  <a:moveTo>
                    <a:pt x="4608" y="3022"/>
                  </a:moveTo>
                  <a:lnTo>
                    <a:pt x="4608" y="5143"/>
                  </a:lnTo>
                  <a:lnTo>
                    <a:pt x="3806" y="5143"/>
                  </a:lnTo>
                  <a:lnTo>
                    <a:pt x="3806" y="4077"/>
                  </a:lnTo>
                  <a:cubicBezTo>
                    <a:pt x="3806" y="3956"/>
                    <a:pt x="3674" y="3824"/>
                    <a:pt x="3512" y="3824"/>
                  </a:cubicBezTo>
                  <a:lnTo>
                    <a:pt x="2203" y="3824"/>
                  </a:lnTo>
                  <a:cubicBezTo>
                    <a:pt x="2071" y="3824"/>
                    <a:pt x="1949" y="3956"/>
                    <a:pt x="1949" y="4077"/>
                  </a:cubicBezTo>
                  <a:lnTo>
                    <a:pt x="1949" y="5143"/>
                  </a:lnTo>
                  <a:lnTo>
                    <a:pt x="1137" y="5143"/>
                  </a:lnTo>
                  <a:lnTo>
                    <a:pt x="1137" y="3022"/>
                  </a:lnTo>
                  <a:close/>
                  <a:moveTo>
                    <a:pt x="2883" y="0"/>
                  </a:moveTo>
                  <a:cubicBezTo>
                    <a:pt x="2814" y="0"/>
                    <a:pt x="2751" y="23"/>
                    <a:pt x="2710" y="69"/>
                  </a:cubicBezTo>
                  <a:lnTo>
                    <a:pt x="122" y="2555"/>
                  </a:lnTo>
                  <a:cubicBezTo>
                    <a:pt x="41" y="2687"/>
                    <a:pt x="1" y="2860"/>
                    <a:pt x="122" y="2981"/>
                  </a:cubicBezTo>
                  <a:cubicBezTo>
                    <a:pt x="214" y="3022"/>
                    <a:pt x="254" y="3022"/>
                    <a:pt x="335" y="3022"/>
                  </a:cubicBezTo>
                  <a:lnTo>
                    <a:pt x="589" y="3022"/>
                  </a:lnTo>
                  <a:lnTo>
                    <a:pt x="589" y="5437"/>
                  </a:lnTo>
                  <a:cubicBezTo>
                    <a:pt x="589" y="5600"/>
                    <a:pt x="721" y="5732"/>
                    <a:pt x="883" y="5732"/>
                  </a:cubicBezTo>
                  <a:lnTo>
                    <a:pt x="4902" y="5732"/>
                  </a:lnTo>
                  <a:cubicBezTo>
                    <a:pt x="5034" y="5732"/>
                    <a:pt x="5156" y="5600"/>
                    <a:pt x="5156" y="5437"/>
                  </a:cubicBezTo>
                  <a:lnTo>
                    <a:pt x="5156" y="3022"/>
                  </a:lnTo>
                  <a:lnTo>
                    <a:pt x="5450" y="3022"/>
                  </a:lnTo>
                  <a:cubicBezTo>
                    <a:pt x="5501" y="3022"/>
                    <a:pt x="5582" y="3022"/>
                    <a:pt x="5623" y="2981"/>
                  </a:cubicBezTo>
                  <a:cubicBezTo>
                    <a:pt x="5755" y="2860"/>
                    <a:pt x="5755" y="2687"/>
                    <a:pt x="5623" y="2555"/>
                  </a:cubicBezTo>
                  <a:lnTo>
                    <a:pt x="3086" y="69"/>
                  </a:lnTo>
                  <a:cubicBezTo>
                    <a:pt x="3025" y="23"/>
                    <a:pt x="2951" y="0"/>
                    <a:pt x="2883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4040850" y="3751125"/>
              <a:ext cx="301175" cy="355225"/>
            </a:xfrm>
            <a:custGeom>
              <a:avLst/>
              <a:gdLst/>
              <a:ahLst/>
              <a:cxnLst/>
              <a:rect l="l" t="t" r="r" b="b"/>
              <a:pathLst>
                <a:path w="12047" h="14209" extrusionOk="0">
                  <a:moveTo>
                    <a:pt x="9174" y="549"/>
                  </a:moveTo>
                  <a:cubicBezTo>
                    <a:pt x="9174" y="549"/>
                    <a:pt x="9854" y="853"/>
                    <a:pt x="9814" y="1229"/>
                  </a:cubicBezTo>
                  <a:lnTo>
                    <a:pt x="9814" y="3340"/>
                  </a:lnTo>
                  <a:lnTo>
                    <a:pt x="9854" y="3340"/>
                  </a:lnTo>
                  <a:lnTo>
                    <a:pt x="9854" y="6009"/>
                  </a:lnTo>
                  <a:cubicBezTo>
                    <a:pt x="9854" y="6131"/>
                    <a:pt x="9976" y="6263"/>
                    <a:pt x="10108" y="6263"/>
                  </a:cubicBezTo>
                  <a:cubicBezTo>
                    <a:pt x="10129" y="6268"/>
                    <a:pt x="10150" y="6270"/>
                    <a:pt x="10170" y="6270"/>
                  </a:cubicBezTo>
                  <a:cubicBezTo>
                    <a:pt x="10303" y="6270"/>
                    <a:pt x="10402" y="6159"/>
                    <a:pt x="10402" y="6009"/>
                  </a:cubicBezTo>
                  <a:lnTo>
                    <a:pt x="10402" y="3594"/>
                  </a:lnTo>
                  <a:lnTo>
                    <a:pt x="11498" y="3594"/>
                  </a:lnTo>
                  <a:lnTo>
                    <a:pt x="11498" y="13072"/>
                  </a:lnTo>
                  <a:cubicBezTo>
                    <a:pt x="11498" y="13407"/>
                    <a:pt x="11245" y="13661"/>
                    <a:pt x="10950" y="13661"/>
                  </a:cubicBezTo>
                  <a:cubicBezTo>
                    <a:pt x="10615" y="13661"/>
                    <a:pt x="10402" y="13407"/>
                    <a:pt x="10402" y="13072"/>
                  </a:cubicBezTo>
                  <a:lnTo>
                    <a:pt x="10402" y="8546"/>
                  </a:lnTo>
                  <a:cubicBezTo>
                    <a:pt x="10402" y="8373"/>
                    <a:pt x="10270" y="8252"/>
                    <a:pt x="10149" y="8252"/>
                  </a:cubicBezTo>
                  <a:cubicBezTo>
                    <a:pt x="10126" y="8246"/>
                    <a:pt x="10104" y="8244"/>
                    <a:pt x="10082" y="8244"/>
                  </a:cubicBezTo>
                  <a:cubicBezTo>
                    <a:pt x="9936" y="8244"/>
                    <a:pt x="9814" y="8355"/>
                    <a:pt x="9814" y="8505"/>
                  </a:cubicBezTo>
                  <a:lnTo>
                    <a:pt x="9814" y="13072"/>
                  </a:lnTo>
                  <a:cubicBezTo>
                    <a:pt x="9814" y="13285"/>
                    <a:pt x="9895" y="13488"/>
                    <a:pt x="9976" y="13661"/>
                  </a:cubicBezTo>
                  <a:lnTo>
                    <a:pt x="1015" y="13661"/>
                  </a:lnTo>
                  <a:cubicBezTo>
                    <a:pt x="761" y="13580"/>
                    <a:pt x="548" y="13366"/>
                    <a:pt x="548" y="13072"/>
                  </a:cubicBezTo>
                  <a:lnTo>
                    <a:pt x="548" y="1229"/>
                  </a:lnTo>
                  <a:cubicBezTo>
                    <a:pt x="548" y="853"/>
                    <a:pt x="842" y="549"/>
                    <a:pt x="1228" y="549"/>
                  </a:cubicBezTo>
                  <a:close/>
                  <a:moveTo>
                    <a:pt x="1228" y="1"/>
                  </a:moveTo>
                  <a:cubicBezTo>
                    <a:pt x="548" y="1"/>
                    <a:pt x="0" y="549"/>
                    <a:pt x="0" y="1229"/>
                  </a:cubicBezTo>
                  <a:lnTo>
                    <a:pt x="0" y="13072"/>
                  </a:lnTo>
                  <a:cubicBezTo>
                    <a:pt x="0" y="13620"/>
                    <a:pt x="376" y="14087"/>
                    <a:pt x="883" y="14209"/>
                  </a:cubicBezTo>
                  <a:lnTo>
                    <a:pt x="10950" y="14209"/>
                  </a:lnTo>
                  <a:cubicBezTo>
                    <a:pt x="11590" y="14209"/>
                    <a:pt x="12046" y="13701"/>
                    <a:pt x="12046" y="13072"/>
                  </a:cubicBezTo>
                  <a:lnTo>
                    <a:pt x="12046" y="3340"/>
                  </a:lnTo>
                  <a:cubicBezTo>
                    <a:pt x="12046" y="3177"/>
                    <a:pt x="11925" y="3045"/>
                    <a:pt x="11752" y="3045"/>
                  </a:cubicBezTo>
                  <a:lnTo>
                    <a:pt x="10402" y="3045"/>
                  </a:lnTo>
                  <a:lnTo>
                    <a:pt x="10402" y="1229"/>
                  </a:lnTo>
                  <a:cubicBezTo>
                    <a:pt x="10402" y="549"/>
                    <a:pt x="9854" y="1"/>
                    <a:pt x="9174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4176075" y="3953100"/>
              <a:ext cx="93125" cy="13725"/>
            </a:xfrm>
            <a:custGeom>
              <a:avLst/>
              <a:gdLst/>
              <a:ahLst/>
              <a:cxnLst/>
              <a:rect l="l" t="t" r="r" b="b"/>
              <a:pathLst>
                <a:path w="3725" h="549" extrusionOk="0">
                  <a:moveTo>
                    <a:pt x="295" y="0"/>
                  </a:moveTo>
                  <a:cubicBezTo>
                    <a:pt x="132" y="0"/>
                    <a:pt x="0" y="173"/>
                    <a:pt x="0" y="335"/>
                  </a:cubicBezTo>
                  <a:cubicBezTo>
                    <a:pt x="41" y="467"/>
                    <a:pt x="173" y="548"/>
                    <a:pt x="295" y="548"/>
                  </a:cubicBezTo>
                  <a:lnTo>
                    <a:pt x="3430" y="548"/>
                  </a:lnTo>
                  <a:cubicBezTo>
                    <a:pt x="3593" y="548"/>
                    <a:pt x="3725" y="426"/>
                    <a:pt x="3725" y="254"/>
                  </a:cubicBezTo>
                  <a:cubicBezTo>
                    <a:pt x="3684" y="81"/>
                    <a:pt x="3552" y="0"/>
                    <a:pt x="3430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4176075" y="3984800"/>
              <a:ext cx="93125" cy="13725"/>
            </a:xfrm>
            <a:custGeom>
              <a:avLst/>
              <a:gdLst/>
              <a:ahLst/>
              <a:cxnLst/>
              <a:rect l="l" t="t" r="r" b="b"/>
              <a:pathLst>
                <a:path w="3725" h="549" extrusionOk="0">
                  <a:moveTo>
                    <a:pt x="295" y="1"/>
                  </a:moveTo>
                  <a:cubicBezTo>
                    <a:pt x="132" y="1"/>
                    <a:pt x="0" y="173"/>
                    <a:pt x="0" y="336"/>
                  </a:cubicBezTo>
                  <a:cubicBezTo>
                    <a:pt x="41" y="467"/>
                    <a:pt x="173" y="549"/>
                    <a:pt x="295" y="549"/>
                  </a:cubicBezTo>
                  <a:lnTo>
                    <a:pt x="3430" y="549"/>
                  </a:lnTo>
                  <a:cubicBezTo>
                    <a:pt x="3593" y="549"/>
                    <a:pt x="3725" y="427"/>
                    <a:pt x="3725" y="254"/>
                  </a:cubicBezTo>
                  <a:cubicBezTo>
                    <a:pt x="3684" y="133"/>
                    <a:pt x="3552" y="1"/>
                    <a:pt x="3430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4176075" y="4017525"/>
              <a:ext cx="93125" cy="13725"/>
            </a:xfrm>
            <a:custGeom>
              <a:avLst/>
              <a:gdLst/>
              <a:ahLst/>
              <a:cxnLst/>
              <a:rect l="l" t="t" r="r" b="b"/>
              <a:pathLst>
                <a:path w="3725" h="549" extrusionOk="0">
                  <a:moveTo>
                    <a:pt x="295" y="1"/>
                  </a:moveTo>
                  <a:cubicBezTo>
                    <a:pt x="132" y="1"/>
                    <a:pt x="0" y="133"/>
                    <a:pt x="0" y="295"/>
                  </a:cubicBezTo>
                  <a:cubicBezTo>
                    <a:pt x="41" y="427"/>
                    <a:pt x="173" y="549"/>
                    <a:pt x="295" y="549"/>
                  </a:cubicBezTo>
                  <a:lnTo>
                    <a:pt x="3430" y="549"/>
                  </a:lnTo>
                  <a:cubicBezTo>
                    <a:pt x="3593" y="549"/>
                    <a:pt x="3725" y="386"/>
                    <a:pt x="3725" y="214"/>
                  </a:cubicBezTo>
                  <a:cubicBezTo>
                    <a:pt x="3684" y="92"/>
                    <a:pt x="3552" y="1"/>
                    <a:pt x="3430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4076875" y="4049250"/>
              <a:ext cx="192325" cy="13725"/>
            </a:xfrm>
            <a:custGeom>
              <a:avLst/>
              <a:gdLst/>
              <a:ahLst/>
              <a:cxnLst/>
              <a:rect l="l" t="t" r="r" b="b"/>
              <a:pathLst>
                <a:path w="7693" h="549" extrusionOk="0">
                  <a:moveTo>
                    <a:pt x="295" y="0"/>
                  </a:moveTo>
                  <a:cubicBezTo>
                    <a:pt x="122" y="0"/>
                    <a:pt x="0" y="132"/>
                    <a:pt x="0" y="295"/>
                  </a:cubicBezTo>
                  <a:cubicBezTo>
                    <a:pt x="41" y="467"/>
                    <a:pt x="163" y="548"/>
                    <a:pt x="295" y="548"/>
                  </a:cubicBezTo>
                  <a:lnTo>
                    <a:pt x="7398" y="548"/>
                  </a:lnTo>
                  <a:cubicBezTo>
                    <a:pt x="7561" y="548"/>
                    <a:pt x="7693" y="386"/>
                    <a:pt x="7693" y="213"/>
                  </a:cubicBezTo>
                  <a:cubicBezTo>
                    <a:pt x="7652" y="92"/>
                    <a:pt x="7520" y="0"/>
                    <a:pt x="7398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4076875" y="3953100"/>
              <a:ext cx="79175" cy="78150"/>
            </a:xfrm>
            <a:custGeom>
              <a:avLst/>
              <a:gdLst/>
              <a:ahLst/>
              <a:cxnLst/>
              <a:rect l="l" t="t" r="r" b="b"/>
              <a:pathLst>
                <a:path w="3167" h="3126" extrusionOk="0">
                  <a:moveTo>
                    <a:pt x="2619" y="548"/>
                  </a:moveTo>
                  <a:lnTo>
                    <a:pt x="2619" y="2578"/>
                  </a:lnTo>
                  <a:lnTo>
                    <a:pt x="548" y="2578"/>
                  </a:lnTo>
                  <a:lnTo>
                    <a:pt x="548" y="548"/>
                  </a:lnTo>
                  <a:close/>
                  <a:moveTo>
                    <a:pt x="295" y="0"/>
                  </a:moveTo>
                  <a:cubicBezTo>
                    <a:pt x="122" y="0"/>
                    <a:pt x="0" y="132"/>
                    <a:pt x="0" y="294"/>
                  </a:cubicBezTo>
                  <a:lnTo>
                    <a:pt x="0" y="2831"/>
                  </a:lnTo>
                  <a:cubicBezTo>
                    <a:pt x="0" y="3004"/>
                    <a:pt x="122" y="3126"/>
                    <a:pt x="295" y="3126"/>
                  </a:cubicBezTo>
                  <a:lnTo>
                    <a:pt x="2872" y="3126"/>
                  </a:lnTo>
                  <a:cubicBezTo>
                    <a:pt x="3045" y="3126"/>
                    <a:pt x="3167" y="3004"/>
                    <a:pt x="3167" y="2831"/>
                  </a:cubicBezTo>
                  <a:lnTo>
                    <a:pt x="3167" y="294"/>
                  </a:lnTo>
                  <a:cubicBezTo>
                    <a:pt x="3167" y="132"/>
                    <a:pt x="3045" y="0"/>
                    <a:pt x="287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37"/>
          <p:cNvGrpSpPr/>
          <p:nvPr/>
        </p:nvGrpSpPr>
        <p:grpSpPr>
          <a:xfrm>
            <a:off x="6678301" y="502525"/>
            <a:ext cx="2906966" cy="4764365"/>
            <a:chOff x="6678301" y="502525"/>
            <a:chExt cx="2906966" cy="4764365"/>
          </a:xfrm>
        </p:grpSpPr>
        <p:grpSp>
          <p:nvGrpSpPr>
            <p:cNvPr id="1687" name="Google Shape;1687;p37"/>
            <p:cNvGrpSpPr/>
            <p:nvPr/>
          </p:nvGrpSpPr>
          <p:grpSpPr>
            <a:xfrm>
              <a:off x="6678301" y="4290119"/>
              <a:ext cx="1312462" cy="976771"/>
              <a:chOff x="5951675" y="3577056"/>
              <a:chExt cx="1387821" cy="1032855"/>
            </a:xfrm>
          </p:grpSpPr>
          <p:sp>
            <p:nvSpPr>
              <p:cNvPr id="1688" name="Google Shape;1688;p3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37"/>
            <p:cNvGrpSpPr/>
            <p:nvPr/>
          </p:nvGrpSpPr>
          <p:grpSpPr>
            <a:xfrm>
              <a:off x="7601086" y="1910212"/>
              <a:ext cx="1984181" cy="3233330"/>
              <a:chOff x="525125" y="1486050"/>
              <a:chExt cx="2124163" cy="3461439"/>
            </a:xfrm>
          </p:grpSpPr>
          <p:sp>
            <p:nvSpPr>
              <p:cNvPr id="1691" name="Google Shape;1691;p3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5" name="Google Shape;1725;p3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726" name="Google Shape;1726;p3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3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8" name="Google Shape;1728;p3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729" name="Google Shape;1729;p3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3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31" name="Google Shape;1731;p37"/>
            <p:cNvSpPr/>
            <p:nvPr/>
          </p:nvSpPr>
          <p:spPr>
            <a:xfrm>
              <a:off x="8040900" y="50252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9"/>
          <p:cNvSpPr txBox="1">
            <a:spLocks noGrp="1"/>
          </p:cNvSpPr>
          <p:nvPr>
            <p:ph type="title"/>
          </p:nvPr>
        </p:nvSpPr>
        <p:spPr>
          <a:xfrm>
            <a:off x="720000" y="356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Convenience (As a Feature)</a:t>
            </a:r>
            <a:endParaRPr dirty="0"/>
          </a:p>
        </p:txBody>
      </p:sp>
      <p:sp>
        <p:nvSpPr>
          <p:cNvPr id="1341" name="Google Shape;1341;p29"/>
          <p:cNvSpPr txBox="1">
            <a:spLocks noGrp="1"/>
          </p:cNvSpPr>
          <p:nvPr>
            <p:ph type="body" idx="1"/>
          </p:nvPr>
        </p:nvSpPr>
        <p:spPr>
          <a:xfrm>
            <a:off x="720000" y="864350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Grocery stores are divided into traditional and non-traditional types, are dependent on their regions, and are occasionally divided between their size, price of goods, or even year-end sales.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42" name="Google Shape;1342;p29"/>
          <p:cNvGraphicFramePr/>
          <p:nvPr>
            <p:extLst>
              <p:ext uri="{D42A27DB-BD31-4B8C-83A1-F6EECF244321}">
                <p14:modId xmlns:p14="http://schemas.microsoft.com/office/powerpoint/2010/main" val="467395973"/>
              </p:ext>
            </p:extLst>
          </p:nvPr>
        </p:nvGraphicFramePr>
        <p:xfrm>
          <a:off x="217010" y="1437050"/>
          <a:ext cx="7224570" cy="3306836"/>
        </p:xfrm>
        <a:graphic>
          <a:graphicData uri="http://schemas.openxmlformats.org/drawingml/2006/table">
            <a:tbl>
              <a:tblPr>
                <a:noFill/>
                <a:tableStyleId>{5BE1C011-1945-49D7-89B2-0DE12A4E9BAA}</a:tableStyleId>
              </a:tblPr>
              <a:tblGrid>
                <a:gridCol w="214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184">
                  <a:extLst>
                    <a:ext uri="{9D8B030D-6E8A-4147-A177-3AD203B41FA5}">
                      <a16:colId xmlns:a16="http://schemas.microsoft.com/office/drawing/2014/main" val="1717309157"/>
                    </a:ext>
                  </a:extLst>
                </a:gridCol>
              </a:tblGrid>
              <a:tr h="525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Supermarket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large shop for groceries. It's a full service grocery store that often sells a variety of non-food products as well. Almost always part of a chain (Publix, Harris Teeter, </a:t>
                      </a: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Piggly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Wiggly, </a:t>
                      </a: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BiLo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Ingles, Bells, </a:t>
                      </a: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Earthfare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).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Montserrat Medium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Variety</a:t>
                      </a:r>
                      <a:r>
                        <a:rPr lang="en-US" sz="1400" u="sng" baseline="0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 </a:t>
                      </a: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Store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variety store or price-point retailer is a retail shop that sells inexpensive items, usually with a single price point for all items in the store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(Dollar Tree, Family Dollar, Dollar General).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4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Warehouse Club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non-traditional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membership-retailer hybrid that sells bulk products in a warehouse environment. At least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40% of products devoted to grocery (Costco, Sam’s Club, BJ’s).</a:t>
                      </a:r>
                      <a:endParaRPr lang="en-US" sz="1000" u="sng" dirty="0" smtClean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7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Supercenter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non-traditional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food and drug store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combination that sells mass merchandise.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At least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40% of products devoted to grocery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Target, Walmart).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Convenience Store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non-traditional, limited store that sells variety of general merchandise, including packaged food products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7-Eleven, Quick Trip.)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Literature Say?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84" y="1148175"/>
            <a:ext cx="4108589" cy="418200"/>
          </a:xfrm>
        </p:spPr>
        <p:txBody>
          <a:bodyPr/>
          <a:lstStyle/>
          <a:p>
            <a:r>
              <a:rPr lang="en-US" dirty="0" smtClean="0"/>
              <a:t>Distance is Statistically Significant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794621" y="1566375"/>
            <a:ext cx="3643564" cy="1000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/>
              <a:t>It was consistently shown that, the closer a home was to selected amenities, there was an increase in rental prices. This both applied to higher income households and low income households.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5053386" y="1566375"/>
            <a:ext cx="3570224" cy="1000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/>
              <a:t>Higher income households are able to change grocery stores more easily, are more able to travel, and are more interested in service availability (EG parking).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2110198" y="3299497"/>
            <a:ext cx="5182699" cy="1000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/>
              <a:t>Considered “revitalization”, even in poor neighborhoods, the development of new grocery stores shows a positive increase in rental prices. This applies most to those houses closest to the new lots.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4724790" y="1144057"/>
            <a:ext cx="4114411" cy="418200"/>
          </a:xfrm>
        </p:spPr>
        <p:txBody>
          <a:bodyPr/>
          <a:lstStyle/>
          <a:p>
            <a:r>
              <a:rPr lang="en-US" dirty="0" smtClean="0"/>
              <a:t>Type of Store Matters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1730690" y="2881297"/>
            <a:ext cx="5682619" cy="418200"/>
          </a:xfrm>
        </p:spPr>
        <p:txBody>
          <a:bodyPr/>
          <a:lstStyle/>
          <a:p>
            <a:r>
              <a:rPr lang="en-US" dirty="0" smtClean="0"/>
              <a:t>Development Trends Spark Rental Price Increase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6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3" name="Google Shape;1513;p33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4" name="Google Shape;1514;p33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" name="Google Shape;150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as a Measurement</a:t>
            </a:r>
            <a:endParaRPr/>
          </a:p>
        </p:txBody>
      </p:sp>
      <p:sp>
        <p:nvSpPr>
          <p:cNvPr id="30" name="Google Shape;1509;p33"/>
          <p:cNvSpPr txBox="1">
            <a:spLocks/>
          </p:cNvSpPr>
          <p:nvPr/>
        </p:nvSpPr>
        <p:spPr>
          <a:xfrm>
            <a:off x="720000" y="1030280"/>
            <a:ext cx="7940161" cy="1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●"/>
            </a:pPr>
            <a:r>
              <a:rPr lang="en-US"/>
              <a:t>Because of the variety and quality of features, we will vary whether we use distance, density, or both based on the type of feature being used. </a:t>
            </a:r>
          </a:p>
        </p:txBody>
      </p:sp>
      <p:sp>
        <p:nvSpPr>
          <p:cNvPr id="31" name="Google Shape;1510;p33"/>
          <p:cNvSpPr txBox="1">
            <a:spLocks noGrp="1"/>
          </p:cNvSpPr>
          <p:nvPr>
            <p:ph type="subTitle" idx="1"/>
          </p:nvPr>
        </p:nvSpPr>
        <p:spPr>
          <a:xfrm>
            <a:off x="1379491" y="1669619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Distance-Based</a:t>
            </a:r>
            <a:endParaRPr dirty="0"/>
          </a:p>
        </p:txBody>
      </p:sp>
      <p:sp>
        <p:nvSpPr>
          <p:cNvPr id="32" name="Google Shape;1509;p33"/>
          <p:cNvSpPr txBox="1">
            <a:spLocks noGrp="1"/>
          </p:cNvSpPr>
          <p:nvPr>
            <p:ph type="subTitle" idx="3"/>
          </p:nvPr>
        </p:nvSpPr>
        <p:spPr>
          <a:xfrm>
            <a:off x="1379491" y="2167062"/>
            <a:ext cx="3076500" cy="1709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Using sources like Google.api</a:t>
            </a:r>
            <a:r>
              <a:rPr lang="en" dirty="0" smtClean="0"/>
              <a:t>, </a:t>
            </a:r>
            <a:r>
              <a:rPr lang="en-US" dirty="0"/>
              <a:t>Foursquare, </a:t>
            </a:r>
            <a:r>
              <a:rPr lang="en-US" dirty="0" smtClean="0"/>
              <a:t>and </a:t>
            </a:r>
            <a:r>
              <a:rPr lang="en-US" dirty="0" err="1" smtClean="0"/>
              <a:t>OpenStreetMap</a:t>
            </a:r>
            <a:r>
              <a:rPr lang="en-US" dirty="0"/>
              <a:t>,</a:t>
            </a:r>
            <a:r>
              <a:rPr lang="en" dirty="0" smtClean="0"/>
              <a:t> </a:t>
            </a:r>
            <a:r>
              <a:rPr lang="en" dirty="0"/>
              <a:t>we will join geospatial dataset with the rental dataset to find most influential feature influences. As a base, it would be </a:t>
            </a:r>
            <a:r>
              <a:rPr lang="en" dirty="0" smtClean="0"/>
              <a:t>closest *feature* to location given.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 smtClean="0"/>
              <a:t>However, we also have a previous data that gave us set limits of: </a:t>
            </a:r>
            <a:r>
              <a:rPr lang="en-US" dirty="0"/>
              <a:t>0-199.9, 200-399.9, 400-599.9, and 500-800 </a:t>
            </a:r>
            <a:r>
              <a:rPr lang="en-US" dirty="0" smtClean="0"/>
              <a:t>meters. </a:t>
            </a:r>
            <a:r>
              <a:rPr lang="en-US" dirty="0"/>
              <a:t>400-599.9 was </a:t>
            </a:r>
            <a:r>
              <a:rPr lang="en-US" dirty="0" smtClean="0"/>
              <a:t>considered not statistically significant. This should be kept in mind.</a:t>
            </a:r>
            <a:endParaRPr dirty="0"/>
          </a:p>
        </p:txBody>
      </p:sp>
      <p:sp>
        <p:nvSpPr>
          <p:cNvPr id="33" name="Google Shape;1511;p33"/>
          <p:cNvSpPr txBox="1">
            <a:spLocks noGrp="1"/>
          </p:cNvSpPr>
          <p:nvPr>
            <p:ph type="subTitle" idx="2"/>
          </p:nvPr>
        </p:nvSpPr>
        <p:spPr>
          <a:xfrm>
            <a:off x="4687993" y="1669619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Density-Based</a:t>
            </a:r>
            <a:endParaRPr dirty="0"/>
          </a:p>
        </p:txBody>
      </p:sp>
      <p:sp>
        <p:nvSpPr>
          <p:cNvPr id="34" name="Google Shape;1512;p33"/>
          <p:cNvSpPr txBox="1">
            <a:spLocks noGrp="1"/>
          </p:cNvSpPr>
          <p:nvPr>
            <p:ph type="subTitle" idx="4"/>
          </p:nvPr>
        </p:nvSpPr>
        <p:spPr>
          <a:xfrm>
            <a:off x="4687993" y="2176601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Essentially the same as the distance-based, except using quantity within a 1 mile radius. We will keep ideally keep the same radius throughout of 1 mile throughout the analysis to ensure features are measured on comparable </a:t>
            </a:r>
            <a:r>
              <a:rPr lang="en" dirty="0" smtClean="0"/>
              <a:t>scales. See previous comments on distance about significance.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5"/>
          <p:cNvSpPr txBox="1">
            <a:spLocks noGrp="1"/>
          </p:cNvSpPr>
          <p:nvPr>
            <p:ph type="subTitle" idx="2"/>
          </p:nvPr>
        </p:nvSpPr>
        <p:spPr>
          <a:xfrm>
            <a:off x="1478101" y="168405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Capture non-linear relationships and interactions between amenities and rental prices.</a:t>
            </a:r>
          </a:p>
        </p:txBody>
      </p:sp>
      <p:sp>
        <p:nvSpPr>
          <p:cNvPr id="1558" name="Google Shape;1558;p35"/>
          <p:cNvSpPr txBox="1">
            <a:spLocks noGrp="1"/>
          </p:cNvSpPr>
          <p:nvPr>
            <p:ph type="subTitle" idx="3"/>
          </p:nvPr>
        </p:nvSpPr>
        <p:spPr>
          <a:xfrm>
            <a:off x="5219203" y="168405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Like Random Forest, but typically more powerful and faster, especially with large datasets. It also handles missing values and scales well.</a:t>
            </a:r>
          </a:p>
        </p:txBody>
      </p:sp>
      <p:sp>
        <p:nvSpPr>
          <p:cNvPr id="1559" name="Google Shape;1559;p35"/>
          <p:cNvSpPr txBox="1">
            <a:spLocks noGrp="1"/>
          </p:cNvSpPr>
          <p:nvPr>
            <p:ph type="subTitle" idx="4"/>
          </p:nvPr>
        </p:nvSpPr>
        <p:spPr>
          <a:xfrm>
            <a:off x="1478101" y="328410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Seek to understand the linear relationship between rental price and external amenities along with other features.</a:t>
            </a:r>
          </a:p>
        </p:txBody>
      </p:sp>
      <p:sp>
        <p:nvSpPr>
          <p:cNvPr id="1560" name="Google Shape;1560;p35"/>
          <p:cNvSpPr txBox="1">
            <a:spLocks noGrp="1"/>
          </p:cNvSpPr>
          <p:nvPr>
            <p:ph type="subTitle" idx="5"/>
          </p:nvPr>
        </p:nvSpPr>
        <p:spPr>
          <a:xfrm>
            <a:off x="5219203" y="328410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Useful for capturing complex non-linear effects without requiring explicit interaction terms or feature engineering.</a:t>
            </a:r>
            <a:endParaRPr lang="en-US" dirty="0"/>
          </a:p>
        </p:txBody>
      </p:sp>
      <p:sp>
        <p:nvSpPr>
          <p:cNvPr id="1561" name="Google Shape;1561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GUIDING PRINCIPLES</a:t>
            </a:r>
            <a:endParaRPr/>
          </a:p>
        </p:txBody>
      </p:sp>
      <p:sp>
        <p:nvSpPr>
          <p:cNvPr id="1562" name="Google Shape;1562;p35"/>
          <p:cNvSpPr txBox="1">
            <a:spLocks noGrp="1"/>
          </p:cNvSpPr>
          <p:nvPr>
            <p:ph type="subTitle" idx="1"/>
          </p:nvPr>
        </p:nvSpPr>
        <p:spPr>
          <a:xfrm>
            <a:off x="1478100" y="1263175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Random Forest</a:t>
            </a:r>
            <a:endParaRPr dirty="0"/>
          </a:p>
        </p:txBody>
      </p:sp>
      <p:sp>
        <p:nvSpPr>
          <p:cNvPr id="1563" name="Google Shape;1563;p35"/>
          <p:cNvSpPr txBox="1">
            <a:spLocks noGrp="1"/>
          </p:cNvSpPr>
          <p:nvPr>
            <p:ph type="subTitle" idx="6"/>
          </p:nvPr>
        </p:nvSpPr>
        <p:spPr>
          <a:xfrm>
            <a:off x="1478100" y="2851429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Multiple Linear Regression</a:t>
            </a:r>
          </a:p>
        </p:txBody>
      </p:sp>
      <p:sp>
        <p:nvSpPr>
          <p:cNvPr id="1564" name="Google Shape;1564;p35"/>
          <p:cNvSpPr txBox="1">
            <a:spLocks noGrp="1"/>
          </p:cNvSpPr>
          <p:nvPr>
            <p:ph type="subTitle" idx="7"/>
          </p:nvPr>
        </p:nvSpPr>
        <p:spPr>
          <a:xfrm>
            <a:off x="5219201" y="1263175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XGBoost</a:t>
            </a:r>
            <a:endParaRPr lang="en-US" dirty="0"/>
          </a:p>
        </p:txBody>
      </p:sp>
      <p:sp>
        <p:nvSpPr>
          <p:cNvPr id="1565" name="Google Shape;1565;p35"/>
          <p:cNvSpPr txBox="1">
            <a:spLocks noGrp="1"/>
          </p:cNvSpPr>
          <p:nvPr>
            <p:ph type="subTitle" idx="8"/>
          </p:nvPr>
        </p:nvSpPr>
        <p:spPr>
          <a:xfrm>
            <a:off x="5219201" y="2851429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Kernel Ridge Regression</a:t>
            </a:r>
          </a:p>
        </p:txBody>
      </p:sp>
      <p:sp>
        <p:nvSpPr>
          <p:cNvPr id="1566" name="Google Shape;1566;p35"/>
          <p:cNvSpPr/>
          <p:nvPr/>
        </p:nvSpPr>
        <p:spPr>
          <a:xfrm>
            <a:off x="720000" y="1455600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5"/>
          <p:cNvSpPr/>
          <p:nvPr/>
        </p:nvSpPr>
        <p:spPr>
          <a:xfrm>
            <a:off x="720000" y="3031825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5"/>
          <p:cNvSpPr/>
          <p:nvPr/>
        </p:nvSpPr>
        <p:spPr>
          <a:xfrm>
            <a:off x="4461100" y="1455600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5"/>
          <p:cNvSpPr/>
          <p:nvPr/>
        </p:nvSpPr>
        <p:spPr>
          <a:xfrm>
            <a:off x="4461100" y="3031825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825190" y="1513525"/>
            <a:ext cx="47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alligraphy" panose="03010101010101010101" pitchFamily="66" charset="0"/>
              </a:rPr>
              <a:t>1.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109" y="1534940"/>
            <a:ext cx="61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alligraphy" panose="03010101010101010101" pitchFamily="66" charset="0"/>
              </a:rPr>
              <a:t>2.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2965" y="3111165"/>
            <a:ext cx="47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Lucida Calligraphy" panose="03010101010101010101" pitchFamily="66" charset="0"/>
              </a:rPr>
              <a:t>3.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5108" y="3111165"/>
            <a:ext cx="61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Lucida Calligraphy" panose="03010101010101010101" pitchFamily="66" charset="0"/>
              </a:rPr>
              <a:t>4.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 dirty="0" smtClean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ROADMAP</a:t>
            </a:r>
            <a:endParaRPr sz="2700" b="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aphicFrame>
        <p:nvGraphicFramePr>
          <p:cNvPr id="4" name="Google Shape;1900;p43"/>
          <p:cNvGraphicFramePr/>
          <p:nvPr>
            <p:extLst>
              <p:ext uri="{D42A27DB-BD31-4B8C-83A1-F6EECF244321}">
                <p14:modId xmlns:p14="http://schemas.microsoft.com/office/powerpoint/2010/main" val="1432650860"/>
              </p:ext>
            </p:extLst>
          </p:nvPr>
        </p:nvGraphicFramePr>
        <p:xfrm>
          <a:off x="726875" y="1051488"/>
          <a:ext cx="7956208" cy="3220350"/>
        </p:xfrm>
        <a:graphic>
          <a:graphicData uri="http://schemas.openxmlformats.org/drawingml/2006/table">
            <a:tbl>
              <a:tblPr>
                <a:noFill/>
                <a:tableStyleId>{3332D64C-8942-42BA-92D0-258D979DEA1F}</a:tableStyleId>
              </a:tblPr>
              <a:tblGrid>
                <a:gridCol w="323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WEEK</a:t>
                      </a:r>
                      <a:endParaRPr sz="110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OBJECTIVE</a:t>
                      </a:r>
                      <a:endParaRPr sz="110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ONE: Design and Data Gathering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Finalize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project proposal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based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on Week Zero’s discussions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begin data 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collection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TWO: Extract, Transform, and Load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Finalize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geospatial data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set that can be merged for machine learning; begin creating models.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THREE: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Modeling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Begin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Modeling, 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present initial findings or ”Minimum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Viable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Product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FOUR: Refine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Refine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MVP 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</a:rPr>
                        <a:t>based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on feedback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and draft summary paper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FIVE: Finalize Findings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Summarize findings in Capstone paper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SIX: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*</a:t>
                      </a:r>
                      <a:r>
                        <a:rPr lang="en" sz="1000" i="1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Buffer</a:t>
                      </a:r>
                      <a:r>
                        <a:rPr lang="en" sz="1000" i="1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Unknown if needed for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more time with modeling and/or Capstone paper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24271"/>
              </p:ext>
            </p:extLst>
          </p:nvPr>
        </p:nvGraphicFramePr>
        <p:xfrm>
          <a:off x="341970" y="132962"/>
          <a:ext cx="8802030" cy="207264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760406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1:</a:t>
                      </a:r>
                      <a:r>
                        <a:rPr lang="en-US" baseline="0" dirty="0" smtClean="0"/>
                        <a:t> Score Comparison for Distance, Train-Val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XGBoost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0.8989</a:t>
                      </a:r>
                      <a:r>
                        <a:rPr lang="en-US" dirty="0" smtClean="0"/>
                        <a:t> (0.6298)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83363.0487</a:t>
                      </a:r>
                      <a:r>
                        <a:rPr lang="en-US" dirty="0" smtClean="0"/>
                        <a:t> (308868.8339)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288.7266</a:t>
                      </a:r>
                      <a:r>
                        <a:rPr lang="en-US" dirty="0" smtClean="0"/>
                        <a:t> (555.7597)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0.0571</a:t>
                      </a:r>
                      <a:r>
                        <a:rPr lang="en-US" dirty="0" smtClean="0"/>
                        <a:t> (0.1374)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0.8449</a:t>
                      </a:r>
                      <a:r>
                        <a:rPr lang="en-US" dirty="0" smtClean="0"/>
                        <a:t> (0.5857)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127897.5377</a:t>
                      </a:r>
                      <a:r>
                        <a:rPr lang="en-US" dirty="0" smtClean="0"/>
                        <a:t> (345655.6605)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357.6277</a:t>
                      </a:r>
                      <a:r>
                        <a:rPr lang="en-US" dirty="0" smtClean="0"/>
                        <a:t> (587.9249)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0.0862</a:t>
                      </a:r>
                      <a:r>
                        <a:rPr lang="en-US" dirty="0" smtClean="0"/>
                        <a:t> (0.1445)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95393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52875"/>
              </p:ext>
            </p:extLst>
          </p:nvPr>
        </p:nvGraphicFramePr>
        <p:xfrm>
          <a:off x="341970" y="2205602"/>
          <a:ext cx="8802030" cy="163068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760406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Table 2:</a:t>
                      </a:r>
                      <a:r>
                        <a:rPr lang="en-US" baseline="0" dirty="0" smtClean="0"/>
                        <a:t> Score Comparison for Distance, Test</a:t>
                      </a:r>
                      <a:endParaRPr lang="en-US" dirty="0" smtClean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6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XGBoost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0.6234</a:t>
                      </a:r>
                      <a:endParaRPr lang="en-US" b="1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321646.9383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567.1393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0.1392</a:t>
                      </a:r>
                      <a:endParaRPr lang="en-US" u="non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0.5919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348536.6946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590.3700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0.1491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95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01689"/>
      </p:ext>
    </p:extLst>
  </p:cSld>
  <p:clrMapOvr>
    <a:masterClrMapping/>
  </p:clrMapOvr>
</p:sld>
</file>

<file path=ppt/theme/theme1.xml><?xml version="1.0" encoding="utf-8"?>
<a:theme xmlns:a="http://schemas.openxmlformats.org/drawingml/2006/main" name="Rental Housing Marketing Plan by Slidesgo">
  <a:themeElements>
    <a:clrScheme name="Simple Light">
      <a:dk1>
        <a:srgbClr val="4C4557"/>
      </a:dk1>
      <a:lt1>
        <a:srgbClr val="BD6877"/>
      </a:lt1>
      <a:dk2>
        <a:srgbClr val="FAE9DC"/>
      </a:dk2>
      <a:lt2>
        <a:srgbClr val="F9D0C8"/>
      </a:lt2>
      <a:accent1>
        <a:srgbClr val="53A789"/>
      </a:accent1>
      <a:accent2>
        <a:srgbClr val="6BDD96"/>
      </a:accent2>
      <a:accent3>
        <a:srgbClr val="332B45"/>
      </a:accent3>
      <a:accent4>
        <a:srgbClr val="FFFFFF"/>
      </a:accent4>
      <a:accent5>
        <a:srgbClr val="FFFFFF"/>
      </a:accent5>
      <a:accent6>
        <a:srgbClr val="FFFFFF"/>
      </a:accent6>
      <a:hlink>
        <a:srgbClr val="4E49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2479</Words>
  <Application>Microsoft Office PowerPoint</Application>
  <PresentationFormat>On-screen Show (16:9)</PresentationFormat>
  <Paragraphs>415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Bebas Neue</vt:lpstr>
      <vt:lpstr>Lucida Calligraphy</vt:lpstr>
      <vt:lpstr>Montserrat</vt:lpstr>
      <vt:lpstr>Montserrat Medium</vt:lpstr>
      <vt:lpstr>Raleway</vt:lpstr>
      <vt:lpstr>Raleway Black</vt:lpstr>
      <vt:lpstr>Raleway ExtraBold</vt:lpstr>
      <vt:lpstr>Rental Housing Marketing Plan by Slidesgo</vt:lpstr>
      <vt:lpstr>The Convenience Factor: Residential Valuation Using Machine Learning</vt:lpstr>
      <vt:lpstr>PowerPoint Presentation</vt:lpstr>
      <vt:lpstr>How do external amenities impact rental prices on Build-to-Rent and Single/Multi Family Rental Homes?</vt:lpstr>
      <vt:lpstr>Convenience (As a Feature)</vt:lpstr>
      <vt:lpstr>What Does the Literature Say?</vt:lpstr>
      <vt:lpstr>Features as a Measurement</vt:lpstr>
      <vt:lpstr>OUR GUIDING PRINCIPLES</vt:lpstr>
      <vt:lpstr>ROADMAP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MLR: Distance</vt:lpstr>
      <vt:lpstr>Random Forest: Distance</vt:lpstr>
      <vt:lpstr>Random Forest: Distance, Partial Dependency Display</vt:lpstr>
      <vt:lpstr>PowerPoint Presentation</vt:lpstr>
      <vt:lpstr>Random Forest: Density</vt:lpstr>
      <vt:lpstr>XGBoost: Density</vt:lpstr>
      <vt:lpstr>Random Forest: Density, Partial Dependency Display (One Mile)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Convenience Factor: Residential Valuation Using Machine Learning</dc:title>
  <cp:lastModifiedBy>Daniel Immediato</cp:lastModifiedBy>
  <cp:revision>137</cp:revision>
  <dcterms:modified xsi:type="dcterms:W3CDTF">2024-10-31T00:52:08Z</dcterms:modified>
</cp:coreProperties>
</file>