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73" r:id="rId3"/>
    <p:sldId id="263" r:id="rId4"/>
    <p:sldId id="275" r:id="rId5"/>
    <p:sldId id="264" r:id="rId6"/>
    <p:sldId id="261" r:id="rId7"/>
    <p:sldId id="277" r:id="rId8"/>
    <p:sldId id="270" r:id="rId9"/>
    <p:sldId id="300" r:id="rId10"/>
    <p:sldId id="301" r:id="rId11"/>
    <p:sldId id="262" r:id="rId12"/>
    <p:sldId id="302" r:id="rId13"/>
    <p:sldId id="303" r:id="rId14"/>
    <p:sldId id="304" r:id="rId15"/>
    <p:sldId id="305" r:id="rId16"/>
    <p:sldId id="258" r:id="rId17"/>
    <p:sldId id="266" r:id="rId18"/>
  </p:sldIdLst>
  <p:sldSz cx="9144000" cy="5143500" type="screen16x9"/>
  <p:notesSz cx="6858000" cy="9144000"/>
  <p:embeddedFontLst>
    <p:embeddedFont>
      <p:font typeface="Gantari" panose="020B0604020202020204" charset="0"/>
      <p:regular r:id="rId20"/>
      <p:bold r:id="rId21"/>
      <p:italic r:id="rId22"/>
      <p:boldItalic r:id="rId23"/>
    </p:embeddedFont>
    <p:embeddedFont>
      <p:font typeface="Rokkitt" panose="020B0604020202020204" charset="0"/>
      <p:regular r:id="rId24"/>
      <p:bold r:id="rId25"/>
      <p:italic r:id="rId26"/>
      <p:boldItalic r:id="rId27"/>
    </p:embeddedFont>
    <p:embeddedFont>
      <p:font typeface="Nuni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F8A7CD-2E85-4837-B07E-5AF7E457838D}">
  <a:tblStyle styleId="{F9F8A7CD-2E85-4837-B07E-5AF7E45783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54064a442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54064a442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2545a771f18_0_18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2545a771f18_0_18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2545a771f18_0_18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2545a771f18_0_18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54064a442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54064a442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545a771f18_0_18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545a771f18_0_18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545a771f18_0_18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545a771f18_0_18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4064a4421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54064a442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545a771f18_0_18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545a771f18_0_18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545a771f18_0_18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545a771f18_0_18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54064a442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54064a442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10" name="Google Shape;10;p2"/>
          <p:cNvSpPr txBox="1">
            <a:spLocks noGrp="1"/>
          </p:cNvSpPr>
          <p:nvPr>
            <p:ph type="ctrTitle"/>
          </p:nvPr>
        </p:nvSpPr>
        <p:spPr>
          <a:xfrm>
            <a:off x="868425" y="944100"/>
            <a:ext cx="5275500" cy="18360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a:latin typeface="Rokkitt"/>
                <a:ea typeface="Rokkitt"/>
                <a:cs typeface="Rokkitt"/>
                <a:sym typeface="Rokkit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237050" y="3419754"/>
            <a:ext cx="2161500" cy="723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Nunito"/>
                <a:ea typeface="Nunito"/>
                <a:cs typeface="Nunito"/>
                <a:sym typeface="Nuni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2" name="Google Shape;12;p2"/>
          <p:cNvCxnSpPr/>
          <p:nvPr/>
        </p:nvCxnSpPr>
        <p:spPr>
          <a:xfrm>
            <a:off x="711875" y="-37850"/>
            <a:ext cx="0" cy="26085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lt1"/>
        </a:solidFill>
        <a:effectLst/>
      </p:bgPr>
    </p:bg>
    <p:spTree>
      <p:nvGrpSpPr>
        <p:cNvPr id="1" name="Shape 121"/>
        <p:cNvGrpSpPr/>
        <p:nvPr/>
      </p:nvGrpSpPr>
      <p:grpSpPr>
        <a:xfrm>
          <a:off x="0" y="0"/>
          <a:ext cx="0" cy="0"/>
          <a:chOff x="0" y="0"/>
          <a:chExt cx="0" cy="0"/>
        </a:xfrm>
      </p:grpSpPr>
      <p:pic>
        <p:nvPicPr>
          <p:cNvPr id="122" name="Google Shape;122;p15"/>
          <p:cNvPicPr preferRelativeResize="0"/>
          <p:nvPr/>
        </p:nvPicPr>
        <p:blipFill>
          <a:blip r:embed="rId2">
            <a:alphaModFix/>
          </a:blip>
          <a:stretch>
            <a:fillRect/>
          </a:stretch>
        </p:blipFill>
        <p:spPr>
          <a:xfrm flipH="1">
            <a:off x="0" y="0"/>
            <a:ext cx="9146383" cy="5143500"/>
          </a:xfrm>
          <a:prstGeom prst="rect">
            <a:avLst/>
          </a:prstGeom>
          <a:noFill/>
          <a:ln>
            <a:noFill/>
          </a:ln>
        </p:spPr>
      </p:pic>
      <p:sp>
        <p:nvSpPr>
          <p:cNvPr id="123" name="Google Shape;123;p15"/>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5"/>
          <p:cNvSpPr txBox="1">
            <a:spLocks noGrp="1"/>
          </p:cNvSpPr>
          <p:nvPr>
            <p:ph type="subTitle" idx="1"/>
          </p:nvPr>
        </p:nvSpPr>
        <p:spPr>
          <a:xfrm>
            <a:off x="851225" y="2381875"/>
            <a:ext cx="27093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5"/>
          <p:cNvSpPr txBox="1">
            <a:spLocks noGrp="1"/>
          </p:cNvSpPr>
          <p:nvPr>
            <p:ph type="subTitle" idx="2"/>
          </p:nvPr>
        </p:nvSpPr>
        <p:spPr>
          <a:xfrm>
            <a:off x="851225" y="2755301"/>
            <a:ext cx="2709300" cy="10083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5"/>
          <p:cNvSpPr txBox="1">
            <a:spLocks noGrp="1"/>
          </p:cNvSpPr>
          <p:nvPr>
            <p:ph type="subTitle" idx="3"/>
          </p:nvPr>
        </p:nvSpPr>
        <p:spPr>
          <a:xfrm>
            <a:off x="4301225" y="2381875"/>
            <a:ext cx="27093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15"/>
          <p:cNvSpPr txBox="1">
            <a:spLocks noGrp="1"/>
          </p:cNvSpPr>
          <p:nvPr>
            <p:ph type="subTitle" idx="4"/>
          </p:nvPr>
        </p:nvSpPr>
        <p:spPr>
          <a:xfrm>
            <a:off x="4301225" y="2755301"/>
            <a:ext cx="2709300" cy="10083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8" name="Google Shape;128;p15"/>
          <p:cNvGrpSpPr/>
          <p:nvPr/>
        </p:nvGrpSpPr>
        <p:grpSpPr>
          <a:xfrm flipH="1">
            <a:off x="-35940" y="-23988"/>
            <a:ext cx="8744846" cy="4955943"/>
            <a:chOff x="437350" y="-23988"/>
            <a:chExt cx="8744846" cy="4955943"/>
          </a:xfrm>
        </p:grpSpPr>
        <p:cxnSp>
          <p:nvCxnSpPr>
            <p:cNvPr id="129" name="Google Shape;129;p15"/>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30" name="Google Shape;130;p15"/>
            <p:cNvGrpSpPr/>
            <p:nvPr/>
          </p:nvGrpSpPr>
          <p:grpSpPr>
            <a:xfrm>
              <a:off x="3782663" y="4848347"/>
              <a:ext cx="5399533" cy="83608"/>
              <a:chOff x="3782663" y="4848347"/>
              <a:chExt cx="5399533" cy="83608"/>
            </a:xfrm>
          </p:grpSpPr>
          <p:grpSp>
            <p:nvGrpSpPr>
              <p:cNvPr id="131" name="Google Shape;131;p15"/>
              <p:cNvGrpSpPr/>
              <p:nvPr/>
            </p:nvGrpSpPr>
            <p:grpSpPr>
              <a:xfrm rot="5400000" flipH="1">
                <a:off x="3843155" y="4787855"/>
                <a:ext cx="83608" cy="204593"/>
                <a:chOff x="4098792" y="3449134"/>
                <a:chExt cx="83608" cy="204593"/>
              </a:xfrm>
            </p:grpSpPr>
            <p:sp>
              <p:nvSpPr>
                <p:cNvPr id="132" name="Google Shape;132;p1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4" name="Google Shape;134;p15"/>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1_2">
    <p:bg>
      <p:bgPr>
        <a:solidFill>
          <a:schemeClr val="lt1"/>
        </a:solidFill>
        <a:effectLst/>
      </p:bgPr>
    </p:bg>
    <p:spTree>
      <p:nvGrpSpPr>
        <p:cNvPr id="1" name="Shape 163"/>
        <p:cNvGrpSpPr/>
        <p:nvPr/>
      </p:nvGrpSpPr>
      <p:grpSpPr>
        <a:xfrm>
          <a:off x="0" y="0"/>
          <a:ext cx="0" cy="0"/>
          <a:chOff x="0" y="0"/>
          <a:chExt cx="0" cy="0"/>
        </a:xfrm>
      </p:grpSpPr>
      <p:pic>
        <p:nvPicPr>
          <p:cNvPr id="164" name="Google Shape;164;p18"/>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165" name="Google Shape;165;p18"/>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6" name="Google Shape;166;p18"/>
          <p:cNvSpPr txBox="1">
            <a:spLocks noGrp="1"/>
          </p:cNvSpPr>
          <p:nvPr>
            <p:ph type="subTitle" idx="1"/>
          </p:nvPr>
        </p:nvSpPr>
        <p:spPr>
          <a:xfrm>
            <a:off x="864427"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 name="Google Shape;167;p18"/>
          <p:cNvSpPr txBox="1">
            <a:spLocks noGrp="1"/>
          </p:cNvSpPr>
          <p:nvPr>
            <p:ph type="subTitle" idx="2"/>
          </p:nvPr>
        </p:nvSpPr>
        <p:spPr>
          <a:xfrm>
            <a:off x="864427"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 name="Google Shape;168;p18"/>
          <p:cNvSpPr txBox="1">
            <a:spLocks noGrp="1"/>
          </p:cNvSpPr>
          <p:nvPr>
            <p:ph type="subTitle" idx="3"/>
          </p:nvPr>
        </p:nvSpPr>
        <p:spPr>
          <a:xfrm>
            <a:off x="3432139"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 name="Google Shape;169;p18"/>
          <p:cNvSpPr txBox="1">
            <a:spLocks noGrp="1"/>
          </p:cNvSpPr>
          <p:nvPr>
            <p:ph type="subTitle" idx="4"/>
          </p:nvPr>
        </p:nvSpPr>
        <p:spPr>
          <a:xfrm>
            <a:off x="3432139"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18"/>
          <p:cNvSpPr txBox="1">
            <a:spLocks noGrp="1"/>
          </p:cNvSpPr>
          <p:nvPr>
            <p:ph type="subTitle" idx="5"/>
          </p:nvPr>
        </p:nvSpPr>
        <p:spPr>
          <a:xfrm>
            <a:off x="5999864"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1" name="Google Shape;171;p18"/>
          <p:cNvSpPr txBox="1">
            <a:spLocks noGrp="1"/>
          </p:cNvSpPr>
          <p:nvPr>
            <p:ph type="subTitle" idx="6"/>
          </p:nvPr>
        </p:nvSpPr>
        <p:spPr>
          <a:xfrm>
            <a:off x="5999864"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72" name="Google Shape;172;p18"/>
          <p:cNvGrpSpPr/>
          <p:nvPr/>
        </p:nvGrpSpPr>
        <p:grpSpPr>
          <a:xfrm>
            <a:off x="437350" y="-23988"/>
            <a:ext cx="8744846" cy="4955943"/>
            <a:chOff x="437350" y="-23988"/>
            <a:chExt cx="8744846" cy="4955943"/>
          </a:xfrm>
        </p:grpSpPr>
        <p:cxnSp>
          <p:nvCxnSpPr>
            <p:cNvPr id="173" name="Google Shape;173;p18"/>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74" name="Google Shape;174;p18"/>
            <p:cNvGrpSpPr/>
            <p:nvPr/>
          </p:nvGrpSpPr>
          <p:grpSpPr>
            <a:xfrm>
              <a:off x="3782663" y="4848347"/>
              <a:ext cx="5399533" cy="83608"/>
              <a:chOff x="3782663" y="4848347"/>
              <a:chExt cx="5399533" cy="83608"/>
            </a:xfrm>
          </p:grpSpPr>
          <p:grpSp>
            <p:nvGrpSpPr>
              <p:cNvPr id="175" name="Google Shape;175;p18"/>
              <p:cNvGrpSpPr/>
              <p:nvPr/>
            </p:nvGrpSpPr>
            <p:grpSpPr>
              <a:xfrm rot="5400000" flipH="1">
                <a:off x="3843155" y="4787855"/>
                <a:ext cx="83608" cy="204593"/>
                <a:chOff x="4098792" y="3449134"/>
                <a:chExt cx="83608" cy="204593"/>
              </a:xfrm>
            </p:grpSpPr>
            <p:sp>
              <p:nvSpPr>
                <p:cNvPr id="176" name="Google Shape;176;p18"/>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8" name="Google Shape;178;p18"/>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2_2">
    <p:bg>
      <p:bgPr>
        <a:solidFill>
          <a:schemeClr val="lt1"/>
        </a:solidFill>
        <a:effectLst/>
      </p:bgPr>
    </p:bg>
    <p:spTree>
      <p:nvGrpSpPr>
        <p:cNvPr id="1" name="Shape 197"/>
        <p:cNvGrpSpPr/>
        <p:nvPr/>
      </p:nvGrpSpPr>
      <p:grpSpPr>
        <a:xfrm>
          <a:off x="0" y="0"/>
          <a:ext cx="0" cy="0"/>
          <a:chOff x="0" y="0"/>
          <a:chExt cx="0" cy="0"/>
        </a:xfrm>
      </p:grpSpPr>
      <p:pic>
        <p:nvPicPr>
          <p:cNvPr id="198" name="Google Shape;198;p20"/>
          <p:cNvPicPr preferRelativeResize="0"/>
          <p:nvPr/>
        </p:nvPicPr>
        <p:blipFill>
          <a:blip r:embed="rId2">
            <a:alphaModFix/>
          </a:blip>
          <a:stretch>
            <a:fillRect/>
          </a:stretch>
        </p:blipFill>
        <p:spPr>
          <a:xfrm flipH="1">
            <a:off x="-612" y="0"/>
            <a:ext cx="9146383" cy="5143500"/>
          </a:xfrm>
          <a:prstGeom prst="rect">
            <a:avLst/>
          </a:prstGeom>
          <a:noFill/>
          <a:ln>
            <a:noFill/>
          </a:ln>
        </p:spPr>
      </p:pic>
      <p:sp>
        <p:nvSpPr>
          <p:cNvPr id="199" name="Google Shape;199;p20"/>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20"/>
          <p:cNvSpPr txBox="1">
            <a:spLocks noGrp="1"/>
          </p:cNvSpPr>
          <p:nvPr>
            <p:ph type="subTitle" idx="1"/>
          </p:nvPr>
        </p:nvSpPr>
        <p:spPr>
          <a:xfrm>
            <a:off x="1037595"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1" name="Google Shape;201;p20"/>
          <p:cNvSpPr txBox="1">
            <a:spLocks noGrp="1"/>
          </p:cNvSpPr>
          <p:nvPr>
            <p:ph type="subTitle" idx="2"/>
          </p:nvPr>
        </p:nvSpPr>
        <p:spPr>
          <a:xfrm>
            <a:off x="1037595"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2" name="Google Shape;202;p20"/>
          <p:cNvSpPr txBox="1">
            <a:spLocks noGrp="1"/>
          </p:cNvSpPr>
          <p:nvPr>
            <p:ph type="subTitle" idx="3"/>
          </p:nvPr>
        </p:nvSpPr>
        <p:spPr>
          <a:xfrm>
            <a:off x="3484977"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3" name="Google Shape;203;p20"/>
          <p:cNvSpPr txBox="1">
            <a:spLocks noGrp="1"/>
          </p:cNvSpPr>
          <p:nvPr>
            <p:ph type="subTitle" idx="4"/>
          </p:nvPr>
        </p:nvSpPr>
        <p:spPr>
          <a:xfrm>
            <a:off x="3484977"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4" name="Google Shape;204;p20"/>
          <p:cNvSpPr txBox="1">
            <a:spLocks noGrp="1"/>
          </p:cNvSpPr>
          <p:nvPr>
            <p:ph type="subTitle" idx="5"/>
          </p:nvPr>
        </p:nvSpPr>
        <p:spPr>
          <a:xfrm>
            <a:off x="5932369"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5" name="Google Shape;205;p20"/>
          <p:cNvSpPr txBox="1">
            <a:spLocks noGrp="1"/>
          </p:cNvSpPr>
          <p:nvPr>
            <p:ph type="subTitle" idx="6"/>
          </p:nvPr>
        </p:nvSpPr>
        <p:spPr>
          <a:xfrm>
            <a:off x="5932369"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6" name="Google Shape;206;p20"/>
          <p:cNvSpPr txBox="1">
            <a:spLocks noGrp="1"/>
          </p:cNvSpPr>
          <p:nvPr>
            <p:ph type="subTitle" idx="7"/>
          </p:nvPr>
        </p:nvSpPr>
        <p:spPr>
          <a:xfrm>
            <a:off x="1037595"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7" name="Google Shape;207;p20"/>
          <p:cNvSpPr txBox="1">
            <a:spLocks noGrp="1"/>
          </p:cNvSpPr>
          <p:nvPr>
            <p:ph type="subTitle" idx="8"/>
          </p:nvPr>
        </p:nvSpPr>
        <p:spPr>
          <a:xfrm>
            <a:off x="1037595"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8" name="Google Shape;208;p20"/>
          <p:cNvSpPr txBox="1">
            <a:spLocks noGrp="1"/>
          </p:cNvSpPr>
          <p:nvPr>
            <p:ph type="subTitle" idx="9"/>
          </p:nvPr>
        </p:nvSpPr>
        <p:spPr>
          <a:xfrm>
            <a:off x="3484977"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9" name="Google Shape;209;p20"/>
          <p:cNvSpPr txBox="1">
            <a:spLocks noGrp="1"/>
          </p:cNvSpPr>
          <p:nvPr>
            <p:ph type="subTitle" idx="13"/>
          </p:nvPr>
        </p:nvSpPr>
        <p:spPr>
          <a:xfrm>
            <a:off x="3484977"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0" name="Google Shape;210;p20"/>
          <p:cNvSpPr txBox="1">
            <a:spLocks noGrp="1"/>
          </p:cNvSpPr>
          <p:nvPr>
            <p:ph type="subTitle" idx="14"/>
          </p:nvPr>
        </p:nvSpPr>
        <p:spPr>
          <a:xfrm>
            <a:off x="5932369"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1" name="Google Shape;211;p20"/>
          <p:cNvSpPr txBox="1">
            <a:spLocks noGrp="1"/>
          </p:cNvSpPr>
          <p:nvPr>
            <p:ph type="subTitle" idx="15"/>
          </p:nvPr>
        </p:nvSpPr>
        <p:spPr>
          <a:xfrm>
            <a:off x="5932369"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12" name="Google Shape;212;p20"/>
          <p:cNvGrpSpPr/>
          <p:nvPr/>
        </p:nvGrpSpPr>
        <p:grpSpPr>
          <a:xfrm>
            <a:off x="437350" y="-23988"/>
            <a:ext cx="8744846" cy="4955943"/>
            <a:chOff x="437350" y="-23988"/>
            <a:chExt cx="8744846" cy="4955943"/>
          </a:xfrm>
        </p:grpSpPr>
        <p:cxnSp>
          <p:nvCxnSpPr>
            <p:cNvPr id="213" name="Google Shape;213;p20"/>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14" name="Google Shape;214;p20"/>
            <p:cNvGrpSpPr/>
            <p:nvPr/>
          </p:nvGrpSpPr>
          <p:grpSpPr>
            <a:xfrm>
              <a:off x="3782663" y="4848347"/>
              <a:ext cx="5399533" cy="83608"/>
              <a:chOff x="3782663" y="4848347"/>
              <a:chExt cx="5399533" cy="83608"/>
            </a:xfrm>
          </p:grpSpPr>
          <p:grpSp>
            <p:nvGrpSpPr>
              <p:cNvPr id="215" name="Google Shape;215;p20"/>
              <p:cNvGrpSpPr/>
              <p:nvPr/>
            </p:nvGrpSpPr>
            <p:grpSpPr>
              <a:xfrm rot="5400000" flipH="1">
                <a:off x="3843155" y="4787855"/>
                <a:ext cx="83608" cy="204593"/>
                <a:chOff x="4098792" y="3449134"/>
                <a:chExt cx="83608" cy="204593"/>
              </a:xfrm>
            </p:grpSpPr>
            <p:sp>
              <p:nvSpPr>
                <p:cNvPr id="216" name="Google Shape;216;p20"/>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8" name="Google Shape;218;p20"/>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24"/>
        <p:cNvGrpSpPr/>
        <p:nvPr/>
      </p:nvGrpSpPr>
      <p:grpSpPr>
        <a:xfrm>
          <a:off x="0" y="0"/>
          <a:ext cx="0" cy="0"/>
          <a:chOff x="0" y="0"/>
          <a:chExt cx="0" cy="0"/>
        </a:xfrm>
      </p:grpSpPr>
      <p:pic>
        <p:nvPicPr>
          <p:cNvPr id="225" name="Google Shape;225;p22"/>
          <p:cNvPicPr preferRelativeResize="0"/>
          <p:nvPr/>
        </p:nvPicPr>
        <p:blipFill>
          <a:blip r:embed="rId2">
            <a:alphaModFix/>
          </a:blip>
          <a:stretch>
            <a:fillRect/>
          </a:stretch>
        </p:blipFill>
        <p:spPr>
          <a:xfrm>
            <a:off x="0" y="0"/>
            <a:ext cx="9146383" cy="5143500"/>
          </a:xfrm>
          <a:prstGeom prst="rect">
            <a:avLst/>
          </a:prstGeom>
          <a:noFill/>
          <a:ln>
            <a:noFill/>
          </a:ln>
        </p:spPr>
      </p:pic>
      <p:grpSp>
        <p:nvGrpSpPr>
          <p:cNvPr id="226" name="Google Shape;226;p22"/>
          <p:cNvGrpSpPr/>
          <p:nvPr/>
        </p:nvGrpSpPr>
        <p:grpSpPr>
          <a:xfrm>
            <a:off x="437350" y="-23988"/>
            <a:ext cx="8744846" cy="4955943"/>
            <a:chOff x="437350" y="-23988"/>
            <a:chExt cx="8744846" cy="4955943"/>
          </a:xfrm>
        </p:grpSpPr>
        <p:cxnSp>
          <p:nvCxnSpPr>
            <p:cNvPr id="227" name="Google Shape;227;p22"/>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28" name="Google Shape;228;p22"/>
            <p:cNvGrpSpPr/>
            <p:nvPr/>
          </p:nvGrpSpPr>
          <p:grpSpPr>
            <a:xfrm>
              <a:off x="3782663" y="4848347"/>
              <a:ext cx="5399533" cy="83608"/>
              <a:chOff x="3782663" y="4848347"/>
              <a:chExt cx="5399533" cy="83608"/>
            </a:xfrm>
          </p:grpSpPr>
          <p:grpSp>
            <p:nvGrpSpPr>
              <p:cNvPr id="229" name="Google Shape;229;p22"/>
              <p:cNvGrpSpPr/>
              <p:nvPr/>
            </p:nvGrpSpPr>
            <p:grpSpPr>
              <a:xfrm rot="5400000" flipH="1">
                <a:off x="3843155" y="4787855"/>
                <a:ext cx="83608" cy="204593"/>
                <a:chOff x="4098792" y="3449134"/>
                <a:chExt cx="83608" cy="204593"/>
              </a:xfrm>
            </p:grpSpPr>
            <p:sp>
              <p:nvSpPr>
                <p:cNvPr id="230" name="Google Shape;230;p22"/>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2" name="Google Shape;232;p22"/>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
        <p:nvSpPr>
          <p:cNvPr id="233" name="Google Shape;233;p22"/>
          <p:cNvSpPr txBox="1">
            <a:spLocks noGrp="1"/>
          </p:cNvSpPr>
          <p:nvPr>
            <p:ph type="title"/>
          </p:nvPr>
        </p:nvSpPr>
        <p:spPr>
          <a:xfrm>
            <a:off x="1018025" y="770263"/>
            <a:ext cx="2744400" cy="2266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4" name="Google Shape;234;p22"/>
          <p:cNvSpPr txBox="1">
            <a:spLocks noGrp="1"/>
          </p:cNvSpPr>
          <p:nvPr>
            <p:ph type="body" idx="1"/>
          </p:nvPr>
        </p:nvSpPr>
        <p:spPr>
          <a:xfrm>
            <a:off x="1018025" y="3106639"/>
            <a:ext cx="3442500" cy="125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5" name="Google Shape;235;p22"/>
          <p:cNvSpPr>
            <a:spLocks noGrp="1"/>
          </p:cNvSpPr>
          <p:nvPr>
            <p:ph type="pic" idx="2"/>
          </p:nvPr>
        </p:nvSpPr>
        <p:spPr>
          <a:xfrm>
            <a:off x="5039525" y="785300"/>
            <a:ext cx="3391200" cy="3573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247"/>
        <p:cNvGrpSpPr/>
        <p:nvPr/>
      </p:nvGrpSpPr>
      <p:grpSpPr>
        <a:xfrm>
          <a:off x="0" y="0"/>
          <a:ext cx="0" cy="0"/>
          <a:chOff x="0" y="0"/>
          <a:chExt cx="0" cy="0"/>
        </a:xfrm>
      </p:grpSpPr>
      <p:pic>
        <p:nvPicPr>
          <p:cNvPr id="248" name="Google Shape;248;p24"/>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249" name="Google Shape;249;p24"/>
          <p:cNvSpPr txBox="1">
            <a:spLocks noGrp="1"/>
          </p:cNvSpPr>
          <p:nvPr>
            <p:ph type="title"/>
          </p:nvPr>
        </p:nvSpPr>
        <p:spPr>
          <a:xfrm>
            <a:off x="5199388" y="1393425"/>
            <a:ext cx="2770800" cy="144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250" name="Google Shape;250;p24"/>
          <p:cNvSpPr txBox="1">
            <a:spLocks noGrp="1"/>
          </p:cNvSpPr>
          <p:nvPr>
            <p:ph type="subTitle" idx="1"/>
          </p:nvPr>
        </p:nvSpPr>
        <p:spPr>
          <a:xfrm>
            <a:off x="5199388" y="2683450"/>
            <a:ext cx="2770800" cy="1133100"/>
          </a:xfrm>
          <a:prstGeom prst="rect">
            <a:avLst/>
          </a:prstGeom>
        </p:spPr>
        <p:txBody>
          <a:bodyPr spcFirstLastPara="1" wrap="square" lIns="91425" tIns="91425" rIns="91425" bIns="91425" anchor="t" anchorCtr="0">
            <a:noAutofit/>
          </a:bodyPr>
          <a:lstStyle>
            <a:lvl1pPr marL="0" marR="0" lvl="0" indent="-8890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251" name="Google Shape;251;p24"/>
          <p:cNvGrpSpPr/>
          <p:nvPr/>
        </p:nvGrpSpPr>
        <p:grpSpPr>
          <a:xfrm>
            <a:off x="437350" y="-23988"/>
            <a:ext cx="8744846" cy="4955943"/>
            <a:chOff x="437350" y="-23988"/>
            <a:chExt cx="8744846" cy="4955943"/>
          </a:xfrm>
        </p:grpSpPr>
        <p:cxnSp>
          <p:nvCxnSpPr>
            <p:cNvPr id="252" name="Google Shape;252;p24"/>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53" name="Google Shape;253;p24"/>
            <p:cNvGrpSpPr/>
            <p:nvPr/>
          </p:nvGrpSpPr>
          <p:grpSpPr>
            <a:xfrm>
              <a:off x="3782663" y="4848347"/>
              <a:ext cx="5399533" cy="83608"/>
              <a:chOff x="3782663" y="4848347"/>
              <a:chExt cx="5399533" cy="83608"/>
            </a:xfrm>
          </p:grpSpPr>
          <p:grpSp>
            <p:nvGrpSpPr>
              <p:cNvPr id="254" name="Google Shape;254;p24"/>
              <p:cNvGrpSpPr/>
              <p:nvPr/>
            </p:nvGrpSpPr>
            <p:grpSpPr>
              <a:xfrm rot="5400000" flipH="1">
                <a:off x="3843155" y="4787855"/>
                <a:ext cx="83608" cy="204593"/>
                <a:chOff x="4098792" y="3449134"/>
                <a:chExt cx="83608" cy="204593"/>
              </a:xfrm>
            </p:grpSpPr>
            <p:sp>
              <p:nvSpPr>
                <p:cNvPr id="255" name="Google Shape;255;p24"/>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7" name="Google Shape;257;p24"/>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280"/>
        <p:cNvGrpSpPr/>
        <p:nvPr/>
      </p:nvGrpSpPr>
      <p:grpSpPr>
        <a:xfrm>
          <a:off x="0" y="0"/>
          <a:ext cx="0" cy="0"/>
          <a:chOff x="0" y="0"/>
          <a:chExt cx="0" cy="0"/>
        </a:xfrm>
      </p:grpSpPr>
      <p:pic>
        <p:nvPicPr>
          <p:cNvPr id="281" name="Google Shape;281;p27"/>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282" name="Google Shape;282;p2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3" name="Google Shape;283;p27"/>
          <p:cNvSpPr txBox="1">
            <a:spLocks noGrp="1"/>
          </p:cNvSpPr>
          <p:nvPr>
            <p:ph type="title" idx="2" hasCustomPrompt="1"/>
          </p:nvPr>
        </p:nvSpPr>
        <p:spPr>
          <a:xfrm>
            <a:off x="864425"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84" name="Google Shape;284;p27"/>
          <p:cNvSpPr txBox="1">
            <a:spLocks noGrp="1"/>
          </p:cNvSpPr>
          <p:nvPr>
            <p:ph type="subTitle" idx="1"/>
          </p:nvPr>
        </p:nvSpPr>
        <p:spPr>
          <a:xfrm>
            <a:off x="864428"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5" name="Google Shape;285;p27"/>
          <p:cNvSpPr txBox="1">
            <a:spLocks noGrp="1"/>
          </p:cNvSpPr>
          <p:nvPr>
            <p:ph type="subTitle" idx="3"/>
          </p:nvPr>
        </p:nvSpPr>
        <p:spPr>
          <a:xfrm>
            <a:off x="864428"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6" name="Google Shape;286;p27"/>
          <p:cNvSpPr txBox="1">
            <a:spLocks noGrp="1"/>
          </p:cNvSpPr>
          <p:nvPr>
            <p:ph type="title" idx="4" hasCustomPrompt="1"/>
          </p:nvPr>
        </p:nvSpPr>
        <p:spPr>
          <a:xfrm>
            <a:off x="3454803"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87" name="Google Shape;287;p27"/>
          <p:cNvSpPr txBox="1">
            <a:spLocks noGrp="1"/>
          </p:cNvSpPr>
          <p:nvPr>
            <p:ph type="subTitle" idx="5"/>
          </p:nvPr>
        </p:nvSpPr>
        <p:spPr>
          <a:xfrm>
            <a:off x="3454795"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27"/>
          <p:cNvSpPr txBox="1">
            <a:spLocks noGrp="1"/>
          </p:cNvSpPr>
          <p:nvPr>
            <p:ph type="subTitle" idx="6"/>
          </p:nvPr>
        </p:nvSpPr>
        <p:spPr>
          <a:xfrm>
            <a:off x="3454795"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9" name="Google Shape;289;p27"/>
          <p:cNvSpPr txBox="1">
            <a:spLocks noGrp="1"/>
          </p:cNvSpPr>
          <p:nvPr>
            <p:ph type="title" idx="7" hasCustomPrompt="1"/>
          </p:nvPr>
        </p:nvSpPr>
        <p:spPr>
          <a:xfrm>
            <a:off x="6045176"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90" name="Google Shape;290;p27"/>
          <p:cNvSpPr txBox="1">
            <a:spLocks noGrp="1"/>
          </p:cNvSpPr>
          <p:nvPr>
            <p:ph type="subTitle" idx="8"/>
          </p:nvPr>
        </p:nvSpPr>
        <p:spPr>
          <a:xfrm>
            <a:off x="6045175"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1" name="Google Shape;291;p27"/>
          <p:cNvSpPr txBox="1">
            <a:spLocks noGrp="1"/>
          </p:cNvSpPr>
          <p:nvPr>
            <p:ph type="subTitle" idx="9"/>
          </p:nvPr>
        </p:nvSpPr>
        <p:spPr>
          <a:xfrm>
            <a:off x="6045175"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92" name="Google Shape;292;p27"/>
          <p:cNvGrpSpPr/>
          <p:nvPr/>
        </p:nvGrpSpPr>
        <p:grpSpPr>
          <a:xfrm>
            <a:off x="437350" y="-23988"/>
            <a:ext cx="8744846" cy="4955943"/>
            <a:chOff x="437350" y="-23988"/>
            <a:chExt cx="8744846" cy="4955943"/>
          </a:xfrm>
        </p:grpSpPr>
        <p:cxnSp>
          <p:nvCxnSpPr>
            <p:cNvPr id="293" name="Google Shape;293;p27"/>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94" name="Google Shape;294;p27"/>
            <p:cNvGrpSpPr/>
            <p:nvPr/>
          </p:nvGrpSpPr>
          <p:grpSpPr>
            <a:xfrm>
              <a:off x="3782663" y="4848347"/>
              <a:ext cx="5399533" cy="83608"/>
              <a:chOff x="3782663" y="4848347"/>
              <a:chExt cx="5399533" cy="83608"/>
            </a:xfrm>
          </p:grpSpPr>
          <p:grpSp>
            <p:nvGrpSpPr>
              <p:cNvPr id="295" name="Google Shape;295;p27"/>
              <p:cNvGrpSpPr/>
              <p:nvPr/>
            </p:nvGrpSpPr>
            <p:grpSpPr>
              <a:xfrm rot="5400000" flipH="1">
                <a:off x="3843155" y="4787855"/>
                <a:ext cx="83608" cy="204593"/>
                <a:chOff x="4098792" y="3449134"/>
                <a:chExt cx="83608" cy="204593"/>
              </a:xfrm>
            </p:grpSpPr>
            <p:sp>
              <p:nvSpPr>
                <p:cNvPr id="296" name="Google Shape;296;p27"/>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8" name="Google Shape;298;p27"/>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4_1">
    <p:spTree>
      <p:nvGrpSpPr>
        <p:cNvPr id="1" name="Shape 315"/>
        <p:cNvGrpSpPr/>
        <p:nvPr/>
      </p:nvGrpSpPr>
      <p:grpSpPr>
        <a:xfrm>
          <a:off x="0" y="0"/>
          <a:ext cx="0" cy="0"/>
          <a:chOff x="0" y="0"/>
          <a:chExt cx="0" cy="0"/>
        </a:xfrm>
      </p:grpSpPr>
      <p:pic>
        <p:nvPicPr>
          <p:cNvPr id="316" name="Google Shape;316;p30"/>
          <p:cNvPicPr preferRelativeResize="0"/>
          <p:nvPr/>
        </p:nvPicPr>
        <p:blipFill>
          <a:blip r:embed="rId2">
            <a:alphaModFix/>
          </a:blip>
          <a:stretch>
            <a:fillRect/>
          </a:stretch>
        </p:blipFill>
        <p:spPr>
          <a:xfrm>
            <a:off x="0" y="0"/>
            <a:ext cx="9146383" cy="5143500"/>
          </a:xfrm>
          <a:prstGeom prst="rect">
            <a:avLst/>
          </a:prstGeom>
          <a:noFill/>
          <a:ln>
            <a:noFill/>
          </a:ln>
        </p:spPr>
      </p:pic>
      <p:grpSp>
        <p:nvGrpSpPr>
          <p:cNvPr id="317" name="Google Shape;317;p30"/>
          <p:cNvGrpSpPr/>
          <p:nvPr/>
        </p:nvGrpSpPr>
        <p:grpSpPr>
          <a:xfrm flipH="1">
            <a:off x="711875" y="-25925"/>
            <a:ext cx="7719303" cy="4386067"/>
            <a:chOff x="711875" y="-25925"/>
            <a:chExt cx="7719303" cy="4386067"/>
          </a:xfrm>
        </p:grpSpPr>
        <p:cxnSp>
          <p:nvCxnSpPr>
            <p:cNvPr id="318" name="Google Shape;318;p30"/>
            <p:cNvCxnSpPr/>
            <p:nvPr/>
          </p:nvCxnSpPr>
          <p:spPr>
            <a:xfrm>
              <a:off x="711875" y="-25925"/>
              <a:ext cx="0" cy="2596500"/>
            </a:xfrm>
            <a:prstGeom prst="straightConnector1">
              <a:avLst/>
            </a:prstGeom>
            <a:noFill/>
            <a:ln w="19050" cap="flat" cmpd="sng">
              <a:solidFill>
                <a:schemeClr val="dk1"/>
              </a:solidFill>
              <a:prstDash val="solid"/>
              <a:round/>
              <a:headEnd type="none" w="med" len="med"/>
              <a:tailEnd type="none" w="med" len="med"/>
            </a:ln>
          </p:spPr>
        </p:cxnSp>
        <p:grpSp>
          <p:nvGrpSpPr>
            <p:cNvPr id="319" name="Google Shape;319;p30"/>
            <p:cNvGrpSpPr/>
            <p:nvPr/>
          </p:nvGrpSpPr>
          <p:grpSpPr>
            <a:xfrm>
              <a:off x="3038482" y="3329325"/>
              <a:ext cx="5392696" cy="1030817"/>
              <a:chOff x="3005863" y="3329325"/>
              <a:chExt cx="5392696" cy="1030817"/>
            </a:xfrm>
          </p:grpSpPr>
          <p:grpSp>
            <p:nvGrpSpPr>
              <p:cNvPr id="320" name="Google Shape;320;p30"/>
              <p:cNvGrpSpPr/>
              <p:nvPr/>
            </p:nvGrpSpPr>
            <p:grpSpPr>
              <a:xfrm rot="5400000" flipH="1">
                <a:off x="3066355" y="4216042"/>
                <a:ext cx="83608" cy="204593"/>
                <a:chOff x="4098792" y="3449134"/>
                <a:chExt cx="83608" cy="204593"/>
              </a:xfrm>
            </p:grpSpPr>
            <p:sp>
              <p:nvSpPr>
                <p:cNvPr id="321" name="Google Shape;321;p30"/>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30"/>
              <p:cNvSpPr/>
              <p:nvPr/>
            </p:nvSpPr>
            <p:spPr>
              <a:xfrm rot="-5400000" flipH="1">
                <a:off x="5391646" y="1285304"/>
                <a:ext cx="962890" cy="5050933"/>
              </a:xfrm>
              <a:custGeom>
                <a:avLst/>
                <a:gdLst/>
                <a:ahLst/>
                <a:cxnLst/>
                <a:rect l="l" t="t" r="r" b="b"/>
                <a:pathLst>
                  <a:path w="16659" h="39326" fill="none" extrusionOk="0">
                    <a:moveTo>
                      <a:pt x="16659" y="1"/>
                    </a:moveTo>
                    <a:lnTo>
                      <a:pt x="16659" y="39325"/>
                    </a:lnTo>
                    <a:lnTo>
                      <a:pt x="0" y="39325"/>
                    </a:lnTo>
                  </a:path>
                </a:pathLst>
              </a:custGeom>
              <a:solidFill>
                <a:schemeClr val="lt2"/>
              </a:solidFill>
              <a:ln w="19050" cap="flat" cmpd="sng">
                <a:solidFill>
                  <a:schemeClr val="dk1"/>
                </a:solidFill>
                <a:prstDash val="solid"/>
                <a:miter lim="101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4_1_1">
    <p:spTree>
      <p:nvGrpSpPr>
        <p:cNvPr id="1" name="Shape 324"/>
        <p:cNvGrpSpPr/>
        <p:nvPr/>
      </p:nvGrpSpPr>
      <p:grpSpPr>
        <a:xfrm>
          <a:off x="0" y="0"/>
          <a:ext cx="0" cy="0"/>
          <a:chOff x="0" y="0"/>
          <a:chExt cx="0" cy="0"/>
        </a:xfrm>
      </p:grpSpPr>
      <p:pic>
        <p:nvPicPr>
          <p:cNvPr id="325" name="Google Shape;325;p31"/>
          <p:cNvPicPr preferRelativeResize="0"/>
          <p:nvPr/>
        </p:nvPicPr>
        <p:blipFill>
          <a:blip r:embed="rId2">
            <a:alphaModFix/>
          </a:blip>
          <a:stretch>
            <a:fillRect/>
          </a:stretch>
        </p:blipFill>
        <p:spPr>
          <a:xfrm rot="10800000">
            <a:off x="0" y="0"/>
            <a:ext cx="9146383" cy="5143500"/>
          </a:xfrm>
          <a:prstGeom prst="rect">
            <a:avLst/>
          </a:prstGeom>
          <a:noFill/>
          <a:ln>
            <a:noFill/>
          </a:ln>
        </p:spPr>
      </p:pic>
      <p:grpSp>
        <p:nvGrpSpPr>
          <p:cNvPr id="326" name="Google Shape;326;p31"/>
          <p:cNvGrpSpPr/>
          <p:nvPr/>
        </p:nvGrpSpPr>
        <p:grpSpPr>
          <a:xfrm>
            <a:off x="437350" y="-23988"/>
            <a:ext cx="8744846" cy="4955943"/>
            <a:chOff x="437350" y="-23988"/>
            <a:chExt cx="8744846" cy="4955943"/>
          </a:xfrm>
        </p:grpSpPr>
        <p:cxnSp>
          <p:nvCxnSpPr>
            <p:cNvPr id="327" name="Google Shape;327;p31"/>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328" name="Google Shape;328;p31"/>
            <p:cNvGrpSpPr/>
            <p:nvPr/>
          </p:nvGrpSpPr>
          <p:grpSpPr>
            <a:xfrm>
              <a:off x="3782663" y="4848347"/>
              <a:ext cx="5399533" cy="83608"/>
              <a:chOff x="3782663" y="4848347"/>
              <a:chExt cx="5399533" cy="83608"/>
            </a:xfrm>
          </p:grpSpPr>
          <p:grpSp>
            <p:nvGrpSpPr>
              <p:cNvPr id="329" name="Google Shape;329;p31"/>
              <p:cNvGrpSpPr/>
              <p:nvPr/>
            </p:nvGrpSpPr>
            <p:grpSpPr>
              <a:xfrm rot="5400000" flipH="1">
                <a:off x="3843155" y="4787855"/>
                <a:ext cx="83608" cy="204593"/>
                <a:chOff x="4098792" y="3449134"/>
                <a:chExt cx="83608" cy="204593"/>
              </a:xfrm>
            </p:grpSpPr>
            <p:sp>
              <p:nvSpPr>
                <p:cNvPr id="330" name="Google Shape;330;p31"/>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2" name="Google Shape;332;p31"/>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15" name="Google Shape;15;p3"/>
          <p:cNvSpPr txBox="1">
            <a:spLocks noGrp="1"/>
          </p:cNvSpPr>
          <p:nvPr>
            <p:ph type="title"/>
          </p:nvPr>
        </p:nvSpPr>
        <p:spPr>
          <a:xfrm>
            <a:off x="1217008" y="2894628"/>
            <a:ext cx="5207700" cy="8418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169050" y="1365485"/>
            <a:ext cx="946500" cy="1032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 name="Google Shape;17;p3"/>
          <p:cNvSpPr txBox="1">
            <a:spLocks noGrp="1"/>
          </p:cNvSpPr>
          <p:nvPr>
            <p:ph type="subTitle" idx="1"/>
          </p:nvPr>
        </p:nvSpPr>
        <p:spPr>
          <a:xfrm>
            <a:off x="1217008" y="3694792"/>
            <a:ext cx="5207700" cy="4377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8" name="Google Shape;18;p3"/>
          <p:cNvCxnSpPr/>
          <p:nvPr/>
        </p:nvCxnSpPr>
        <p:spPr>
          <a:xfrm>
            <a:off x="8432708" y="-42075"/>
            <a:ext cx="0" cy="2328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0" y="0"/>
            <a:ext cx="9146383" cy="5143500"/>
          </a:xfrm>
          <a:prstGeom prst="rect">
            <a:avLst/>
          </a:prstGeom>
          <a:noFill/>
          <a:ln>
            <a:noFill/>
          </a:ln>
        </p:spPr>
      </p:pic>
      <p:sp>
        <p:nvSpPr>
          <p:cNvPr id="21" name="Google Shape;21;p4"/>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13225" y="1158603"/>
            <a:ext cx="7717500" cy="492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23" name="Google Shape;23;p4"/>
          <p:cNvGrpSpPr/>
          <p:nvPr/>
        </p:nvGrpSpPr>
        <p:grpSpPr>
          <a:xfrm>
            <a:off x="437350" y="-23988"/>
            <a:ext cx="8744846" cy="4955943"/>
            <a:chOff x="437350" y="-23988"/>
            <a:chExt cx="8744846" cy="4955943"/>
          </a:xfrm>
        </p:grpSpPr>
        <p:cxnSp>
          <p:nvCxnSpPr>
            <p:cNvPr id="24" name="Google Shape;24;p4"/>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5" name="Google Shape;25;p4"/>
            <p:cNvGrpSpPr/>
            <p:nvPr/>
          </p:nvGrpSpPr>
          <p:grpSpPr>
            <a:xfrm>
              <a:off x="3782663" y="4848347"/>
              <a:ext cx="5399533" cy="83608"/>
              <a:chOff x="3782663" y="4848347"/>
              <a:chExt cx="5399533" cy="83608"/>
            </a:xfrm>
          </p:grpSpPr>
          <p:grpSp>
            <p:nvGrpSpPr>
              <p:cNvPr id="26" name="Google Shape;26;p4"/>
              <p:cNvGrpSpPr/>
              <p:nvPr/>
            </p:nvGrpSpPr>
            <p:grpSpPr>
              <a:xfrm rot="5400000" flipH="1">
                <a:off x="3843155" y="4787855"/>
                <a:ext cx="83608" cy="204593"/>
                <a:chOff x="4098792" y="3449134"/>
                <a:chExt cx="83608" cy="204593"/>
              </a:xfrm>
            </p:grpSpPr>
            <p:sp>
              <p:nvSpPr>
                <p:cNvPr id="27" name="Google Shape;27;p4"/>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 name="Google Shape;29;p4"/>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30"/>
        <p:cNvGrpSpPr/>
        <p:nvPr/>
      </p:nvGrpSpPr>
      <p:grpSpPr>
        <a:xfrm>
          <a:off x="0" y="0"/>
          <a:ext cx="0" cy="0"/>
          <a:chOff x="0" y="0"/>
          <a:chExt cx="0" cy="0"/>
        </a:xfrm>
      </p:grpSpPr>
      <p:pic>
        <p:nvPicPr>
          <p:cNvPr id="31" name="Google Shape;31;p5"/>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32" name="Google Shape;32;p5"/>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3" name="Google Shape;33;p5"/>
          <p:cNvSpPr txBox="1">
            <a:spLocks noGrp="1"/>
          </p:cNvSpPr>
          <p:nvPr>
            <p:ph type="subTitle" idx="1"/>
          </p:nvPr>
        </p:nvSpPr>
        <p:spPr>
          <a:xfrm>
            <a:off x="750045" y="1685668"/>
            <a:ext cx="3678300" cy="23466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 name="Google Shape;34;p5"/>
          <p:cNvSpPr txBox="1">
            <a:spLocks noGrp="1"/>
          </p:cNvSpPr>
          <p:nvPr>
            <p:ph type="subTitle" idx="2"/>
          </p:nvPr>
        </p:nvSpPr>
        <p:spPr>
          <a:xfrm>
            <a:off x="4715655" y="1685668"/>
            <a:ext cx="3678300" cy="23466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35" name="Google Shape;35;p5"/>
          <p:cNvGrpSpPr/>
          <p:nvPr/>
        </p:nvGrpSpPr>
        <p:grpSpPr>
          <a:xfrm flipH="1">
            <a:off x="-35940" y="-23988"/>
            <a:ext cx="8744846" cy="4955943"/>
            <a:chOff x="437350" y="-23988"/>
            <a:chExt cx="8744846" cy="4955943"/>
          </a:xfrm>
        </p:grpSpPr>
        <p:cxnSp>
          <p:nvCxnSpPr>
            <p:cNvPr id="36" name="Google Shape;36;p5"/>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37" name="Google Shape;37;p5"/>
            <p:cNvGrpSpPr/>
            <p:nvPr/>
          </p:nvGrpSpPr>
          <p:grpSpPr>
            <a:xfrm>
              <a:off x="3782663" y="4848347"/>
              <a:ext cx="5399533" cy="83608"/>
              <a:chOff x="3782663" y="4848347"/>
              <a:chExt cx="5399533" cy="83608"/>
            </a:xfrm>
          </p:grpSpPr>
          <p:grpSp>
            <p:nvGrpSpPr>
              <p:cNvPr id="38" name="Google Shape;38;p5"/>
              <p:cNvGrpSpPr/>
              <p:nvPr/>
            </p:nvGrpSpPr>
            <p:grpSpPr>
              <a:xfrm rot="5400000" flipH="1">
                <a:off x="3843155" y="4787855"/>
                <a:ext cx="83608" cy="204593"/>
                <a:chOff x="4098792" y="3449134"/>
                <a:chExt cx="83608" cy="204593"/>
              </a:xfrm>
            </p:grpSpPr>
            <p:sp>
              <p:nvSpPr>
                <p:cNvPr id="39" name="Google Shape;39;p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 name="Google Shape;41;p5"/>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2"/>
        <p:cNvGrpSpPr/>
        <p:nvPr/>
      </p:nvGrpSpPr>
      <p:grpSpPr>
        <a:xfrm>
          <a:off x="0" y="0"/>
          <a:ext cx="0" cy="0"/>
          <a:chOff x="0" y="0"/>
          <a:chExt cx="0" cy="0"/>
        </a:xfrm>
      </p:grpSpPr>
      <p:pic>
        <p:nvPicPr>
          <p:cNvPr id="43" name="Google Shape;43;p6"/>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44" name="Google Shape;44;p6"/>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45" name="Google Shape;45;p6"/>
          <p:cNvGrpSpPr/>
          <p:nvPr/>
        </p:nvGrpSpPr>
        <p:grpSpPr>
          <a:xfrm>
            <a:off x="437350" y="-23988"/>
            <a:ext cx="8744846" cy="4955943"/>
            <a:chOff x="437350" y="-23988"/>
            <a:chExt cx="8744846" cy="4955943"/>
          </a:xfrm>
        </p:grpSpPr>
        <p:cxnSp>
          <p:nvCxnSpPr>
            <p:cNvPr id="46" name="Google Shape;46;p6"/>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47" name="Google Shape;47;p6"/>
            <p:cNvGrpSpPr/>
            <p:nvPr/>
          </p:nvGrpSpPr>
          <p:grpSpPr>
            <a:xfrm>
              <a:off x="3782663" y="4848347"/>
              <a:ext cx="5399533" cy="83608"/>
              <a:chOff x="3782663" y="4848347"/>
              <a:chExt cx="5399533" cy="83608"/>
            </a:xfrm>
          </p:grpSpPr>
          <p:grpSp>
            <p:nvGrpSpPr>
              <p:cNvPr id="48" name="Google Shape;48;p6"/>
              <p:cNvGrpSpPr/>
              <p:nvPr/>
            </p:nvGrpSpPr>
            <p:grpSpPr>
              <a:xfrm rot="5400000" flipH="1">
                <a:off x="3843155" y="4787855"/>
                <a:ext cx="83608" cy="204593"/>
                <a:chOff x="4098792" y="3449134"/>
                <a:chExt cx="83608" cy="204593"/>
              </a:xfrm>
            </p:grpSpPr>
            <p:sp>
              <p:nvSpPr>
                <p:cNvPr id="49" name="Google Shape;49;p6"/>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 name="Google Shape;51;p6"/>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52"/>
        <p:cNvGrpSpPr/>
        <p:nvPr/>
      </p:nvGrpSpPr>
      <p:grpSpPr>
        <a:xfrm>
          <a:off x="0" y="0"/>
          <a:ext cx="0" cy="0"/>
          <a:chOff x="0" y="0"/>
          <a:chExt cx="0" cy="0"/>
        </a:xfrm>
      </p:grpSpPr>
      <p:pic>
        <p:nvPicPr>
          <p:cNvPr id="53" name="Google Shape;53;p7"/>
          <p:cNvPicPr preferRelativeResize="0"/>
          <p:nvPr/>
        </p:nvPicPr>
        <p:blipFill>
          <a:blip r:embed="rId2">
            <a:alphaModFix/>
          </a:blip>
          <a:stretch>
            <a:fillRect/>
          </a:stretch>
        </p:blipFill>
        <p:spPr>
          <a:xfrm>
            <a:off x="0" y="0"/>
            <a:ext cx="9146383" cy="5143500"/>
          </a:xfrm>
          <a:prstGeom prst="rect">
            <a:avLst/>
          </a:prstGeom>
          <a:noFill/>
          <a:ln>
            <a:noFill/>
          </a:ln>
        </p:spPr>
      </p:pic>
      <p:sp>
        <p:nvSpPr>
          <p:cNvPr id="54" name="Google Shape;54;p7"/>
          <p:cNvSpPr txBox="1">
            <a:spLocks noGrp="1"/>
          </p:cNvSpPr>
          <p:nvPr>
            <p:ph type="body" idx="1"/>
          </p:nvPr>
        </p:nvSpPr>
        <p:spPr>
          <a:xfrm>
            <a:off x="2642550" y="1846800"/>
            <a:ext cx="3858900" cy="2094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5" name="Google Shape;55;p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6" name="Google Shape;56;p7"/>
          <p:cNvGrpSpPr/>
          <p:nvPr/>
        </p:nvGrpSpPr>
        <p:grpSpPr>
          <a:xfrm>
            <a:off x="437350" y="-23988"/>
            <a:ext cx="8744846" cy="4955943"/>
            <a:chOff x="437350" y="-23988"/>
            <a:chExt cx="8744846" cy="4955943"/>
          </a:xfrm>
        </p:grpSpPr>
        <p:cxnSp>
          <p:nvCxnSpPr>
            <p:cNvPr id="57" name="Google Shape;57;p7"/>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58" name="Google Shape;58;p7"/>
            <p:cNvGrpSpPr/>
            <p:nvPr/>
          </p:nvGrpSpPr>
          <p:grpSpPr>
            <a:xfrm>
              <a:off x="3782663" y="4848347"/>
              <a:ext cx="5399533" cy="83608"/>
              <a:chOff x="3782663" y="4848347"/>
              <a:chExt cx="5399533" cy="83608"/>
            </a:xfrm>
          </p:grpSpPr>
          <p:grpSp>
            <p:nvGrpSpPr>
              <p:cNvPr id="59" name="Google Shape;59;p7"/>
              <p:cNvGrpSpPr/>
              <p:nvPr/>
            </p:nvGrpSpPr>
            <p:grpSpPr>
              <a:xfrm rot="5400000" flipH="1">
                <a:off x="3843155" y="4787855"/>
                <a:ext cx="83608" cy="204593"/>
                <a:chOff x="4098792" y="3449134"/>
                <a:chExt cx="83608" cy="204593"/>
              </a:xfrm>
            </p:grpSpPr>
            <p:sp>
              <p:nvSpPr>
                <p:cNvPr id="60" name="Google Shape;60;p7"/>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2" name="Google Shape;62;p7"/>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67"/>
        <p:cNvGrpSpPr/>
        <p:nvPr/>
      </p:nvGrpSpPr>
      <p:grpSpPr>
        <a:xfrm>
          <a:off x="0" y="0"/>
          <a:ext cx="0" cy="0"/>
          <a:chOff x="0" y="0"/>
          <a:chExt cx="0" cy="0"/>
        </a:xfrm>
      </p:grpSpPr>
      <p:pic>
        <p:nvPicPr>
          <p:cNvPr id="68" name="Google Shape;68;p9"/>
          <p:cNvPicPr preferRelativeResize="0"/>
          <p:nvPr/>
        </p:nvPicPr>
        <p:blipFill>
          <a:blip r:embed="rId2">
            <a:alphaModFix/>
          </a:blip>
          <a:stretch>
            <a:fillRect/>
          </a:stretch>
        </p:blipFill>
        <p:spPr>
          <a:xfrm flipH="1">
            <a:off x="0" y="0"/>
            <a:ext cx="9146383" cy="5143500"/>
          </a:xfrm>
          <a:prstGeom prst="rect">
            <a:avLst/>
          </a:prstGeom>
          <a:noFill/>
          <a:ln>
            <a:noFill/>
          </a:ln>
        </p:spPr>
      </p:pic>
      <p:sp>
        <p:nvSpPr>
          <p:cNvPr id="69" name="Google Shape;69;p9"/>
          <p:cNvSpPr txBox="1">
            <a:spLocks noGrp="1"/>
          </p:cNvSpPr>
          <p:nvPr>
            <p:ph type="title"/>
          </p:nvPr>
        </p:nvSpPr>
        <p:spPr>
          <a:xfrm>
            <a:off x="1016975" y="1304642"/>
            <a:ext cx="4603800" cy="10815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 name="Google Shape;70;p9"/>
          <p:cNvSpPr txBox="1">
            <a:spLocks noGrp="1"/>
          </p:cNvSpPr>
          <p:nvPr>
            <p:ph type="subTitle" idx="1"/>
          </p:nvPr>
        </p:nvSpPr>
        <p:spPr>
          <a:xfrm>
            <a:off x="3656757" y="3448200"/>
            <a:ext cx="4603800" cy="58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cxnSp>
        <p:nvCxnSpPr>
          <p:cNvPr id="71" name="Google Shape;71;p9"/>
          <p:cNvCxnSpPr/>
          <p:nvPr/>
        </p:nvCxnSpPr>
        <p:spPr>
          <a:xfrm>
            <a:off x="713225" y="-42075"/>
            <a:ext cx="0" cy="2328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1"/>
        </a:solidFill>
        <a:effectLst/>
      </p:bgPr>
    </p:bg>
    <p:spTree>
      <p:nvGrpSpPr>
        <p:cNvPr id="1" name="Shape 81"/>
        <p:cNvGrpSpPr/>
        <p:nvPr/>
      </p:nvGrpSpPr>
      <p:grpSpPr>
        <a:xfrm>
          <a:off x="0" y="0"/>
          <a:ext cx="0" cy="0"/>
          <a:chOff x="0" y="0"/>
          <a:chExt cx="0" cy="0"/>
        </a:xfrm>
      </p:grpSpPr>
      <p:pic>
        <p:nvPicPr>
          <p:cNvPr id="82" name="Google Shape;82;p13"/>
          <p:cNvPicPr preferRelativeResize="0"/>
          <p:nvPr/>
        </p:nvPicPr>
        <p:blipFill>
          <a:blip r:embed="rId2">
            <a:alphaModFix/>
          </a:blip>
          <a:stretch>
            <a:fillRect/>
          </a:stretch>
        </p:blipFill>
        <p:spPr>
          <a:xfrm>
            <a:off x="0" y="0"/>
            <a:ext cx="9146383" cy="5143500"/>
          </a:xfrm>
          <a:prstGeom prst="rect">
            <a:avLst/>
          </a:prstGeom>
          <a:noFill/>
          <a:ln>
            <a:noFill/>
          </a:ln>
        </p:spPr>
      </p:pic>
      <p:sp>
        <p:nvSpPr>
          <p:cNvPr id="83" name="Google Shape;83;p13"/>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4" name="Google Shape;84;p13"/>
          <p:cNvSpPr txBox="1">
            <a:spLocks noGrp="1"/>
          </p:cNvSpPr>
          <p:nvPr>
            <p:ph type="title" idx="2" hasCustomPrompt="1"/>
          </p:nvPr>
        </p:nvSpPr>
        <p:spPr>
          <a:xfrm>
            <a:off x="1062258" y="1362085"/>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85" name="Google Shape;85;p13"/>
          <p:cNvSpPr txBox="1">
            <a:spLocks noGrp="1"/>
          </p:cNvSpPr>
          <p:nvPr>
            <p:ph type="subTitle" idx="1"/>
          </p:nvPr>
        </p:nvSpPr>
        <p:spPr>
          <a:xfrm>
            <a:off x="1759726" y="1366160"/>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p13"/>
          <p:cNvSpPr txBox="1">
            <a:spLocks noGrp="1"/>
          </p:cNvSpPr>
          <p:nvPr>
            <p:ph type="subTitle" idx="3"/>
          </p:nvPr>
        </p:nvSpPr>
        <p:spPr>
          <a:xfrm>
            <a:off x="1759726" y="1653976"/>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13"/>
          <p:cNvSpPr txBox="1">
            <a:spLocks noGrp="1"/>
          </p:cNvSpPr>
          <p:nvPr>
            <p:ph type="title" idx="4" hasCustomPrompt="1"/>
          </p:nvPr>
        </p:nvSpPr>
        <p:spPr>
          <a:xfrm>
            <a:off x="1062258" y="2437836"/>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88" name="Google Shape;88;p13"/>
          <p:cNvSpPr txBox="1">
            <a:spLocks noGrp="1"/>
          </p:cNvSpPr>
          <p:nvPr>
            <p:ph type="subTitle" idx="5"/>
          </p:nvPr>
        </p:nvSpPr>
        <p:spPr>
          <a:xfrm>
            <a:off x="1759726" y="2441912"/>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9" name="Google Shape;89;p13"/>
          <p:cNvSpPr txBox="1">
            <a:spLocks noGrp="1"/>
          </p:cNvSpPr>
          <p:nvPr>
            <p:ph type="subTitle" idx="6"/>
          </p:nvPr>
        </p:nvSpPr>
        <p:spPr>
          <a:xfrm>
            <a:off x="1759726" y="2729728"/>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 name="Google Shape;90;p13"/>
          <p:cNvSpPr txBox="1">
            <a:spLocks noGrp="1"/>
          </p:cNvSpPr>
          <p:nvPr>
            <p:ph type="title" idx="7" hasCustomPrompt="1"/>
          </p:nvPr>
        </p:nvSpPr>
        <p:spPr>
          <a:xfrm>
            <a:off x="1062258" y="3513588"/>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1" name="Google Shape;91;p13"/>
          <p:cNvSpPr txBox="1">
            <a:spLocks noGrp="1"/>
          </p:cNvSpPr>
          <p:nvPr>
            <p:ph type="subTitle" idx="8"/>
          </p:nvPr>
        </p:nvSpPr>
        <p:spPr>
          <a:xfrm>
            <a:off x="1759726" y="3517663"/>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3"/>
          <p:cNvSpPr txBox="1">
            <a:spLocks noGrp="1"/>
          </p:cNvSpPr>
          <p:nvPr>
            <p:ph type="subTitle" idx="9"/>
          </p:nvPr>
        </p:nvSpPr>
        <p:spPr>
          <a:xfrm>
            <a:off x="1759726" y="3805480"/>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3"/>
          <p:cNvSpPr txBox="1">
            <a:spLocks noGrp="1"/>
          </p:cNvSpPr>
          <p:nvPr>
            <p:ph type="title" idx="13" hasCustomPrompt="1"/>
          </p:nvPr>
        </p:nvSpPr>
        <p:spPr>
          <a:xfrm>
            <a:off x="4862158" y="1362085"/>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4" name="Google Shape;94;p13"/>
          <p:cNvSpPr txBox="1">
            <a:spLocks noGrp="1"/>
          </p:cNvSpPr>
          <p:nvPr>
            <p:ph type="subTitle" idx="14"/>
          </p:nvPr>
        </p:nvSpPr>
        <p:spPr>
          <a:xfrm>
            <a:off x="5561713" y="1366160"/>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5" name="Google Shape;95;p13"/>
          <p:cNvSpPr txBox="1">
            <a:spLocks noGrp="1"/>
          </p:cNvSpPr>
          <p:nvPr>
            <p:ph type="subTitle" idx="15"/>
          </p:nvPr>
        </p:nvSpPr>
        <p:spPr>
          <a:xfrm>
            <a:off x="5561713" y="1653976"/>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13"/>
          <p:cNvSpPr txBox="1">
            <a:spLocks noGrp="1"/>
          </p:cNvSpPr>
          <p:nvPr>
            <p:ph type="title" idx="16" hasCustomPrompt="1"/>
          </p:nvPr>
        </p:nvSpPr>
        <p:spPr>
          <a:xfrm>
            <a:off x="4862158" y="2437836"/>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7" name="Google Shape;97;p13"/>
          <p:cNvSpPr txBox="1">
            <a:spLocks noGrp="1"/>
          </p:cNvSpPr>
          <p:nvPr>
            <p:ph type="subTitle" idx="17"/>
          </p:nvPr>
        </p:nvSpPr>
        <p:spPr>
          <a:xfrm>
            <a:off x="5561713" y="2441912"/>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p13"/>
          <p:cNvSpPr txBox="1">
            <a:spLocks noGrp="1"/>
          </p:cNvSpPr>
          <p:nvPr>
            <p:ph type="subTitle" idx="18"/>
          </p:nvPr>
        </p:nvSpPr>
        <p:spPr>
          <a:xfrm>
            <a:off x="5561713" y="2729728"/>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9" name="Google Shape;99;p13"/>
          <p:cNvSpPr txBox="1">
            <a:spLocks noGrp="1"/>
          </p:cNvSpPr>
          <p:nvPr>
            <p:ph type="title" idx="19" hasCustomPrompt="1"/>
          </p:nvPr>
        </p:nvSpPr>
        <p:spPr>
          <a:xfrm>
            <a:off x="4862158" y="3513588"/>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100" name="Google Shape;100;p13"/>
          <p:cNvSpPr txBox="1">
            <a:spLocks noGrp="1"/>
          </p:cNvSpPr>
          <p:nvPr>
            <p:ph type="subTitle" idx="20"/>
          </p:nvPr>
        </p:nvSpPr>
        <p:spPr>
          <a:xfrm>
            <a:off x="5561713" y="3517663"/>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13"/>
          <p:cNvSpPr txBox="1">
            <a:spLocks noGrp="1"/>
          </p:cNvSpPr>
          <p:nvPr>
            <p:ph type="subTitle" idx="21"/>
          </p:nvPr>
        </p:nvSpPr>
        <p:spPr>
          <a:xfrm>
            <a:off x="5561713" y="3805480"/>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02" name="Google Shape;102;p13"/>
          <p:cNvGrpSpPr/>
          <p:nvPr/>
        </p:nvGrpSpPr>
        <p:grpSpPr>
          <a:xfrm flipH="1">
            <a:off x="-35940" y="-23988"/>
            <a:ext cx="8744846" cy="4955943"/>
            <a:chOff x="437350" y="-23988"/>
            <a:chExt cx="8744846" cy="4955943"/>
          </a:xfrm>
        </p:grpSpPr>
        <p:cxnSp>
          <p:nvCxnSpPr>
            <p:cNvPr id="103" name="Google Shape;103;p13"/>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04" name="Google Shape;104;p13"/>
            <p:cNvGrpSpPr/>
            <p:nvPr/>
          </p:nvGrpSpPr>
          <p:grpSpPr>
            <a:xfrm>
              <a:off x="3782663" y="4848347"/>
              <a:ext cx="5399533" cy="83608"/>
              <a:chOff x="3782663" y="4848347"/>
              <a:chExt cx="5399533" cy="83608"/>
            </a:xfrm>
          </p:grpSpPr>
          <p:grpSp>
            <p:nvGrpSpPr>
              <p:cNvPr id="105" name="Google Shape;105;p13"/>
              <p:cNvGrpSpPr/>
              <p:nvPr/>
            </p:nvGrpSpPr>
            <p:grpSpPr>
              <a:xfrm rot="5400000" flipH="1">
                <a:off x="3843155" y="4787855"/>
                <a:ext cx="83608" cy="204593"/>
                <a:chOff x="4098792" y="3449134"/>
                <a:chExt cx="83608" cy="204593"/>
              </a:xfrm>
            </p:grpSpPr>
            <p:sp>
              <p:nvSpPr>
                <p:cNvPr id="106" name="Google Shape;106;p13"/>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8" name="Google Shape;108;p13"/>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1pPr>
            <a:lvl2pPr lvl="1">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2pPr>
            <a:lvl3pPr lvl="2">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3pPr>
            <a:lvl4pPr lvl="3">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4pPr>
            <a:lvl5pPr lvl="4">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5pPr>
            <a:lvl6pPr lvl="5">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6pPr>
            <a:lvl7pPr lvl="6">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7pPr>
            <a:lvl8pPr lvl="7">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8pPr>
            <a:lvl9pPr lvl="8">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9pPr>
          </a:lstStyle>
          <a:p>
            <a:endParaRPr/>
          </a:p>
        </p:txBody>
      </p:sp>
      <p:sp>
        <p:nvSpPr>
          <p:cNvPr id="7" name="Google Shape;7;p1"/>
          <p:cNvSpPr txBox="1">
            <a:spLocks noGrp="1"/>
          </p:cNvSpPr>
          <p:nvPr>
            <p:ph type="body" idx="1"/>
          </p:nvPr>
        </p:nvSpPr>
        <p:spPr>
          <a:xfrm>
            <a:off x="713225" y="1158603"/>
            <a:ext cx="7717500" cy="3446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1" r:id="rId10"/>
    <p:sldLayoutId id="2147483664" r:id="rId11"/>
    <p:sldLayoutId id="2147483666" r:id="rId12"/>
    <p:sldLayoutId id="2147483668" r:id="rId13"/>
    <p:sldLayoutId id="2147483670" r:id="rId14"/>
    <p:sldLayoutId id="2147483673"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ctrTitle"/>
          </p:nvPr>
        </p:nvSpPr>
        <p:spPr>
          <a:xfrm>
            <a:off x="868425" y="944100"/>
            <a:ext cx="5275500" cy="18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Democratic Backsliding: The Rise of Autocratization </a:t>
            </a:r>
            <a:endParaRPr b="1" dirty="0">
              <a:solidFill>
                <a:schemeClr val="dk1"/>
              </a:solidFill>
            </a:endParaRPr>
          </a:p>
        </p:txBody>
      </p:sp>
      <p:sp>
        <p:nvSpPr>
          <p:cNvPr id="344" name="Google Shape;344;p35"/>
          <p:cNvSpPr txBox="1">
            <a:spLocks noGrp="1"/>
          </p:cNvSpPr>
          <p:nvPr>
            <p:ph type="subTitle" idx="1"/>
          </p:nvPr>
        </p:nvSpPr>
        <p:spPr>
          <a:xfrm>
            <a:off x="5456663" y="3419754"/>
            <a:ext cx="2941887"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By Daniel Immediato</a:t>
            </a:r>
          </a:p>
          <a:p>
            <a:pPr marL="0" lvl="0" indent="0" algn="l" rtl="0">
              <a:spcBef>
                <a:spcPts val="0"/>
              </a:spcBef>
              <a:spcAft>
                <a:spcPts val="0"/>
              </a:spcAft>
              <a:buClr>
                <a:schemeClr val="dk1"/>
              </a:buClr>
              <a:buSzPts val="1100"/>
              <a:buFont typeface="Arial"/>
              <a:buNone/>
            </a:pPr>
            <a:r>
              <a:rPr lang="en" dirty="0" smtClean="0"/>
              <a:t>NYC Data Science Academy </a:t>
            </a:r>
            <a:endParaRPr dirty="0"/>
          </a:p>
        </p:txBody>
      </p:sp>
      <p:grpSp>
        <p:nvGrpSpPr>
          <p:cNvPr id="345" name="Google Shape;345;p35"/>
          <p:cNvGrpSpPr/>
          <p:nvPr/>
        </p:nvGrpSpPr>
        <p:grpSpPr>
          <a:xfrm>
            <a:off x="3038482" y="3329325"/>
            <a:ext cx="5392696" cy="1030817"/>
            <a:chOff x="3005863" y="3329325"/>
            <a:chExt cx="5392696" cy="1030817"/>
          </a:xfrm>
        </p:grpSpPr>
        <p:grpSp>
          <p:nvGrpSpPr>
            <p:cNvPr id="346" name="Google Shape;346;p35"/>
            <p:cNvGrpSpPr/>
            <p:nvPr/>
          </p:nvGrpSpPr>
          <p:grpSpPr>
            <a:xfrm rot="5400000" flipH="1">
              <a:off x="3066355" y="4216042"/>
              <a:ext cx="83608" cy="204593"/>
              <a:chOff x="4098792" y="3449134"/>
              <a:chExt cx="83608" cy="204593"/>
            </a:xfrm>
          </p:grpSpPr>
          <p:sp>
            <p:nvSpPr>
              <p:cNvPr id="347" name="Google Shape;347;p3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p:cNvSpPr/>
            <p:nvPr/>
          </p:nvSpPr>
          <p:spPr>
            <a:xfrm rot="-5400000" flipH="1">
              <a:off x="5391646" y="1285304"/>
              <a:ext cx="962890" cy="5050933"/>
            </a:xfrm>
            <a:custGeom>
              <a:avLst/>
              <a:gdLst/>
              <a:ahLst/>
              <a:cxnLst/>
              <a:rect l="l" t="t" r="r" b="b"/>
              <a:pathLst>
                <a:path w="16659" h="39326" fill="none" extrusionOk="0">
                  <a:moveTo>
                    <a:pt x="16659" y="1"/>
                  </a:moveTo>
                  <a:lnTo>
                    <a:pt x="16659" y="39325"/>
                  </a:lnTo>
                  <a:lnTo>
                    <a:pt x="0" y="39325"/>
                  </a:lnTo>
                </a:path>
              </a:pathLst>
            </a:custGeom>
            <a:solidFill>
              <a:schemeClr val="lt2"/>
            </a:solidFill>
            <a:ln w="19050" cap="flat" cmpd="sng">
              <a:solidFill>
                <a:schemeClr val="dk1"/>
              </a:solidFill>
              <a:prstDash val="solid"/>
              <a:miter lim="101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99" y="65884"/>
            <a:ext cx="7717500" cy="577800"/>
          </a:xfrm>
        </p:spPr>
        <p:txBody>
          <a:bodyPr/>
          <a:lstStyle/>
          <a:p>
            <a:r>
              <a:rPr lang="en-US" dirty="0" smtClean="0"/>
              <a:t>A New Order: The Populist Rhetoric</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761" y="1620644"/>
            <a:ext cx="3904477" cy="31969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89" y="1620644"/>
            <a:ext cx="3885987" cy="3181815"/>
          </a:xfrm>
          <a:prstGeom prst="rect">
            <a:avLst/>
          </a:prstGeom>
        </p:spPr>
      </p:pic>
      <p:sp>
        <p:nvSpPr>
          <p:cNvPr id="7" name="Google Shape;706;p54"/>
          <p:cNvSpPr txBox="1">
            <a:spLocks noGrp="1"/>
          </p:cNvSpPr>
          <p:nvPr>
            <p:ph type="subTitle" idx="1"/>
          </p:nvPr>
        </p:nvSpPr>
        <p:spPr>
          <a:xfrm>
            <a:off x="163099" y="703157"/>
            <a:ext cx="8279444" cy="917487"/>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smtClean="0"/>
              <a:t>Analysis shows that populism is a significant factor when it comes to the liberal democracy index, almost across the board. Both in and out of government, the results are statistically significant, when the Senior Partner having the strongest relationship. Only for populism’s “in government but not represented” is it not statistically significant, but that can easily be blamed on the lack of data.</a:t>
            </a:r>
            <a:endParaRPr dirty="0"/>
          </a:p>
        </p:txBody>
      </p:sp>
      <p:sp>
        <p:nvSpPr>
          <p:cNvPr id="9" name="Google Shape;706;p54"/>
          <p:cNvSpPr txBox="1">
            <a:spLocks noGrp="1"/>
          </p:cNvSpPr>
          <p:nvPr>
            <p:ph type="subTitle" idx="1"/>
          </p:nvPr>
        </p:nvSpPr>
        <p:spPr>
          <a:xfrm>
            <a:off x="5352585" y="4802459"/>
            <a:ext cx="3442010" cy="341041"/>
          </a:xfrm>
          <a:prstGeom prst="rect">
            <a:avLst/>
          </a:prstGeom>
        </p:spPr>
        <p:txBody>
          <a:bodyPr spcFirstLastPara="1" wrap="square" lIns="91425" tIns="91425" rIns="91425" bIns="91425" anchor="t" anchorCtr="0">
            <a:noAutofit/>
          </a:bodyPr>
          <a:lstStyle/>
          <a:p>
            <a:pPr lvl="0" indent="0"/>
            <a:r>
              <a:rPr lang="en-US" dirty="0"/>
              <a:t>In Opposition: </a:t>
            </a:r>
            <a:r>
              <a:rPr lang="en-US" dirty="0" smtClean="0"/>
              <a:t>T:-44.62, </a:t>
            </a:r>
            <a:r>
              <a:rPr lang="en-US" dirty="0"/>
              <a:t>&lt;</a:t>
            </a:r>
            <a:r>
              <a:rPr lang="en-US" dirty="0" smtClean="0"/>
              <a:t>2e-16***</a:t>
            </a:r>
            <a:endParaRPr dirty="0"/>
          </a:p>
        </p:txBody>
      </p:sp>
      <p:sp>
        <p:nvSpPr>
          <p:cNvPr id="10" name="Google Shape;706;p54"/>
          <p:cNvSpPr txBox="1">
            <a:spLocks noGrp="1"/>
          </p:cNvSpPr>
          <p:nvPr>
            <p:ph type="subTitle" idx="1"/>
          </p:nvPr>
        </p:nvSpPr>
        <p:spPr>
          <a:xfrm>
            <a:off x="378689" y="4817598"/>
            <a:ext cx="3724960" cy="341041"/>
          </a:xfrm>
          <a:prstGeom prst="rect">
            <a:avLst/>
          </a:prstGeom>
        </p:spPr>
        <p:txBody>
          <a:bodyPr spcFirstLastPara="1" wrap="square" lIns="91425" tIns="91425" rIns="91425" bIns="91425" anchor="t" anchorCtr="0">
            <a:noAutofit/>
          </a:bodyPr>
          <a:lstStyle/>
          <a:p>
            <a:pPr lvl="0" indent="0"/>
            <a:r>
              <a:rPr lang="en-US" dirty="0" smtClean="0"/>
              <a:t>Senior Partner</a:t>
            </a:r>
            <a:r>
              <a:rPr lang="en-US" dirty="0"/>
              <a:t>: </a:t>
            </a:r>
            <a:r>
              <a:rPr lang="en-US" dirty="0" smtClean="0"/>
              <a:t>T:-62.04</a:t>
            </a:r>
            <a:r>
              <a:rPr lang="en-US" dirty="0"/>
              <a:t>, &lt;</a:t>
            </a:r>
            <a:r>
              <a:rPr lang="en-US" dirty="0" smtClean="0"/>
              <a:t>2e-16***</a:t>
            </a:r>
            <a:endParaRPr dirty="0"/>
          </a:p>
        </p:txBody>
      </p:sp>
    </p:spTree>
    <p:extLst>
      <p:ext uri="{BB962C8B-B14F-4D97-AF65-F5344CB8AC3E}">
        <p14:creationId xmlns:p14="http://schemas.microsoft.com/office/powerpoint/2010/main" val="102711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5" name="Google Shape;703;p54"/>
          <p:cNvSpPr/>
          <p:nvPr/>
        </p:nvSpPr>
        <p:spPr>
          <a:xfrm rot="5400000">
            <a:off x="4885799" y="492223"/>
            <a:ext cx="3892361" cy="451996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txBox="1">
            <a:spLocks noGrp="1"/>
          </p:cNvSpPr>
          <p:nvPr>
            <p:ph type="title"/>
          </p:nvPr>
        </p:nvSpPr>
        <p:spPr>
          <a:xfrm>
            <a:off x="713250" y="88186"/>
            <a:ext cx="837871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A New Type of Wave: Political Polarization</a:t>
            </a:r>
            <a:endParaRPr sz="3500" dirty="0">
              <a:latin typeface="Gantari"/>
              <a:ea typeface="Gantari"/>
              <a:cs typeface="Gantari"/>
              <a:sym typeface="Gantari"/>
            </a:endParaRPr>
          </a:p>
        </p:txBody>
      </p:sp>
      <p:sp>
        <p:nvSpPr>
          <p:cNvPr id="419" name="Google Shape;419;p41"/>
          <p:cNvSpPr txBox="1">
            <a:spLocks noGrp="1"/>
          </p:cNvSpPr>
          <p:nvPr>
            <p:ph type="body" idx="1"/>
          </p:nvPr>
        </p:nvSpPr>
        <p:spPr>
          <a:xfrm>
            <a:off x="713100" y="806020"/>
            <a:ext cx="3858900" cy="2094000"/>
          </a:xfrm>
          <a:prstGeom prst="rect">
            <a:avLst/>
          </a:prstGeom>
        </p:spPr>
        <p:txBody>
          <a:bodyPr spcFirstLastPara="1" wrap="square" lIns="91425" tIns="91425" rIns="91425" bIns="91425" anchor="t" anchorCtr="0">
            <a:noAutofit/>
          </a:bodyPr>
          <a:lstStyle/>
          <a:p>
            <a:pPr marL="285750" indent="-285750">
              <a:buClr>
                <a:schemeClr val="tx1"/>
              </a:buClr>
              <a:buSzPts val="1100"/>
            </a:pPr>
            <a:r>
              <a:rPr lang="en-US" dirty="0"/>
              <a:t>Political polarization is the extent to which political differences affect social relationships beyond political discussions. A highly polarized society has supporters of opposing camps reluctant to engage with each other, perhaps even violently so</a:t>
            </a:r>
            <a:r>
              <a:rPr lang="en-US" dirty="0" smtClean="0"/>
              <a:t>.</a:t>
            </a:r>
          </a:p>
          <a:p>
            <a:pPr marL="285750" indent="-285750">
              <a:buClr>
                <a:schemeClr val="tx1"/>
              </a:buClr>
              <a:buSzPts val="1100"/>
            </a:pPr>
            <a:endParaRPr lang="en-US" dirty="0"/>
          </a:p>
          <a:p>
            <a:pPr marL="285750" indent="-285750">
              <a:buClr>
                <a:schemeClr val="tx1"/>
              </a:buClr>
              <a:buSzPts val="1100"/>
            </a:pPr>
            <a:r>
              <a:rPr lang="en-US" dirty="0" smtClean="0"/>
              <a:t>There is a statistically significant relationship between polarization and populism. Therefore, </a:t>
            </a:r>
            <a:r>
              <a:rPr lang="en-US" dirty="0" smtClean="0"/>
              <a:t>the question is if populist, anti-pluralist parties cause political polarization, or if it’s the other way around. </a:t>
            </a:r>
          </a:p>
          <a:p>
            <a:pPr marL="285750" indent="-285750">
              <a:buClr>
                <a:schemeClr val="tx1"/>
              </a:buClr>
              <a:buSzPts val="1100"/>
            </a:pPr>
            <a:endParaRPr lang="en-US" dirty="0"/>
          </a:p>
          <a:p>
            <a:pPr marL="285750" indent="-285750">
              <a:buClr>
                <a:schemeClr val="tx1"/>
              </a:buClr>
              <a:buSzPts val="1100"/>
            </a:pPr>
            <a:r>
              <a:rPr lang="en-US" dirty="0" smtClean="0"/>
              <a:t>Societal polarization could not be used due to the lack of data.</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056" y="882002"/>
            <a:ext cx="4363845" cy="2991188"/>
          </a:xfrm>
          <a:prstGeom prst="rect">
            <a:avLst/>
          </a:prstGeom>
        </p:spPr>
      </p:pic>
      <p:sp>
        <p:nvSpPr>
          <p:cNvPr id="6" name="Google Shape;706;p54"/>
          <p:cNvSpPr txBox="1">
            <a:spLocks/>
          </p:cNvSpPr>
          <p:nvPr/>
        </p:nvSpPr>
        <p:spPr>
          <a:xfrm>
            <a:off x="4571999" y="3855500"/>
            <a:ext cx="4519961" cy="918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Char char="■"/>
              <a:defRPr sz="14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indent="0">
              <a:buNone/>
            </a:pPr>
            <a:r>
              <a:rPr lang="en-US" sz="1200" dirty="0"/>
              <a:t>President </a:t>
            </a:r>
            <a:r>
              <a:rPr lang="en-US" sz="1200" dirty="0" err="1"/>
              <a:t>Recep</a:t>
            </a:r>
            <a:r>
              <a:rPr lang="en-US" sz="1200" dirty="0"/>
              <a:t> </a:t>
            </a:r>
            <a:r>
              <a:rPr lang="en-US" sz="1200" dirty="0" err="1"/>
              <a:t>Tayyip</a:t>
            </a:r>
            <a:r>
              <a:rPr lang="en-US" sz="1200" dirty="0"/>
              <a:t> </a:t>
            </a:r>
            <a:r>
              <a:rPr lang="en-US" sz="1200" dirty="0" smtClean="0"/>
              <a:t>Erdogan (left) of Turkey and former President Donald Trump of the USA both, at the time, represented two of the most highly polarized countries in the world (</a:t>
            </a:r>
            <a:r>
              <a:rPr lang="en-US" sz="1200" dirty="0" err="1" smtClean="0"/>
              <a:t>Img</a:t>
            </a:r>
            <a:r>
              <a:rPr lang="en-US" sz="1200" dirty="0" smtClean="0"/>
              <a:t>. credit to White House Archive)</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41" y="445025"/>
            <a:ext cx="7717500" cy="577800"/>
          </a:xfrm>
        </p:spPr>
        <p:txBody>
          <a:bodyPr/>
          <a:lstStyle/>
          <a:p>
            <a:r>
              <a:rPr lang="en-US" dirty="0" smtClean="0"/>
              <a:t>The Inescapable Trend</a:t>
            </a:r>
            <a:endParaRPr lang="en-US" dirty="0"/>
          </a:p>
        </p:txBody>
      </p:sp>
      <p:sp>
        <p:nvSpPr>
          <p:cNvPr id="3" name="Subtitle 2"/>
          <p:cNvSpPr>
            <a:spLocks noGrp="1"/>
          </p:cNvSpPr>
          <p:nvPr>
            <p:ph type="subTitle" idx="1"/>
          </p:nvPr>
        </p:nvSpPr>
        <p:spPr/>
        <p:txBody>
          <a:bodyPr/>
          <a:lstStyle/>
          <a:p>
            <a:pPr marL="196850" indent="-285750">
              <a:buFont typeface="Arial" panose="020B0604020202020204" pitchFamily="34" charset="0"/>
              <a:buChar char="•"/>
            </a:pPr>
            <a:r>
              <a:rPr lang="en-US" dirty="0" smtClean="0"/>
              <a:t>Polarization is shown to be a universal trend, shown to be on the rise across the world as a whole. It is correlated with populism and especially anti-pluralism.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Therefore, it is to be expected that polarization is also on the rise, yet oddly it is </a:t>
            </a:r>
            <a:r>
              <a:rPr lang="en-US" i="1" dirty="0" smtClean="0"/>
              <a:t>uniquely </a:t>
            </a:r>
            <a:r>
              <a:rPr lang="en-US" dirty="0" smtClean="0"/>
              <a:t>so. Rising faster than the other trends, even still increasing when anti-pluralism was noticeably decreasing in the most recent years.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345" y="1022825"/>
            <a:ext cx="4715655" cy="3749365"/>
          </a:xfrm>
          <a:prstGeom prst="rect">
            <a:avLst/>
          </a:prstGeom>
        </p:spPr>
      </p:pic>
      <p:sp>
        <p:nvSpPr>
          <p:cNvPr id="6" name="TextBox 5"/>
          <p:cNvSpPr txBox="1"/>
          <p:nvPr/>
        </p:nvSpPr>
        <p:spPr>
          <a:xfrm>
            <a:off x="5211337" y="733925"/>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Political Polarization By Year</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82399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80142"/>
            <a:ext cx="7717500" cy="577800"/>
          </a:xfrm>
        </p:spPr>
        <p:txBody>
          <a:bodyPr/>
          <a:lstStyle/>
          <a:p>
            <a:r>
              <a:rPr lang="en-US" dirty="0" smtClean="0"/>
              <a:t>Unique Threat to Democracy</a:t>
            </a:r>
            <a:endParaRPr lang="en-US" dirty="0"/>
          </a:p>
        </p:txBody>
      </p:sp>
      <p:sp>
        <p:nvSpPr>
          <p:cNvPr id="3" name="Text Placeholder 2"/>
          <p:cNvSpPr>
            <a:spLocks noGrp="1"/>
          </p:cNvSpPr>
          <p:nvPr>
            <p:ph type="body" idx="1"/>
          </p:nvPr>
        </p:nvSpPr>
        <p:spPr>
          <a:xfrm>
            <a:off x="579410" y="657942"/>
            <a:ext cx="8624063" cy="492000"/>
          </a:xfrm>
        </p:spPr>
        <p:txBody>
          <a:bodyPr/>
          <a:lstStyle/>
          <a:p>
            <a:r>
              <a:rPr lang="en-US" dirty="0" smtClean="0"/>
              <a:t>From polarization we see a regression where, as the country increases in polarization, the liberal democracy level decreases. However, this seems to mainly only apply to countries that are already established as democracies, having a much less of an effect on an already autocrat regime. Note Eastern Europe has a .06 R-Squared, so it barely explains any of the variance in the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50" y="1672682"/>
            <a:ext cx="4082338" cy="2795576"/>
          </a:xfrm>
          <a:prstGeom prst="rect">
            <a:avLst/>
          </a:prstGeom>
        </p:spPr>
      </p:pic>
      <p:sp>
        <p:nvSpPr>
          <p:cNvPr id="6" name="Google Shape;706;p54"/>
          <p:cNvSpPr txBox="1">
            <a:spLocks/>
          </p:cNvSpPr>
          <p:nvPr/>
        </p:nvSpPr>
        <p:spPr>
          <a:xfrm>
            <a:off x="326650" y="4468258"/>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Western Countries: T:-30.53, &lt;2e-16***</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75" y="1672682"/>
            <a:ext cx="4082338" cy="2795576"/>
          </a:xfrm>
          <a:prstGeom prst="rect">
            <a:avLst/>
          </a:prstGeom>
        </p:spPr>
      </p:pic>
      <p:sp>
        <p:nvSpPr>
          <p:cNvPr id="8" name="Google Shape;706;p54"/>
          <p:cNvSpPr txBox="1">
            <a:spLocks/>
          </p:cNvSpPr>
          <p:nvPr/>
        </p:nvSpPr>
        <p:spPr>
          <a:xfrm>
            <a:off x="4089295" y="4497865"/>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Eastern Europe: T:-9.006, &lt;2e-16***</a:t>
            </a:r>
            <a:endParaRPr lang="en-US" dirty="0"/>
          </a:p>
        </p:txBody>
      </p:sp>
    </p:spTree>
    <p:extLst>
      <p:ext uri="{BB962C8B-B14F-4D97-AF65-F5344CB8AC3E}">
        <p14:creationId xmlns:p14="http://schemas.microsoft.com/office/powerpoint/2010/main" val="336704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6718" y="657942"/>
            <a:ext cx="6126580" cy="1245199"/>
          </a:xfrm>
        </p:spPr>
        <p:txBody>
          <a:bodyPr/>
          <a:lstStyle/>
          <a:p>
            <a:pPr>
              <a:buFont typeface="Arial" panose="020B0604020202020204" pitchFamily="34" charset="0"/>
              <a:buChar char="•"/>
            </a:pPr>
            <a:r>
              <a:rPr lang="en-US" sz="1400" dirty="0" smtClean="0"/>
              <a:t>The Gini coefficient is a measure of inequality, where the idea is that higher levels of inequality means lower levels of democracy. The V-Dem Project, however, classifies inequality as a “background” factor, in the same category as geography. However, it’s still classified as one of the most significant contributors to democratic backsliding. </a:t>
            </a:r>
          </a:p>
        </p:txBody>
      </p:sp>
      <p:sp>
        <p:nvSpPr>
          <p:cNvPr id="4" name="Title 1"/>
          <p:cNvSpPr txBox="1">
            <a:spLocks/>
          </p:cNvSpPr>
          <p:nvPr/>
        </p:nvSpPr>
        <p:spPr>
          <a:xfrm>
            <a:off x="831781" y="80142"/>
            <a:ext cx="77175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Rokkitt"/>
              <a:buNone/>
              <a:defRPr sz="6000" b="0" i="0" u="none" strike="noStrike" cap="none">
                <a:solidFill>
                  <a:schemeClr val="dk1"/>
                </a:solidFill>
                <a:latin typeface="Rokkitt"/>
                <a:ea typeface="Rokkitt"/>
                <a:cs typeface="Rokkitt"/>
                <a:sym typeface="Rokkitt"/>
              </a:defRPr>
            </a:lvl1pPr>
            <a:lvl2pPr marR="0" lvl="1"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2pPr>
            <a:lvl3pPr marR="0" lvl="2"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3pPr>
            <a:lvl4pPr marR="0" lvl="3"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4pPr>
            <a:lvl5pPr marR="0" lvl="4"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5pPr>
            <a:lvl6pPr marR="0" lvl="5"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6pPr>
            <a:lvl7pPr marR="0" lvl="6"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7pPr>
            <a:lvl8pPr marR="0" lvl="7"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8pPr>
            <a:lvl9pPr marR="0" lvl="8"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9pPr>
          </a:lstStyle>
          <a:p>
            <a:r>
              <a:rPr lang="en-US" sz="3600" dirty="0" smtClean="0"/>
              <a:t>Inequality Begetting Autocracy?</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1080" y="1903141"/>
            <a:ext cx="4542920" cy="3240359"/>
          </a:xfrm>
          <a:prstGeom prst="rect">
            <a:avLst/>
          </a:prstGeom>
        </p:spPr>
      </p:pic>
      <p:sp>
        <p:nvSpPr>
          <p:cNvPr id="6" name="TextBox 5"/>
          <p:cNvSpPr txBox="1"/>
          <p:nvPr/>
        </p:nvSpPr>
        <p:spPr>
          <a:xfrm>
            <a:off x="111512" y="2587083"/>
            <a:ext cx="4326673" cy="1384995"/>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dirty="0">
                <a:solidFill>
                  <a:schemeClr val="tx1"/>
                </a:solidFill>
                <a:latin typeface="Nunito" panose="020B0604020202020204" charset="0"/>
              </a:rPr>
              <a:t>The trends are mixed at best. Most countries have a stable Gini, but those that don’t may or may not have a fluctuating democracy index. When they do fluctuate together, like with Colombia, though, it does reflect.</a:t>
            </a:r>
          </a:p>
          <a:p>
            <a:endParaRPr lang="en-US" dirty="0"/>
          </a:p>
        </p:txBody>
      </p:sp>
      <p:sp>
        <p:nvSpPr>
          <p:cNvPr id="7" name="TextBox 6"/>
          <p:cNvSpPr txBox="1"/>
          <p:nvPr/>
        </p:nvSpPr>
        <p:spPr>
          <a:xfrm>
            <a:off x="6958361" y="1595364"/>
            <a:ext cx="2185639" cy="307777"/>
          </a:xfrm>
          <a:prstGeom prst="rect">
            <a:avLst/>
          </a:prstGeom>
          <a:noFill/>
        </p:spPr>
        <p:txBody>
          <a:bodyPr wrap="square" rtlCol="0">
            <a:spAutoFit/>
          </a:bodyPr>
          <a:lstStyle/>
          <a:p>
            <a:r>
              <a:rPr lang="en-US" dirty="0" smtClean="0">
                <a:solidFill>
                  <a:schemeClr val="tx1"/>
                </a:solidFill>
                <a:latin typeface="Nunito" panose="020B0604020202020204" charset="0"/>
              </a:rPr>
              <a:t>Colombia’s Gini Trend</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415472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50" y="62218"/>
            <a:ext cx="7756006" cy="867050"/>
          </a:xfrm>
        </p:spPr>
        <p:txBody>
          <a:bodyPr/>
          <a:lstStyle/>
          <a:p>
            <a:r>
              <a:rPr lang="en-US" dirty="0" smtClean="0"/>
              <a:t>A Faltering Assumption</a:t>
            </a:r>
            <a:endParaRPr lang="en-US" dirty="0"/>
          </a:p>
        </p:txBody>
      </p:sp>
      <p:sp>
        <p:nvSpPr>
          <p:cNvPr id="4" name="Subtitle 3"/>
          <p:cNvSpPr>
            <a:spLocks noGrp="1"/>
          </p:cNvSpPr>
          <p:nvPr>
            <p:ph type="subTitle" idx="1"/>
          </p:nvPr>
        </p:nvSpPr>
        <p:spPr>
          <a:xfrm>
            <a:off x="72150" y="773172"/>
            <a:ext cx="8313567" cy="1449638"/>
          </a:xfrm>
        </p:spPr>
        <p:txBody>
          <a:bodyPr/>
          <a:lstStyle/>
          <a:p>
            <a:pPr marL="196850" indent="-285750">
              <a:buFont typeface="Arial" panose="020B0604020202020204" pitchFamily="34" charset="0"/>
              <a:buChar char="•"/>
            </a:pPr>
            <a:r>
              <a:rPr lang="en-US" dirty="0" smtClean="0"/>
              <a:t>Whether it be a failed type of measurement for wealth inequality, or possibility it just not making up enough of the variance, it would seem that the Gini </a:t>
            </a:r>
            <a:r>
              <a:rPr lang="en-US" dirty="0" err="1" smtClean="0"/>
              <a:t>coef</a:t>
            </a:r>
            <a:r>
              <a:rPr lang="en-US" dirty="0" smtClean="0"/>
              <a:t>. is not a strong factor in explaining the decline of democracy in any of the regions. In fact, using a weighted regression, we can see no consistency across the regions, with some being negative and others being positive, yet all having minimal variance.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57346"/>
            <a:ext cx="3954966" cy="25861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882" y="2557346"/>
            <a:ext cx="4130781" cy="2586154"/>
          </a:xfrm>
          <a:prstGeom prst="rect">
            <a:avLst/>
          </a:prstGeom>
        </p:spPr>
      </p:pic>
      <p:sp>
        <p:nvSpPr>
          <p:cNvPr id="8" name="Google Shape;706;p54"/>
          <p:cNvSpPr txBox="1">
            <a:spLocks/>
          </p:cNvSpPr>
          <p:nvPr/>
        </p:nvSpPr>
        <p:spPr>
          <a:xfrm>
            <a:off x="-191136" y="2216305"/>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Eastern Europe: T:-2.96</a:t>
            </a:r>
            <a:r>
              <a:rPr lang="en-US" dirty="0"/>
              <a:t>, 0.00369</a:t>
            </a:r>
            <a:r>
              <a:rPr lang="en-US" dirty="0" smtClean="0"/>
              <a:t>**</a:t>
            </a:r>
            <a:endParaRPr lang="en-US" dirty="0"/>
          </a:p>
        </p:txBody>
      </p:sp>
      <p:sp>
        <p:nvSpPr>
          <p:cNvPr id="9" name="Google Shape;706;p54"/>
          <p:cNvSpPr txBox="1">
            <a:spLocks/>
          </p:cNvSpPr>
          <p:nvPr/>
        </p:nvSpPr>
        <p:spPr>
          <a:xfrm>
            <a:off x="4156763" y="2222810"/>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Western Europe: T:-6.469</a:t>
            </a:r>
            <a:r>
              <a:rPr lang="en-US" dirty="0"/>
              <a:t>, 2.05e-10 ***</a:t>
            </a:r>
          </a:p>
        </p:txBody>
      </p:sp>
    </p:spTree>
    <p:extLst>
      <p:ext uri="{BB962C8B-B14F-4D97-AF65-F5344CB8AC3E}">
        <p14:creationId xmlns:p14="http://schemas.microsoft.com/office/powerpoint/2010/main" val="424075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Conclusion: Is Democracy At Risk?</a:t>
            </a:r>
            <a:endParaRPr dirty="0"/>
          </a:p>
        </p:txBody>
      </p:sp>
      <p:sp>
        <p:nvSpPr>
          <p:cNvPr id="364" name="Google Shape;364;p37"/>
          <p:cNvSpPr txBox="1">
            <a:spLocks noGrp="1"/>
          </p:cNvSpPr>
          <p:nvPr>
            <p:ph type="title" idx="2"/>
          </p:nvPr>
        </p:nvSpPr>
        <p:spPr>
          <a:xfrm>
            <a:off x="1062258" y="1362085"/>
            <a:ext cx="698400" cy="436500"/>
          </a:xfrm>
          <a:prstGeom prst="rect">
            <a:avLst/>
          </a:prstGeom>
        </p:spPr>
        <p:txBody>
          <a:bodyPr spcFirstLastPara="1" wrap="square" lIns="155425" tIns="91425" rIns="91425" bIns="27425" anchor="b" anchorCtr="0">
            <a:noAutofit/>
          </a:bodyPr>
          <a:lstStyle/>
          <a:p>
            <a:pPr marL="0" lvl="0" indent="0" algn="l" rtl="0">
              <a:spcBef>
                <a:spcPts val="0"/>
              </a:spcBef>
              <a:spcAft>
                <a:spcPts val="0"/>
              </a:spcAft>
              <a:buNone/>
            </a:pPr>
            <a:r>
              <a:rPr lang="en"/>
              <a:t>01</a:t>
            </a:r>
            <a:endParaRPr/>
          </a:p>
        </p:txBody>
      </p:sp>
      <p:sp>
        <p:nvSpPr>
          <p:cNvPr id="365" name="Google Shape;365;p37"/>
          <p:cNvSpPr txBox="1">
            <a:spLocks noGrp="1"/>
          </p:cNvSpPr>
          <p:nvPr>
            <p:ph type="subTitle" idx="1"/>
          </p:nvPr>
        </p:nvSpPr>
        <p:spPr>
          <a:xfrm>
            <a:off x="1759726" y="1366160"/>
            <a:ext cx="2931868"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Liberal Democracy Index</a:t>
            </a:r>
            <a:endParaRPr dirty="0"/>
          </a:p>
        </p:txBody>
      </p:sp>
      <p:sp>
        <p:nvSpPr>
          <p:cNvPr id="366" name="Google Shape;366;p37"/>
          <p:cNvSpPr txBox="1">
            <a:spLocks noGrp="1"/>
          </p:cNvSpPr>
          <p:nvPr>
            <p:ph type="subTitle" idx="3"/>
          </p:nvPr>
        </p:nvSpPr>
        <p:spPr>
          <a:xfrm>
            <a:off x="1759726" y="1653976"/>
            <a:ext cx="293186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smtClean="0"/>
              <a:t>Since 2010, the number of countries </a:t>
            </a:r>
            <a:r>
              <a:rPr lang="en-US" sz="1200" dirty="0" err="1" smtClean="0"/>
              <a:t>autocratizing</a:t>
            </a:r>
            <a:r>
              <a:rPr lang="en-US" sz="1200" dirty="0" smtClean="0"/>
              <a:t> has outpaced the number of countries democratizing</a:t>
            </a:r>
            <a:endParaRPr sz="1200" dirty="0"/>
          </a:p>
        </p:txBody>
      </p:sp>
      <p:sp>
        <p:nvSpPr>
          <p:cNvPr id="367" name="Google Shape;367;p37"/>
          <p:cNvSpPr txBox="1">
            <a:spLocks noGrp="1"/>
          </p:cNvSpPr>
          <p:nvPr>
            <p:ph type="title" idx="4"/>
          </p:nvPr>
        </p:nvSpPr>
        <p:spPr>
          <a:xfrm>
            <a:off x="1062258" y="2437836"/>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02</a:t>
            </a:r>
            <a:endParaRPr/>
          </a:p>
        </p:txBody>
      </p:sp>
      <p:sp>
        <p:nvSpPr>
          <p:cNvPr id="368" name="Google Shape;368;p37"/>
          <p:cNvSpPr txBox="1">
            <a:spLocks noGrp="1"/>
          </p:cNvSpPr>
          <p:nvPr>
            <p:ph type="subTitle" idx="5"/>
          </p:nvPr>
        </p:nvSpPr>
        <p:spPr>
          <a:xfrm>
            <a:off x="1759726" y="2441912"/>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Populism</a:t>
            </a:r>
            <a:endParaRPr dirty="0"/>
          </a:p>
        </p:txBody>
      </p:sp>
      <p:sp>
        <p:nvSpPr>
          <p:cNvPr id="369" name="Google Shape;369;p37"/>
          <p:cNvSpPr txBox="1">
            <a:spLocks noGrp="1"/>
          </p:cNvSpPr>
          <p:nvPr>
            <p:ph type="subTitle" idx="6"/>
          </p:nvPr>
        </p:nvSpPr>
        <p:spPr>
          <a:xfrm>
            <a:off x="1759726" y="2729728"/>
            <a:ext cx="293186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Pluralism has been steadily increasing, but offers low variance even though it is mostly statistically significant.</a:t>
            </a:r>
            <a:endParaRPr sz="1200" dirty="0"/>
          </a:p>
        </p:txBody>
      </p:sp>
      <p:sp>
        <p:nvSpPr>
          <p:cNvPr id="370" name="Google Shape;370;p37"/>
          <p:cNvSpPr txBox="1">
            <a:spLocks noGrp="1"/>
          </p:cNvSpPr>
          <p:nvPr>
            <p:ph type="title" idx="7"/>
          </p:nvPr>
        </p:nvSpPr>
        <p:spPr>
          <a:xfrm>
            <a:off x="1062258" y="3513588"/>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03</a:t>
            </a:r>
            <a:endParaRPr/>
          </a:p>
        </p:txBody>
      </p:sp>
      <p:sp>
        <p:nvSpPr>
          <p:cNvPr id="371" name="Google Shape;371;p37"/>
          <p:cNvSpPr txBox="1">
            <a:spLocks noGrp="1"/>
          </p:cNvSpPr>
          <p:nvPr>
            <p:ph type="subTitle" idx="8"/>
          </p:nvPr>
        </p:nvSpPr>
        <p:spPr>
          <a:xfrm>
            <a:off x="1759726" y="3517663"/>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Anti-Pluralism</a:t>
            </a:r>
            <a:endParaRPr dirty="0"/>
          </a:p>
        </p:txBody>
      </p:sp>
      <p:sp>
        <p:nvSpPr>
          <p:cNvPr id="372" name="Google Shape;372;p37"/>
          <p:cNvSpPr txBox="1">
            <a:spLocks noGrp="1"/>
          </p:cNvSpPr>
          <p:nvPr>
            <p:ph type="subTitle" idx="9"/>
          </p:nvPr>
        </p:nvSpPr>
        <p:spPr>
          <a:xfrm>
            <a:off x="1759726" y="3805480"/>
            <a:ext cx="2234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Although the trend mostly remained the same in recent years, anti-pluralism shows a strong correlation with democratic backsliding</a:t>
            </a:r>
            <a:endParaRPr sz="1200" dirty="0"/>
          </a:p>
        </p:txBody>
      </p:sp>
      <p:sp>
        <p:nvSpPr>
          <p:cNvPr id="373" name="Google Shape;373;p37"/>
          <p:cNvSpPr txBox="1">
            <a:spLocks noGrp="1"/>
          </p:cNvSpPr>
          <p:nvPr>
            <p:ph type="title" idx="13"/>
          </p:nvPr>
        </p:nvSpPr>
        <p:spPr>
          <a:xfrm>
            <a:off x="4862158" y="1362085"/>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04</a:t>
            </a:r>
            <a:endParaRPr/>
          </a:p>
        </p:txBody>
      </p:sp>
      <p:sp>
        <p:nvSpPr>
          <p:cNvPr id="374" name="Google Shape;374;p37"/>
          <p:cNvSpPr txBox="1">
            <a:spLocks noGrp="1"/>
          </p:cNvSpPr>
          <p:nvPr>
            <p:ph type="subTitle" idx="14"/>
          </p:nvPr>
        </p:nvSpPr>
        <p:spPr>
          <a:xfrm>
            <a:off x="5561713" y="1366160"/>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Polarization</a:t>
            </a:r>
            <a:endParaRPr dirty="0"/>
          </a:p>
        </p:txBody>
      </p:sp>
      <p:sp>
        <p:nvSpPr>
          <p:cNvPr id="375" name="Google Shape;375;p37"/>
          <p:cNvSpPr txBox="1">
            <a:spLocks noGrp="1"/>
          </p:cNvSpPr>
          <p:nvPr>
            <p:ph type="subTitle" idx="15"/>
          </p:nvPr>
        </p:nvSpPr>
        <p:spPr>
          <a:xfrm>
            <a:off x="5561712" y="1653976"/>
            <a:ext cx="3381566"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Uniquely increasing regardless of the other trends, polarization shares only a strong correlation with backsliding when polarization can exist.</a:t>
            </a:r>
            <a:endParaRPr sz="1200" dirty="0"/>
          </a:p>
        </p:txBody>
      </p:sp>
      <p:sp>
        <p:nvSpPr>
          <p:cNvPr id="376" name="Google Shape;376;p37"/>
          <p:cNvSpPr txBox="1">
            <a:spLocks noGrp="1"/>
          </p:cNvSpPr>
          <p:nvPr>
            <p:ph type="title" idx="16"/>
          </p:nvPr>
        </p:nvSpPr>
        <p:spPr>
          <a:xfrm>
            <a:off x="4862158" y="2848423"/>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dirty="0"/>
              <a:t>05</a:t>
            </a:r>
            <a:endParaRPr dirty="0"/>
          </a:p>
        </p:txBody>
      </p:sp>
      <p:sp>
        <p:nvSpPr>
          <p:cNvPr id="377" name="Google Shape;377;p37"/>
          <p:cNvSpPr txBox="1">
            <a:spLocks noGrp="1"/>
          </p:cNvSpPr>
          <p:nvPr>
            <p:ph type="subTitle" idx="17"/>
          </p:nvPr>
        </p:nvSpPr>
        <p:spPr>
          <a:xfrm>
            <a:off x="5560558" y="2840853"/>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Wealth Inequality</a:t>
            </a:r>
            <a:endParaRPr dirty="0"/>
          </a:p>
        </p:txBody>
      </p:sp>
      <p:sp>
        <p:nvSpPr>
          <p:cNvPr id="378" name="Google Shape;378;p37"/>
          <p:cNvSpPr txBox="1">
            <a:spLocks noGrp="1"/>
          </p:cNvSpPr>
          <p:nvPr>
            <p:ph type="subTitle" idx="18"/>
          </p:nvPr>
        </p:nvSpPr>
        <p:spPr>
          <a:xfrm>
            <a:off x="5560558" y="3145953"/>
            <a:ext cx="2234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The lameduck, wealth inequality, when measured as the Gini, had low variance in all rregions and had very odd strengths in the relationships.</a:t>
            </a:r>
            <a:endParaRPr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5"/>
          <p:cNvSpPr txBox="1">
            <a:spLocks noGrp="1"/>
          </p:cNvSpPr>
          <p:nvPr>
            <p:ph type="title"/>
          </p:nvPr>
        </p:nvSpPr>
        <p:spPr>
          <a:xfrm>
            <a:off x="713225" y="0"/>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Future Works and Revisions</a:t>
            </a:r>
            <a:endParaRPr dirty="0"/>
          </a:p>
        </p:txBody>
      </p:sp>
      <p:sp>
        <p:nvSpPr>
          <p:cNvPr id="67" name="Google Shape;455;p43"/>
          <p:cNvSpPr txBox="1">
            <a:spLocks noGrp="1"/>
          </p:cNvSpPr>
          <p:nvPr>
            <p:ph type="subTitle" idx="1"/>
          </p:nvPr>
        </p:nvSpPr>
        <p:spPr>
          <a:xfrm>
            <a:off x="713225" y="59452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Analytical Aspect</a:t>
            </a:r>
            <a:endParaRPr dirty="0"/>
          </a:p>
        </p:txBody>
      </p:sp>
      <p:sp>
        <p:nvSpPr>
          <p:cNvPr id="68" name="Google Shape;455;p43"/>
          <p:cNvSpPr txBox="1">
            <a:spLocks noGrp="1"/>
          </p:cNvSpPr>
          <p:nvPr>
            <p:ph type="subTitle" idx="1"/>
          </p:nvPr>
        </p:nvSpPr>
        <p:spPr>
          <a:xfrm>
            <a:off x="5228271" y="59452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Technical Aspect</a:t>
            </a:r>
            <a:endParaRPr dirty="0"/>
          </a:p>
        </p:txBody>
      </p:sp>
      <p:sp>
        <p:nvSpPr>
          <p:cNvPr id="14" name="TextBox 13"/>
          <p:cNvSpPr txBox="1"/>
          <p:nvPr/>
        </p:nvSpPr>
        <p:spPr>
          <a:xfrm>
            <a:off x="111512" y="1064620"/>
            <a:ext cx="4581501" cy="3785652"/>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Only the Liberal Democracy Index was used to measure democratic backsliding, when there are actually five indices. These should be incorporated in order to get a more accurate look at how the factors are affecting democratic change.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Wealth inequality is considered a major factor contributing to democratic backsliding. The Great Recession is also considered a factor in the rise of populist parties. A different factor should be used to measure the change of wealth over time.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Only the most significant factors were chosen, yet the actual number of factors rank in the thousands. Analyses could be focused, such as on elections and their qualities, the executive itself, corruption, and/or the legislature.</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Grouping the factors by “political region” was also done arbitrarily. Any other grouping can be done and should be attempted to see where and how these factors most apply.</a:t>
            </a:r>
            <a:endParaRPr lang="en-US" sz="1200" dirty="0">
              <a:solidFill>
                <a:schemeClr val="tx1"/>
              </a:solidFill>
              <a:latin typeface="Nunito" panose="020B0604020202020204" charset="0"/>
            </a:endParaRPr>
          </a:p>
        </p:txBody>
      </p:sp>
      <p:sp>
        <p:nvSpPr>
          <p:cNvPr id="70" name="TextBox 69"/>
          <p:cNvSpPr txBox="1"/>
          <p:nvPr/>
        </p:nvSpPr>
        <p:spPr>
          <a:xfrm>
            <a:off x="4501375" y="1064620"/>
            <a:ext cx="4581501" cy="3600986"/>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Instead of having a </a:t>
            </a:r>
            <a:r>
              <a:rPr lang="en-US" sz="1200" dirty="0" err="1" smtClean="0">
                <a:solidFill>
                  <a:schemeClr val="tx1"/>
                </a:solidFill>
                <a:latin typeface="Nunito" panose="020B0604020202020204" charset="0"/>
              </a:rPr>
              <a:t>selectinput</a:t>
            </a:r>
            <a:r>
              <a:rPr lang="en-US" sz="1200" dirty="0" smtClean="0">
                <a:solidFill>
                  <a:schemeClr val="tx1"/>
                </a:solidFill>
                <a:latin typeface="Nunito" panose="020B0604020202020204" charset="0"/>
              </a:rPr>
              <a:t> panel, the map should have a slider for year. </a:t>
            </a: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smtClean="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The layout should have a theme, or even having a dropdown menu instead of having tabs upon tabs.</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Instead of having the “</a:t>
            </a:r>
            <a:r>
              <a:rPr lang="en-US" sz="1200" dirty="0" err="1" smtClean="0">
                <a:solidFill>
                  <a:schemeClr val="tx1"/>
                </a:solidFill>
                <a:latin typeface="Nunito" panose="020B0604020202020204" charset="0"/>
              </a:rPr>
              <a:t>clickinput</a:t>
            </a:r>
            <a:r>
              <a:rPr lang="en-US" sz="1200" dirty="0" smtClean="0">
                <a:solidFill>
                  <a:schemeClr val="tx1"/>
                </a:solidFill>
                <a:latin typeface="Nunito" panose="020B0604020202020204" charset="0"/>
              </a:rPr>
              <a:t>” for the points, simply have a mouse-hover only for the lines, including for regression.</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Have it so the summary of the linear model can be done on the line instead of the model itself, allowing for a </a:t>
            </a:r>
            <a:r>
              <a:rPr lang="en-US" sz="1200" dirty="0" err="1" smtClean="0">
                <a:solidFill>
                  <a:schemeClr val="tx1"/>
                </a:solidFill>
                <a:latin typeface="Nunito" panose="020B0604020202020204" charset="0"/>
              </a:rPr>
              <a:t>groupcheckbox</a:t>
            </a:r>
            <a:endParaRPr lang="en-US" sz="1200" dirty="0" smtClean="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Have a dual “mouse hover” for the Gini-</a:t>
            </a:r>
            <a:r>
              <a:rPr lang="en-US" sz="1200" dirty="0" err="1" smtClean="0">
                <a:solidFill>
                  <a:schemeClr val="tx1"/>
                </a:solidFill>
                <a:latin typeface="Nunito" panose="020B0604020202020204" charset="0"/>
              </a:rPr>
              <a:t>dem</a:t>
            </a:r>
            <a:r>
              <a:rPr lang="en-US" sz="1200" dirty="0" smtClean="0">
                <a:solidFill>
                  <a:schemeClr val="tx1"/>
                </a:solidFill>
                <a:latin typeface="Nunito" panose="020B0604020202020204" charset="0"/>
              </a:rPr>
              <a:t> index graph.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Make the descriptions reactive instead of having them actually be tabs, which is distracting.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smtClean="0">
              <a:solidFill>
                <a:schemeClr val="tx1"/>
              </a:solidFill>
              <a:latin typeface="Nunito"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52"/>
          <p:cNvSpPr txBox="1">
            <a:spLocks noGrp="1"/>
          </p:cNvSpPr>
          <p:nvPr>
            <p:ph type="title" idx="4"/>
          </p:nvPr>
        </p:nvSpPr>
        <p:spPr>
          <a:xfrm>
            <a:off x="3454803" y="2001183"/>
            <a:ext cx="2590372"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Electoral Autocracy</a:t>
            </a:r>
            <a:endParaRPr dirty="0"/>
          </a:p>
        </p:txBody>
      </p:sp>
      <p:sp>
        <p:nvSpPr>
          <p:cNvPr id="672" name="Google Shape;672;p52"/>
          <p:cNvSpPr txBox="1">
            <a:spLocks noGrp="1"/>
          </p:cNvSpPr>
          <p:nvPr>
            <p:ph type="title"/>
          </p:nvPr>
        </p:nvSpPr>
        <p:spPr>
          <a:xfrm>
            <a:off x="713224" y="236241"/>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Changing World</a:t>
            </a:r>
            <a:endParaRPr dirty="0"/>
          </a:p>
        </p:txBody>
      </p:sp>
      <p:sp>
        <p:nvSpPr>
          <p:cNvPr id="674" name="Google Shape;674;p52"/>
          <p:cNvSpPr txBox="1">
            <a:spLocks noGrp="1"/>
          </p:cNvSpPr>
          <p:nvPr>
            <p:ph type="title" idx="7"/>
          </p:nvPr>
        </p:nvSpPr>
        <p:spPr>
          <a:xfrm>
            <a:off x="6045176" y="2001183"/>
            <a:ext cx="2084296"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Closed Autocracy</a:t>
            </a:r>
            <a:endParaRPr dirty="0"/>
          </a:p>
        </p:txBody>
      </p:sp>
      <p:sp>
        <p:nvSpPr>
          <p:cNvPr id="675" name="Google Shape;675;p52"/>
          <p:cNvSpPr txBox="1">
            <a:spLocks noGrp="1"/>
          </p:cNvSpPr>
          <p:nvPr>
            <p:ph type="title" idx="2"/>
          </p:nvPr>
        </p:nvSpPr>
        <p:spPr>
          <a:xfrm>
            <a:off x="864424" y="2001183"/>
            <a:ext cx="2089703"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Democracy</a:t>
            </a:r>
            <a:endParaRPr dirty="0"/>
          </a:p>
        </p:txBody>
      </p:sp>
      <p:sp>
        <p:nvSpPr>
          <p:cNvPr id="677" name="Google Shape;677;p52"/>
          <p:cNvSpPr txBox="1">
            <a:spLocks noGrp="1"/>
          </p:cNvSpPr>
          <p:nvPr>
            <p:ph type="subTitle" idx="3"/>
          </p:nvPr>
        </p:nvSpPr>
        <p:spPr>
          <a:xfrm>
            <a:off x="864415" y="2888329"/>
            <a:ext cx="2234400" cy="2025641"/>
          </a:xfrm>
          <a:prstGeom prst="rect">
            <a:avLst/>
          </a:prstGeom>
        </p:spPr>
        <p:txBody>
          <a:bodyPr spcFirstLastPara="1" wrap="square" lIns="91425" tIns="91425" rIns="91425" bIns="91425" anchor="t" anchorCtr="0">
            <a:noAutofit/>
          </a:bodyPr>
          <a:lstStyle/>
          <a:p>
            <a:pPr lvl="0" indent="0"/>
            <a:r>
              <a:rPr lang="en-US" dirty="0" smtClean="0"/>
              <a:t>Those regimes that embody </a:t>
            </a:r>
            <a:r>
              <a:rPr lang="en-US" dirty="0"/>
              <a:t>a "negative" view of political power, where civil liberties are protected, there is a strong rule of law, and limits are placed on executive power. </a:t>
            </a:r>
            <a:endParaRPr dirty="0"/>
          </a:p>
        </p:txBody>
      </p:sp>
      <p:sp>
        <p:nvSpPr>
          <p:cNvPr id="678" name="Google Shape;678;p52"/>
          <p:cNvSpPr txBox="1">
            <a:spLocks noGrp="1"/>
          </p:cNvSpPr>
          <p:nvPr>
            <p:ph type="subTitle" idx="6"/>
          </p:nvPr>
        </p:nvSpPr>
        <p:spPr>
          <a:xfrm>
            <a:off x="3434449" y="2902344"/>
            <a:ext cx="2234400" cy="17588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regime that lacks in several components that make up a liberal democracy, but the rulers are still responsive to the citizens enough to not be complete dictatorships.</a:t>
            </a:r>
            <a:endParaRPr dirty="0"/>
          </a:p>
        </p:txBody>
      </p:sp>
      <p:sp>
        <p:nvSpPr>
          <p:cNvPr id="680" name="Google Shape;680;p52"/>
          <p:cNvSpPr txBox="1">
            <a:spLocks noGrp="1"/>
          </p:cNvSpPr>
          <p:nvPr>
            <p:ph type="subTitle" idx="9"/>
          </p:nvPr>
        </p:nvSpPr>
        <p:spPr>
          <a:xfrm>
            <a:off x="6045175" y="2876752"/>
            <a:ext cx="2234400" cy="17844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regime where the liberal rule of law no longer applies and the rulers are no longer responsible to their citizens.</a:t>
            </a:r>
            <a:endParaRPr dirty="0"/>
          </a:p>
        </p:txBody>
      </p:sp>
      <p:sp>
        <p:nvSpPr>
          <p:cNvPr id="681" name="Google Shape;681;p52"/>
          <p:cNvSpPr/>
          <p:nvPr/>
        </p:nvSpPr>
        <p:spPr>
          <a:xfrm rot="5400000">
            <a:off x="1715403" y="1805624"/>
            <a:ext cx="83623" cy="1570530"/>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2" name="Google Shape;682;p52"/>
          <p:cNvCxnSpPr/>
          <p:nvPr/>
        </p:nvCxnSpPr>
        <p:spPr>
          <a:xfrm rot="10800000">
            <a:off x="973828"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683" name="Google Shape;683;p52"/>
          <p:cNvSpPr/>
          <p:nvPr/>
        </p:nvSpPr>
        <p:spPr>
          <a:xfrm rot="5400000">
            <a:off x="4202420" y="1906283"/>
            <a:ext cx="83624" cy="1369211"/>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4" name="Google Shape;684;p52"/>
          <p:cNvCxnSpPr/>
          <p:nvPr/>
        </p:nvCxnSpPr>
        <p:spPr>
          <a:xfrm rot="10800000">
            <a:off x="3561499"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685" name="Google Shape;685;p52"/>
          <p:cNvSpPr/>
          <p:nvPr/>
        </p:nvSpPr>
        <p:spPr>
          <a:xfrm rot="5400000">
            <a:off x="6782363" y="1914011"/>
            <a:ext cx="83625" cy="1353756"/>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6" name="Google Shape;686;p52"/>
          <p:cNvCxnSpPr/>
          <p:nvPr/>
        </p:nvCxnSpPr>
        <p:spPr>
          <a:xfrm rot="10800000">
            <a:off x="6149172"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20" name="Google Shape;677;p52"/>
          <p:cNvSpPr txBox="1">
            <a:spLocks/>
          </p:cNvSpPr>
          <p:nvPr/>
        </p:nvSpPr>
        <p:spPr>
          <a:xfrm>
            <a:off x="713224" y="855436"/>
            <a:ext cx="7710997" cy="74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r>
              <a:rPr lang="en-US" dirty="0" smtClean="0"/>
              <a:t>Since 1828, there were three “waves of democracy”, each of which caused a surge in democratic regimes, replacing the previous autocratic ones. But what is a “democracy”?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2"/>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What Is Democratic Backsliding?</a:t>
            </a:r>
            <a:endParaRPr sz="3500" dirty="0">
              <a:latin typeface="Gantari"/>
              <a:ea typeface="Gantari"/>
              <a:cs typeface="Gantari"/>
              <a:sym typeface="Gantari"/>
            </a:endParaRPr>
          </a:p>
        </p:txBody>
      </p:sp>
      <p:sp>
        <p:nvSpPr>
          <p:cNvPr id="425" name="Google Shape;425;p42"/>
          <p:cNvSpPr txBox="1">
            <a:spLocks noGrp="1"/>
          </p:cNvSpPr>
          <p:nvPr>
            <p:ph type="subTitle" idx="1"/>
          </p:nvPr>
        </p:nvSpPr>
        <p:spPr>
          <a:xfrm>
            <a:off x="851225" y="1979069"/>
            <a:ext cx="27093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Put Simply:</a:t>
            </a:r>
            <a:endParaRPr dirty="0"/>
          </a:p>
        </p:txBody>
      </p:sp>
      <p:sp>
        <p:nvSpPr>
          <p:cNvPr id="426" name="Google Shape;426;p42"/>
          <p:cNvSpPr txBox="1">
            <a:spLocks noGrp="1"/>
          </p:cNvSpPr>
          <p:nvPr>
            <p:ph type="subTitle" idx="2"/>
          </p:nvPr>
        </p:nvSpPr>
        <p:spPr>
          <a:xfrm>
            <a:off x="851225" y="2449169"/>
            <a:ext cx="2709300" cy="180183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It is the decay from one regime type to another (EG a democracy to an electoral autocracy).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This can come about both gradually or quickly, such as through a coup.</a:t>
            </a:r>
            <a:endParaRPr lang="en" dirty="0" smtClean="0"/>
          </a:p>
        </p:txBody>
      </p:sp>
      <p:sp>
        <p:nvSpPr>
          <p:cNvPr id="427" name="Google Shape;427;p42"/>
          <p:cNvSpPr txBox="1">
            <a:spLocks noGrp="1"/>
          </p:cNvSpPr>
          <p:nvPr>
            <p:ph type="subTitle" idx="3"/>
          </p:nvPr>
        </p:nvSpPr>
        <p:spPr>
          <a:xfrm>
            <a:off x="4301225" y="2006434"/>
            <a:ext cx="27093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A Peak?</a:t>
            </a:r>
            <a:endParaRPr dirty="0"/>
          </a:p>
        </p:txBody>
      </p:sp>
      <p:sp>
        <p:nvSpPr>
          <p:cNvPr id="428" name="Google Shape;428;p42"/>
          <p:cNvSpPr txBox="1">
            <a:spLocks noGrp="1"/>
          </p:cNvSpPr>
          <p:nvPr>
            <p:ph type="subTitle" idx="4"/>
          </p:nvPr>
        </p:nvSpPr>
        <p:spPr>
          <a:xfrm>
            <a:off x="4301225" y="2451843"/>
            <a:ext cx="2709300" cy="10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Each of the three waves hit a “peak”, where the number of countries autocratizing now outpaces the number of countries democratizing.</a:t>
            </a:r>
            <a:endParaRPr dirty="0"/>
          </a:p>
        </p:txBody>
      </p:sp>
      <p:grpSp>
        <p:nvGrpSpPr>
          <p:cNvPr id="429" name="Google Shape;429;p42"/>
          <p:cNvGrpSpPr/>
          <p:nvPr/>
        </p:nvGrpSpPr>
        <p:grpSpPr>
          <a:xfrm>
            <a:off x="4393739" y="1510021"/>
            <a:ext cx="356471" cy="356471"/>
            <a:chOff x="1190625" y="238125"/>
            <a:chExt cx="5219200" cy="5219200"/>
          </a:xfrm>
        </p:grpSpPr>
        <p:sp>
          <p:nvSpPr>
            <p:cNvPr id="430" name="Google Shape;430;p42"/>
            <p:cNvSpPr/>
            <p:nvPr/>
          </p:nvSpPr>
          <p:spPr>
            <a:xfrm>
              <a:off x="4685025" y="582250"/>
              <a:ext cx="578200" cy="610825"/>
            </a:xfrm>
            <a:custGeom>
              <a:avLst/>
              <a:gdLst/>
              <a:ahLst/>
              <a:cxnLst/>
              <a:rect l="l" t="t" r="r" b="b"/>
              <a:pathLst>
                <a:path w="23128" h="24433" extrusionOk="0">
                  <a:moveTo>
                    <a:pt x="0" y="1"/>
                  </a:moveTo>
                  <a:lnTo>
                    <a:pt x="0" y="24433"/>
                  </a:lnTo>
                  <a:lnTo>
                    <a:pt x="23128" y="24433"/>
                  </a:lnTo>
                  <a:lnTo>
                    <a:pt x="23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p:nvPr/>
          </p:nvSpPr>
          <p:spPr>
            <a:xfrm>
              <a:off x="3647700" y="238125"/>
              <a:ext cx="731525" cy="1251800"/>
            </a:xfrm>
            <a:custGeom>
              <a:avLst/>
              <a:gdLst/>
              <a:ahLst/>
              <a:cxnLst/>
              <a:rect l="l" t="t" r="r" b="b"/>
              <a:pathLst>
                <a:path w="29261" h="50072" extrusionOk="0">
                  <a:moveTo>
                    <a:pt x="1" y="0"/>
                  </a:moveTo>
                  <a:lnTo>
                    <a:pt x="1" y="50071"/>
                  </a:lnTo>
                  <a:cubicBezTo>
                    <a:pt x="1990" y="49811"/>
                    <a:pt x="4013" y="49680"/>
                    <a:pt x="6101" y="49680"/>
                  </a:cubicBezTo>
                  <a:cubicBezTo>
                    <a:pt x="8188" y="49680"/>
                    <a:pt x="10211" y="49811"/>
                    <a:pt x="12233" y="50071"/>
                  </a:cubicBezTo>
                  <a:lnTo>
                    <a:pt x="12233" y="24465"/>
                  </a:lnTo>
                  <a:lnTo>
                    <a:pt x="29261" y="24465"/>
                  </a:lnTo>
                  <a:lnTo>
                    <a:pt x="29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2"/>
            <p:cNvSpPr/>
            <p:nvPr/>
          </p:nvSpPr>
          <p:spPr>
            <a:xfrm>
              <a:off x="1190625" y="3344350"/>
              <a:ext cx="737225" cy="382475"/>
            </a:xfrm>
            <a:custGeom>
              <a:avLst/>
              <a:gdLst/>
              <a:ahLst/>
              <a:cxnLst/>
              <a:rect l="l" t="t" r="r" b="b"/>
              <a:pathLst>
                <a:path w="29489" h="15299" extrusionOk="0">
                  <a:moveTo>
                    <a:pt x="0" y="0"/>
                  </a:moveTo>
                  <a:lnTo>
                    <a:pt x="0" y="15299"/>
                  </a:lnTo>
                  <a:lnTo>
                    <a:pt x="29488" y="15299"/>
                  </a:lnTo>
                  <a:lnTo>
                    <a:pt x="29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2"/>
            <p:cNvSpPr/>
            <p:nvPr/>
          </p:nvSpPr>
          <p:spPr>
            <a:xfrm>
              <a:off x="1190625" y="4032625"/>
              <a:ext cx="737225" cy="1424700"/>
            </a:xfrm>
            <a:custGeom>
              <a:avLst/>
              <a:gdLst/>
              <a:ahLst/>
              <a:cxnLst/>
              <a:rect l="l" t="t" r="r" b="b"/>
              <a:pathLst>
                <a:path w="29489" h="56988" extrusionOk="0">
                  <a:moveTo>
                    <a:pt x="0" y="0"/>
                  </a:moveTo>
                  <a:lnTo>
                    <a:pt x="0" y="56987"/>
                  </a:lnTo>
                  <a:lnTo>
                    <a:pt x="29488" y="56987"/>
                  </a:lnTo>
                  <a:lnTo>
                    <a:pt x="29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p:nvPr/>
          </p:nvSpPr>
          <p:spPr>
            <a:xfrm>
              <a:off x="5672575" y="4032625"/>
              <a:ext cx="737250" cy="1424700"/>
            </a:xfrm>
            <a:custGeom>
              <a:avLst/>
              <a:gdLst/>
              <a:ahLst/>
              <a:cxnLst/>
              <a:rect l="l" t="t" r="r" b="b"/>
              <a:pathLst>
                <a:path w="29490" h="56988" extrusionOk="0">
                  <a:moveTo>
                    <a:pt x="1" y="0"/>
                  </a:moveTo>
                  <a:lnTo>
                    <a:pt x="1" y="56987"/>
                  </a:lnTo>
                  <a:lnTo>
                    <a:pt x="29489" y="56987"/>
                  </a:lnTo>
                  <a:lnTo>
                    <a:pt x="29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5672575" y="3344350"/>
              <a:ext cx="737250" cy="382475"/>
            </a:xfrm>
            <a:custGeom>
              <a:avLst/>
              <a:gdLst/>
              <a:ahLst/>
              <a:cxnLst/>
              <a:rect l="l" t="t" r="r" b="b"/>
              <a:pathLst>
                <a:path w="29490" h="15299" extrusionOk="0">
                  <a:moveTo>
                    <a:pt x="1" y="0"/>
                  </a:moveTo>
                  <a:lnTo>
                    <a:pt x="1" y="15299"/>
                  </a:lnTo>
                  <a:lnTo>
                    <a:pt x="29489" y="15299"/>
                  </a:lnTo>
                  <a:lnTo>
                    <a:pt x="29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p:nvPr/>
          </p:nvSpPr>
          <p:spPr>
            <a:xfrm>
              <a:off x="2921100" y="1785925"/>
              <a:ext cx="1758225" cy="909300"/>
            </a:xfrm>
            <a:custGeom>
              <a:avLst/>
              <a:gdLst/>
              <a:ahLst/>
              <a:cxnLst/>
              <a:rect l="l" t="t" r="r" b="b"/>
              <a:pathLst>
                <a:path w="70329" h="36372" extrusionOk="0">
                  <a:moveTo>
                    <a:pt x="35165" y="1"/>
                  </a:moveTo>
                  <a:cubicBezTo>
                    <a:pt x="15788" y="1"/>
                    <a:pt x="0" y="15756"/>
                    <a:pt x="0" y="35132"/>
                  </a:cubicBezTo>
                  <a:lnTo>
                    <a:pt x="0" y="36372"/>
                  </a:lnTo>
                  <a:lnTo>
                    <a:pt x="70329" y="36372"/>
                  </a:lnTo>
                  <a:lnTo>
                    <a:pt x="70329" y="35132"/>
                  </a:lnTo>
                  <a:cubicBezTo>
                    <a:pt x="70329" y="15756"/>
                    <a:pt x="54541" y="1"/>
                    <a:pt x="35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2"/>
            <p:cNvSpPr/>
            <p:nvPr/>
          </p:nvSpPr>
          <p:spPr>
            <a:xfrm>
              <a:off x="2233625" y="3001025"/>
              <a:ext cx="3133175" cy="381675"/>
            </a:xfrm>
            <a:custGeom>
              <a:avLst/>
              <a:gdLst/>
              <a:ahLst/>
              <a:cxnLst/>
              <a:rect l="l" t="t" r="r" b="b"/>
              <a:pathLst>
                <a:path w="125327" h="15267" extrusionOk="0">
                  <a:moveTo>
                    <a:pt x="1" y="0"/>
                  </a:moveTo>
                  <a:lnTo>
                    <a:pt x="1" y="15266"/>
                  </a:lnTo>
                  <a:lnTo>
                    <a:pt x="125326" y="15266"/>
                  </a:lnTo>
                  <a:lnTo>
                    <a:pt x="125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2"/>
            <p:cNvSpPr/>
            <p:nvPr/>
          </p:nvSpPr>
          <p:spPr>
            <a:xfrm>
              <a:off x="2233625" y="3688475"/>
              <a:ext cx="381675" cy="1768850"/>
            </a:xfrm>
            <a:custGeom>
              <a:avLst/>
              <a:gdLst/>
              <a:ahLst/>
              <a:cxnLst/>
              <a:rect l="l" t="t" r="r" b="b"/>
              <a:pathLst>
                <a:path w="15267" h="70754" extrusionOk="0">
                  <a:moveTo>
                    <a:pt x="1" y="1"/>
                  </a:moveTo>
                  <a:lnTo>
                    <a:pt x="1" y="70753"/>
                  </a:lnTo>
                  <a:lnTo>
                    <a:pt x="15267" y="70753"/>
                  </a:lnTo>
                  <a:lnTo>
                    <a:pt x="15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p:nvPr/>
          </p:nvSpPr>
          <p:spPr>
            <a:xfrm>
              <a:off x="2921100" y="3688475"/>
              <a:ext cx="382500" cy="1768850"/>
            </a:xfrm>
            <a:custGeom>
              <a:avLst/>
              <a:gdLst/>
              <a:ahLst/>
              <a:cxnLst/>
              <a:rect l="l" t="t" r="r" b="b"/>
              <a:pathLst>
                <a:path w="15300" h="70754" extrusionOk="0">
                  <a:moveTo>
                    <a:pt x="0" y="1"/>
                  </a:moveTo>
                  <a:lnTo>
                    <a:pt x="0" y="70753"/>
                  </a:lnTo>
                  <a:lnTo>
                    <a:pt x="15299" y="70753"/>
                  </a:lnTo>
                  <a:lnTo>
                    <a:pt x="15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4296850" y="3688475"/>
              <a:ext cx="382475" cy="1768850"/>
            </a:xfrm>
            <a:custGeom>
              <a:avLst/>
              <a:gdLst/>
              <a:ahLst/>
              <a:cxnLst/>
              <a:rect l="l" t="t" r="r" b="b"/>
              <a:pathLst>
                <a:path w="15299" h="70754" extrusionOk="0">
                  <a:moveTo>
                    <a:pt x="0" y="1"/>
                  </a:moveTo>
                  <a:lnTo>
                    <a:pt x="0" y="70753"/>
                  </a:lnTo>
                  <a:lnTo>
                    <a:pt x="15299" y="70753"/>
                  </a:lnTo>
                  <a:lnTo>
                    <a:pt x="15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2"/>
            <p:cNvSpPr/>
            <p:nvPr/>
          </p:nvSpPr>
          <p:spPr>
            <a:xfrm>
              <a:off x="4985125" y="3688475"/>
              <a:ext cx="381675" cy="1768850"/>
            </a:xfrm>
            <a:custGeom>
              <a:avLst/>
              <a:gdLst/>
              <a:ahLst/>
              <a:cxnLst/>
              <a:rect l="l" t="t" r="r" b="b"/>
              <a:pathLst>
                <a:path w="15267" h="70754" extrusionOk="0">
                  <a:moveTo>
                    <a:pt x="0" y="1"/>
                  </a:moveTo>
                  <a:lnTo>
                    <a:pt x="0" y="70753"/>
                  </a:lnTo>
                  <a:lnTo>
                    <a:pt x="15266" y="70753"/>
                  </a:lnTo>
                  <a:lnTo>
                    <a:pt x="15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p:cNvSpPr/>
            <p:nvPr/>
          </p:nvSpPr>
          <p:spPr>
            <a:xfrm>
              <a:off x="3609375" y="3688475"/>
              <a:ext cx="381675" cy="1768850"/>
            </a:xfrm>
            <a:custGeom>
              <a:avLst/>
              <a:gdLst/>
              <a:ahLst/>
              <a:cxnLst/>
              <a:rect l="l" t="t" r="r" b="b"/>
              <a:pathLst>
                <a:path w="15267" h="70754" extrusionOk="0">
                  <a:moveTo>
                    <a:pt x="1" y="1"/>
                  </a:moveTo>
                  <a:lnTo>
                    <a:pt x="1" y="70753"/>
                  </a:lnTo>
                  <a:lnTo>
                    <a:pt x="15267" y="70753"/>
                  </a:lnTo>
                  <a:lnTo>
                    <a:pt x="15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42"/>
          <p:cNvGrpSpPr/>
          <p:nvPr/>
        </p:nvGrpSpPr>
        <p:grpSpPr>
          <a:xfrm>
            <a:off x="851225" y="1557001"/>
            <a:ext cx="238949" cy="356471"/>
            <a:chOff x="2050950" y="238125"/>
            <a:chExt cx="3498525" cy="5219200"/>
          </a:xfrm>
        </p:grpSpPr>
        <p:sp>
          <p:nvSpPr>
            <p:cNvPr id="444" name="Google Shape;444;p42"/>
            <p:cNvSpPr/>
            <p:nvPr/>
          </p:nvSpPr>
          <p:spPr>
            <a:xfrm>
              <a:off x="2604675" y="238125"/>
              <a:ext cx="736425" cy="879925"/>
            </a:xfrm>
            <a:custGeom>
              <a:avLst/>
              <a:gdLst/>
              <a:ahLst/>
              <a:cxnLst/>
              <a:rect l="l" t="t" r="r" b="b"/>
              <a:pathLst>
                <a:path w="29457" h="35197" extrusionOk="0">
                  <a:moveTo>
                    <a:pt x="24009" y="0"/>
                  </a:moveTo>
                  <a:lnTo>
                    <a:pt x="1" y="12004"/>
                  </a:lnTo>
                  <a:lnTo>
                    <a:pt x="1" y="35197"/>
                  </a:lnTo>
                  <a:lnTo>
                    <a:pt x="12233" y="35197"/>
                  </a:lnTo>
                  <a:lnTo>
                    <a:pt x="12233" y="19572"/>
                  </a:lnTo>
                  <a:lnTo>
                    <a:pt x="29457" y="10928"/>
                  </a:lnTo>
                  <a:lnTo>
                    <a:pt x="240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2"/>
            <p:cNvSpPr/>
            <p:nvPr/>
          </p:nvSpPr>
          <p:spPr>
            <a:xfrm>
              <a:off x="4259325" y="238125"/>
              <a:ext cx="736425" cy="879925"/>
            </a:xfrm>
            <a:custGeom>
              <a:avLst/>
              <a:gdLst/>
              <a:ahLst/>
              <a:cxnLst/>
              <a:rect l="l" t="t" r="r" b="b"/>
              <a:pathLst>
                <a:path w="29457" h="35197" extrusionOk="0">
                  <a:moveTo>
                    <a:pt x="5448" y="0"/>
                  </a:moveTo>
                  <a:lnTo>
                    <a:pt x="1" y="10928"/>
                  </a:lnTo>
                  <a:lnTo>
                    <a:pt x="17224" y="19572"/>
                  </a:lnTo>
                  <a:lnTo>
                    <a:pt x="17224" y="35197"/>
                  </a:lnTo>
                  <a:lnTo>
                    <a:pt x="29456" y="35197"/>
                  </a:lnTo>
                  <a:lnTo>
                    <a:pt x="29456" y="12004"/>
                  </a:lnTo>
                  <a:lnTo>
                    <a:pt x="5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2084400" y="5075650"/>
              <a:ext cx="3431625" cy="381675"/>
            </a:xfrm>
            <a:custGeom>
              <a:avLst/>
              <a:gdLst/>
              <a:ahLst/>
              <a:cxnLst/>
              <a:rect l="l" t="t" r="r" b="b"/>
              <a:pathLst>
                <a:path w="137265" h="15267" extrusionOk="0">
                  <a:moveTo>
                    <a:pt x="20486" y="0"/>
                  </a:moveTo>
                  <a:cubicBezTo>
                    <a:pt x="10830" y="0"/>
                    <a:pt x="2643" y="6426"/>
                    <a:pt x="0" y="15266"/>
                  </a:cubicBezTo>
                  <a:lnTo>
                    <a:pt x="137265" y="15266"/>
                  </a:lnTo>
                  <a:cubicBezTo>
                    <a:pt x="134623" y="6459"/>
                    <a:pt x="126435" y="0"/>
                    <a:pt x="116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2590000" y="2798775"/>
              <a:ext cx="2420425" cy="1971075"/>
            </a:xfrm>
            <a:custGeom>
              <a:avLst/>
              <a:gdLst/>
              <a:ahLst/>
              <a:cxnLst/>
              <a:rect l="l" t="t" r="r" b="b"/>
              <a:pathLst>
                <a:path w="96817" h="78843" extrusionOk="0">
                  <a:moveTo>
                    <a:pt x="1" y="0"/>
                  </a:moveTo>
                  <a:lnTo>
                    <a:pt x="5938" y="78843"/>
                  </a:lnTo>
                  <a:lnTo>
                    <a:pt x="90880" y="78843"/>
                  </a:lnTo>
                  <a:lnTo>
                    <a:pt x="96816" y="0"/>
                  </a:lnTo>
                  <a:lnTo>
                    <a:pt x="81452" y="0"/>
                  </a:lnTo>
                  <a:cubicBezTo>
                    <a:pt x="78582" y="15625"/>
                    <a:pt x="64849" y="27499"/>
                    <a:pt x="48409" y="27499"/>
                  </a:cubicBezTo>
                  <a:cubicBezTo>
                    <a:pt x="31968" y="27499"/>
                    <a:pt x="18235" y="15625"/>
                    <a:pt x="15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2050950" y="1423025"/>
              <a:ext cx="3498525" cy="1069950"/>
            </a:xfrm>
            <a:custGeom>
              <a:avLst/>
              <a:gdLst/>
              <a:ahLst/>
              <a:cxnLst/>
              <a:rect l="l" t="t" r="r" b="b"/>
              <a:pathLst>
                <a:path w="139941" h="42798" extrusionOk="0">
                  <a:moveTo>
                    <a:pt x="1" y="1"/>
                  </a:moveTo>
                  <a:lnTo>
                    <a:pt x="1" y="42798"/>
                  </a:lnTo>
                  <a:lnTo>
                    <a:pt x="36927" y="42798"/>
                  </a:lnTo>
                  <a:cubicBezTo>
                    <a:pt x="39797" y="27173"/>
                    <a:pt x="53530" y="15299"/>
                    <a:pt x="69971" y="15299"/>
                  </a:cubicBezTo>
                  <a:cubicBezTo>
                    <a:pt x="86411" y="15299"/>
                    <a:pt x="100144" y="27173"/>
                    <a:pt x="103014" y="42798"/>
                  </a:cubicBezTo>
                  <a:lnTo>
                    <a:pt x="139940" y="42798"/>
                  </a:lnTo>
                  <a:lnTo>
                    <a:pt x="139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3265225" y="2111300"/>
              <a:ext cx="1069975" cy="1069150"/>
            </a:xfrm>
            <a:custGeom>
              <a:avLst/>
              <a:gdLst/>
              <a:ahLst/>
              <a:cxnLst/>
              <a:rect l="l" t="t" r="r" b="b"/>
              <a:pathLst>
                <a:path w="42799" h="42766" extrusionOk="0">
                  <a:moveTo>
                    <a:pt x="28282" y="15267"/>
                  </a:moveTo>
                  <a:lnTo>
                    <a:pt x="28282" y="27499"/>
                  </a:lnTo>
                  <a:lnTo>
                    <a:pt x="14517" y="27499"/>
                  </a:lnTo>
                  <a:lnTo>
                    <a:pt x="14517" y="15267"/>
                  </a:lnTo>
                  <a:close/>
                  <a:moveTo>
                    <a:pt x="21400" y="1"/>
                  </a:moveTo>
                  <a:cubicBezTo>
                    <a:pt x="9591" y="1"/>
                    <a:pt x="1" y="9591"/>
                    <a:pt x="1" y="21367"/>
                  </a:cubicBezTo>
                  <a:cubicBezTo>
                    <a:pt x="1" y="33175"/>
                    <a:pt x="9591" y="42765"/>
                    <a:pt x="21400" y="42765"/>
                  </a:cubicBezTo>
                  <a:cubicBezTo>
                    <a:pt x="33208" y="42765"/>
                    <a:pt x="42798" y="33175"/>
                    <a:pt x="42798" y="21367"/>
                  </a:cubicBezTo>
                  <a:cubicBezTo>
                    <a:pt x="42798" y="9591"/>
                    <a:pt x="33208" y="1"/>
                    <a:pt x="21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3" name="Google Shape;703;p54"/>
          <p:cNvSpPr/>
          <p:nvPr/>
        </p:nvSpPr>
        <p:spPr>
          <a:xfrm rot="5400000">
            <a:off x="992458" y="330822"/>
            <a:ext cx="3687338" cy="460173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4"/>
          <p:cNvSpPr txBox="1">
            <a:spLocks noGrp="1"/>
          </p:cNvSpPr>
          <p:nvPr>
            <p:ph type="title"/>
          </p:nvPr>
        </p:nvSpPr>
        <p:spPr>
          <a:xfrm>
            <a:off x="4994796" y="101982"/>
            <a:ext cx="4085861" cy="137207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Democracy is Not a Permanent Fixture</a:t>
            </a:r>
            <a:endParaRPr dirty="0"/>
          </a:p>
        </p:txBody>
      </p:sp>
      <p:sp>
        <p:nvSpPr>
          <p:cNvPr id="706" name="Google Shape;706;p54"/>
          <p:cNvSpPr txBox="1">
            <a:spLocks noGrp="1"/>
          </p:cNvSpPr>
          <p:nvPr>
            <p:ph type="subTitle" idx="1"/>
          </p:nvPr>
        </p:nvSpPr>
        <p:spPr>
          <a:xfrm>
            <a:off x="5288597" y="1474059"/>
            <a:ext cx="3855403" cy="2908811"/>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smtClean="0"/>
              <a:t>It was once believed that stable</a:t>
            </a:r>
            <a:r>
              <a:rPr lang="en-US" dirty="0"/>
              <a:t>, wealthy democracies would remain so. However, the mid-2000s have shown that even seemingly-stable democracies have recently shown a trend of democratic backsliding</a:t>
            </a:r>
            <a:r>
              <a:rPr lang="en-US" dirty="0" smtClean="0"/>
              <a:t>.</a:t>
            </a:r>
          </a:p>
          <a:p>
            <a:pPr marL="285750" lvl="0" indent="-285750" algn="l">
              <a:buFont typeface="Arial" panose="020B0604020202020204" pitchFamily="34" charset="0"/>
              <a:buChar char="•"/>
            </a:pPr>
            <a:endParaRPr lang="en-US" dirty="0"/>
          </a:p>
          <a:p>
            <a:pPr marL="285750" lvl="0" indent="-285750" algn="l">
              <a:buFont typeface="Arial" panose="020B0604020202020204" pitchFamily="34" charset="0"/>
              <a:buChar char="•"/>
            </a:pPr>
            <a:r>
              <a:rPr lang="en-US" dirty="0" smtClean="0"/>
              <a:t>Perhaps </a:t>
            </a:r>
            <a:r>
              <a:rPr lang="en-US" dirty="0"/>
              <a:t>the most notorious of this was the rise of right-wing populism since the Great Recession, with numerous populist political parties </a:t>
            </a:r>
            <a:r>
              <a:rPr lang="en-US" dirty="0" smtClean="0"/>
              <a:t>imbedding </a:t>
            </a:r>
            <a:r>
              <a:rPr lang="en-US" dirty="0"/>
              <a:t>themselves in democratic institutions despite advocating for or using undemocratic </a:t>
            </a:r>
            <a:r>
              <a:rPr lang="en-US" dirty="0" smtClean="0"/>
              <a:t>methods.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86" y="850732"/>
            <a:ext cx="4439278" cy="2960963"/>
          </a:xfrm>
          <a:prstGeom prst="rect">
            <a:avLst/>
          </a:prstGeom>
        </p:spPr>
      </p:pic>
      <p:sp>
        <p:nvSpPr>
          <p:cNvPr id="9" name="Google Shape;706;p54"/>
          <p:cNvSpPr txBox="1">
            <a:spLocks/>
          </p:cNvSpPr>
          <p:nvPr/>
        </p:nvSpPr>
        <p:spPr>
          <a:xfrm>
            <a:off x="651378" y="3811695"/>
            <a:ext cx="4439279" cy="11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lgn="l"/>
            <a:r>
              <a:rPr lang="en-US" sz="1200" dirty="0" smtClean="0"/>
              <a:t>Right-wing populists Viktor </a:t>
            </a:r>
            <a:r>
              <a:rPr lang="en-US" sz="1200" dirty="0" err="1" smtClean="0"/>
              <a:t>Orbán</a:t>
            </a:r>
            <a:r>
              <a:rPr lang="en-US" sz="1200" dirty="0" smtClean="0"/>
              <a:t> </a:t>
            </a:r>
            <a:r>
              <a:rPr lang="en-US" sz="1200" dirty="0"/>
              <a:t>(left)</a:t>
            </a:r>
            <a:r>
              <a:rPr lang="en-US" sz="1200" dirty="0" smtClean="0"/>
              <a:t> of Hungary’s </a:t>
            </a:r>
            <a:r>
              <a:rPr lang="en-US" sz="1200" dirty="0" err="1" smtClean="0"/>
              <a:t>Fidesz</a:t>
            </a:r>
            <a:r>
              <a:rPr lang="en-US" sz="1200" dirty="0"/>
              <a:t> </a:t>
            </a:r>
            <a:r>
              <a:rPr lang="en-US" sz="1200" dirty="0" smtClean="0"/>
              <a:t>and </a:t>
            </a:r>
            <a:r>
              <a:rPr lang="en-US" sz="1200" dirty="0"/>
              <a:t>Santiago </a:t>
            </a:r>
            <a:r>
              <a:rPr lang="en-US" sz="1200" dirty="0" err="1" smtClean="0"/>
              <a:t>Abascal</a:t>
            </a:r>
            <a:r>
              <a:rPr lang="en-US" sz="1200" dirty="0" smtClean="0"/>
              <a:t> </a:t>
            </a:r>
            <a:r>
              <a:rPr lang="en-US" sz="1200" dirty="0"/>
              <a:t>(right) </a:t>
            </a:r>
            <a:r>
              <a:rPr lang="en-US" sz="1200" dirty="0" smtClean="0"/>
              <a:t>of Spain’s </a:t>
            </a:r>
            <a:r>
              <a:rPr lang="en-US" sz="1200" dirty="0" err="1" smtClean="0"/>
              <a:t>Vox</a:t>
            </a:r>
            <a:r>
              <a:rPr lang="en-US" sz="1200" dirty="0"/>
              <a:t> </a:t>
            </a:r>
            <a:r>
              <a:rPr lang="en-US" sz="1200" dirty="0" smtClean="0"/>
              <a:t>(</a:t>
            </a:r>
            <a:r>
              <a:rPr lang="en-US" sz="1200" dirty="0" err="1" smtClean="0"/>
              <a:t>Img</a:t>
            </a:r>
            <a:r>
              <a:rPr lang="en-US" sz="1200" dirty="0" smtClean="0"/>
              <a:t>. credit VOX </a:t>
            </a:r>
            <a:r>
              <a:rPr lang="en-US" sz="1200" dirty="0" err="1" smtClean="0"/>
              <a:t>España</a:t>
            </a:r>
            <a:r>
              <a:rPr lang="en-US" sz="1200" dirty="0" smtClean="0"/>
              <a:t>) </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3"/>
          <p:cNvSpPr txBox="1">
            <a:spLocks noGrp="1"/>
          </p:cNvSpPr>
          <p:nvPr>
            <p:ph type="title"/>
          </p:nvPr>
        </p:nvSpPr>
        <p:spPr>
          <a:xfrm>
            <a:off x="713225" y="445025"/>
            <a:ext cx="827465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Measuring Democracy: the V-Dem Project</a:t>
            </a:r>
            <a:endParaRPr dirty="0"/>
          </a:p>
        </p:txBody>
      </p:sp>
      <p:sp>
        <p:nvSpPr>
          <p:cNvPr id="455" name="Google Shape;455;p43"/>
          <p:cNvSpPr txBox="1">
            <a:spLocks noGrp="1"/>
          </p:cNvSpPr>
          <p:nvPr>
            <p:ph type="subTitle" idx="1"/>
          </p:nvPr>
        </p:nvSpPr>
        <p:spPr>
          <a:xfrm>
            <a:off x="864427"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Polarization</a:t>
            </a:r>
            <a:endParaRPr dirty="0"/>
          </a:p>
        </p:txBody>
      </p:sp>
      <p:sp>
        <p:nvSpPr>
          <p:cNvPr id="456" name="Google Shape;456;p43"/>
          <p:cNvSpPr txBox="1">
            <a:spLocks noGrp="1"/>
          </p:cNvSpPr>
          <p:nvPr>
            <p:ph type="subTitle" idx="2"/>
          </p:nvPr>
        </p:nvSpPr>
        <p:spPr>
          <a:xfrm>
            <a:off x="864427" y="2954925"/>
            <a:ext cx="2279700" cy="860100"/>
          </a:xfrm>
          <a:prstGeom prst="rect">
            <a:avLst/>
          </a:prstGeom>
        </p:spPr>
        <p:txBody>
          <a:bodyPr spcFirstLastPara="1" wrap="square" lIns="91425" tIns="91425" rIns="91425" bIns="91425" anchor="t" anchorCtr="0">
            <a:noAutofit/>
          </a:bodyPr>
          <a:lstStyle/>
          <a:p>
            <a:pPr lvl="0" indent="0"/>
            <a:r>
              <a:rPr lang="en-US" dirty="0" smtClean="0"/>
              <a:t>-Whether </a:t>
            </a:r>
            <a:r>
              <a:rPr lang="en-US" dirty="0"/>
              <a:t>or not political camps interact in a friendly manner.</a:t>
            </a:r>
            <a:endParaRPr dirty="0"/>
          </a:p>
        </p:txBody>
      </p:sp>
      <p:sp>
        <p:nvSpPr>
          <p:cNvPr id="457" name="Google Shape;457;p43"/>
          <p:cNvSpPr txBox="1">
            <a:spLocks noGrp="1"/>
          </p:cNvSpPr>
          <p:nvPr>
            <p:ph type="subTitle" idx="3"/>
          </p:nvPr>
        </p:nvSpPr>
        <p:spPr>
          <a:xfrm>
            <a:off x="3432139"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Populism</a:t>
            </a:r>
            <a:endParaRPr dirty="0"/>
          </a:p>
        </p:txBody>
      </p:sp>
      <p:sp>
        <p:nvSpPr>
          <p:cNvPr id="458" name="Google Shape;458;p43"/>
          <p:cNvSpPr txBox="1">
            <a:spLocks noGrp="1"/>
          </p:cNvSpPr>
          <p:nvPr>
            <p:ph type="subTitle" idx="4"/>
          </p:nvPr>
        </p:nvSpPr>
        <p:spPr>
          <a:xfrm>
            <a:off x="3432139" y="2954925"/>
            <a:ext cx="2279700" cy="860100"/>
          </a:xfrm>
          <a:prstGeom prst="rect">
            <a:avLst/>
          </a:prstGeom>
        </p:spPr>
        <p:txBody>
          <a:bodyPr spcFirstLastPara="1" wrap="square" lIns="91425" tIns="91425" rIns="91425" bIns="91425" anchor="t" anchorCtr="0">
            <a:noAutofit/>
          </a:bodyPr>
          <a:lstStyle/>
          <a:p>
            <a:pPr lvl="0" indent="0"/>
            <a:r>
              <a:rPr lang="en" dirty="0" smtClean="0"/>
              <a:t>-</a:t>
            </a:r>
            <a:r>
              <a:rPr lang="en-US" dirty="0"/>
              <a:t>The use of anti-establishment and anti-elite rhetoric, along with talks of reducing political </a:t>
            </a:r>
            <a:r>
              <a:rPr lang="en-US" dirty="0" smtClean="0"/>
              <a:t>corruption. </a:t>
            </a:r>
          </a:p>
        </p:txBody>
      </p:sp>
      <p:sp>
        <p:nvSpPr>
          <p:cNvPr id="459" name="Google Shape;459;p43"/>
          <p:cNvSpPr txBox="1">
            <a:spLocks noGrp="1"/>
          </p:cNvSpPr>
          <p:nvPr>
            <p:ph type="subTitle" idx="5"/>
          </p:nvPr>
        </p:nvSpPr>
        <p:spPr>
          <a:xfrm>
            <a:off x="5999864"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Wealth Inequality</a:t>
            </a:r>
            <a:endParaRPr dirty="0"/>
          </a:p>
        </p:txBody>
      </p:sp>
      <p:sp>
        <p:nvSpPr>
          <p:cNvPr id="460" name="Google Shape;460;p43"/>
          <p:cNvSpPr txBox="1">
            <a:spLocks noGrp="1"/>
          </p:cNvSpPr>
          <p:nvPr>
            <p:ph type="subTitle" idx="6"/>
          </p:nvPr>
        </p:nvSpPr>
        <p:spPr>
          <a:xfrm>
            <a:off x="5999864" y="2954925"/>
            <a:ext cx="2279700" cy="860100"/>
          </a:xfrm>
          <a:prstGeom prst="rect">
            <a:avLst/>
          </a:prstGeom>
        </p:spPr>
        <p:txBody>
          <a:bodyPr spcFirstLastPara="1" wrap="square" lIns="91425" tIns="91425" rIns="91425" bIns="91425" anchor="t" anchorCtr="0">
            <a:noAutofit/>
          </a:bodyPr>
          <a:lstStyle/>
          <a:p>
            <a:pPr lvl="0" indent="0"/>
            <a:r>
              <a:rPr lang="en-US" dirty="0" smtClean="0"/>
              <a:t>-The </a:t>
            </a:r>
            <a:r>
              <a:rPr lang="en-US" dirty="0"/>
              <a:t>dispersion of income across the entire income distribution</a:t>
            </a:r>
            <a:endParaRPr dirty="0"/>
          </a:p>
        </p:txBody>
      </p:sp>
      <p:sp>
        <p:nvSpPr>
          <p:cNvPr id="41" name="Google Shape;456;p43"/>
          <p:cNvSpPr txBox="1">
            <a:spLocks/>
          </p:cNvSpPr>
          <p:nvPr/>
        </p:nvSpPr>
        <p:spPr>
          <a:xfrm>
            <a:off x="713225" y="1022824"/>
            <a:ext cx="7717500" cy="1558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r>
              <a:rPr lang="en-US" dirty="0"/>
              <a:t>The Varieties of Democracy Project is a </a:t>
            </a:r>
            <a:r>
              <a:rPr lang="en-US" dirty="0" smtClean="0"/>
              <a:t>data collection effort in an attempt to provide an “overview of the state of democracy in the world”. They use five indices for what a democracy actually is, and then also collect data for numerous factors that may affect these indices. The V-Dem Project also analyzes political parties in much the same way, except this time having only two indices. It was already decided which factors most influenced the democracy level.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0"/>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Designing an App</a:t>
            </a:r>
            <a:endParaRPr sz="3500" dirty="0">
              <a:latin typeface="Gantari"/>
              <a:ea typeface="Gantari"/>
              <a:cs typeface="Gantari"/>
              <a:sym typeface="Gantari"/>
            </a:endParaRPr>
          </a:p>
        </p:txBody>
      </p:sp>
      <p:sp>
        <p:nvSpPr>
          <p:cNvPr id="412" name="Google Shape;412;p40"/>
          <p:cNvSpPr txBox="1">
            <a:spLocks noGrp="1"/>
          </p:cNvSpPr>
          <p:nvPr>
            <p:ph type="subTitle" idx="1"/>
          </p:nvPr>
        </p:nvSpPr>
        <p:spPr>
          <a:xfrm>
            <a:off x="750045" y="1685668"/>
            <a:ext cx="3678300" cy="2346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The point was not to find the results of what the V-Dem already did, rather to visualize it in a way that was interactive an accessable.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This is a visualization of three different datasets hoping to tell a story that convey the same end-goal. </a:t>
            </a:r>
            <a:endParaRPr dirty="0"/>
          </a:p>
        </p:txBody>
      </p:sp>
      <p:sp>
        <p:nvSpPr>
          <p:cNvPr id="413" name="Google Shape;413;p40"/>
          <p:cNvSpPr txBox="1">
            <a:spLocks noGrp="1"/>
          </p:cNvSpPr>
          <p:nvPr>
            <p:ph type="subTitle" idx="2"/>
          </p:nvPr>
        </p:nvSpPr>
        <p:spPr>
          <a:xfrm>
            <a:off x="4715655" y="1685668"/>
            <a:ext cx="3678300" cy="2346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R-Shiny used multiple methods that introduced trends and both linear and non-linear models to answer the question if democracy is dissappearing lately.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US" dirty="0" smtClean="0"/>
              <a:t>The hope, then, is to match the base assumption of the key factors that V-Dem assumed.</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327" y="976206"/>
            <a:ext cx="6921643" cy="2692829"/>
          </a:xfrm>
          <a:prstGeom prst="rect">
            <a:avLst/>
          </a:prstGeom>
        </p:spPr>
      </p:pic>
      <p:sp>
        <p:nvSpPr>
          <p:cNvPr id="722" name="Google Shape;722;p56"/>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Glimpse at the World</a:t>
            </a:r>
            <a:endParaRPr dirty="0"/>
          </a:p>
        </p:txBody>
      </p:sp>
      <p:sp>
        <p:nvSpPr>
          <p:cNvPr id="775" name="Google Shape;775;p56"/>
          <p:cNvSpPr txBox="1"/>
          <p:nvPr/>
        </p:nvSpPr>
        <p:spPr>
          <a:xfrm flipH="1">
            <a:off x="6348225" y="3787231"/>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China</a:t>
            </a:r>
            <a:endParaRPr sz="2000" dirty="0">
              <a:solidFill>
                <a:schemeClr val="dk1"/>
              </a:solidFill>
              <a:latin typeface="Rokkitt"/>
              <a:ea typeface="Rokkitt"/>
              <a:cs typeface="Rokkitt"/>
              <a:sym typeface="Rokkitt"/>
            </a:endParaRPr>
          </a:p>
        </p:txBody>
      </p:sp>
      <p:sp>
        <p:nvSpPr>
          <p:cNvPr id="776" name="Google Shape;776;p56"/>
          <p:cNvSpPr txBox="1"/>
          <p:nvPr/>
        </p:nvSpPr>
        <p:spPr>
          <a:xfrm flipH="1">
            <a:off x="813776" y="3785841"/>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Canada</a:t>
            </a:r>
            <a:endParaRPr sz="2000" dirty="0">
              <a:solidFill>
                <a:schemeClr val="dk1"/>
              </a:solidFill>
              <a:latin typeface="Rokkitt"/>
              <a:ea typeface="Rokkitt"/>
              <a:cs typeface="Rokkitt"/>
              <a:sym typeface="Rokkitt"/>
            </a:endParaRPr>
          </a:p>
        </p:txBody>
      </p:sp>
      <p:sp>
        <p:nvSpPr>
          <p:cNvPr id="777" name="Google Shape;777;p56"/>
          <p:cNvSpPr txBox="1"/>
          <p:nvPr/>
        </p:nvSpPr>
        <p:spPr>
          <a:xfrm flipH="1">
            <a:off x="3615945" y="3812327"/>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Poland</a:t>
            </a:r>
            <a:endParaRPr sz="2000" dirty="0">
              <a:solidFill>
                <a:schemeClr val="dk1"/>
              </a:solidFill>
              <a:latin typeface="Rokkitt"/>
              <a:ea typeface="Rokkitt"/>
              <a:cs typeface="Rokkitt"/>
              <a:sym typeface="Rokkitt"/>
            </a:endParaRPr>
          </a:p>
        </p:txBody>
      </p:sp>
      <p:sp>
        <p:nvSpPr>
          <p:cNvPr id="778" name="Google Shape;778;p56"/>
          <p:cNvSpPr txBox="1"/>
          <p:nvPr/>
        </p:nvSpPr>
        <p:spPr>
          <a:xfrm flipH="1">
            <a:off x="6325923"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 Closed Autocracy</a:t>
            </a:r>
            <a:endParaRPr dirty="0">
              <a:solidFill>
                <a:schemeClr val="dk1"/>
              </a:solidFill>
              <a:latin typeface="Nunito"/>
              <a:ea typeface="Nunito"/>
              <a:cs typeface="Nunito"/>
              <a:sym typeface="Nunito"/>
            </a:endParaRPr>
          </a:p>
        </p:txBody>
      </p:sp>
      <p:sp>
        <p:nvSpPr>
          <p:cNvPr id="779" name="Google Shape;779;p56"/>
          <p:cNvSpPr txBox="1"/>
          <p:nvPr/>
        </p:nvSpPr>
        <p:spPr>
          <a:xfrm flipH="1">
            <a:off x="809594"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 Liberal Democracy</a:t>
            </a:r>
            <a:endParaRPr dirty="0">
              <a:solidFill>
                <a:schemeClr val="dk1"/>
              </a:solidFill>
              <a:latin typeface="Nunito"/>
              <a:ea typeface="Nunito"/>
              <a:cs typeface="Nunito"/>
              <a:sym typeface="Nunito"/>
            </a:endParaRPr>
          </a:p>
        </p:txBody>
      </p:sp>
      <p:sp>
        <p:nvSpPr>
          <p:cNvPr id="780" name="Google Shape;780;p56"/>
          <p:cNvSpPr txBox="1"/>
          <p:nvPr/>
        </p:nvSpPr>
        <p:spPr>
          <a:xfrm flipH="1">
            <a:off x="3615945"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an Electoral Autocracy</a:t>
            </a:r>
            <a:endParaRPr dirty="0">
              <a:solidFill>
                <a:schemeClr val="dk1"/>
              </a:solidFill>
              <a:latin typeface="Nunito"/>
              <a:ea typeface="Nunito"/>
              <a:cs typeface="Nunito"/>
              <a:sym typeface="Nunito"/>
            </a:endParaRPr>
          </a:p>
        </p:txBody>
      </p:sp>
      <p:cxnSp>
        <p:nvCxnSpPr>
          <p:cNvPr id="781" name="Google Shape;781;p56"/>
          <p:cNvCxnSpPr>
            <a:stCxn id="776" idx="0"/>
          </p:cNvCxnSpPr>
          <p:nvPr/>
        </p:nvCxnSpPr>
        <p:spPr>
          <a:xfrm rot="5400000" flipH="1" flipV="1">
            <a:off x="1200904" y="2566465"/>
            <a:ext cx="1884648" cy="554104"/>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782" name="Google Shape;782;p56"/>
          <p:cNvCxnSpPr/>
          <p:nvPr/>
        </p:nvCxnSpPr>
        <p:spPr>
          <a:xfrm rot="16200000" flipV="1">
            <a:off x="3714549" y="2897046"/>
            <a:ext cx="1787128" cy="24097"/>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783" name="Google Shape;783;p56"/>
          <p:cNvCxnSpPr/>
          <p:nvPr/>
        </p:nvCxnSpPr>
        <p:spPr>
          <a:xfrm rot="16200000" flipV="1">
            <a:off x="6174605" y="2594671"/>
            <a:ext cx="1391276" cy="1044035"/>
          </a:xfrm>
          <a:prstGeom prst="bentConnector3">
            <a:avLst>
              <a:gd name="adj1" fmla="val 21680"/>
            </a:avLst>
          </a:prstGeom>
          <a:noFill/>
          <a:ln w="19050" cap="flat" cmpd="sng">
            <a:solidFill>
              <a:schemeClr val="dk1"/>
            </a:solidFill>
            <a:prstDash val="solid"/>
            <a:round/>
            <a:headEnd type="none" w="med" len="med"/>
            <a:tailEnd type="diamond" w="med" len="med"/>
          </a:ln>
        </p:spPr>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159" y="1860466"/>
            <a:ext cx="1048424" cy="31013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2201" y="2252961"/>
            <a:ext cx="1048424" cy="3195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9"/>
          <p:cNvSpPr txBox="1">
            <a:spLocks noGrp="1"/>
          </p:cNvSpPr>
          <p:nvPr>
            <p:ph type="title"/>
          </p:nvPr>
        </p:nvSpPr>
        <p:spPr>
          <a:xfrm>
            <a:off x="1018025" y="770263"/>
            <a:ext cx="2744400" cy="22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 Worrying Trend</a:t>
            </a:r>
            <a:endParaRPr dirty="0"/>
          </a:p>
        </p:txBody>
      </p:sp>
      <p:sp>
        <p:nvSpPr>
          <p:cNvPr id="635" name="Google Shape;635;p49"/>
          <p:cNvSpPr txBox="1">
            <a:spLocks noGrp="1"/>
          </p:cNvSpPr>
          <p:nvPr>
            <p:ph type="body" idx="1"/>
          </p:nvPr>
        </p:nvSpPr>
        <p:spPr>
          <a:xfrm>
            <a:off x="185854" y="2007220"/>
            <a:ext cx="4274671" cy="2351919"/>
          </a:xfrm>
          <a:prstGeom prst="rect">
            <a:avLst/>
          </a:prstGeom>
        </p:spPr>
        <p:txBody>
          <a:bodyPr spcFirstLastPara="1" wrap="square" lIns="91425" tIns="91425" rIns="91425" bIns="91425" anchor="t" anchorCtr="0">
            <a:noAutofit/>
          </a:bodyPr>
          <a:lstStyle/>
          <a:p>
            <a:pPr marL="285750" indent="-285750">
              <a:spcAft>
                <a:spcPts val="1600"/>
              </a:spcAft>
            </a:pPr>
            <a:r>
              <a:rPr lang="en" dirty="0" smtClean="0"/>
              <a:t>According to the V-Dem Index, global liberal democracy levels have been on the decline. This means that the rise of autocracies have surpassed countries becoming democracies. </a:t>
            </a:r>
          </a:p>
          <a:p>
            <a:pPr marL="285750" indent="-285750">
              <a:spcAft>
                <a:spcPts val="1600"/>
              </a:spcAft>
            </a:pPr>
            <a:r>
              <a:rPr lang="en" dirty="0" smtClean="0"/>
              <a:t>This graph in particular shows the worrying trend of already at-risk countries slipping further into autocracy, with the countries selected being the worst offenders.</a:t>
            </a:r>
            <a:endParaRPr lang="e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525" y="770263"/>
            <a:ext cx="4683475" cy="3749365"/>
          </a:xfrm>
          <a:prstGeom prst="rect">
            <a:avLst/>
          </a:prstGeom>
        </p:spPr>
      </p:pic>
      <p:sp>
        <p:nvSpPr>
          <p:cNvPr id="7" name="TextBox 6"/>
          <p:cNvSpPr txBox="1"/>
          <p:nvPr/>
        </p:nvSpPr>
        <p:spPr>
          <a:xfrm>
            <a:off x="4913989" y="462486"/>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Liberal Democracy Levels By Year</a:t>
            </a:r>
            <a:endParaRPr lang="en-US" dirty="0">
              <a:solidFill>
                <a:schemeClr val="tx1"/>
              </a:solidFill>
              <a:latin typeface="Nunito"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25" y="462175"/>
            <a:ext cx="7717500" cy="577800"/>
          </a:xfrm>
        </p:spPr>
        <p:txBody>
          <a:bodyPr/>
          <a:lstStyle/>
          <a:p>
            <a:r>
              <a:rPr lang="en-US" dirty="0" smtClean="0"/>
              <a:t>Populism as a Factor</a:t>
            </a:r>
            <a:endParaRPr lang="en-US" dirty="0"/>
          </a:p>
        </p:txBody>
      </p:sp>
      <p:sp>
        <p:nvSpPr>
          <p:cNvPr id="3" name="Subtitle 2"/>
          <p:cNvSpPr>
            <a:spLocks noGrp="1"/>
          </p:cNvSpPr>
          <p:nvPr>
            <p:ph type="subTitle" idx="1"/>
          </p:nvPr>
        </p:nvSpPr>
        <p:spPr>
          <a:xfrm>
            <a:off x="284075" y="1039975"/>
            <a:ext cx="3678300" cy="3005278"/>
          </a:xfrm>
        </p:spPr>
        <p:txBody>
          <a:bodyPr/>
          <a:lstStyle/>
          <a:p>
            <a:pPr marL="196850" indent="-285750">
              <a:buFont typeface="Arial" panose="020B0604020202020204" pitchFamily="34" charset="0"/>
              <a:buChar char="•"/>
            </a:pPr>
            <a:r>
              <a:rPr lang="en-US" dirty="0" smtClean="0"/>
              <a:t>Populism is a separate index from the others, taking into account party behavior within the government. While the democracy index chosen was narrowed down to one (liberal democracy), the populism index was still kept as two: level of anti-pluralism and populist rhetoric.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Pluralism is how “agreeable” said political party is with other political factions.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On the right shows the general increase in populism over the years, especially since the 2000’s.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525" y="1022825"/>
            <a:ext cx="4752475" cy="3856054"/>
          </a:xfrm>
          <a:prstGeom prst="rect">
            <a:avLst/>
          </a:prstGeom>
        </p:spPr>
      </p:pic>
      <p:sp>
        <p:nvSpPr>
          <p:cNvPr id="6" name="TextBox 5"/>
          <p:cNvSpPr txBox="1"/>
          <p:nvPr/>
        </p:nvSpPr>
        <p:spPr>
          <a:xfrm>
            <a:off x="4646543" y="715048"/>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Populist Rhetoric in Political Parties By Year</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518190675"/>
      </p:ext>
    </p:extLst>
  </p:cSld>
  <p:clrMapOvr>
    <a:masterClrMapping/>
  </p:clrMapOvr>
</p:sld>
</file>

<file path=ppt/theme/theme1.xml><?xml version="1.0" encoding="utf-8"?>
<a:theme xmlns:a="http://schemas.openxmlformats.org/drawingml/2006/main" name="International Treaties: Vienna Convention on Diplomatic Relations by Slidesgo">
  <a:themeElements>
    <a:clrScheme name="Simple Light">
      <a:dk1>
        <a:srgbClr val="FFFFFF"/>
      </a:dk1>
      <a:lt1>
        <a:srgbClr val="202143"/>
      </a:lt1>
      <a:dk2>
        <a:srgbClr val="39375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1567</TotalTime>
  <Words>1739</Words>
  <Application>Microsoft Office PowerPoint</Application>
  <PresentationFormat>On-screen Show (16:9)</PresentationFormat>
  <Paragraphs>121</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Gantari</vt:lpstr>
      <vt:lpstr>Rokkitt</vt:lpstr>
      <vt:lpstr>Nunito</vt:lpstr>
      <vt:lpstr>International Treaties: Vienna Convention on Diplomatic Relations by Slidesgo</vt:lpstr>
      <vt:lpstr>Democratic Backsliding: The Rise of Autocratization </vt:lpstr>
      <vt:lpstr>Electoral Autocracy</vt:lpstr>
      <vt:lpstr>What Is Democratic Backsliding?</vt:lpstr>
      <vt:lpstr>Democracy is Not a Permanent Fixture</vt:lpstr>
      <vt:lpstr>Measuring Democracy: the V-Dem Project</vt:lpstr>
      <vt:lpstr>Designing an App</vt:lpstr>
      <vt:lpstr>A Glimpse at the World</vt:lpstr>
      <vt:lpstr>A Worrying Trend</vt:lpstr>
      <vt:lpstr>Populism as a Factor</vt:lpstr>
      <vt:lpstr>A New Order: The Populist Rhetoric</vt:lpstr>
      <vt:lpstr>A New Type of Wave: Political Polarization</vt:lpstr>
      <vt:lpstr>The Inescapable Trend</vt:lpstr>
      <vt:lpstr>Unique Threat to Democracy</vt:lpstr>
      <vt:lpstr>PowerPoint Presentation</vt:lpstr>
      <vt:lpstr>A Faltering Assumption</vt:lpstr>
      <vt:lpstr>Conclusion: Is Democracy At Risk?</vt:lpstr>
      <vt:lpstr>Future Works and Revisions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Democratic Backsliding: Vienna Convention on Diplomatic Relations</dc:title>
  <cp:lastModifiedBy>Daniel Immediato</cp:lastModifiedBy>
  <cp:revision>44</cp:revision>
  <dcterms:modified xsi:type="dcterms:W3CDTF">2024-04-01T06:36:08Z</dcterms:modified>
</cp:coreProperties>
</file>