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6" r:id="rId4"/>
    <p:sldId id="287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75" r:id="rId17"/>
    <p:sldId id="277" r:id="rId18"/>
    <p:sldId id="278" r:id="rId19"/>
    <p:sldId id="279" r:id="rId20"/>
    <p:sldId id="281" r:id="rId21"/>
    <p:sldId id="299" r:id="rId22"/>
    <p:sldId id="301" r:id="rId23"/>
    <p:sldId id="28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FED"/>
    <a:srgbClr val="4684EA"/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74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Скорость загрузки (Мбит/сек)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Лист1!$A$2:$A$4</c:f>
              <c:strCache>
                <c:ptCount val="3"/>
                <c:pt idx="0">
                  <c:v>Приоритет 6</c:v>
                </c:pt>
                <c:pt idx="1">
                  <c:v>Приоритет 3</c:v>
                </c:pt>
                <c:pt idx="2">
                  <c:v>Приоритет 1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099840"/>
        <c:axId val="36952256"/>
      </c:barChart>
      <c:catAx>
        <c:axId val="96099840"/>
        <c:scaling>
          <c:orientation val="minMax"/>
        </c:scaling>
        <c:delete val="0"/>
        <c:axPos val="b"/>
        <c:majorTickMark val="out"/>
        <c:minorTickMark val="none"/>
        <c:tickLblPos val="nextTo"/>
        <c:crossAx val="36952256"/>
        <c:crosses val="autoZero"/>
        <c:auto val="1"/>
        <c:lblAlgn val="ctr"/>
        <c:lblOffset val="100"/>
        <c:noMultiLvlLbl val="0"/>
      </c:catAx>
      <c:valAx>
        <c:axId val="36952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099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C2B4E-4FB2-4E21-8387-C6E31879E0F8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F156-6D5F-43DA-9FCB-5E751EDC88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74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22.05.2018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40"/>
          <a:stretch/>
        </p:blipFill>
        <p:spPr>
          <a:xfrm>
            <a:off x="0" y="0"/>
            <a:ext cx="9144000" cy="14511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0" y="1465729"/>
            <a:ext cx="9144000" cy="372483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5416" y="2111933"/>
            <a:ext cx="8945217" cy="187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Разработка метода разделения потока данных для передачи файлов от пользователя на суперкомпьютер с учетом приоритетов</a:t>
            </a:r>
            <a:endParaRPr lang="ru-RU" sz="4000" b="1" dirty="0">
              <a:ln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4666407"/>
            <a:ext cx="9116833" cy="524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Студент: Осадчук Дмитрий Русланович</a:t>
            </a:r>
          </a:p>
          <a:p>
            <a:pPr algn="l"/>
            <a:r>
              <a:rPr lang="ru-RU" b="1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Научный руководитель: Сальников Алексей Николаевич</a:t>
            </a:r>
            <a:endParaRPr lang="ru-RU" sz="2400" b="1" dirty="0">
              <a:ln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0337"/>
            <a:ext cx="5000625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Разработанные алгоритмы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600199"/>
            <a:ext cx="8715375" cy="914401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Цикл передачи теперь будем измерять не во времени, а в количестве передаваемых данных. Каждая часть данных, переданная за один цикл передачи – «кадр файла».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Метод «по кадрам передачи»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Структура потоков ОС при работе программы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122" name="Picture 2" descr="C:\Users\Дмитрий\Desktop\Предзащита\Пример метода по кадрам передач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1" y="2543175"/>
            <a:ext cx="7343774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0337"/>
            <a:ext cx="2867026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Метод «по кадрам передачи»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600199"/>
            <a:ext cx="8715375" cy="914401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Для достижения лучшего эффекта «параллелизма» было принято решение в рамках одного цикла передачи использовать отдельные потоки для передачи каждого из кадров файлов.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Структура потоков ОС при работе программы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Блок-схема разработанного алгоритма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46" name="Picture 2" descr="C:\Users\Дмитрий\Desktop\Предзащита\Структура потоков операционной системы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98725"/>
            <a:ext cx="91059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867150" y="6181725"/>
            <a:ext cx="381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438525" y="6115050"/>
            <a:ext cx="1911613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just">
              <a:buFont typeface="Arial" panose="020B0604020202020204" pitchFamily="34" charset="0"/>
              <a:buNone/>
            </a:pPr>
            <a:r>
              <a:rPr lang="ru-RU" sz="1200" dirty="0"/>
              <a:t>к</a:t>
            </a:r>
            <a:r>
              <a:rPr lang="ru-RU" sz="1200" dirty="0" smtClean="0"/>
              <a:t>адра файла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893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3" y="6510337"/>
            <a:ext cx="3571877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Структура ОС при работе программы</a:t>
            </a: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Блок-схема разработанного алгоритма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000625" y="6512717"/>
            <a:ext cx="3870062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Клиентская часть приложения (</a:t>
            </a:r>
            <a:r>
              <a:rPr lang="en-US" sz="1600" dirty="0" smtClean="0"/>
              <a:t>FTP-</a:t>
            </a:r>
            <a:r>
              <a:rPr lang="ru-RU" sz="1600" dirty="0" smtClean="0"/>
              <a:t>клиент)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70" name="Picture 2" descr="C:\Users\Дмитрий\Desktop\Предзащита\Блок-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94" y="1495425"/>
            <a:ext cx="5540811" cy="50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3" y="6510337"/>
            <a:ext cx="4067177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Блок-схема разработанного алгоритма</a:t>
            </a: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Разработанное программное обеспечение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Клиентская часть приложения (</a:t>
            </a:r>
            <a:r>
              <a:rPr lang="en-US" sz="2800" b="1" dirty="0" smtClean="0">
                <a:solidFill>
                  <a:schemeClr val="bg1"/>
                </a:solidFill>
              </a:rPr>
              <a:t>FTP-</a:t>
            </a:r>
            <a:r>
              <a:rPr lang="ru-RU" sz="2800" b="1" dirty="0" smtClean="0">
                <a:solidFill>
                  <a:schemeClr val="bg1"/>
                </a:solidFill>
              </a:rPr>
              <a:t>клиент)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Серверная часть приложения (</a:t>
            </a:r>
            <a:r>
              <a:rPr lang="en-US" sz="1600" dirty="0" smtClean="0"/>
              <a:t>FTP-</a:t>
            </a:r>
            <a:r>
              <a:rPr lang="ru-RU" sz="1600" dirty="0" smtClean="0"/>
              <a:t>сервер)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238" y="6048375"/>
            <a:ext cx="9144002" cy="361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 smtClean="0"/>
              <a:t>Написано около 2300 строк кода на </a:t>
            </a:r>
            <a:r>
              <a:rPr lang="en-US" sz="1600" dirty="0" smtClean="0"/>
              <a:t>Python 3 (</a:t>
            </a:r>
            <a:r>
              <a:rPr lang="ru-RU" sz="1600" dirty="0" smtClean="0"/>
              <a:t>функциональная + графическая часть)</a:t>
            </a:r>
            <a:endParaRPr lang="ru-RU" sz="1600" dirty="0"/>
          </a:p>
        </p:txBody>
      </p:sp>
      <p:pic>
        <p:nvPicPr>
          <p:cNvPr id="1026" name="Picture 2" descr="https://pp.userapi.com/c846220/v846220517/3cc62/zJ1rQ-0uor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9" y="1664256"/>
            <a:ext cx="8907198" cy="43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53777" y="2372627"/>
            <a:ext cx="192505" cy="101066"/>
          </a:xfrm>
          <a:prstGeom prst="rect">
            <a:avLst/>
          </a:prstGeom>
          <a:solidFill>
            <a:srgbClr val="468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473272" y="2346960"/>
            <a:ext cx="292553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950" dirty="0" smtClean="0">
                <a:solidFill>
                  <a:schemeClr val="bg1"/>
                </a:solidFill>
              </a:rPr>
              <a:t>2</a:t>
            </a:r>
            <a:endParaRPr lang="ru-RU" sz="9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3" y="6510337"/>
            <a:ext cx="4295776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Клиентская часть приложения (</a:t>
            </a:r>
            <a:r>
              <a:rPr lang="en-US" sz="1600" dirty="0" smtClean="0"/>
              <a:t>FTP-</a:t>
            </a:r>
            <a:r>
              <a:rPr lang="ru-RU" sz="1600" dirty="0" smtClean="0"/>
              <a:t>клиент)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600199"/>
            <a:ext cx="8715375" cy="4762501"/>
          </a:xfrm>
        </p:spPr>
        <p:txBody>
          <a:bodyPr>
            <a:normAutofit/>
          </a:bodyPr>
          <a:lstStyle/>
          <a:p>
            <a:pPr marL="342900" lvl="1" indent="0" algn="just">
              <a:lnSpc>
                <a:spcPct val="114000"/>
              </a:lnSpc>
              <a:buNone/>
            </a:pPr>
            <a:r>
              <a:rPr lang="ru-RU" sz="2000" dirty="0" smtClean="0"/>
              <a:t>        Серверная </a:t>
            </a:r>
            <a:r>
              <a:rPr lang="ru-RU" sz="2000" dirty="0"/>
              <a:t>часть приложения была разработана с использованием асинхронной модели обработки соединений с клиентами. То есть, для обработки каждого соединения не создаётся отдельный поток, как в многопоточной модели, а используются функции обратного вызова с мультиплексированным механизмом потоков ввода/вывода. Это позволяет не блокировать работу сервера при приёме (записи в файл) или передаче (чтении из файла) файла, а продолжать её и принимать или передавать параллельно сразу множетсво файлов</a:t>
            </a:r>
            <a:r>
              <a:rPr lang="ru-RU" sz="2000" dirty="0" smtClean="0"/>
              <a:t>.</a:t>
            </a:r>
          </a:p>
          <a:p>
            <a:pPr marL="342900" lvl="1" indent="0" algn="just">
              <a:lnSpc>
                <a:spcPct val="114000"/>
              </a:lnSpc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Для разработки использовался язык </a:t>
            </a:r>
            <a:r>
              <a:rPr lang="en-US" sz="2000" dirty="0" smtClean="0"/>
              <a:t>Python 3 </a:t>
            </a:r>
            <a:r>
              <a:rPr lang="ru-RU" sz="2000" dirty="0" smtClean="0"/>
              <a:t>и модуль </a:t>
            </a:r>
            <a:r>
              <a:rPr lang="en-US" sz="2000" dirty="0" smtClean="0"/>
              <a:t>pyftpdlib. </a:t>
            </a:r>
            <a:r>
              <a:rPr lang="ru-RU" sz="2000" dirty="0" smtClean="0"/>
              <a:t>Благодаря модулю реализация серверной части приложения заняла около 230 строк кода.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Разработанное программное обеспечение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Серверная часть приложения (</a:t>
            </a:r>
            <a:r>
              <a:rPr lang="en-US" sz="2800" b="1" dirty="0" smtClean="0">
                <a:solidFill>
                  <a:schemeClr val="bg1"/>
                </a:solidFill>
              </a:rPr>
              <a:t>FTP-</a:t>
            </a:r>
            <a:r>
              <a:rPr lang="ru-RU" sz="2800" b="1" dirty="0" smtClean="0">
                <a:solidFill>
                  <a:schemeClr val="bg1"/>
                </a:solidFill>
              </a:rPr>
              <a:t>сервер)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Блок-схема разработанного алгоритма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0337"/>
            <a:ext cx="2867026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Метод «по кадрам передачи»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809749"/>
            <a:ext cx="8715375" cy="3781426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Тестирование проводилось на факультете ВМК МГУ. Использовались 14 компьютеров с установленными разными пропускными способностями каналов связи в качестве клиентов и 1 выделенный кластер, на котором был запущен сервер.</a:t>
            </a:r>
            <a:endParaRPr lang="ru-RU" sz="2000" dirty="0"/>
          </a:p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Был произведён двунаправленный параллельный обмен файлами разного размера (по 16, 32 и 64 Мбайт) с установленными различными приоритетами.</a:t>
            </a:r>
          </a:p>
          <a:p>
            <a:pPr marL="342900" lvl="1" indent="0" algn="just">
              <a:buNone/>
            </a:pPr>
            <a:r>
              <a:rPr lang="ru-RU" sz="2000" dirty="0" smtClean="0"/>
              <a:t>        Полученные результаты совпали с ожидаемыми. Метод разделения потока данных «по времени передачи» распределял поток некорректно при переменной пропускной способности канала связи, в то время как метод «по кадрам передачи» отрабатывал корректно как при постоянной пропускной способности, так и при переменном поведении этой величины.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Тестирование и результаты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Методика тестирования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Блок-схема разработанного алгоритма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4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Приём </a:t>
            </a:r>
            <a:r>
              <a:rPr lang="en-US" dirty="0" smtClean="0"/>
              <a:t>N </a:t>
            </a:r>
            <a:r>
              <a:rPr lang="ru-RU" dirty="0" smtClean="0"/>
              <a:t>файлов и передача </a:t>
            </a:r>
            <a:r>
              <a:rPr lang="en-US" dirty="0" smtClean="0"/>
              <a:t>N</a:t>
            </a:r>
            <a:r>
              <a:rPr lang="ru-RU" dirty="0" smtClean="0"/>
              <a:t> файлов одинакового размера с приоритетом </a:t>
            </a:r>
            <a:r>
              <a:rPr lang="en-US" dirty="0" smtClean="0"/>
              <a:t>K,</a:t>
            </a:r>
            <a:r>
              <a:rPr lang="ru-RU" dirty="0" smtClean="0"/>
              <a:t> где </a:t>
            </a:r>
            <a:r>
              <a:rPr lang="en-US" dirty="0" smtClean="0"/>
              <a:t>N – </a:t>
            </a:r>
            <a:r>
              <a:rPr lang="ru-RU" dirty="0" smtClean="0"/>
              <a:t>порядковый номер клиента, а </a:t>
            </a:r>
            <a:r>
              <a:rPr lang="en-US" dirty="0" smtClean="0"/>
              <a:t>K </a:t>
            </a:r>
            <a:r>
              <a:rPr lang="ru-RU" dirty="0" smtClean="0"/>
              <a:t>– порядковый номер файла.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028951"/>
            <a:ext cx="4050243" cy="233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42888" y="4911725"/>
            <a:ext cx="7886700" cy="104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33" y="3014662"/>
            <a:ext cx="3850692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33463" y="5419725"/>
            <a:ext cx="1909762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№4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519738" y="5413375"/>
            <a:ext cx="2024062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№7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6263" y="6146800"/>
            <a:ext cx="8081962" cy="501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Вывод:</a:t>
            </a:r>
            <a:r>
              <a:rPr lang="ru-RU" dirty="0" smtClean="0"/>
              <a:t> файлы одинакового размера с разным приоритетом передались за разное время (чем больше приоритет, тем меньше время загрузки\передачи).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4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Приём </a:t>
            </a:r>
            <a:r>
              <a:rPr lang="ru-RU" dirty="0"/>
              <a:t>3</a:t>
            </a:r>
            <a:r>
              <a:rPr lang="en-US" dirty="0" smtClean="0"/>
              <a:t> </a:t>
            </a:r>
            <a:r>
              <a:rPr lang="ru-RU" dirty="0" smtClean="0"/>
              <a:t>файлов и передача </a:t>
            </a:r>
            <a:r>
              <a:rPr lang="ru-RU" dirty="0"/>
              <a:t>3</a:t>
            </a:r>
            <a:r>
              <a:rPr lang="ru-RU" dirty="0" smtClean="0"/>
              <a:t> файлов разного размера (16, 32, 64 МБ) с приоритетами 1, 2, 4. Время приёма и передачи должно быть одинаковым для всех файлов.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2888" y="4911725"/>
            <a:ext cx="7886700" cy="104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33463" y="5419725"/>
            <a:ext cx="1909762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№3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519738" y="5413375"/>
            <a:ext cx="2024062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№6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6263" y="6146800"/>
            <a:ext cx="8081962" cy="501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Вывод:</a:t>
            </a:r>
            <a:r>
              <a:rPr lang="ru-RU" dirty="0" smtClean="0"/>
              <a:t> файлы принялись и загрузились за одно и то же время, следовательно, приоритеты компенсировали размер файлов.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819399"/>
            <a:ext cx="362416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54" y="2819399"/>
            <a:ext cx="3780296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63" y="2168525"/>
            <a:ext cx="7886700" cy="104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Аналог Теста №1, но приоритет у всех файлов – одинаковый.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2888" y="4911725"/>
            <a:ext cx="7886700" cy="104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33463" y="5419725"/>
            <a:ext cx="1909762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№2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519738" y="5413375"/>
            <a:ext cx="2024062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№5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6263" y="6146800"/>
            <a:ext cx="8081962" cy="501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Вывод:</a:t>
            </a:r>
            <a:r>
              <a:rPr lang="ru-RU" dirty="0" smtClean="0"/>
              <a:t> файлы принялись и загрузились за одно и то же время, следовательно, приоритеты работают корректно.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038475"/>
            <a:ext cx="3997388" cy="228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2" y="3014735"/>
            <a:ext cx="3269456" cy="232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4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</a:t>
            </a:r>
            <a:r>
              <a:rPr lang="ru-RU" dirty="0" smtClean="0"/>
              <a:t>ест </a:t>
            </a:r>
            <a:r>
              <a:rPr lang="ru-RU" dirty="0"/>
              <a:t>— аналогия Теста №2, только приоритет у всех загружаемых и выгружаемых файлов одинаковый. Данный тест предполагает, что файлы, которые участвуют в обмене должны загрузиться и выгрузиться за разное время.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2888" y="4911725"/>
            <a:ext cx="7886700" cy="104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33463" y="5419725"/>
            <a:ext cx="1909762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№1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519738" y="5413375"/>
            <a:ext cx="2024062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№3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6263" y="6146800"/>
            <a:ext cx="8081962" cy="501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Вывод:</a:t>
            </a:r>
            <a:r>
              <a:rPr lang="ru-RU" dirty="0" smtClean="0"/>
              <a:t> файлы принялись и загрузились за разное время, следовательно, приоритеты сработали верно.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876891"/>
            <a:ext cx="3462337" cy="255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04" y="2943566"/>
            <a:ext cx="336804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12937"/>
            <a:ext cx="7886700" cy="1192214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</a:t>
            </a:r>
            <a:r>
              <a:rPr lang="en-US" sz="2000" b="1" u="sng" dirty="0" smtClean="0"/>
              <a:t>Uniclust</a:t>
            </a:r>
            <a:r>
              <a:rPr lang="ru-RU" sz="2000" dirty="0" smtClean="0"/>
              <a:t> </a:t>
            </a:r>
            <a:r>
              <a:rPr lang="ru-RU" sz="2000" dirty="0"/>
              <a:t>– это программный комплекс для удобного планирования задач (программ) и их запуска на суперкомпьютерах. Весь процесс планирования задач происходит на персональном компьютере пользователя (абонента).</a:t>
            </a:r>
            <a:endParaRPr lang="ru-RU" sz="1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28649" y="3091797"/>
            <a:ext cx="7886700" cy="107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just">
              <a:buFont typeface="Arial" panose="020B0604020202020204" pitchFamily="34" charset="0"/>
              <a:buNone/>
            </a:pPr>
            <a:r>
              <a:rPr lang="ru-RU" sz="2000" dirty="0" smtClean="0"/>
              <a:t>        Облегчает планирование и запуск программ на суперкомпьютерах, а также получение результатов</a:t>
            </a:r>
            <a:r>
              <a:rPr lang="ru-RU" sz="2000" dirty="0"/>
              <a:t> </a:t>
            </a:r>
            <a:r>
              <a:rPr lang="ru-RU" sz="2000" dirty="0" smtClean="0"/>
              <a:t>(без </a:t>
            </a:r>
            <a:r>
              <a:rPr lang="en-US" sz="2000" dirty="0" smtClean="0"/>
              <a:t>Uniclust </a:t>
            </a:r>
            <a:r>
              <a:rPr lang="ru-RU" sz="2000" dirty="0" smtClean="0"/>
              <a:t>всё взаимодействие осуществляется терминале).</a:t>
            </a:r>
            <a:r>
              <a:rPr lang="en-US" sz="2000" dirty="0" smtClean="0"/>
              <a:t> </a:t>
            </a:r>
            <a:endParaRPr lang="ru-RU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650"/>
            <a:ext cx="9144001" cy="196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5" y="6519862"/>
            <a:ext cx="1209675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Вступление</a:t>
            </a: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Uniclust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Что такое </a:t>
            </a:r>
            <a:r>
              <a:rPr lang="en-US" sz="2800" b="1" dirty="0" smtClean="0">
                <a:solidFill>
                  <a:schemeClr val="bg1"/>
                </a:solidFill>
              </a:rPr>
              <a:t>Uniclust</a:t>
            </a:r>
            <a:r>
              <a:rPr lang="ru-RU" sz="2800" b="1" dirty="0" smtClean="0">
                <a:solidFill>
                  <a:schemeClr val="bg1"/>
                </a:solidFill>
              </a:rPr>
              <a:t> и зачем он нужен</a:t>
            </a:r>
            <a:r>
              <a:rPr lang="en-US" sz="2800" b="1" dirty="0" smtClean="0">
                <a:solidFill>
                  <a:schemeClr val="bg1"/>
                </a:solidFill>
              </a:rPr>
              <a:t>?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38751" y="6493667"/>
            <a:ext cx="3631936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Файлы большого размера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-1" y="5998367"/>
            <a:ext cx="9144001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 smtClean="0"/>
              <a:t>Упрощённая структура </a:t>
            </a:r>
            <a:r>
              <a:rPr lang="en-US" sz="1400" dirty="0" smtClean="0"/>
              <a:t>Uniclust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04950" y="3981450"/>
            <a:ext cx="2562225" cy="10331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4" y="285750"/>
            <a:ext cx="7207250" cy="373380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8849" y="4019550"/>
            <a:ext cx="536576" cy="99507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4067175" y="4019551"/>
            <a:ext cx="4108449" cy="99507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№5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3051"/>
            <a:ext cx="7886700" cy="10995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Данный тест </a:t>
            </a:r>
            <a:r>
              <a:rPr lang="ru-RU" dirty="0"/>
              <a:t>— подобен Тесту №1, однако, в данном тесте обмен файлами будет производиться параллельно с методом разделения потока данных «по времени передачи». Предполагается, что файлы, имеющие больший приоритет, не всегда будут загружаться быстрее, чем те файлы, что имеют меньший приоритет.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2888" y="4911725"/>
            <a:ext cx="7886700" cy="104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33463" y="5619750"/>
            <a:ext cx="1909762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№3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519738" y="5613400"/>
            <a:ext cx="2024062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 №7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6263" y="5994400"/>
            <a:ext cx="8158162" cy="71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u="sng" dirty="0" smtClean="0"/>
              <a:t>Вывод:</a:t>
            </a: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анный </a:t>
            </a:r>
            <a:r>
              <a:rPr lang="ru-RU" dirty="0"/>
              <a:t>тест позволил увидеть «приоритетную несправедливость» при использовании метода разделения потока данных не по «блокам передачи», а «по времени передачи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8" y="2842631"/>
            <a:ext cx="3757612" cy="277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74" y="2842631"/>
            <a:ext cx="3880571" cy="261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3" y="6510337"/>
            <a:ext cx="4295776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Тест №5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771650"/>
            <a:ext cx="8715375" cy="4591050"/>
          </a:xfrm>
        </p:spPr>
        <p:txBody>
          <a:bodyPr>
            <a:normAutofit/>
          </a:bodyPr>
          <a:lstStyle/>
          <a:p>
            <a:pPr lvl="1" algn="just">
              <a:lnSpc>
                <a:spcPct val="114000"/>
              </a:lnSpc>
            </a:pPr>
            <a:r>
              <a:rPr lang="ru-RU" sz="2000" dirty="0" smtClean="0"/>
              <a:t>Разработаны 2 алгоритма разделения потока данных при использовании </a:t>
            </a:r>
            <a:r>
              <a:rPr lang="en-US" sz="2000" dirty="0" smtClean="0"/>
              <a:t>FTP-</a:t>
            </a:r>
            <a:r>
              <a:rPr lang="ru-RU" sz="2000" dirty="0" smtClean="0"/>
              <a:t>протокола с учетом приоритетов. </a:t>
            </a:r>
            <a:r>
              <a:rPr lang="ru-RU" sz="2000" dirty="0"/>
              <a:t>В</a:t>
            </a:r>
            <a:r>
              <a:rPr lang="ru-RU" sz="2000" dirty="0" smtClean="0"/>
              <a:t>ыбран 1 («по кадрам передачи») для реализации;</a:t>
            </a:r>
          </a:p>
          <a:p>
            <a:pPr lvl="1" algn="just">
              <a:lnSpc>
                <a:spcPct val="114000"/>
              </a:lnSpc>
            </a:pPr>
            <a:r>
              <a:rPr lang="ru-RU" sz="2000" dirty="0" smtClean="0"/>
              <a:t>Написано 1700 строк кода для реализации функциональности клиентской части приложения (в этой части реализован алгоритм разделения потока данных) + около 700 строк кода для реализации графического </a:t>
            </a:r>
            <a:r>
              <a:rPr lang="ru-RU" sz="2000" dirty="0" smtClean="0"/>
              <a:t>интерфейса. ПО кроссплатформенное. Канал связи используется эффективно (без простоев);</a:t>
            </a:r>
            <a:endParaRPr lang="ru-RU" sz="2000" dirty="0" smtClean="0"/>
          </a:p>
          <a:p>
            <a:pPr lvl="1" algn="just">
              <a:lnSpc>
                <a:spcPct val="114000"/>
              </a:lnSpc>
            </a:pPr>
            <a:r>
              <a:rPr lang="ru-RU" sz="2000" dirty="0" smtClean="0"/>
              <a:t>Разработан асинхронный </a:t>
            </a:r>
            <a:r>
              <a:rPr lang="en-US" sz="2000" dirty="0" smtClean="0"/>
              <a:t>FTP-</a:t>
            </a:r>
            <a:r>
              <a:rPr lang="ru-RU" sz="2000" dirty="0" smtClean="0"/>
              <a:t>сервер;</a:t>
            </a:r>
          </a:p>
          <a:p>
            <a:pPr lvl="1" algn="just">
              <a:lnSpc>
                <a:spcPct val="114000"/>
              </a:lnSpc>
            </a:pPr>
            <a:r>
              <a:rPr lang="ru-RU" sz="2000" dirty="0" smtClean="0"/>
              <a:t>Проведено около 10-ти тестов с использованием 14-ти реальных компьютеров и 1-го суперкомпьютера.</a:t>
            </a:r>
          </a:p>
          <a:p>
            <a:pPr marL="342900" lvl="1" indent="0" algn="just">
              <a:lnSpc>
                <a:spcPct val="114000"/>
              </a:lnSpc>
              <a:buNone/>
            </a:pP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Разработанное программное обеспечение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Резюме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Оптимизация разделения потока данных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8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3" y="6510337"/>
            <a:ext cx="4295776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Резюме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1981200"/>
            <a:ext cx="7534276" cy="4381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Разработанный </a:t>
            </a:r>
            <a:r>
              <a:rPr lang="ru-RU" dirty="0"/>
              <a:t>метод разделения потока данных соответствует всем предъявленным к нему требованиям, однако это не означает, что он является единственным.</a:t>
            </a:r>
          </a:p>
          <a:p>
            <a:pPr marL="0" indent="0" algn="just">
              <a:buNone/>
            </a:pPr>
            <a:r>
              <a:rPr lang="ru-RU" dirty="0"/>
              <a:t>	Ещё одним возможным методом реализации является комбинация двух методов, а именно: метода разделения потока данных «по времени передачи» и «по блокам передачи». Например, необходимо передать </a:t>
            </a:r>
            <a:r>
              <a:rPr lang="en-US" dirty="0"/>
              <a:t>N </a:t>
            </a:r>
            <a:r>
              <a:rPr lang="ru-RU" dirty="0"/>
              <a:t>байт от файла, но, чтобы это не заняло более, чем </a:t>
            </a:r>
            <a:r>
              <a:rPr lang="en-US" dirty="0"/>
              <a:t>S </a:t>
            </a:r>
            <a:r>
              <a:rPr lang="ru-RU" dirty="0"/>
              <a:t>секунд. Такой метод разделения потока данных мог бы более «тонко» разделять поток данных, однако, требовал бы больших расходов для своей реализации.</a:t>
            </a:r>
          </a:p>
          <a:p>
            <a:pPr marL="342900" lvl="1" indent="0" algn="just">
              <a:lnSpc>
                <a:spcPct val="114000"/>
              </a:lnSpc>
              <a:buNone/>
            </a:pP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Разработанное программное обеспечение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238125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Оптимизация разделения потока данных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Спасибо за внимание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4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975" y="2879726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5" y="6519862"/>
            <a:ext cx="4171950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Что такое </a:t>
            </a:r>
            <a:r>
              <a:rPr lang="en-US" sz="1600" dirty="0" smtClean="0"/>
              <a:t>Uniclust </a:t>
            </a:r>
            <a:r>
              <a:rPr lang="ru-RU" sz="1600" dirty="0" smtClean="0"/>
              <a:t>и зачем он нужен?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17686"/>
            <a:ext cx="7886700" cy="3407795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Для многих задач требуется обрабатывать файлы большого размера. Их размер может достигать нескольких Терабайт.</a:t>
            </a:r>
          </a:p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К таким задачам относятся задачи моделирования динамических систем, биоинформатические задачи, задачи выделения требуемых характеристик из больших объёмов данных для машинного обучения и другие.</a:t>
            </a: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Проблематика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Файлы большого размера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171950" y="6512717"/>
            <a:ext cx="469873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Необходимость в дозагрузке и системе приоритетов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55700" y="6039643"/>
            <a:ext cx="2724150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 smtClean="0"/>
              <a:t>Анализ аэродинамических характеристик самолёта</a:t>
            </a:r>
            <a:endParaRPr lang="ru-RU" sz="1400" dirty="0"/>
          </a:p>
        </p:txBody>
      </p:sp>
      <p:pic>
        <p:nvPicPr>
          <p:cNvPr id="2050" name="Picture 2" descr="ÐÐ°ÑÑÐ¸Ð½ÐºÐ¸ Ð¿Ð¾ Ð·Ð°Ð¿ÑÐ¾ÑÑ Ð°ÑÑÐ¾Ð´Ð¸Ð½Ð°Ð¼Ð¸ÐºÐ° ÑÐ°Ð¼Ð¾Ð»ÑÑ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3741737"/>
            <a:ext cx="2857500" cy="22860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61" y="3692524"/>
            <a:ext cx="2606675" cy="23352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4936861" y="6150766"/>
            <a:ext cx="2724150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 smtClean="0"/>
              <a:t>Сборка генома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344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5" y="6519862"/>
            <a:ext cx="4171950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Файлы большого размера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74812"/>
            <a:ext cx="7886700" cy="2906714"/>
          </a:xfrm>
        </p:spPr>
        <p:txBody>
          <a:bodyPr>
            <a:normAutofit lnSpcReduction="10000"/>
          </a:bodyPr>
          <a:lstStyle/>
          <a:p>
            <a:pPr marL="342900" lvl="1" indent="0" algn="just">
              <a:buNone/>
            </a:pPr>
            <a:r>
              <a:rPr lang="ru-RU" dirty="0" smtClean="0"/>
              <a:t>        Передача </a:t>
            </a:r>
            <a:r>
              <a:rPr lang="ru-RU" dirty="0"/>
              <a:t>файлов такого размера почти всегда превышает время сессии </a:t>
            </a:r>
            <a:r>
              <a:rPr lang="ru-RU" dirty="0" smtClean="0"/>
              <a:t>работы абонента </a:t>
            </a:r>
            <a:r>
              <a:rPr lang="ru-RU" dirty="0"/>
              <a:t>с суперкомпьютером, поэтому возникает необходимость в дозагрузке файлов при повторном включении. </a:t>
            </a:r>
            <a:endParaRPr lang="ru-RU" dirty="0" smtClean="0"/>
          </a:p>
          <a:p>
            <a:pPr marL="342900" lvl="1" indent="0" algn="just">
              <a:buNone/>
            </a:pPr>
            <a:r>
              <a:rPr lang="ru-RU" dirty="0"/>
              <a:t> </a:t>
            </a:r>
            <a:r>
              <a:rPr lang="ru-RU" dirty="0" smtClean="0"/>
              <a:t>       Кроме </a:t>
            </a:r>
            <a:r>
              <a:rPr lang="ru-RU" dirty="0"/>
              <a:t>того, для </a:t>
            </a:r>
            <a:r>
              <a:rPr lang="ru-RU" dirty="0" smtClean="0"/>
              <a:t>удобного и </a:t>
            </a:r>
            <a:r>
              <a:rPr lang="ru-RU" dirty="0"/>
              <a:t>точного планирования задач возникает необходимость </a:t>
            </a:r>
            <a:r>
              <a:rPr lang="ru-RU" dirty="0" smtClean="0"/>
              <a:t>в загрузке </a:t>
            </a:r>
            <a:r>
              <a:rPr lang="ru-RU" dirty="0"/>
              <a:t>каких-то файлов быстрее, чем </a:t>
            </a:r>
            <a:r>
              <a:rPr lang="ru-RU" dirty="0" smtClean="0"/>
              <a:t>других. Это возможно при последовательной передаче, однако это не даёт «гибко» планировать задачи на суперкомпьютере.</a:t>
            </a:r>
          </a:p>
          <a:p>
            <a:pPr marL="342900" lvl="1" indent="0" algn="just">
              <a:buNone/>
            </a:pPr>
            <a:r>
              <a:rPr lang="ru-RU" dirty="0"/>
              <a:t> </a:t>
            </a:r>
            <a:r>
              <a:rPr lang="ru-RU" dirty="0" smtClean="0"/>
              <a:t>       Было принято </a:t>
            </a:r>
            <a:r>
              <a:rPr lang="ru-RU" dirty="0" smtClean="0"/>
              <a:t>решение передавать файлы параллельно и </a:t>
            </a:r>
            <a:r>
              <a:rPr lang="ru-RU" dirty="0" smtClean="0"/>
              <a:t>ввести систему приоритетов. То есть </a:t>
            </a:r>
            <a:r>
              <a:rPr lang="ru-RU" dirty="0"/>
              <a:t>задавать загрузкам приоритет, в зависимости от которого, какие-то файлы бы загружались быстрее или медленнее, чем другие.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Проблематика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Необходимость в дозагрузке и системе приоритетов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86575" y="6493667"/>
            <a:ext cx="1984111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Список требований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990125183"/>
              </p:ext>
            </p:extLst>
          </p:nvPr>
        </p:nvGraphicFramePr>
        <p:xfrm>
          <a:off x="1650736" y="4505326"/>
          <a:ext cx="6096000" cy="1909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2143124" y="4838701"/>
            <a:ext cx="5124451" cy="361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 smtClean="0"/>
              <a:t>Общая пропускная способность 20 Мбит</a:t>
            </a:r>
            <a:r>
              <a:rPr lang="en-US" sz="1600" dirty="0" smtClean="0"/>
              <a:t>/</a:t>
            </a:r>
            <a:r>
              <a:rPr lang="ru-RU" sz="1600" dirty="0" smtClean="0"/>
              <a:t>сек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74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9862"/>
            <a:ext cx="4695826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Необходимость в дозагрузке и системе приоритетов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90724"/>
            <a:ext cx="7886700" cy="4391025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dirty="0" smtClean="0"/>
              <a:t>        </a:t>
            </a:r>
            <a:r>
              <a:rPr lang="ru-RU" b="1" dirty="0" smtClean="0"/>
              <a:t>Целью</a:t>
            </a:r>
            <a:r>
              <a:rPr lang="ru-RU" dirty="0" smtClean="0"/>
              <a:t> данной работы является разработка клиент-серверного программного обеспечения, которое позволит пользователю осуществлять двунаправленный параллельный обмен файлами с учётом приоритетов между своим ПК (клиентом) и файловым облаком (сервером).</a:t>
            </a:r>
          </a:p>
          <a:p>
            <a:pPr marL="342900" lvl="1" indent="0" algn="just">
              <a:buNone/>
            </a:pPr>
            <a:endParaRPr lang="ru-RU" dirty="0"/>
          </a:p>
          <a:p>
            <a:pPr marL="342900" lvl="1" indent="0" algn="just">
              <a:buNone/>
            </a:pPr>
            <a:r>
              <a:rPr lang="ru-RU" b="1" dirty="0"/>
              <a:t> </a:t>
            </a:r>
            <a:r>
              <a:rPr lang="ru-RU" b="1" dirty="0" smtClean="0"/>
              <a:t>       Задачи:</a:t>
            </a:r>
          </a:p>
          <a:p>
            <a:pPr marL="685800" lvl="1" indent="-342900" algn="just">
              <a:buAutoNum type="arabicParenR"/>
            </a:pPr>
            <a:r>
              <a:rPr lang="ru-RU" dirty="0" smtClean="0"/>
              <a:t>Разработать алгоритм разделения потока данных в соответствии с заданными приоритетами, который эффективно использует предоставленный канал связи;</a:t>
            </a:r>
          </a:p>
          <a:p>
            <a:pPr marL="685800" lvl="1" indent="-342900" algn="just">
              <a:buAutoNum type="arabicParenR"/>
            </a:pPr>
            <a:r>
              <a:rPr lang="ru-RU" dirty="0" smtClean="0"/>
              <a:t>Реализовать возможность «дозагрузки» файлов при повторном сеансе;</a:t>
            </a:r>
          </a:p>
          <a:p>
            <a:pPr marL="685800" lvl="1" indent="-342900" algn="just">
              <a:buAutoNum type="arabicParenR"/>
            </a:pPr>
            <a:r>
              <a:rPr lang="ru-RU" dirty="0" smtClean="0"/>
              <a:t>Предоставить пользователю удобный графический интерфейс;</a:t>
            </a:r>
          </a:p>
          <a:p>
            <a:pPr marL="685800" lvl="1" indent="-342900" algn="just">
              <a:buAutoNum type="arabicParenR"/>
            </a:pPr>
            <a:r>
              <a:rPr lang="ru-RU" dirty="0" smtClean="0"/>
              <a:t>Разработанное ПО должно быть кроссплатформенным;</a:t>
            </a:r>
          </a:p>
          <a:p>
            <a:pPr marL="685800" lvl="1" indent="-342900" algn="just">
              <a:buAutoNum type="arabicParenR"/>
            </a:pPr>
            <a:endParaRPr lang="ru-RU" dirty="0" smtClean="0"/>
          </a:p>
          <a:p>
            <a:pPr marL="685800" lvl="1" indent="-342900" algn="just">
              <a:buAutoNum type="arabicParenR"/>
            </a:pPr>
            <a:endParaRPr lang="ru-RU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Проблематика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Цель и задачи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095875" y="6522242"/>
            <a:ext cx="3774811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smtClean="0"/>
              <a:t>FTP-</a:t>
            </a:r>
            <a:r>
              <a:rPr lang="ru-RU" sz="1600" dirty="0" smtClean="0"/>
              <a:t>протокол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4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9862"/>
            <a:ext cx="5000625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Цель и задачи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311" y="1903412"/>
            <a:ext cx="8715375" cy="801688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 smtClean="0"/>
              <a:t>Было принято решение использовать протокол </a:t>
            </a:r>
            <a:r>
              <a:rPr lang="en-US" sz="2000" b="1" dirty="0" smtClean="0"/>
              <a:t>FTP</a:t>
            </a:r>
            <a:r>
              <a:rPr lang="en-US" sz="2000" dirty="0" smtClean="0"/>
              <a:t> (File Tranfer Protocol). </a:t>
            </a:r>
            <a:endParaRPr lang="ru-RU" sz="2000" dirty="0" smtClean="0"/>
          </a:p>
          <a:p>
            <a:pPr marL="342900" lvl="1" indent="0" algn="just">
              <a:buNone/>
            </a:pPr>
            <a:r>
              <a:rPr lang="ru-RU" sz="2000" dirty="0" smtClean="0"/>
              <a:t>1</a:t>
            </a:r>
            <a:r>
              <a:rPr lang="en-US" sz="2000" dirty="0" smtClean="0"/>
              <a:t> FTP-</a:t>
            </a:r>
            <a:r>
              <a:rPr lang="ru-RU" sz="2000" dirty="0" smtClean="0"/>
              <a:t>подключение = 1 «командное» + 1 «информационное» соединение.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Проблематика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FTP</a:t>
            </a:r>
            <a:r>
              <a:rPr lang="ru-RU" sz="2800" b="1" dirty="0" smtClean="0">
                <a:solidFill>
                  <a:schemeClr val="bg1"/>
                </a:solidFill>
              </a:rPr>
              <a:t>-протокол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172075" y="6522242"/>
            <a:ext cx="3698611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Разработанные алгоритмы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57" y="2762249"/>
            <a:ext cx="5663618" cy="3076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116178" y="5965824"/>
            <a:ext cx="8715375" cy="40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ctr">
              <a:buFont typeface="Arial" panose="020B0604020202020204" pitchFamily="34" charset="0"/>
              <a:buNone/>
            </a:pPr>
            <a:r>
              <a:rPr lang="ru-RU" dirty="0" smtClean="0"/>
              <a:t>Для приёма</a:t>
            </a:r>
            <a:r>
              <a:rPr lang="en-US" dirty="0" smtClean="0"/>
              <a:t>/</a:t>
            </a:r>
            <a:r>
              <a:rPr lang="ru-RU" dirty="0" smtClean="0"/>
              <a:t>передачи каждого из файлов используется одно </a:t>
            </a:r>
            <a:r>
              <a:rPr lang="en-US" dirty="0" smtClean="0"/>
              <a:t>FTP-</a:t>
            </a:r>
            <a:r>
              <a:rPr lang="ru-RU" dirty="0" smtClean="0"/>
              <a:t>подключение.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9862"/>
            <a:ext cx="5000625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Метод разделения потока данных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311" y="2486024"/>
            <a:ext cx="8715375" cy="3629025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В ходе работы было разработано два алгоритма разделения потока данных:</a:t>
            </a:r>
          </a:p>
          <a:p>
            <a:pPr marL="800100" lvl="1" indent="-457200" algn="just">
              <a:buAutoNum type="arabicPeriod"/>
            </a:pPr>
            <a:r>
              <a:rPr lang="ru-RU" sz="2000" dirty="0" smtClean="0"/>
              <a:t>«по времени передачи» – алгоритм основан на алгоритмах планирования выполнения параллельных процессов в операционных системах;</a:t>
            </a:r>
          </a:p>
          <a:p>
            <a:pPr marL="800100" lvl="1" indent="-457200" algn="just">
              <a:buAutoNum type="arabicPeriod"/>
            </a:pPr>
            <a:r>
              <a:rPr lang="ru-RU" sz="2000" dirty="0" smtClean="0"/>
              <a:t>«по кадрам передачи» - доработанный алгоритм, в котором «цикл передачи» измеряется не во времени, а в количестве данных.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Разработанные алгоритмы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172075" y="6493667"/>
            <a:ext cx="3698611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Метод «по времени передачи»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0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0337"/>
            <a:ext cx="5000625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Разработанные алгоритмы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600199"/>
            <a:ext cx="8715375" cy="914401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Каждый файл передаётся определённое количество времени, которое зависит от приоритета, с максимальной скоростью, и так далее очень много раз.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447676"/>
            <a:ext cx="9144001" cy="504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Метод «по времени передачи»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Проблема «приоритетной несправедливости» метода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C:\Users\Дмитрий\Desktop\Предзащита\Пример метода по времени передач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86025"/>
            <a:ext cx="7210425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4" y="6510337"/>
            <a:ext cx="5000625" cy="338138"/>
          </a:xfrm>
        </p:spPr>
        <p:txBody>
          <a:bodyPr>
            <a:noAutofit/>
          </a:bodyPr>
          <a:lstStyle/>
          <a:p>
            <a:r>
              <a:rPr lang="ru-RU" sz="1600" dirty="0" smtClean="0"/>
              <a:t>Метод «по времени передачи»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312" y="1600199"/>
            <a:ext cx="8715375" cy="914401"/>
          </a:xfrm>
        </p:spPr>
        <p:txBody>
          <a:bodyPr>
            <a:normAutofit/>
          </a:bodyPr>
          <a:lstStyle/>
          <a:p>
            <a:pPr marL="342900" lvl="1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При переменной пропускной способности данный метод «несправедливо» разделяет поток данных относительно заданных приоритетов.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" y="857250"/>
            <a:ext cx="9144002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" y="133350"/>
            <a:ext cx="9144001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Проблема «приоритетной несправедливости» метода разделения потока данных «по времени передачи»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16200000">
            <a:off x="105835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52800" y="6512717"/>
            <a:ext cx="5517887" cy="3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smtClean="0"/>
              <a:t>Метод «по кадрам передачи»</a:t>
            </a:r>
            <a:endParaRPr lang="ru-RU" sz="16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8821210" y="6607439"/>
            <a:ext cx="209548" cy="110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 descr="C:\Users\Дмитрий\Desktop\Предзащита\Пример метода по времени передачи 2 приоритетная несправедливост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00" y="2495550"/>
            <a:ext cx="7535599" cy="40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 flipH="1">
            <a:off x="851825" y="4724400"/>
            <a:ext cx="10817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851825" y="3857625"/>
            <a:ext cx="10817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1376</Words>
  <Application>Microsoft Office PowerPoint</Application>
  <PresentationFormat>Экран (4:3)</PresentationFormat>
  <Paragraphs>139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Вступление</vt:lpstr>
      <vt:lpstr>Что такое Uniclust и зачем он нужен?</vt:lpstr>
      <vt:lpstr>Файлы большого размера</vt:lpstr>
      <vt:lpstr>Необходимость в дозагрузке и системе приоритетов</vt:lpstr>
      <vt:lpstr>Цель и задачи</vt:lpstr>
      <vt:lpstr>Метод разделения потока данных</vt:lpstr>
      <vt:lpstr>Разработанные алгоритмы</vt:lpstr>
      <vt:lpstr>Метод «по времени передачи»</vt:lpstr>
      <vt:lpstr>Разработанные алгоритмы</vt:lpstr>
      <vt:lpstr>Метод «по кадрам передачи»</vt:lpstr>
      <vt:lpstr>Структура ОС при работе программы</vt:lpstr>
      <vt:lpstr>Блок-схема разработанного алгоритма</vt:lpstr>
      <vt:lpstr>Клиентская часть приложения (FTP-клиент)</vt:lpstr>
      <vt:lpstr>Метод «по кадрам передачи»</vt:lpstr>
      <vt:lpstr>Тест №1</vt:lpstr>
      <vt:lpstr>Тест №2</vt:lpstr>
      <vt:lpstr>Тест №3</vt:lpstr>
      <vt:lpstr>Тест №4</vt:lpstr>
      <vt:lpstr>Тест №5</vt:lpstr>
      <vt:lpstr>Тест №5</vt:lpstr>
      <vt:lpstr>Резюме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Дмитрий</cp:lastModifiedBy>
  <cp:revision>168</cp:revision>
  <dcterms:created xsi:type="dcterms:W3CDTF">2014-11-21T11:00:06Z</dcterms:created>
  <dcterms:modified xsi:type="dcterms:W3CDTF">2018-05-22T20:57:23Z</dcterms:modified>
</cp:coreProperties>
</file>