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74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23E"/>
    <a:srgbClr val="F9D600"/>
    <a:srgbClr val="97000B"/>
    <a:srgbClr val="324057"/>
    <a:srgbClr val="007CCE"/>
    <a:srgbClr val="2A1255"/>
    <a:srgbClr val="A58C51"/>
    <a:srgbClr val="213969"/>
    <a:srgbClr val="332319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B2207-4370-4C96-9051-6AEA37667529}" type="datetimeFigureOut">
              <a:rPr lang="ru-RU" smtClean="0"/>
              <a:t>15.05.2017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313E-078A-47CD-9189-BEE3464511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8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313E-078A-47CD-9189-BEE34645113B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69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yname@bluegene.hpc.cs.msu.ru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6"/>
            <a:ext cx="9143999" cy="685799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27799" y="2984742"/>
            <a:ext cx="9143999" cy="2786006"/>
          </a:xfrm>
        </p:spPr>
        <p:txBody>
          <a:bodyPr>
            <a:noAutofit/>
          </a:bodyPr>
          <a:lstStyle/>
          <a:p>
            <a:pPr algn="l"/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Разработка модуля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Drupal </a:t>
            </a:r>
            <a:r>
              <a:rPr lang="ru-RU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для автоматизации процесса постановки задач на суперкомпьютерах</a:t>
            </a:r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/>
            </a:r>
            <a:b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Осадчук Дмитрий, МГУ ВМК, 321 группа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748" y="127997"/>
            <a:ext cx="7886700" cy="1337732"/>
          </a:xfrm>
        </p:spPr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5107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1.Реализация приложения для ПК</a:t>
            </a:r>
          </a:p>
          <a:p>
            <a:pPr marL="0" indent="0">
              <a:buNone/>
            </a:pPr>
            <a:r>
              <a:rPr lang="ru-RU" sz="3200" dirty="0" smtClean="0"/>
              <a:t>  </a:t>
            </a:r>
            <a:r>
              <a:rPr lang="ru-RU" u="sng" dirty="0" smtClean="0"/>
              <a:t>Преимущества:</a:t>
            </a:r>
          </a:p>
          <a:p>
            <a:r>
              <a:rPr lang="ru-RU" sz="2400" dirty="0" smtClean="0"/>
              <a:t>Довольно простая техническая реализация;</a:t>
            </a:r>
          </a:p>
          <a:p>
            <a:r>
              <a:rPr lang="ru-RU" sz="2400" dirty="0" smtClean="0"/>
              <a:t>Удобство использования;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u="sng" dirty="0" smtClean="0"/>
              <a:t>Недостатки:</a:t>
            </a:r>
          </a:p>
          <a:p>
            <a:r>
              <a:rPr lang="ru-RU" sz="2400" dirty="0" smtClean="0"/>
              <a:t>Сложность или, вовсе, невозможность отслеживать некорректную деятельность на суперкомпьютере (так как все пользователи –равны между собой);</a:t>
            </a:r>
          </a:p>
          <a:p>
            <a:r>
              <a:rPr lang="ru-RU" sz="2400" dirty="0" smtClean="0"/>
              <a:t>Возникают трудности с идентификацией пользователей, относящихся к той, или иной научной группе (отсутствие разделения групп пользователей на уровне архитектуры системы);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7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748" y="127997"/>
            <a:ext cx="7886700" cy="1337732"/>
          </a:xfrm>
        </p:spPr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30"/>
            <a:ext cx="7869891" cy="4244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2</a:t>
            </a:r>
            <a:r>
              <a:rPr lang="ru-RU" sz="3200" dirty="0" smtClean="0"/>
              <a:t>.Реализация системы специально отведёнными терминалами</a:t>
            </a:r>
          </a:p>
          <a:p>
            <a:pPr marL="0" indent="0">
              <a:buNone/>
            </a:pPr>
            <a:r>
              <a:rPr lang="ru-RU" sz="3200" dirty="0" smtClean="0"/>
              <a:t>  </a:t>
            </a:r>
            <a:r>
              <a:rPr lang="ru-RU" u="sng" dirty="0" smtClean="0"/>
              <a:t>Преимущества:</a:t>
            </a:r>
          </a:p>
          <a:p>
            <a:r>
              <a:rPr lang="ru-RU" sz="2400" dirty="0" smtClean="0"/>
              <a:t>Надёжность и защищённость системы;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u="sng" dirty="0" smtClean="0"/>
              <a:t>Недостатки:</a:t>
            </a:r>
          </a:p>
          <a:p>
            <a:r>
              <a:rPr lang="ru-RU" sz="2400" dirty="0" smtClean="0"/>
              <a:t>Излишние экономические затраты;</a:t>
            </a:r>
          </a:p>
          <a:p>
            <a:r>
              <a:rPr lang="ru-RU" sz="2400" dirty="0" smtClean="0"/>
              <a:t>Отсутствие возможности работать удалённо, что сильно усложняет использование системы её пользователями;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748" y="127997"/>
            <a:ext cx="7886700" cy="1337732"/>
          </a:xfrm>
        </p:spPr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30"/>
            <a:ext cx="7869891" cy="42449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/>
              <a:t>3</a:t>
            </a:r>
            <a:r>
              <a:rPr lang="ru-RU" sz="3200" dirty="0" smtClean="0"/>
              <a:t>.Реализация системы с помощью единого веб-интерфейса (сайта)</a:t>
            </a:r>
          </a:p>
          <a:p>
            <a:pPr marL="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 </a:t>
            </a:r>
            <a:r>
              <a:rPr lang="ru-RU" u="sng" dirty="0" smtClean="0"/>
              <a:t>Преимущества:</a:t>
            </a:r>
          </a:p>
          <a:p>
            <a:r>
              <a:rPr lang="ru-RU" sz="2400" dirty="0" smtClean="0"/>
              <a:t>Не требуются экономические затраты;</a:t>
            </a:r>
          </a:p>
          <a:p>
            <a:r>
              <a:rPr lang="ru-RU" sz="2400" dirty="0" smtClean="0"/>
              <a:t>Достаточно простой процесс разработки;</a:t>
            </a:r>
          </a:p>
          <a:p>
            <a:r>
              <a:rPr lang="ru-RU" sz="2400" dirty="0" smtClean="0"/>
              <a:t>Удобство использования;</a:t>
            </a:r>
          </a:p>
          <a:p>
            <a:r>
              <a:rPr lang="ru-RU" sz="2400" dirty="0" smtClean="0"/>
              <a:t>Доступ из любой точки мира через Интернет;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u="sng" dirty="0" smtClean="0"/>
              <a:t>Недостатки:</a:t>
            </a:r>
          </a:p>
          <a:p>
            <a:r>
              <a:rPr lang="ru-RU" sz="2400" dirty="0" smtClean="0"/>
              <a:t>Возникновение трудностей при попытке разделить пользователей на научные группы на уровне архитектуры системы;</a:t>
            </a:r>
          </a:p>
        </p:txBody>
      </p:sp>
    </p:spTree>
    <p:extLst>
      <p:ext uri="{BB962C8B-B14F-4D97-AF65-F5344CB8AC3E}">
        <p14:creationId xmlns:p14="http://schemas.microsoft.com/office/powerpoint/2010/main" val="2477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726" y="284672"/>
            <a:ext cx="7886700" cy="1337732"/>
          </a:xfrm>
        </p:spPr>
        <p:txBody>
          <a:bodyPr/>
          <a:lstStyle/>
          <a:p>
            <a:r>
              <a:rPr lang="ru-RU" dirty="0" smtClean="0"/>
              <a:t>Принятый вариант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Проанализировав преимущества и недостатки приведённых вариантов реализации было принято решение реализовывать систему последним способом, но с некой поправкой, чтобы исключить единственный её недостаток.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У каждой научно-исследовательской группы будет свой веб-интерфейс для работы на суперкомпьютере, который устанавливается отдельно руководителем группы.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всей системы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1492371"/>
            <a:ext cx="8181413" cy="4770406"/>
          </a:xfrm>
        </p:spPr>
      </p:pic>
    </p:spTree>
    <p:extLst>
      <p:ext uri="{BB962C8B-B14F-4D97-AF65-F5344CB8AC3E}">
        <p14:creationId xmlns:p14="http://schemas.microsoft.com/office/powerpoint/2010/main" val="21888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703" y="396817"/>
            <a:ext cx="7886700" cy="13377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Архитектура разрабатываемой системы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90" y="1734549"/>
            <a:ext cx="6172543" cy="4866441"/>
          </a:xfrm>
        </p:spPr>
      </p:pic>
    </p:spTree>
    <p:extLst>
      <p:ext uri="{BB962C8B-B14F-4D97-AF65-F5344CB8AC3E}">
        <p14:creationId xmlns:p14="http://schemas.microsoft.com/office/powerpoint/2010/main" val="33310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523" y="629729"/>
            <a:ext cx="8178920" cy="1337732"/>
          </a:xfrm>
        </p:spPr>
        <p:txBody>
          <a:bodyPr>
            <a:normAutofit/>
          </a:bodyPr>
          <a:lstStyle/>
          <a:p>
            <a:r>
              <a:rPr lang="ru-RU" dirty="0" smtClean="0"/>
              <a:t>Платформа для реализации веб-интерфейса </a:t>
            </a:r>
            <a:r>
              <a:rPr lang="en-US" dirty="0" smtClean="0"/>
              <a:t>Drupal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23" y="2147976"/>
            <a:ext cx="8567552" cy="43994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Проанализировав популярные системы управления содержимым(</a:t>
            </a:r>
            <a:r>
              <a:rPr lang="en-US" dirty="0" smtClean="0"/>
              <a:t>CMS)</a:t>
            </a:r>
            <a:r>
              <a:rPr lang="ru-RU" dirty="0" smtClean="0"/>
              <a:t> была выбрана </a:t>
            </a:r>
            <a:r>
              <a:rPr lang="en-US" dirty="0" smtClean="0"/>
              <a:t>CMS Drupal </a:t>
            </a:r>
            <a:r>
              <a:rPr lang="ru-RU" dirty="0" smtClean="0"/>
              <a:t>7.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Преимущества данной системы заключаются в том, что система имеет модульную архитектуру, в системе уже реализован базовый функционал и, что немаловажно, данная система является системой с открытым исходным кодом (постоянные обновления, совершенствование с течением времени, бесплатность).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7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CMS Drupal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42" y="1465262"/>
            <a:ext cx="3543335" cy="5046757"/>
          </a:xfrm>
        </p:spPr>
      </p:pic>
    </p:spTree>
    <p:extLst>
      <p:ext uri="{BB962C8B-B14F-4D97-AF65-F5344CB8AC3E}">
        <p14:creationId xmlns:p14="http://schemas.microsoft.com/office/powerpoint/2010/main" val="8243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099" y="127996"/>
            <a:ext cx="7886700" cy="1337732"/>
          </a:xfrm>
        </p:spPr>
        <p:txBody>
          <a:bodyPr/>
          <a:lstStyle/>
          <a:p>
            <a:r>
              <a:rPr lang="ru-RU" dirty="0" smtClean="0"/>
              <a:t>Специфика разработки модулей для </a:t>
            </a:r>
            <a:r>
              <a:rPr lang="en-US" dirty="0" smtClean="0"/>
              <a:t>CMS Drupal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8"/>
            <a:ext cx="7869891" cy="530600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Хуки (</a:t>
            </a:r>
            <a:r>
              <a:rPr lang="en-US" dirty="0"/>
              <a:t>hooks</a:t>
            </a:r>
            <a:r>
              <a:rPr lang="ru-RU" dirty="0"/>
              <a:t>) –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определённые </a:t>
            </a:r>
            <a:r>
              <a:rPr lang="ru-RU" dirty="0"/>
              <a:t>события в системе </a:t>
            </a:r>
            <a:r>
              <a:rPr lang="en-US" dirty="0"/>
              <a:t>Drupal</a:t>
            </a:r>
            <a:r>
              <a:rPr lang="ru-RU" dirty="0"/>
              <a:t>, которым можно назначить </a:t>
            </a:r>
            <a:r>
              <a:rPr lang="en-US" dirty="0" err="1"/>
              <a:t>php</a:t>
            </a:r>
            <a:r>
              <a:rPr lang="ru-RU" dirty="0" smtClean="0"/>
              <a:t>-функции-обработчики.</a:t>
            </a:r>
          </a:p>
          <a:p>
            <a:r>
              <a:rPr lang="en-US" dirty="0"/>
              <a:t>Database API</a:t>
            </a:r>
            <a:r>
              <a:rPr lang="ru-RU" dirty="0"/>
              <a:t> – это специально предоставляемые функции системой </a:t>
            </a:r>
            <a:r>
              <a:rPr lang="en-US" dirty="0"/>
              <a:t>Drupal</a:t>
            </a:r>
            <a:r>
              <a:rPr lang="ru-RU" dirty="0"/>
              <a:t> для защищённой и удобной работы с базами </a:t>
            </a:r>
            <a:r>
              <a:rPr lang="ru-RU" dirty="0" smtClean="0"/>
              <a:t>данных.</a:t>
            </a:r>
          </a:p>
          <a:p>
            <a:r>
              <a:rPr lang="en-US" dirty="0"/>
              <a:t>Form API</a:t>
            </a:r>
            <a:r>
              <a:rPr lang="ru-RU" dirty="0"/>
              <a:t> – это уже готовый функционал, предоставляемый системой </a:t>
            </a:r>
            <a:r>
              <a:rPr lang="en-US" dirty="0"/>
              <a:t>Drupal</a:t>
            </a:r>
            <a:r>
              <a:rPr lang="ru-RU" dirty="0"/>
              <a:t> для структурированной и удобной работы с формами</a:t>
            </a:r>
            <a:r>
              <a:rPr lang="ru-RU" dirty="0" smtClean="0"/>
              <a:t>.</a:t>
            </a:r>
          </a:p>
          <a:p>
            <a:r>
              <a:rPr lang="ru-RU" dirty="0"/>
              <a:t>Глобальные переменные(</a:t>
            </a:r>
            <a:r>
              <a:rPr lang="en-US" dirty="0" err="1"/>
              <a:t>Globals</a:t>
            </a:r>
            <a:r>
              <a:rPr lang="ru-RU" dirty="0"/>
              <a:t>) – это переменные, которые доступны в любом участке кода модуля, и которые хранят в себе определённую информацию.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72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013" y="127997"/>
            <a:ext cx="7886700" cy="13377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Сведение поставленной задачи к реализации в окружении </a:t>
            </a:r>
            <a:r>
              <a:rPr lang="en-US" dirty="0" smtClean="0"/>
              <a:t>CMS Drupal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5245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В соответствии с общей задачей, необходимо разработать сторонний модуль для </a:t>
            </a:r>
            <a:r>
              <a:rPr lang="en-US" dirty="0" smtClean="0"/>
              <a:t>CMS Drupal,</a:t>
            </a:r>
            <a:r>
              <a:rPr lang="ru-RU" dirty="0" smtClean="0"/>
              <a:t> который:</a:t>
            </a:r>
          </a:p>
          <a:p>
            <a:r>
              <a:rPr lang="ru-RU" dirty="0" smtClean="0"/>
              <a:t>Позволяет пользователям веб-ресурса проходить авторизацию в системе;</a:t>
            </a:r>
          </a:p>
          <a:p>
            <a:r>
              <a:rPr lang="ru-RU" dirty="0" smtClean="0"/>
              <a:t>Руководителю группы (администратору веб-ресурса) модифицировать состав научной группы (добавлять новых членов своей группы);</a:t>
            </a:r>
          </a:p>
          <a:p>
            <a:r>
              <a:rPr lang="ru-RU" dirty="0" smtClean="0"/>
              <a:t>Создавать задачи и ставить их на выполнение на суперкомпьютерах, предоставляя удобный, надёжный и своевременно отображающий результаты выполнения программ интерфейс;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805" y="1465729"/>
            <a:ext cx="8712678" cy="47112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Вводная часть: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Вычислительные комплексы МГУ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Потребность научно-исследовательских групп людей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Сложности получения доступа группой людей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Неудобства работы на суперкомпьютерах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Обзор путей решения и выбор наилучшего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Выбор платформы для реализации и её описание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Постановка задачи в рамках выбранной платформы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Проделанная работа и 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Заключение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4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54" y="210327"/>
            <a:ext cx="4409176" cy="1187152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81" y="1319076"/>
            <a:ext cx="7869891" cy="6046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Страница авторизации в системе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8" y="1777042"/>
            <a:ext cx="8341743" cy="43611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37053" y="6069355"/>
            <a:ext cx="7869891" cy="604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/>
              <a:t>(«Привязка» по уникальному ключу учётной записи системы и уникальному ключу конкретной сущности </a:t>
            </a:r>
            <a:r>
              <a:rPr lang="en-US" sz="2000" dirty="0" smtClean="0"/>
              <a:t>Drupal)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966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54" y="210327"/>
            <a:ext cx="4409176" cy="1187152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81" y="1319076"/>
            <a:ext cx="7869891" cy="6046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Главная страница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9" y="1777042"/>
            <a:ext cx="7500101" cy="43611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37053" y="6069355"/>
            <a:ext cx="7869891" cy="604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/>
              <a:t>(«Корень» ссылок, пользователь попадает на данную страницу после прохождения этапа авторизации в системе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9533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54" y="210327"/>
            <a:ext cx="4409176" cy="1187152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81" y="1319076"/>
            <a:ext cx="7869891" cy="6046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Страница регистрации новых членов группы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59" y="1777042"/>
            <a:ext cx="4666081" cy="429231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46649" y="6069355"/>
            <a:ext cx="8755811" cy="604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/>
              <a:t>(Страница, на которой руководитель группы (администратор веб-ресурса) может добавлять новых членов (пользователей системы) группы самостоятельно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9288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54" y="210327"/>
            <a:ext cx="4409176" cy="1187152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81" y="1319076"/>
            <a:ext cx="7869891" cy="6046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Страница работы с файлами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8" y="1841395"/>
            <a:ext cx="7759055" cy="39210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13085" y="5827815"/>
            <a:ext cx="8282879" cy="6046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/>
              <a:t>(</a:t>
            </a:r>
            <a:r>
              <a:rPr lang="ru-RU" sz="2000" dirty="0"/>
              <a:t>Страница для загрузки новых файлов и просмотра списка загруженных ранее файлов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70376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254" y="210327"/>
            <a:ext cx="4409176" cy="1187152"/>
          </a:xfrm>
        </p:spPr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581" y="1319076"/>
            <a:ext cx="7869891" cy="6046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Страница создания новы задач на выполнение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21" y="1752219"/>
            <a:ext cx="6568610" cy="433438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46649" y="6069355"/>
            <a:ext cx="8755811" cy="604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/>
              <a:t>(</a:t>
            </a:r>
            <a:r>
              <a:rPr lang="ru-RU" sz="2000" dirty="0"/>
              <a:t>Интерфейс для создания новой задачи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291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2" y="1613138"/>
            <a:ext cx="8256558" cy="51844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Разработанный веб-интерфейс представляет собой практическую ценность за счёт решения возникающей проблемы получения доступа и удобства работы на суперкомпьютерах перед группами людей, объединённых единой научной задачей и нуждающихся в вычислительных мощностях суперкомпьютера.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Данный веб-интерфейс можно дорабатывать не смотря на то, что данной реализации достаточно для использования, ведь была реализована лишь обязательная часть функционала веб-интерфейса.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152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156" y="2544794"/>
            <a:ext cx="7886700" cy="133773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98211" y="5201729"/>
            <a:ext cx="3925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Автор: Осадчук Дмитрий Русланович, студент </a:t>
            </a:r>
            <a:r>
              <a:rPr lang="ru-RU" dirty="0" smtClean="0"/>
              <a:t>ВМК </a:t>
            </a:r>
            <a:r>
              <a:rPr lang="ru-RU" dirty="0" smtClean="0"/>
              <a:t>МГУ им. Ломоносова, группа 321</a:t>
            </a:r>
          </a:p>
          <a:p>
            <a:endParaRPr lang="ru-RU" dirty="0"/>
          </a:p>
          <a:p>
            <a:r>
              <a:rPr lang="ru-RU" dirty="0" smtClean="0"/>
              <a:t>Дата: </a:t>
            </a:r>
            <a:r>
              <a:rPr lang="ru-RU" dirty="0" smtClean="0"/>
              <a:t>16</a:t>
            </a:r>
            <a:r>
              <a:rPr lang="ru-RU" dirty="0" smtClean="0"/>
              <a:t>.05.2017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79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</a:t>
            </a:r>
            <a:r>
              <a:rPr lang="en-US" dirty="0" smtClean="0"/>
              <a:t> Drupal</a:t>
            </a:r>
            <a:r>
              <a:rPr lang="ru-RU" dirty="0" smtClean="0"/>
              <a:t> 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753" y="1008528"/>
            <a:ext cx="7869891" cy="1743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  В </a:t>
            </a:r>
            <a:r>
              <a:rPr lang="en-US" dirty="0" smtClean="0"/>
              <a:t>Drupal’</a:t>
            </a:r>
            <a:r>
              <a:rPr lang="ru-RU" dirty="0" smtClean="0"/>
              <a:t>е есть модульная система, позволяющая подключать и отключать модули, расширяющие функционал сайта до необходимого.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104845" y="3933645"/>
            <a:ext cx="1242204" cy="124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Ядро </a:t>
            </a:r>
          </a:p>
          <a:p>
            <a:pPr algn="ctr"/>
            <a:r>
              <a:rPr lang="en-US" dirty="0" smtClean="0"/>
              <a:t>Drupal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483744" y="2846716"/>
            <a:ext cx="336430" cy="336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1023669" y="3423922"/>
            <a:ext cx="336430" cy="336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843953" y="4047809"/>
            <a:ext cx="336430" cy="336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917277" y="4719906"/>
            <a:ext cx="336430" cy="336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315529" y="5344737"/>
            <a:ext cx="336430" cy="336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1936630" y="5914081"/>
            <a:ext cx="336430" cy="3364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Скругленная соединительная линия 15"/>
          <p:cNvCxnSpPr>
            <a:stCxn id="9" idx="5"/>
            <a:endCxn id="8" idx="0"/>
          </p:cNvCxnSpPr>
          <p:nvPr/>
        </p:nvCxnSpPr>
        <p:spPr>
          <a:xfrm rot="16200000" flipH="1">
            <a:off x="1848542" y="3056240"/>
            <a:ext cx="799768" cy="95504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5"/>
            <a:endCxn id="8" idx="1"/>
          </p:cNvCxnSpPr>
          <p:nvPr/>
        </p:nvCxnSpPr>
        <p:spPr>
          <a:xfrm rot="16200000" flipH="1">
            <a:off x="1596557" y="3425356"/>
            <a:ext cx="404479" cy="97593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11" idx="6"/>
            <a:endCxn id="8" idx="2"/>
          </p:cNvCxnSpPr>
          <p:nvPr/>
        </p:nvCxnSpPr>
        <p:spPr>
          <a:xfrm>
            <a:off x="1180383" y="4216024"/>
            <a:ext cx="924462" cy="3387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12" idx="6"/>
            <a:endCxn id="8" idx="2"/>
          </p:cNvCxnSpPr>
          <p:nvPr/>
        </p:nvCxnSpPr>
        <p:spPr>
          <a:xfrm flipV="1">
            <a:off x="1253707" y="4554747"/>
            <a:ext cx="851138" cy="33337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stCxn id="13" idx="6"/>
            <a:endCxn id="8" idx="3"/>
          </p:cNvCxnSpPr>
          <p:nvPr/>
        </p:nvCxnSpPr>
        <p:spPr>
          <a:xfrm flipV="1">
            <a:off x="1651959" y="4993932"/>
            <a:ext cx="634803" cy="51902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Скругленная соединительная линия 34"/>
          <p:cNvCxnSpPr>
            <a:stCxn id="14" idx="6"/>
            <a:endCxn id="8" idx="4"/>
          </p:cNvCxnSpPr>
          <p:nvPr/>
        </p:nvCxnSpPr>
        <p:spPr>
          <a:xfrm flipV="1">
            <a:off x="2273060" y="5175849"/>
            <a:ext cx="452887" cy="90644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1993767">
            <a:off x="333424" y="2561350"/>
            <a:ext cx="400110" cy="194482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ru-RU" sz="1400" dirty="0" smtClean="0"/>
              <a:t>Базовые модули </a:t>
            </a:r>
            <a:r>
              <a:rPr lang="en-US" sz="1400" dirty="0" smtClean="0"/>
              <a:t>Drupal</a:t>
            </a:r>
            <a:endParaRPr lang="ru-RU" sz="1400" dirty="0"/>
          </a:p>
        </p:txBody>
      </p:sp>
      <p:sp>
        <p:nvSpPr>
          <p:cNvPr id="39" name="Овал 38"/>
          <p:cNvSpPr/>
          <p:nvPr/>
        </p:nvSpPr>
        <p:spPr>
          <a:xfrm>
            <a:off x="5077318" y="3846998"/>
            <a:ext cx="1415497" cy="1415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 </a:t>
            </a:r>
          </a:p>
          <a:p>
            <a:pPr algn="ctr"/>
            <a:r>
              <a:rPr lang="en-US" dirty="0" smtClean="0"/>
              <a:t>Drupal</a:t>
            </a:r>
            <a:endParaRPr lang="ru-RU" dirty="0"/>
          </a:p>
        </p:txBody>
      </p:sp>
      <p:cxnSp>
        <p:nvCxnSpPr>
          <p:cNvPr id="41" name="Скругленная соединительная линия 40"/>
          <p:cNvCxnSpPr>
            <a:stCxn id="8" idx="6"/>
            <a:endCxn id="39" idx="2"/>
          </p:cNvCxnSpPr>
          <p:nvPr/>
        </p:nvCxnSpPr>
        <p:spPr>
          <a:xfrm>
            <a:off x="3347049" y="4554747"/>
            <a:ext cx="1730269" cy="12700"/>
          </a:xfrm>
          <a:prstGeom prst="curved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5845834" y="2514598"/>
            <a:ext cx="336430" cy="3364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6627958" y="2838090"/>
            <a:ext cx="336430" cy="3364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Скругленная соединительная линия 47"/>
          <p:cNvCxnSpPr>
            <a:stCxn id="44" idx="4"/>
            <a:endCxn id="39" idx="0"/>
          </p:cNvCxnSpPr>
          <p:nvPr/>
        </p:nvCxnSpPr>
        <p:spPr>
          <a:xfrm rot="5400000">
            <a:off x="5401573" y="3234522"/>
            <a:ext cx="995970" cy="2289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5" idx="4"/>
            <a:endCxn id="39" idx="7"/>
          </p:cNvCxnSpPr>
          <p:nvPr/>
        </p:nvCxnSpPr>
        <p:spPr>
          <a:xfrm rot="5400000">
            <a:off x="6100961" y="3359080"/>
            <a:ext cx="879773" cy="51065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8009896">
            <a:off x="7452383" y="1542964"/>
            <a:ext cx="430887" cy="252018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ru-RU" sz="1600" dirty="0" smtClean="0"/>
              <a:t>Дополнительные модули</a:t>
            </a:r>
            <a:endParaRPr lang="ru-RU" sz="1600" dirty="0"/>
          </a:p>
        </p:txBody>
      </p:sp>
      <p:sp>
        <p:nvSpPr>
          <p:cNvPr id="55" name="Овал 54"/>
          <p:cNvSpPr/>
          <p:nvPr/>
        </p:nvSpPr>
        <p:spPr>
          <a:xfrm>
            <a:off x="4537494" y="5745192"/>
            <a:ext cx="1552755" cy="6383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Тема 1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6603516" y="5681167"/>
            <a:ext cx="1552755" cy="6383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Тема 2</a:t>
            </a:r>
            <a:endParaRPr lang="ru-RU" dirty="0"/>
          </a:p>
        </p:txBody>
      </p:sp>
      <p:cxnSp>
        <p:nvCxnSpPr>
          <p:cNvPr id="58" name="Скругленная соединительная линия 57"/>
          <p:cNvCxnSpPr>
            <a:stCxn id="39" idx="3"/>
            <a:endCxn id="55" idx="0"/>
          </p:cNvCxnSpPr>
          <p:nvPr/>
        </p:nvCxnSpPr>
        <p:spPr>
          <a:xfrm rot="16200000" flipH="1">
            <a:off x="4954246" y="5385566"/>
            <a:ext cx="689992" cy="2925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56" idx="0"/>
            <a:endCxn id="39" idx="5"/>
          </p:cNvCxnSpPr>
          <p:nvPr/>
        </p:nvCxnSpPr>
        <p:spPr>
          <a:xfrm rot="16200000" flipV="1">
            <a:off x="6519724" y="4820997"/>
            <a:ext cx="625967" cy="109437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16200000">
            <a:off x="5883114" y="5730101"/>
            <a:ext cx="430887" cy="173166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ru-RU" sz="1600" dirty="0" smtClean="0"/>
              <a:t>Темы оформления</a:t>
            </a:r>
            <a:endParaRPr lang="ru-RU" sz="1600" dirty="0"/>
          </a:p>
        </p:txBody>
      </p:sp>
      <p:sp>
        <p:nvSpPr>
          <p:cNvPr id="67" name="Овал 66"/>
          <p:cNvSpPr/>
          <p:nvPr/>
        </p:nvSpPr>
        <p:spPr>
          <a:xfrm>
            <a:off x="7488446" y="3514500"/>
            <a:ext cx="1295984" cy="129598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Мой модуль</a:t>
            </a:r>
            <a:endParaRPr lang="ru-RU" dirty="0"/>
          </a:p>
        </p:txBody>
      </p:sp>
      <p:cxnSp>
        <p:nvCxnSpPr>
          <p:cNvPr id="69" name="Скругленная соединительная линия 68"/>
          <p:cNvCxnSpPr>
            <a:stCxn id="39" idx="6"/>
            <a:endCxn id="67" idx="2"/>
          </p:cNvCxnSpPr>
          <p:nvPr/>
        </p:nvCxnSpPr>
        <p:spPr>
          <a:xfrm flipV="1">
            <a:off x="6492815" y="4162492"/>
            <a:ext cx="995631" cy="3922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203" y="162501"/>
            <a:ext cx="7886700" cy="1337732"/>
          </a:xfrm>
        </p:spPr>
        <p:txBody>
          <a:bodyPr/>
          <a:lstStyle/>
          <a:p>
            <a:r>
              <a:rPr lang="ru-RU" dirty="0" smtClean="0"/>
              <a:t>Суперкомпьютеры и современность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274" y="1698998"/>
            <a:ext cx="4167638" cy="396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Sunway</a:t>
            </a:r>
            <a:r>
              <a:rPr lang="ru-RU" dirty="0"/>
              <a:t> </a:t>
            </a:r>
            <a:r>
              <a:rPr lang="ru-RU" dirty="0" smtClean="0"/>
              <a:t>TaihuLight</a:t>
            </a:r>
            <a:r>
              <a:rPr lang="ru-RU" dirty="0" smtClean="0"/>
              <a:t> (Китай)</a:t>
            </a:r>
            <a:endParaRPr lang="ru-RU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 descr="Картинки по запросу Sunway TaihuL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12" y="1276711"/>
            <a:ext cx="4090001" cy="2495882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519698" y="4422475"/>
            <a:ext cx="4534619" cy="396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Tiānhé-2</a:t>
            </a:r>
            <a:r>
              <a:rPr lang="ru-RU" i="1" dirty="0"/>
              <a:t> </a:t>
            </a:r>
            <a:r>
              <a:rPr lang="ru-RU" i="1" dirty="0" smtClean="0"/>
              <a:t>(</a:t>
            </a:r>
            <a:r>
              <a:rPr lang="ru-RU" i="1" dirty="0" smtClean="0"/>
              <a:t>ТяньХэ</a:t>
            </a:r>
            <a:r>
              <a:rPr lang="ru-RU" i="1" dirty="0" smtClean="0"/>
              <a:t> – 2, Китай)</a:t>
            </a:r>
            <a:endParaRPr lang="ru-RU" sz="2400" dirty="0"/>
          </a:p>
        </p:txBody>
      </p:sp>
      <p:pic>
        <p:nvPicPr>
          <p:cNvPr id="1028" name="Picture 4" descr="Картинки по запросу Tiānhé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1" y="3772593"/>
            <a:ext cx="3754114" cy="261047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519697" y="4970189"/>
            <a:ext cx="4534619" cy="396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/>
              <a:t>33,8 </a:t>
            </a:r>
            <a:r>
              <a:rPr lang="ru-RU" i="1" dirty="0" smtClean="0"/>
              <a:t>ПеттаФлопс</a:t>
            </a:r>
            <a:endParaRPr lang="ru-RU" sz="2400" i="1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03274" y="2246712"/>
            <a:ext cx="4534619" cy="396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 smtClean="0"/>
              <a:t>93 </a:t>
            </a:r>
            <a:r>
              <a:rPr lang="ru-RU" i="1" dirty="0" smtClean="0"/>
              <a:t>ПеттаФлопс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230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41" y="295241"/>
            <a:ext cx="7886700" cy="1165205"/>
          </a:xfrm>
        </p:spPr>
        <p:txBody>
          <a:bodyPr/>
          <a:lstStyle/>
          <a:p>
            <a:r>
              <a:rPr lang="ru-RU" dirty="0" smtClean="0"/>
              <a:t>Вычислительные комплексы МГУ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1986" y="1653199"/>
            <a:ext cx="2272613" cy="38219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Ломоносов</a:t>
            </a:r>
            <a:endParaRPr lang="ru-RU" dirty="0"/>
          </a:p>
        </p:txBody>
      </p:sp>
      <p:pic>
        <p:nvPicPr>
          <p:cNvPr id="2050" name="Picture 2" descr="Картинки по запросу Суперкомпьютер ломоносо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2" y="2047380"/>
            <a:ext cx="2887403" cy="189399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18" y="2047380"/>
            <a:ext cx="2887403" cy="189399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541205" y="1684932"/>
            <a:ext cx="1841028" cy="382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Чебышев</a:t>
            </a:r>
            <a:endParaRPr lang="ru-RU" dirty="0"/>
          </a:p>
        </p:txBody>
      </p:sp>
      <p:pic>
        <p:nvPicPr>
          <p:cNvPr id="2052" name="Picture 4" descr="Картинки по запросу blue gene фото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2" y="4577290"/>
            <a:ext cx="2887403" cy="191290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201985" y="4235010"/>
            <a:ext cx="2272613" cy="382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IBM Blue Gene/P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325411" y="4235010"/>
            <a:ext cx="2272613" cy="382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IBM Blue Gene/P</a:t>
            </a:r>
            <a:endParaRPr lang="ru-RU" dirty="0"/>
          </a:p>
        </p:txBody>
      </p:sp>
      <p:pic>
        <p:nvPicPr>
          <p:cNvPr id="2054" name="Picture 6" descr="Картинки по запросу IBM pSeries 690 HPC Regatta фото МГУ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51" b="97704" l="5729" r="95313">
                        <a14:foregroundMark x1="53125" y1="8418" x2="66667" y2="4592"/>
                        <a14:foregroundMark x1="32292" y1="5867" x2="40625" y2="5102"/>
                        <a14:foregroundMark x1="26563" y1="16071" x2="81771" y2="86480"/>
                        <a14:foregroundMark x1="88542" y1="12500" x2="16667" y2="88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58" y="4494610"/>
            <a:ext cx="1221041" cy="222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5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385" y="448575"/>
            <a:ext cx="7643004" cy="9057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Научно-исследовательские группы и их ресурсоёмкие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985" y="1595886"/>
            <a:ext cx="3666226" cy="44857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Задачи </a:t>
            </a:r>
            <a:r>
              <a:rPr lang="ru-RU" dirty="0" smtClean="0"/>
              <a:t>биоинформатики</a:t>
            </a:r>
            <a:endParaRPr lang="ru-RU" dirty="0"/>
          </a:p>
        </p:txBody>
      </p:sp>
      <p:pic>
        <p:nvPicPr>
          <p:cNvPr id="3074" name="Picture 2" descr="Картинки по запросу дн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5" y="2044459"/>
            <a:ext cx="3124285" cy="192748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24286" y="3971944"/>
            <a:ext cx="3847381" cy="539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(Распознавание </a:t>
            </a:r>
            <a:r>
              <a:rPr lang="ru-RU" dirty="0"/>
              <a:t>белок-кодирующих </a:t>
            </a:r>
            <a:r>
              <a:rPr lang="ru-RU" dirty="0" smtClean="0"/>
              <a:t>участков, </a:t>
            </a:r>
            <a:r>
              <a:rPr lang="ru-RU" dirty="0"/>
              <a:t>р</a:t>
            </a:r>
            <a:r>
              <a:rPr lang="ru-RU" dirty="0" smtClean="0"/>
              <a:t>асшифровка </a:t>
            </a:r>
            <a:r>
              <a:rPr lang="ru-RU" dirty="0"/>
              <a:t>пространственной структуры </a:t>
            </a:r>
            <a:r>
              <a:rPr lang="ru-RU" dirty="0" smtClean="0"/>
              <a:t>биополимеров и т.д.)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11460" y="1595886"/>
            <a:ext cx="3666226" cy="448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Задачи машиностроения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646762" y="3971944"/>
            <a:ext cx="3795622" cy="435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(Моделирование </a:t>
            </a:r>
            <a:r>
              <a:rPr lang="en-US" dirty="0" smtClean="0"/>
              <a:t>crash-</a:t>
            </a:r>
            <a:r>
              <a:rPr lang="ru-RU" dirty="0" smtClean="0"/>
              <a:t>тестов, работы двигателей с соблюдением законов термодинамики)</a:t>
            </a:r>
            <a:endParaRPr lang="ru-RU" dirty="0"/>
          </a:p>
        </p:txBody>
      </p:sp>
      <p:pic>
        <p:nvPicPr>
          <p:cNvPr id="3076" name="Picture 4" descr="Картинки по запросу моделирование crash-тест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01" y="2044459"/>
            <a:ext cx="3333944" cy="192748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633932" y="4536455"/>
            <a:ext cx="3666226" cy="4485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Задачи метеорологии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633932" y="6422366"/>
            <a:ext cx="3795622" cy="435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300" dirty="0" smtClean="0"/>
              <a:t>(Моделирование атмосферы и мирового океана, предсказание погоды)</a:t>
            </a:r>
            <a:endParaRPr lang="ru-RU" sz="1300" dirty="0"/>
          </a:p>
        </p:txBody>
      </p:sp>
      <p:pic>
        <p:nvPicPr>
          <p:cNvPr id="3078" name="Picture 6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5" y="4894441"/>
            <a:ext cx="1521305" cy="148479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473" y="276046"/>
            <a:ext cx="7393916" cy="10351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процесса получения доступа к суперкомпьютерам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701" y="1629631"/>
            <a:ext cx="7869891" cy="471123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Рассмотрение и оценка адекватности плана работ </a:t>
            </a:r>
            <a:r>
              <a:rPr lang="ru-RU" dirty="0"/>
              <a:t>системным администратором </a:t>
            </a:r>
            <a:r>
              <a:rPr lang="ru-RU" dirty="0" smtClean="0"/>
              <a:t>суперкомпьютера; </a:t>
            </a:r>
          </a:p>
          <a:p>
            <a:pPr lvl="0"/>
            <a:r>
              <a:rPr lang="ru-RU" dirty="0" smtClean="0"/>
              <a:t>Запрос предоставления доступа к суперкомпьютеру стороннему лицу у администрации суперкомпьютера;</a:t>
            </a:r>
            <a:endParaRPr lang="ru-RU" dirty="0"/>
          </a:p>
          <a:p>
            <a:pPr lvl="0"/>
            <a:r>
              <a:rPr lang="ru-RU" dirty="0"/>
              <a:t>При получении положительного ответа от администрации вычислительного комплекса, системный администратор создаёт новую учётную запись, под которой человек будет работать на суперкомпьютере и передаёт её данные заинтересованному лицу;</a:t>
            </a:r>
          </a:p>
          <a:p>
            <a:pPr lvl="0"/>
            <a:r>
              <a:rPr lang="ru-RU" dirty="0"/>
              <a:t>Прочитав необходимую документацию, человек может взаимодействовать с суперкомпьютером через заранее определённые </a:t>
            </a:r>
            <a:r>
              <a:rPr lang="ru-RU" dirty="0" smtClean="0"/>
              <a:t>интерфейсы (протоколы) </a:t>
            </a:r>
            <a:r>
              <a:rPr lang="ru-RU" dirty="0"/>
              <a:t>под выданной ему учётной записью в рамках тех прав доступа, которые были ей заданы при создании;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571" y="283272"/>
            <a:ext cx="7575071" cy="10703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Условия работы на суперкомпьютере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" y="1544277"/>
            <a:ext cx="7092218" cy="4538235"/>
          </a:xfr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844086" y="1837425"/>
            <a:ext cx="7092218" cy="42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$&gt; </a:t>
            </a:r>
            <a:r>
              <a:rPr lang="en-US" sz="1400" dirty="0" smtClean="0">
                <a:solidFill>
                  <a:schemeClr val="bg1"/>
                </a:solidFill>
              </a:rPr>
              <a:t>ssh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myname @ bluegene.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h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pc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 . 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cs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 .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hlinkClick r:id="rId3"/>
              </a:rPr>
              <a:t>su . ru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$&gt; cp –r /gpfs/quickstart ~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$&gt; cd ~/quickstart/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$&gt; </a:t>
            </a:r>
            <a:r>
              <a:rPr lang="en-US" sz="1400" dirty="0" err="1" smtClean="0">
                <a:solidFill>
                  <a:schemeClr val="bg1"/>
                </a:solidFill>
              </a:rPr>
              <a:t>mpisubmit</a:t>
            </a:r>
            <a:r>
              <a:rPr lang="en-US" sz="1400" dirty="0">
                <a:solidFill>
                  <a:schemeClr val="bg1"/>
                </a:solidFill>
              </a:rPr>
              <a:t>$&gt; </a:t>
            </a:r>
            <a:r>
              <a:rPr lang="en-US" sz="1400" dirty="0" err="1">
                <a:solidFill>
                  <a:schemeClr val="bg1"/>
                </a:solidFill>
              </a:rPr>
              <a:t>mpixlc_r</a:t>
            </a:r>
            <a:r>
              <a:rPr lang="en-US" sz="1400" dirty="0">
                <a:solidFill>
                  <a:schemeClr val="bg1"/>
                </a:solidFill>
              </a:rPr>
              <a:t> –</a:t>
            </a:r>
            <a:r>
              <a:rPr lang="en-US" sz="1400" dirty="0" err="1">
                <a:solidFill>
                  <a:schemeClr val="bg1"/>
                </a:solidFill>
              </a:rPr>
              <a:t>qsmp</a:t>
            </a:r>
            <a:r>
              <a:rPr lang="en-US" sz="1400" dirty="0">
                <a:solidFill>
                  <a:schemeClr val="bg1"/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omp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hello.c</a:t>
            </a:r>
            <a:r>
              <a:rPr lang="en-US" sz="1400" dirty="0">
                <a:solidFill>
                  <a:schemeClr val="bg1"/>
                </a:solidFill>
              </a:rPr>
              <a:t> –o hello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$&gt; mpisubmit.bg –n 128 –w 00:15:00 –m dual –e “OMP_NUM_THREADS=2” hello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.</a:t>
            </a:r>
            <a:r>
              <a:rPr lang="en-US" sz="1400" dirty="0">
                <a:solidFill>
                  <a:schemeClr val="bg1"/>
                </a:solidFill>
              </a:rPr>
              <a:t>bg –n </a:t>
            </a:r>
            <a:r>
              <a:rPr lang="en-US" sz="1400" dirty="0" smtClean="0">
                <a:solidFill>
                  <a:schemeClr val="bg1"/>
                </a:solidFill>
              </a:rPr>
              <a:t>64 </a:t>
            </a:r>
            <a:r>
              <a:rPr lang="en-US" sz="1400" dirty="0">
                <a:solidFill>
                  <a:schemeClr val="bg1"/>
                </a:solidFill>
              </a:rPr>
              <a:t>–w 00:15:00 –m dual –e “OMP_NUM_THREADS=2” </a:t>
            </a:r>
            <a:r>
              <a:rPr lang="en-US" sz="1400" dirty="0" err="1" smtClean="0">
                <a:solidFill>
                  <a:schemeClr val="bg1"/>
                </a:solidFill>
              </a:rPr>
              <a:t>matrix_rot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$&gt; mpisubmit.bg –n </a:t>
            </a:r>
            <a:r>
              <a:rPr lang="en-US" sz="1400" dirty="0" smtClean="0">
                <a:solidFill>
                  <a:schemeClr val="bg1"/>
                </a:solidFill>
              </a:rPr>
              <a:t>64 </a:t>
            </a:r>
            <a:r>
              <a:rPr lang="en-US" sz="1400" dirty="0">
                <a:solidFill>
                  <a:schemeClr val="bg1"/>
                </a:solidFill>
              </a:rPr>
              <a:t>–w 00:15:00 –m dual –e “OMP_NUM_THREADS=2” </a:t>
            </a:r>
            <a:r>
              <a:rPr lang="en-US" sz="1400" dirty="0" err="1" smtClean="0">
                <a:solidFill>
                  <a:schemeClr val="bg1"/>
                </a:solidFill>
              </a:rPr>
              <a:t>divider_matrix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$&gt; mpisubmit.bg –n 128 –w 00:15:00 –m dual –e “OMP_NUM_THREADS=2” </a:t>
            </a:r>
            <a:r>
              <a:rPr lang="en-US" sz="1400" dirty="0" err="1" smtClean="0">
                <a:solidFill>
                  <a:schemeClr val="bg1"/>
                </a:solidFill>
              </a:rPr>
              <a:t>Gaussian_method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$&gt; </a:t>
            </a:r>
            <a:r>
              <a:rPr lang="en-US" sz="1400" dirty="0" smtClean="0">
                <a:solidFill>
                  <a:schemeClr val="bg1"/>
                </a:solidFill>
              </a:rPr>
              <a:t>llq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$&gt; </a:t>
            </a:r>
            <a:r>
              <a:rPr lang="en-US" sz="1400" dirty="0" smtClean="0">
                <a:solidFill>
                  <a:schemeClr val="bg1"/>
                </a:solidFill>
              </a:rPr>
              <a:t>llq</a:t>
            </a:r>
            <a:r>
              <a:rPr lang="en-US" sz="1400" dirty="0" smtClean="0">
                <a:solidFill>
                  <a:schemeClr val="bg1"/>
                </a:solidFill>
              </a:rPr>
              <a:t> –b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$&gt; </a:t>
            </a:r>
            <a:r>
              <a:rPr lang="en-US" sz="1400" dirty="0" smtClean="0">
                <a:solidFill>
                  <a:schemeClr val="bg1"/>
                </a:solidFill>
              </a:rPr>
              <a:t>ls</a:t>
            </a:r>
            <a:r>
              <a:rPr lang="en-US" sz="1400" dirty="0" smtClean="0">
                <a:solidFill>
                  <a:schemeClr val="bg1"/>
                </a:solidFill>
              </a:rPr>
              <a:t> *.out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ts val="1000"/>
              </a:lnSpc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199071" y="6152369"/>
            <a:ext cx="6521571" cy="3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buNone/>
            </a:pPr>
            <a:r>
              <a:rPr lang="ru-RU" sz="1400" dirty="0" smtClean="0"/>
              <a:t>(Команды взяты с сайта официального сайта </a:t>
            </a:r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smtClean="0"/>
              <a:t>hpc.cmc.msu.ru/bgp/quickstart</a:t>
            </a:r>
            <a:r>
              <a:rPr lang="ru-RU" sz="1400" dirty="0" smtClean="0"/>
              <a:t>)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654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Необходимо, чтобы разрабатываемая система упрощала механизм взаимодействия, а именно:</a:t>
            </a:r>
          </a:p>
          <a:p>
            <a:r>
              <a:rPr lang="ru-RU" dirty="0" smtClean="0"/>
              <a:t>Сокращала временные рамки процесса получения доступа к суперкомпьютерам </a:t>
            </a:r>
            <a:r>
              <a:rPr lang="ru-RU" u="sng" dirty="0" smtClean="0"/>
              <a:t>группой</a:t>
            </a:r>
            <a:r>
              <a:rPr lang="ru-RU" dirty="0" smtClean="0"/>
              <a:t> заинтересованных лиц;</a:t>
            </a:r>
          </a:p>
          <a:p>
            <a:r>
              <a:rPr lang="ru-RU" dirty="0" smtClean="0"/>
              <a:t>Предоставляла надёжный и интуитивно-понятный интерфейс для работы на суперкомпьютере;</a:t>
            </a:r>
          </a:p>
          <a:p>
            <a:r>
              <a:rPr lang="ru-RU" dirty="0" smtClean="0"/>
              <a:t>Являлась </a:t>
            </a:r>
            <a:r>
              <a:rPr lang="ru-RU" u="sng" dirty="0" smtClean="0"/>
              <a:t>безопасной</a:t>
            </a:r>
            <a:r>
              <a:rPr lang="ru-RU" dirty="0" smtClean="0"/>
              <a:t> «прослойкой» между веб-интерфейсом и прямой работой с суперкомпьютером.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0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58" y="500333"/>
            <a:ext cx="7514686" cy="767750"/>
          </a:xfrm>
        </p:spPr>
        <p:txBody>
          <a:bodyPr/>
          <a:lstStyle/>
          <a:p>
            <a:r>
              <a:rPr lang="ru-RU" dirty="0" smtClean="0"/>
              <a:t>Варианты реализации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1. Создание приложения для ПК;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2. Организация специально отведённых физических терминалов;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3. Создание единого веб-интерфейса для работы на суперкомпьютерах;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1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1017</Words>
  <Application>Microsoft Office PowerPoint</Application>
  <PresentationFormat>Экран (4:3)</PresentationFormat>
  <Paragraphs>135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Разработка модуля Drupal для автоматизации процесса постановки задач на суперкомпьютерах Осадчук Дмитрий, МГУ ВМК, 321 группа</vt:lpstr>
      <vt:lpstr>План презентации</vt:lpstr>
      <vt:lpstr>Суперкомпьютеры и современность</vt:lpstr>
      <vt:lpstr>Вычислительные комплексы МГУ</vt:lpstr>
      <vt:lpstr>Научно-исследовательские группы и их ресурсоёмкие задачи</vt:lpstr>
      <vt:lpstr>Описание процесса получения доступа к суперкомпьютерам</vt:lpstr>
      <vt:lpstr>Условия работы на суперкомпьютере</vt:lpstr>
      <vt:lpstr>Общие требования к системе</vt:lpstr>
      <vt:lpstr>Варианты реализации системы</vt:lpstr>
      <vt:lpstr>Преимущества и недостатки</vt:lpstr>
      <vt:lpstr>Преимущества и недостатки</vt:lpstr>
      <vt:lpstr>Преимущества и недостатки</vt:lpstr>
      <vt:lpstr>Принятый вариант реализации</vt:lpstr>
      <vt:lpstr>Архитектура всей системы</vt:lpstr>
      <vt:lpstr>Архитектура разрабатываемой системы</vt:lpstr>
      <vt:lpstr>Платформа для реализации веб-интерфейса Drupal</vt:lpstr>
      <vt:lpstr>Структура CMS Drupal</vt:lpstr>
      <vt:lpstr>Специфика разработки модулей для CMS Drupal</vt:lpstr>
      <vt:lpstr>Сведение поставленной задачи к реализации в окружении CMS Drupal</vt:lpstr>
      <vt:lpstr>Результаты работы</vt:lpstr>
      <vt:lpstr>Результаты работы</vt:lpstr>
      <vt:lpstr>Результаты работы</vt:lpstr>
      <vt:lpstr>Результаты работы</vt:lpstr>
      <vt:lpstr>Результаты работы</vt:lpstr>
      <vt:lpstr>Заключение</vt:lpstr>
      <vt:lpstr>Спасибо за внимание!</vt:lpstr>
      <vt:lpstr>Система Drupal модулей</vt:lpstr>
    </vt:vector>
  </TitlesOfParts>
  <Company>PJSC "New Engineering Technologies"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Дмитрий Осадчук</cp:lastModifiedBy>
  <cp:revision>124</cp:revision>
  <dcterms:created xsi:type="dcterms:W3CDTF">2016-11-18T14:12:19Z</dcterms:created>
  <dcterms:modified xsi:type="dcterms:W3CDTF">2017-05-16T01:41:27Z</dcterms:modified>
</cp:coreProperties>
</file>