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300" r:id="rId2"/>
    <p:sldId id="259" r:id="rId3"/>
    <p:sldId id="286" r:id="rId4"/>
    <p:sldId id="302" r:id="rId5"/>
    <p:sldId id="288" r:id="rId6"/>
    <p:sldId id="305" r:id="rId7"/>
    <p:sldId id="306" r:id="rId8"/>
    <p:sldId id="290" r:id="rId9"/>
    <p:sldId id="291" r:id="rId10"/>
    <p:sldId id="289" r:id="rId11"/>
    <p:sldId id="298" r:id="rId12"/>
    <p:sldId id="28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2" autoAdjust="0"/>
    <p:restoredTop sz="69374" autoAdjust="0"/>
  </p:normalViewPr>
  <p:slideViewPr>
    <p:cSldViewPr snapToGrid="0">
      <p:cViewPr>
        <p:scale>
          <a:sx n="75" d="100"/>
          <a:sy n="75" d="100"/>
        </p:scale>
        <p:origin x="1446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emf"/><Relationship Id="rId1" Type="http://schemas.openxmlformats.org/officeDocument/2006/relationships/image" Target="../media/image12.wmf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emf"/><Relationship Id="rId5" Type="http://schemas.openxmlformats.org/officeDocument/2006/relationships/image" Target="../media/image22.wmf"/><Relationship Id="rId4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3E99D-1466-481C-BDEE-FBBCFF6B504B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4845F-1871-4586-9DE7-D6CB3B74C9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76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9.bin"/><Relationship Id="rId18" Type="http://schemas.openxmlformats.org/officeDocument/2006/relationships/oleObject" Target="../embeddings/oleObject12.bin"/><Relationship Id="rId3" Type="http://schemas.openxmlformats.org/officeDocument/2006/relationships/slide" Target="../slides/slide3.xml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16.emf"/><Relationship Id="rId2" Type="http://schemas.openxmlformats.org/officeDocument/2006/relationships/notesMaster" Target="../notesMasters/notesMaster1.xml"/><Relationship Id="rId16" Type="http://schemas.openxmlformats.org/officeDocument/2006/relationships/oleObject" Target="../embeddings/oleObject11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4.wmf"/><Relationship Id="rId5" Type="http://schemas.openxmlformats.org/officeDocument/2006/relationships/image" Target="../media/image12.wmf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17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3.emf"/><Relationship Id="rId14" Type="http://schemas.openxmlformats.org/officeDocument/2006/relationships/image" Target="../media/image15.wmf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3.bin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4845F-1871-4586-9DE7-D6CB3B74C96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729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Рисунок</a:t>
            </a:r>
            <a:r>
              <a:rPr lang="ru-RU" baseline="0" dirty="0" smtClean="0"/>
              <a:t> 4 и 5 отображают результат работы программы.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Все р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асчеты проводились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модельных безразмерных параметров.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2C4D7C-9D89-4F49-9081-09888D40BD1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844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Стержневые элементы повсеместно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применяются во всех сферах жизни, которые нас окружают. Например в промышленности, строительстве, автостроение и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тд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Любые сваи, привода в машинах или станках являются стержневым элементом.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При расчётах стержневых конструкций, которые нередко подвергаются внешнему воздействию, следует уделять внимание определению опасных режимов их эксплуатации таких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как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резонансные частоты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пиковые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амплитуды.</a:t>
            </a:r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Работа посвящена исследованию процесса установившихся с заданной частотой колебаний стержневых конструктивных элементов, моделируемых стержнем конечных размеров.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4845F-1871-4586-9DE7-D6CB3B74C96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551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Рассматривается задача о продольных  и</a:t>
                </a:r>
                <a:r>
                  <a:rPr lang="ru-RU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поперечно – изгибных 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колебаниях стержня конечных 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размеров.</a:t>
                </a:r>
                <a:endParaRPr lang="ru-RU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Продольные колебания стержня описываются одномерным волновым уравнением</a:t>
                </a:r>
                <a:r>
                  <a:rPr lang="en-US" baseline="0" dirty="0" smtClean="0"/>
                  <a:t> (1)</a:t>
                </a:r>
                <a:r>
                  <a:rPr lang="ru-RU" baseline="0" dirty="0" smtClean="0"/>
                  <a:t>.</a:t>
                </a:r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Где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2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  <m:sup>
                        <m: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bSup>
                    <m:r>
                      <a:rPr lang="ru-RU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ru-RU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𝜌</m:t>
                            </m:r>
                          </m:e>
                          <m:sub>
                            <m:r>
                              <a:rPr lang="ru-RU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</m:den>
                    </m:f>
                  </m:oMath>
                </a14:m>
                <a:endParaRPr lang="ru-RU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𝜌</m:t>
                        </m:r>
                      </m:e>
                      <m:sub>
                        <m: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– линейная плотность стержня; </a:t>
                </a:r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ru-RU" sz="120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</m:oMath>
                </a14:m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– модуль Юнга;</a:t>
                </a:r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ru-RU" sz="120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r>
                      <a:rPr lang="ru-RU" sz="120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lang="ru-RU" sz="120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d>
                      <m:dPr>
                        <m:ctrlP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𝑧</m:t>
                        </m:r>
                        <m: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</m:d>
                  </m:oMath>
                </a14:m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– смещение точек стержня;</a:t>
                </a:r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z 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– вертикальная координата;</a:t>
                </a:r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– время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К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онец стержня контактирует без трения с деформируемым основанием. В качестве последнего рассматривается упругая полоса с защемленной нижней гранью. Кроме того рассматривается вариант взаимодействия с основанием через абсолютно жесткий штамп. </a:t>
                </a:r>
              </a:p>
              <a:p>
                <a:endParaRPr lang="ru-RU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baseline="0" dirty="0" smtClean="0"/>
                  <a:t>Поперечно – изгибные колебания стержня описываются формулой (2)</a:t>
                </a:r>
              </a:p>
              <a:p>
                <a:r>
                  <a:rPr lang="ru-RU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Где:</a:t>
                </a:r>
              </a:p>
              <a:p>
                <a:r>
                  <a:rPr lang="en-US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EJ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жесткость сечения на изгиб;</a:t>
                </a:r>
              </a:p>
              <a:p>
                <a:r>
                  <a:rPr lang="ru-RU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ru-RU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x, t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– отклонение стержня;</a:t>
                </a:r>
              </a:p>
              <a:p>
                <a:r>
                  <a:rPr lang="en-US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ru-RU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– заданная поперечная нагрузка;</a:t>
                </a:r>
              </a:p>
              <a:p>
                <a:r>
                  <a:rPr lang="ru-RU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sym typeface="Symbol" panose="05050102010706020507" pitchFamily="18" charset="2"/>
                  </a:rPr>
                  <a:t>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плотность на единицу сечения;</a:t>
                </a:r>
              </a:p>
              <a:p>
                <a:r>
                  <a:rPr lang="en-US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площадь сечения;</a:t>
                </a:r>
              </a:p>
              <a:p>
                <a:r>
                  <a:rPr lang="en-US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время;</a:t>
                </a:r>
              </a:p>
              <a:p>
                <a:r>
                  <a:rPr lang="en-US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координата;</a:t>
                </a:r>
              </a:p>
              <a:p>
                <a:pPr marL="171450" indent="-171450">
                  <a:buFont typeface="Symbol" panose="05050102010706020507" pitchFamily="18" charset="2"/>
                  <a:buChar char="h"/>
                </a:pP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– 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упругий коэффициент распределенной 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опоры</a:t>
                </a:r>
              </a:p>
              <a:p>
                <a:pPr marL="0" indent="0">
                  <a:buFont typeface="Symbol" panose="05050102010706020507" pitchFamily="18" charset="2"/>
                  <a:buNone/>
                </a:pP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</a:t>
                </a:r>
                <a:r>
                  <a:rPr lang="ru-RU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рассеивание энергии 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ru-RU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ru-RU" dirty="0" smtClean="0"/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Смещение точек стержня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могут быть найдены из решения начально-граничной задачи.</a:t>
                </a:r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Решение этих</a:t>
                </a:r>
                <a:r>
                  <a:rPr lang="ru-RU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уравнений 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ищем</a:t>
                </a:r>
                <a:r>
                  <a:rPr lang="ru-RU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в виде (3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,4</a:t>
                </a:r>
                <a:r>
                  <a:rPr lang="ru-RU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).</a:t>
                </a:r>
                <a:endParaRPr lang="ru-RU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ru-RU" dirty="0" smtClean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	Рассматривается задача о колебаниях массивных тел, соединенных с помощью упругой связи (стержня) с деформируемым основанием типа слоя или абсолютно жестким основанием. Стержень конечных размеров постоянного поперечного сечения при этом совершает продольные колебания.</a:t>
                </a:r>
              </a:p>
              <a:p>
                <a:r>
                  <a:rPr lang="ru-RU" dirty="0" smtClean="0"/>
                  <a:t>Пусть упругий стержень длины </a:t>
                </a:r>
                <a:r>
                  <a:rPr lang="ru-RU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𝑙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имеет присоединенную сосредоточенную массу </a:t>
                </a:r>
                <a:r>
                  <a:rPr lang="en-US" dirty="0" smtClean="0"/>
                  <a:t>m</a:t>
                </a:r>
                <a:r>
                  <a:rPr lang="ru-RU" dirty="0" smtClean="0"/>
                  <a:t> на одном из своих концов.</a:t>
                </a:r>
                <a:endParaRPr lang="en-US" dirty="0" smtClean="0"/>
              </a:p>
              <a:p>
                <a:r>
                  <a:rPr lang="ru-RU" dirty="0" smtClean="0"/>
                  <a:t>Продольные колебания стержня в рамках линейной теории упругости описываются волновым уравнением вида</a:t>
                </a:r>
                <a:r>
                  <a:rPr lang="en-US" baseline="0" dirty="0" smtClean="0"/>
                  <a:t> (1.5)</a:t>
                </a:r>
                <a:r>
                  <a:rPr lang="ru-RU" baseline="0" dirty="0" smtClean="0"/>
                  <a:t>.</a:t>
                </a:r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Где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𝜎</a:t>
                </a:r>
                <a:r>
                  <a:rPr lang="ru-RU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0^2=𝜌_0/𝐸</a:t>
                </a:r>
                <a:endParaRPr lang="ru-RU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𝜌</a:t>
                </a:r>
                <a:r>
                  <a:rPr lang="ru-RU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– линейная плотность стержня; </a:t>
                </a:r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ru-RU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𝐸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– модуль Юнга;</a:t>
                </a:r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ru-RU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𝑢=𝑢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(𝑧,𝑡)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– смещение точек стержня;</a:t>
                </a:r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z 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– координата;</a:t>
                </a:r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– время.</a:t>
                </a: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Будем полагать, что система подвергается действию силы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  (1.6)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, где   (i – мнимая единица, 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угловая частота колебания,  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– время), установившаяся во времени.</a:t>
                </a:r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Смещение точек стержня  , а также смещение точек абсолютно твердого тела   могут быть найдены из решения начально-граничной задачи.</a:t>
                </a:r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Решение ищем</a:t>
                </a:r>
                <a:r>
                  <a:rPr lang="ru-RU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в виде (1.7).</a:t>
                </a:r>
                <a:endParaRPr lang="ru-RU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ru-RU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ru-RU" dirty="0" smtClean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2C4D7C-9D89-4F49-9081-09888D40BD1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835694"/>
              </p:ext>
            </p:extLst>
          </p:nvPr>
        </p:nvGraphicFramePr>
        <p:xfrm>
          <a:off x="3327400" y="4451350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2" name="Equation" r:id="rId4" imgW="203040" imgH="241200" progId="Equation.DSMT4">
                  <p:embed/>
                </p:oleObj>
              </mc:Choice>
              <mc:Fallback>
                <p:oleObj name="Equation" r:id="rId4" imgW="203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27400" y="4451350"/>
                        <a:ext cx="203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077150"/>
              </p:ext>
            </p:extLst>
          </p:nvPr>
        </p:nvGraphicFramePr>
        <p:xfrm>
          <a:off x="3327400" y="4451350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3" name="Equation" r:id="rId6" imgW="203040" imgH="241200" progId="Equation.DSMT4">
                  <p:embed/>
                </p:oleObj>
              </mc:Choice>
              <mc:Fallback>
                <p:oleObj name="Equation" r:id="rId6" imgW="203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27400" y="4451350"/>
                        <a:ext cx="203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773357"/>
              </p:ext>
            </p:extLst>
          </p:nvPr>
        </p:nvGraphicFramePr>
        <p:xfrm>
          <a:off x="3327400" y="4451350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4" name="Equation" r:id="rId7" imgW="203040" imgH="241200" progId="Equation.DSMT4">
                  <p:embed/>
                </p:oleObj>
              </mc:Choice>
              <mc:Fallback>
                <p:oleObj name="Equation" r:id="rId7" imgW="203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27400" y="4451350"/>
                        <a:ext cx="203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967637"/>
              </p:ext>
            </p:extLst>
          </p:nvPr>
        </p:nvGraphicFramePr>
        <p:xfrm>
          <a:off x="3314700" y="4448175"/>
          <a:ext cx="2286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5" name="Equation" r:id="rId8" imgW="228273" imgH="247319" progId="Equation.DSMT4">
                  <p:embed/>
                </p:oleObj>
              </mc:Choice>
              <mc:Fallback>
                <p:oleObj name="Equation" r:id="rId8" imgW="228273" imgH="24731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14700" y="4448175"/>
                        <a:ext cx="22860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932395"/>
              </p:ext>
            </p:extLst>
          </p:nvPr>
        </p:nvGraphicFramePr>
        <p:xfrm>
          <a:off x="3117850" y="4349750"/>
          <a:ext cx="622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6" name="Equation" r:id="rId10" imgW="622080" imgH="444240" progId="Equation.DSMT4">
                  <p:embed/>
                </p:oleObj>
              </mc:Choice>
              <mc:Fallback>
                <p:oleObj name="Equation" r:id="rId10" imgW="6220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17850" y="4349750"/>
                        <a:ext cx="6223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917341"/>
              </p:ext>
            </p:extLst>
          </p:nvPr>
        </p:nvGraphicFramePr>
        <p:xfrm>
          <a:off x="3117850" y="4349750"/>
          <a:ext cx="622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7" name="Equation" r:id="rId12" imgW="622080" imgH="444240" progId="Equation.DSMT4">
                  <p:embed/>
                </p:oleObj>
              </mc:Choice>
              <mc:Fallback>
                <p:oleObj name="Equation" r:id="rId12" imgW="6220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17850" y="4349750"/>
                        <a:ext cx="6223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996200"/>
              </p:ext>
            </p:extLst>
          </p:nvPr>
        </p:nvGraphicFramePr>
        <p:xfrm>
          <a:off x="3327400" y="4451350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8" name="Equation" r:id="rId13" imgW="203040" imgH="241200" progId="Equation.DSMT4">
                  <p:embed/>
                </p:oleObj>
              </mc:Choice>
              <mc:Fallback>
                <p:oleObj name="Equation" r:id="rId13" imgW="203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27400" y="4451350"/>
                        <a:ext cx="203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277291"/>
              </p:ext>
            </p:extLst>
          </p:nvPr>
        </p:nvGraphicFramePr>
        <p:xfrm>
          <a:off x="3327400" y="4451350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9" name="Equation" r:id="rId15" imgW="203040" imgH="241200" progId="Equation.DSMT4">
                  <p:embed/>
                </p:oleObj>
              </mc:Choice>
              <mc:Fallback>
                <p:oleObj name="Equation" r:id="rId15" imgW="203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27400" y="4451350"/>
                        <a:ext cx="203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324409"/>
              </p:ext>
            </p:extLst>
          </p:nvPr>
        </p:nvGraphicFramePr>
        <p:xfrm>
          <a:off x="1811338" y="4224338"/>
          <a:ext cx="3233737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0" name="Equation" r:id="rId16" imgW="3233783" imgH="695360" progId="Equation.DSMT4">
                  <p:embed/>
                </p:oleObj>
              </mc:Choice>
              <mc:Fallback>
                <p:oleObj name="Equation" r:id="rId16" imgW="3233783" imgH="695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811338" y="4224338"/>
                        <a:ext cx="3233737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109629"/>
              </p:ext>
            </p:extLst>
          </p:nvPr>
        </p:nvGraphicFramePr>
        <p:xfrm>
          <a:off x="1811338" y="4224338"/>
          <a:ext cx="3233737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1" name="Equation" r:id="rId18" imgW="3233783" imgH="695360" progId="Equation.DSMT4">
                  <p:embed/>
                </p:oleObj>
              </mc:Choice>
              <mc:Fallback>
                <p:oleObj name="Equation" r:id="rId18" imgW="3233783" imgH="695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811338" y="4224338"/>
                        <a:ext cx="3233737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6961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dirty="0" smtClean="0"/>
                  <a:t> 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В качестве граничных условий для</a:t>
                </a:r>
                <a:r>
                  <a:rPr lang="ru-RU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продольных колебаний 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рассматриваются следующие: </a:t>
                </a:r>
                <a:r>
                  <a:rPr lang="ru-RU" dirty="0" smtClean="0"/>
                  <a:t>жестко закрепленный конец стержня 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и </a:t>
                </a:r>
                <a:r>
                  <a:rPr lang="ru-RU" dirty="0" smtClean="0"/>
                  <a:t>стержень, контактирующий без трения с полуограниченной средой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где: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ru-RU" sz="120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f>
                      <m:fPr>
                        <m:ctrlP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𝜕</m:t>
                        </m:r>
                        <m: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𝑢</m:t>
                        </m:r>
                      </m:num>
                      <m:den>
                        <m: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𝜕</m:t>
                        </m:r>
                        <m: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𝑧</m:t>
                        </m:r>
                      </m:den>
                    </m:f>
                  </m:oMath>
                </a14:m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-реакция стержня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𝑄</m:t>
                        </m:r>
                      </m:e>
                      <m:sub>
                        <m: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-реакция среды на единичное воздействие, называемая жесткостью основания.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ru-RU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Для поперечно – изгибных колебаний</a:t>
                </a:r>
                <a:r>
                  <a:rPr lang="ru-RU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рассматриваются </a:t>
                </a:r>
                <a:r>
                  <a:rPr lang="ru-RU" dirty="0" smtClean="0"/>
                  <a:t>жестко закрепленный конец стержня </a:t>
                </a:r>
                <a:r>
                  <a:rPr lang="en-US" dirty="0" smtClean="0"/>
                  <a:t>,</a:t>
                </a:r>
                <a:r>
                  <a:rPr lang="ru-RU" dirty="0" smtClean="0"/>
                  <a:t> </a:t>
                </a:r>
                <a:r>
                  <a:rPr lang="ru-RU" dirty="0" smtClean="0"/>
                  <a:t>шарнирно –</a:t>
                </a:r>
                <a:r>
                  <a:rPr lang="ru-RU" baseline="0" dirty="0" smtClean="0"/>
                  <a:t> опёртый </a:t>
                </a:r>
                <a:r>
                  <a:rPr lang="ru-RU" baseline="0" dirty="0" smtClean="0"/>
                  <a:t>стержень и шарнирно-опёртый стержень на упругом основании.</a:t>
                </a:r>
                <a:endParaRPr lang="ru-RU" sz="1200" kern="1200" baseline="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dirty="0" smtClean="0"/>
                  <a:t> 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В качестве граничных 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условий 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рассматриваются следующие: </a:t>
                </a:r>
                <a:r>
                  <a:rPr lang="ru-RU" dirty="0" smtClean="0"/>
                  <a:t>жестко закрепленный конец стержня 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и </a:t>
                </a:r>
                <a:r>
                  <a:rPr lang="ru-RU" dirty="0" smtClean="0"/>
                  <a:t>стержень, контактирующий без трения с полуограниченной средой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	где: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𝐸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𝜕𝑢/𝜕𝑧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-реакция стержня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𝑄</a:t>
                </a:r>
                <a:r>
                  <a:rPr lang="ru-RU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-реакция среды на единичное воздействие, называемая жесткостью основания.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ru-RU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4845F-1871-4586-9DE7-D6CB3B74C96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0448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Рассмотрим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продольные колебания.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Смещения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стержня во времени представлено формулой (5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Где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u(t)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стержня,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контактирующего без трения с полуограниченной средой равно(6), а  для жёстко закреплённого стержня (7).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этом смещения точек абсолютно жесткого тела закреплённого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конце стержня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будут зависеть от координаты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.(6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4845F-1871-4586-9DE7-D6CB3B74C96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369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свободных  колебаний без учета рассеяния энергии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b=0)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уравнение (2) можно записать в виде (8)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где 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a=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корень(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EJ-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жёсткость сечения на изгиб.</a:t>
            </a:r>
          </a:p>
          <a:p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установившегося режима колебаний системы, решение ищем в виде (9)</a:t>
            </a:r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Тогда решение (8) будем искать в виде (10). Где А это константы, а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 функции Крылова.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4845F-1871-4586-9DE7-D6CB3B74C965}" type="slidenum">
              <a:rPr lang="ru-RU" smtClean="0"/>
              <a:t>6</a:t>
            </a:fld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829651"/>
              </p:ext>
            </p:extLst>
          </p:nvPr>
        </p:nvGraphicFramePr>
        <p:xfrm>
          <a:off x="2711450" y="4311650"/>
          <a:ext cx="1435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3" name="Equation" r:id="rId4" imgW="1434960" imgH="520560" progId="Equation.DSMT4">
                  <p:embed/>
                </p:oleObj>
              </mc:Choice>
              <mc:Fallback>
                <p:oleObj name="Equation" r:id="rId4" imgW="143496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11450" y="4311650"/>
                        <a:ext cx="14351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2825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S1 S2 S3 S4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называются функциями Крылова или балочными функциями. Эти функции обладают интересными особенностями.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S1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(0)=1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S2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(0)=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S3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(0)=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S4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(0)=0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при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диффиренцировании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любая балочная функция превращается в другую балочную функцию. Правило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дифференицирования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функций можно представить диаграммой, изображённой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рисунке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4845F-1871-4586-9DE7-D6CB3B74C96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52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Разрабатываемая программа с графическим интерфейсом предназначена для расчёта опасных режимов эксплуатации стержня с помощью его моделирования и для дальнейшего отображения полученных результатов на экране. Такое моделирование даёт возможность оценить характеристики  будущих стержневых элементов конструкции, их прочность и долговечность ещё на этапе их проектирования.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качестве языка программирования для реализации модели был выбран язык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рисунке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представлена блок схема работы программы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2C4D7C-9D89-4F49-9081-09888D40BD1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9659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рисунке 2 представлено</a:t>
            </a:r>
            <a:r>
              <a:rPr lang="ru-RU" baseline="0" dirty="0" smtClean="0"/>
              <a:t> стартовое окно.</a:t>
            </a:r>
          </a:p>
          <a:p>
            <a:r>
              <a:rPr lang="ru-RU" dirty="0" smtClean="0"/>
              <a:t>На рисунке 3 окно</a:t>
            </a:r>
            <a:r>
              <a:rPr lang="ru-RU" baseline="0" dirty="0" smtClean="0"/>
              <a:t> моделирования продольных колебаний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2C4D7C-9D89-4F49-9081-09888D40BD1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027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png"/><Relationship Id="rId9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16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22.wmf"/><Relationship Id="rId7" Type="http://schemas.openxmlformats.org/officeDocument/2006/relationships/image" Target="../media/image26.png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.bin"/><Relationship Id="rId20" Type="http://schemas.openxmlformats.org/officeDocument/2006/relationships/oleObject" Target="../embeddings/oleObject17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19.wmf"/><Relationship Id="rId23" Type="http://schemas.openxmlformats.org/officeDocument/2006/relationships/image" Target="../media/image23.emf"/><Relationship Id="rId10" Type="http://schemas.openxmlformats.org/officeDocument/2006/relationships/image" Target="../media/image29.png"/><Relationship Id="rId19" Type="http://schemas.openxmlformats.org/officeDocument/2006/relationships/image" Target="../media/image21.emf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oleObject" Target="../embeddings/oleObject14.bin"/><Relationship Id="rId22" Type="http://schemas.openxmlformats.org/officeDocument/2006/relationships/oleObject" Target="../embeddings/oleObject1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31.png"/><Relationship Id="rId5" Type="http://schemas.openxmlformats.org/officeDocument/2006/relationships/image" Target="../media/image28.wmf"/><Relationship Id="rId10" Type="http://schemas.openxmlformats.org/officeDocument/2006/relationships/image" Target="../media/image30.wmf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078461" y="4283243"/>
            <a:ext cx="8825658" cy="20840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b="1" dirty="0" smtClean="0"/>
              <a:t>Выполнил работу: </a:t>
            </a:r>
          </a:p>
          <a:p>
            <a:r>
              <a:rPr lang="ru-RU" sz="2400" b="1" dirty="0" smtClean="0"/>
              <a:t>Снетков Дмитрий Андреевич</a:t>
            </a:r>
          </a:p>
          <a:p>
            <a:endParaRPr lang="ru-RU" sz="2400" b="1" dirty="0" smtClean="0"/>
          </a:p>
          <a:p>
            <a:r>
              <a:rPr lang="ru-RU" sz="2400" b="1" dirty="0" smtClean="0"/>
              <a:t>Научный руководитель:</a:t>
            </a:r>
          </a:p>
          <a:p>
            <a:r>
              <a:rPr lang="ru-RU" sz="2400" b="1" dirty="0" smtClean="0"/>
              <a:t>Павлова Алла Владимировна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84120" y="2162640"/>
            <a:ext cx="94143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 smtClean="0">
                <a:solidFill>
                  <a:srgbClr val="FF0000"/>
                </a:solidFill>
                <a:latin typeface="+mj-lt"/>
              </a:rPr>
              <a:t>ТУТ ДОЛЖНО БЫТЬ НАЗВАНИЕ</a:t>
            </a:r>
            <a:endParaRPr lang="ru-RU" sz="48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573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8307" y="5685657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Рисунок </a:t>
            </a:r>
            <a:r>
              <a:rPr lang="ru-RU" noProof="0" dirty="0">
                <a:solidFill>
                  <a:prstClr val="white"/>
                </a:solidFill>
                <a:latin typeface="Century Gothic"/>
              </a:rPr>
              <a:t>4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93307" y="5685657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Рисунок 5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10" name="Рисунок 9" descr="C:\Users\dimon\Desktop\model v2.0\скрины\новые\Аннотация 2020-06-16 050818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83" y="924242"/>
            <a:ext cx="5146016" cy="4505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 descr="C:\Users\dimon\Desktop\model v2.0\скрины\новые\Стержень_закреплён_не_жёстко.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01" y="1461135"/>
            <a:ext cx="4790489" cy="37298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764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89062" y="1519518"/>
            <a:ext cx="8946541" cy="4195481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Исследованы резонансные режимы колебаний элементов </a:t>
            </a:r>
            <a:r>
              <a:rPr lang="ru-RU" dirty="0"/>
              <a:t>конструкций, </a:t>
            </a:r>
            <a:r>
              <a:rPr lang="ru-RU" dirty="0" smtClean="0"/>
              <a:t>моделируемых стержнем </a:t>
            </a:r>
            <a:r>
              <a:rPr lang="ru-RU" dirty="0"/>
              <a:t>конечных размеров, </a:t>
            </a:r>
            <a:r>
              <a:rPr lang="ru-RU" dirty="0" smtClean="0"/>
              <a:t>Построены </a:t>
            </a:r>
            <a:r>
              <a:rPr lang="ru-RU" dirty="0"/>
              <a:t>решения </a:t>
            </a:r>
            <a:r>
              <a:rPr lang="ru-RU" dirty="0" smtClean="0"/>
              <a:t>задач, позволяющие </a:t>
            </a:r>
            <a:r>
              <a:rPr lang="ru-RU" dirty="0"/>
              <a:t>находить собственные частоты рассматриваемых конструкционных </a:t>
            </a:r>
            <a:r>
              <a:rPr lang="ru-RU" dirty="0" smtClean="0"/>
              <a:t>элементов</a:t>
            </a:r>
          </a:p>
          <a:p>
            <a:pPr algn="just"/>
            <a:r>
              <a:rPr lang="ru-RU" dirty="0" smtClean="0"/>
              <a:t>Произведена </a:t>
            </a:r>
            <a:r>
              <a:rPr lang="ru-RU" dirty="0"/>
              <a:t>алгоритмизация </a:t>
            </a:r>
            <a:r>
              <a:rPr lang="ru-RU"/>
              <a:t>математической </a:t>
            </a:r>
            <a:r>
              <a:rPr lang="ru-RU" smtClean="0"/>
              <a:t>модели </a:t>
            </a:r>
            <a:endParaRPr lang="ru-RU" dirty="0" smtClean="0"/>
          </a:p>
          <a:p>
            <a:pPr algn="just"/>
            <a:r>
              <a:rPr lang="ru-RU" dirty="0" smtClean="0"/>
              <a:t>Начата разработка приложение </a:t>
            </a:r>
            <a:r>
              <a:rPr lang="ru-RU" dirty="0"/>
              <a:t>на языке программирования </a:t>
            </a:r>
            <a:r>
              <a:rPr lang="ru-RU" dirty="0" err="1" smtClean="0"/>
              <a:t>Python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09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38318" y="2946596"/>
            <a:ext cx="74553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 smtClean="0"/>
              <a:t>БЛАГОДАРЮ ЗА ВНИМАНИЕ!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84973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407956" y="1051614"/>
            <a:ext cx="8628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Стержневые элементы повсеместно применяются во всех сферах жизни, которые нас окружают.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64" y="2194559"/>
            <a:ext cx="3009300" cy="30093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706" y="2224411"/>
            <a:ext cx="4286250" cy="2724150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706" y="2691172"/>
            <a:ext cx="4401766" cy="2783855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195" y="3217026"/>
            <a:ext cx="4566680" cy="3045976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7346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5230" y="667332"/>
            <a:ext cx="8687431" cy="1038483"/>
          </a:xfrm>
        </p:spPr>
        <p:txBody>
          <a:bodyPr/>
          <a:lstStyle/>
          <a:p>
            <a:r>
              <a:rPr lang="ru-RU" dirty="0" smtClean="0"/>
              <a:t>Определяющие уравнения для колебаний стержня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96815" y="4531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282107" y="242484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(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1)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3088609" y="2131048"/>
                <a:ext cx="5066346" cy="9569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609" y="2131048"/>
                <a:ext cx="5066346" cy="9569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0277071" y="3658517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(</a:t>
            </a:r>
            <a:r>
              <a:rPr lang="ru-RU" dirty="0">
                <a:solidFill>
                  <a:prstClr val="white"/>
                </a:solidFill>
                <a:latin typeface="Century Gothic"/>
              </a:rPr>
              <a:t>2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)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624944"/>
              </p:ext>
            </p:extLst>
          </p:nvPr>
        </p:nvGraphicFramePr>
        <p:xfrm>
          <a:off x="1980930" y="3291055"/>
          <a:ext cx="8098744" cy="94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4" name="Equation" r:id="rId5" imgW="4152600" imgH="482400" progId="Equation.DSMT4">
                  <p:embed/>
                </p:oleObj>
              </mc:Choice>
              <mc:Fallback>
                <p:oleObj name="Equation" r:id="rId5" imgW="41526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0930" y="3291055"/>
                        <a:ext cx="8098744" cy="94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3924490" y="4525944"/>
                <a:ext cx="3394584" cy="5925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ru-RU" sz="28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ru-RU" sz="28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490" y="4525944"/>
                <a:ext cx="3394584" cy="5925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0277071" y="4749147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(3)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0277071" y="5714167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(4)</a:t>
            </a:r>
            <a:endParaRPr lang="ru-RU" dirty="0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43574"/>
              </p:ext>
            </p:extLst>
          </p:nvPr>
        </p:nvGraphicFramePr>
        <p:xfrm>
          <a:off x="3996815" y="5613141"/>
          <a:ext cx="2643136" cy="571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5" name="Equation" r:id="rId8" imgW="1231560" imgH="266400" progId="Equation.DSMT4">
                  <p:embed/>
                </p:oleObj>
              </mc:Choice>
              <mc:Fallback>
                <p:oleObj name="Equation" r:id="rId8" imgW="12315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96815" y="5613141"/>
                        <a:ext cx="2643136" cy="5713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26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189517"/>
            <a:ext cx="9404723" cy="799779"/>
          </a:xfrm>
        </p:spPr>
        <p:txBody>
          <a:bodyPr/>
          <a:lstStyle/>
          <a:p>
            <a:r>
              <a:rPr lang="ru-RU" dirty="0" smtClean="0"/>
              <a:t>Граничные условия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564802"/>
            <a:ext cx="8946541" cy="447072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Краевые </a:t>
            </a:r>
            <a:r>
              <a:rPr lang="ru-RU" dirty="0"/>
              <a:t>условия для жестко закрепленного конца стержня имеют вид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/>
              <a:t>Краевые условия для стержня, контактирующего без трения с полуограниченной средой, имеют вид: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2164662" y="2030842"/>
                <a:ext cx="112934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sz="28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662" y="2030842"/>
                <a:ext cx="112934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5217939" y="2030842"/>
                <a:ext cx="194617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sz="28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939" y="2030842"/>
                <a:ext cx="194617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2238208" y="2794331"/>
                <a:ext cx="105580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208" y="2794331"/>
                <a:ext cx="105580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4757360" y="2554062"/>
                <a:ext cx="3679084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𝑆𝐸</m:t>
                      </m:r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ru-RU" sz="28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360" y="2554062"/>
                <a:ext cx="3679084" cy="9569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2164662" y="4361766"/>
                <a:ext cx="112934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sz="28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662" y="4361766"/>
                <a:ext cx="112934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2201435" y="5170534"/>
                <a:ext cx="105580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435" y="5170534"/>
                <a:ext cx="1055802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5311150" y="4166999"/>
                <a:ext cx="2074735" cy="9115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𝐸</m:t>
                      </m:r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150" y="4166999"/>
                <a:ext cx="2074735" cy="9115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4757360" y="5078595"/>
                <a:ext cx="3756028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sz="2800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𝐸</m:t>
                      </m:r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360" y="5078595"/>
                <a:ext cx="3756028" cy="9569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03686" y="3603099"/>
            <a:ext cx="1083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Краевые условия для шарнирно – опёртого стержня имеют вид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9127" y="64194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725744"/>
              </p:ext>
            </p:extLst>
          </p:nvPr>
        </p:nvGraphicFramePr>
        <p:xfrm>
          <a:off x="2262026" y="2518391"/>
          <a:ext cx="1209730" cy="514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7" name="Equation" r:id="rId12" imgW="507960" imgH="215640" progId="Equation.DSMT4">
                  <p:embed/>
                </p:oleObj>
              </mc:Choice>
              <mc:Fallback>
                <p:oleObj name="Equation" r:id="rId12" imgW="5079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62026" y="2518391"/>
                        <a:ext cx="1209730" cy="514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22392" y="40189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866768"/>
              </p:ext>
            </p:extLst>
          </p:nvPr>
        </p:nvGraphicFramePr>
        <p:xfrm>
          <a:off x="5317170" y="2104330"/>
          <a:ext cx="1091597" cy="494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8" name="Equation" r:id="rId14" imgW="444240" imgH="190440" progId="Equation.DSMT4">
                  <p:embed/>
                </p:oleObj>
              </mc:Choice>
              <mc:Fallback>
                <p:oleObj name="Equation" r:id="rId14" imgW="4442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317170" y="2104330"/>
                        <a:ext cx="1091597" cy="4940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1184749" y="55570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438186"/>
              </p:ext>
            </p:extLst>
          </p:nvPr>
        </p:nvGraphicFramePr>
        <p:xfrm>
          <a:off x="5217939" y="2618550"/>
          <a:ext cx="1202125" cy="96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9" name="Equation" r:id="rId16" imgW="571320" imgH="457200" progId="Equation.DSMT4">
                  <p:embed/>
                </p:oleObj>
              </mc:Choice>
              <mc:Fallback>
                <p:oleObj name="Equation" r:id="rId16" imgW="5713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217939" y="2618550"/>
                        <a:ext cx="1202125" cy="96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173333"/>
              </p:ext>
            </p:extLst>
          </p:nvPr>
        </p:nvGraphicFramePr>
        <p:xfrm>
          <a:off x="2238208" y="4828764"/>
          <a:ext cx="120491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0" name="Equation" r:id="rId18" imgW="1205100" imgH="509570" progId="Equation.DSMT4">
                  <p:embed/>
                </p:oleObj>
              </mc:Choice>
              <mc:Fallback>
                <p:oleObj name="Equation" r:id="rId18" imgW="1205100" imgH="50957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238208" y="4828764"/>
                        <a:ext cx="1204913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812962"/>
              </p:ext>
            </p:extLst>
          </p:nvPr>
        </p:nvGraphicFramePr>
        <p:xfrm>
          <a:off x="5217939" y="5064657"/>
          <a:ext cx="1114372" cy="920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1" name="Equation" r:id="rId20" imgW="583920" imgH="482400" progId="Equation.DSMT4">
                  <p:embed/>
                </p:oleObj>
              </mc:Choice>
              <mc:Fallback>
                <p:oleObj name="Equation" r:id="rId20" imgW="5839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217939" y="5064657"/>
                        <a:ext cx="1114372" cy="920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813608"/>
              </p:ext>
            </p:extLst>
          </p:nvPr>
        </p:nvGraphicFramePr>
        <p:xfrm>
          <a:off x="5217939" y="4434714"/>
          <a:ext cx="10858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2" name="Equation" r:id="rId22" imgW="1085669" imgH="490451" progId="Equation.DSMT4">
                  <p:embed/>
                </p:oleObj>
              </mc:Choice>
              <mc:Fallback>
                <p:oleObj name="Equation" r:id="rId22" imgW="1085669" imgH="49045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217939" y="4434714"/>
                        <a:ext cx="1085850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247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  <p:bldP spid="9" grpId="0"/>
      <p:bldP spid="11" grpId="0"/>
      <p:bldP spid="16" grpId="0"/>
      <p:bldP spid="19" grpId="0"/>
      <p:bldP spid="13" grpId="0"/>
      <p:bldP spid="20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4024" y="419028"/>
            <a:ext cx="9404723" cy="1400530"/>
          </a:xfrm>
        </p:spPr>
        <p:txBody>
          <a:bodyPr/>
          <a:lstStyle/>
          <a:p>
            <a:r>
              <a:rPr lang="ru-RU" dirty="0" smtClean="0"/>
              <a:t>Вычисление смещения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272206" y="2201671"/>
            <a:ext cx="8946541" cy="100515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Для стержня, контактирующего </a:t>
            </a:r>
            <a:r>
              <a:rPr lang="ru-RU" dirty="0"/>
              <a:t>без трения с полуограниченной средой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4443165" y="1457266"/>
                <a:ext cx="3394584" cy="5925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ru-RU" sz="28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ru-RU" sz="28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165" y="1457266"/>
                <a:ext cx="3394584" cy="5925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127032"/>
              </p:ext>
            </p:extLst>
          </p:nvPr>
        </p:nvGraphicFramePr>
        <p:xfrm>
          <a:off x="1272206" y="2857796"/>
          <a:ext cx="946785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4" name="Equation" r:id="rId5" imgW="4952880" imgH="571320" progId="Equation.DSMT4">
                  <p:embed/>
                </p:oleObj>
              </mc:Choice>
              <mc:Fallback>
                <p:oleObj name="Equation" r:id="rId5" imgW="495288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72206" y="2857796"/>
                        <a:ext cx="946785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114202" y="1568867"/>
            <a:ext cx="97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(5)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1114202" y="3206830"/>
            <a:ext cx="931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(6)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1272206" y="4606121"/>
                <a:ext cx="8308813" cy="20905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ru-RU" sz="2800" i="0">
                              <a:latin typeface="Cambria Math" panose="02040503050406030204" pitchFamily="18" charset="0"/>
                            </a:rPr>
                            <m:t>sin</m:t>
                          </m:r>
                          <m:d>
                            <m:d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ad>
                                <m:radPr>
                                  <m:degHide m:val="on"/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ru-RU" sz="2800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den>
                                  </m:f>
                                </m:e>
                              </m:rad>
                            </m:e>
                          </m:d>
                          <m:d>
                            <m:d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ru-RU" sz="28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d>
                                <m:d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ru-RU" sz="2800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lang="ru-RU" sz="2800" i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d>
                                <m:d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  <m:rad>
                            <m:radPr>
                              <m:degHide m:val="on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rad>
                          <m:r>
                            <m:rPr>
                              <m:sty m:val="p"/>
                            </m:rPr>
                            <a:rPr lang="ru-RU" sz="2800" i="0">
                              <a:latin typeface="Cambria Math" panose="02040503050406030204" pitchFamily="18" charset="0"/>
                            </a:rPr>
                            <m:t>cos</m:t>
                          </m:r>
                          <m:d>
                            <m:d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ad>
                                <m:radPr>
                                  <m:degHide m:val="on"/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ru-RU" sz="2800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den>
                                  </m:f>
                                </m:e>
                              </m:rad>
                            </m:e>
                          </m:d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ru-RU" sz="2800" i="0">
                              <a:latin typeface="Cambria Math" panose="02040503050406030204" pitchFamily="18" charset="0"/>
                            </a:rPr>
                            <m:t>sin</m:t>
                          </m:r>
                          <m:d>
                            <m:d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ad>
                                <m:radPr>
                                  <m:degHide m:val="on"/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ru-RU" sz="2800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den>
                                  </m:f>
                                </m:e>
                              </m:rad>
                            </m:e>
                          </m:d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206" y="4606121"/>
                <a:ext cx="8308813" cy="20905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272206" y="4156179"/>
            <a:ext cx="8946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Для  жёстко закреплённого стержня. </a:t>
            </a:r>
            <a:endParaRPr lang="en-US" sz="2000" dirty="0"/>
          </a:p>
          <a:p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1114202" y="5466741"/>
            <a:ext cx="84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(7)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404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942333"/>
              </p:ext>
            </p:extLst>
          </p:nvPr>
        </p:nvGraphicFramePr>
        <p:xfrm>
          <a:off x="4444120" y="2816285"/>
          <a:ext cx="3311381" cy="695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3" name="Equation" r:id="rId4" imgW="1269720" imgH="266400" progId="Equation.DSMT4">
                  <p:embed/>
                </p:oleObj>
              </mc:Choice>
              <mc:Fallback>
                <p:oleObj name="Equation" r:id="rId4" imgW="12697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44120" y="2816285"/>
                        <a:ext cx="3311381" cy="695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601693"/>
              </p:ext>
            </p:extLst>
          </p:nvPr>
        </p:nvGraphicFramePr>
        <p:xfrm>
          <a:off x="3090183" y="1064588"/>
          <a:ext cx="5796929" cy="1034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4" name="Equation" r:id="rId6" imgW="2705040" imgH="482400" progId="Equation.DSMT4">
                  <p:embed/>
                </p:oleObj>
              </mc:Choice>
              <mc:Fallback>
                <p:oleObj name="Equation" r:id="rId6" imgW="27050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90183" y="1064588"/>
                        <a:ext cx="5796929" cy="1034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777046" y="137322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(8)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715647"/>
              </p:ext>
            </p:extLst>
          </p:nvPr>
        </p:nvGraphicFramePr>
        <p:xfrm>
          <a:off x="4187900" y="4058670"/>
          <a:ext cx="3823819" cy="1387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5" name="Equation" r:id="rId8" imgW="1434960" imgH="520560" progId="Equation.DSMT4">
                  <p:embed/>
                </p:oleObj>
              </mc:Choice>
              <mc:Fallback>
                <p:oleObj name="Equation" r:id="rId8" imgW="143496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87900" y="4058670"/>
                        <a:ext cx="3823819" cy="13874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777045" y="297931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(9)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9712924" y="475237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051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7104"/>
          </a:xfrm>
        </p:spPr>
        <p:txBody>
          <a:bodyPr/>
          <a:lstStyle/>
          <a:p>
            <a:r>
              <a:rPr lang="ru-RU" dirty="0" smtClean="0"/>
              <a:t>Функции Крылова</a:t>
            </a:r>
            <a:endParaRPr lang="ru-RU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343021"/>
              </p:ext>
            </p:extLst>
          </p:nvPr>
        </p:nvGraphicFramePr>
        <p:xfrm>
          <a:off x="1757243" y="1561514"/>
          <a:ext cx="3793634" cy="737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6" name="Equation" r:id="rId4" imgW="2286000" imgH="444240" progId="Equation.DSMT4">
                  <p:embed/>
                </p:oleObj>
              </mc:Choice>
              <mc:Fallback>
                <p:oleObj name="Equation" r:id="rId4" imgW="22860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7243" y="1561514"/>
                        <a:ext cx="3793634" cy="7376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553608"/>
              </p:ext>
            </p:extLst>
          </p:nvPr>
        </p:nvGraphicFramePr>
        <p:xfrm>
          <a:off x="1802845" y="2650857"/>
          <a:ext cx="3748032" cy="728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7" name="Equation" r:id="rId6" imgW="2286000" imgH="444240" progId="Equation.DSMT4">
                  <p:embed/>
                </p:oleObj>
              </mc:Choice>
              <mc:Fallback>
                <p:oleObj name="Equation" r:id="rId6" imgW="22860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02845" y="2650857"/>
                        <a:ext cx="3748032" cy="728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613490"/>
              </p:ext>
            </p:extLst>
          </p:nvPr>
        </p:nvGraphicFramePr>
        <p:xfrm>
          <a:off x="1802845" y="3731333"/>
          <a:ext cx="3768854" cy="728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8" name="Equation" r:id="rId7" imgW="2298600" imgH="444240" progId="Equation.DSMT4">
                  <p:embed/>
                </p:oleObj>
              </mc:Choice>
              <mc:Fallback>
                <p:oleObj name="Equation" r:id="rId7" imgW="22986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02845" y="3731333"/>
                        <a:ext cx="3768854" cy="728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973446"/>
              </p:ext>
            </p:extLst>
          </p:nvPr>
        </p:nvGraphicFramePr>
        <p:xfrm>
          <a:off x="1802845" y="4811809"/>
          <a:ext cx="3867735" cy="756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9" name="Equation" r:id="rId9" imgW="2273040" imgH="444240" progId="Equation.DSMT4">
                  <p:embed/>
                </p:oleObj>
              </mc:Choice>
              <mc:Fallback>
                <p:oleObj name="Equation" r:id="rId9" imgW="22730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02845" y="4811809"/>
                        <a:ext cx="3867735" cy="7562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Рисунок 6"/>
          <p:cNvPicPr/>
          <p:nvPr/>
        </p:nvPicPr>
        <p:blipFill>
          <a:blip r:embed="rId11"/>
          <a:stretch>
            <a:fillRect/>
          </a:stretch>
        </p:blipFill>
        <p:spPr>
          <a:xfrm>
            <a:off x="7376012" y="1789662"/>
            <a:ext cx="3202891" cy="28814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59262" y="51899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450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61884" y="603946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97945" y="5613008"/>
            <a:ext cx="6929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Рисунок </a:t>
            </a:r>
            <a:r>
              <a:rPr lang="ru-RU" dirty="0">
                <a:solidFill>
                  <a:prstClr val="white"/>
                </a:solidFill>
                <a:latin typeface="Century Gothic"/>
              </a:rPr>
              <a:t>1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– 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блок – схема программы</a:t>
            </a:r>
            <a:r>
              <a:rPr kumimoji="0" lang="ru-RU" sz="18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моделирования стержневых конструктивных элементов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3235569" y="678765"/>
            <a:ext cx="5775887" cy="496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flipH="1">
            <a:off x="1328221" y="5304072"/>
            <a:ext cx="3490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Рисунок </a:t>
            </a:r>
            <a:r>
              <a:rPr lang="ru-RU" noProof="0" dirty="0">
                <a:solidFill>
                  <a:prstClr val="white"/>
                </a:solidFill>
                <a:latin typeface="Century Gothic"/>
              </a:rPr>
              <a:t>2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– 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стартовое окно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6224633" y="5304072"/>
            <a:ext cx="4749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Рисунок </a:t>
            </a:r>
            <a:r>
              <a:rPr lang="ru-RU" noProof="0" dirty="0">
                <a:solidFill>
                  <a:prstClr val="white"/>
                </a:solidFill>
                <a:latin typeface="Century Gothic"/>
              </a:rPr>
              <a:t>3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– 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окно</a:t>
            </a:r>
            <a:r>
              <a:rPr kumimoji="0" lang="ru-RU" sz="18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моделирования продольных колебаний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1674056" y="2300512"/>
            <a:ext cx="2798575" cy="1708780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5657037" y="1034059"/>
            <a:ext cx="5064274" cy="424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9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9056</TotalTime>
  <Words>541</Words>
  <Application>Microsoft Office PowerPoint</Application>
  <PresentationFormat>Широкоэкранный</PresentationFormat>
  <Paragraphs>130</Paragraphs>
  <Slides>12</Slides>
  <Notes>10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1" baseType="lpstr">
      <vt:lpstr>Arial</vt:lpstr>
      <vt:lpstr>Calibri</vt:lpstr>
      <vt:lpstr>Cambria Math</vt:lpstr>
      <vt:lpstr>Century Gothic</vt:lpstr>
      <vt:lpstr>Symbol</vt:lpstr>
      <vt:lpstr>Wingdings 3</vt:lpstr>
      <vt:lpstr>Ион</vt:lpstr>
      <vt:lpstr>Equation</vt:lpstr>
      <vt:lpstr>MathType 7.0 Equation</vt:lpstr>
      <vt:lpstr>Презентация PowerPoint</vt:lpstr>
      <vt:lpstr>Презентация PowerPoint</vt:lpstr>
      <vt:lpstr>Определяющие уравнения для колебаний стержня</vt:lpstr>
      <vt:lpstr>Граничные условия</vt:lpstr>
      <vt:lpstr>Вычисление смещения</vt:lpstr>
      <vt:lpstr>Презентация PowerPoint</vt:lpstr>
      <vt:lpstr>Функции Крылова</vt:lpstr>
      <vt:lpstr>Презентация PowerPoint</vt:lpstr>
      <vt:lpstr>Презентация PowerPoint</vt:lpstr>
      <vt:lpstr>Презентация PowerPoint</vt:lpstr>
      <vt:lpstr>Результаты работы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курсовой</dc:title>
  <dc:creator>Дмитрий Снетков</dc:creator>
  <cp:lastModifiedBy>Дмитрий</cp:lastModifiedBy>
  <cp:revision>280</cp:revision>
  <dcterms:created xsi:type="dcterms:W3CDTF">2019-02-11T17:12:31Z</dcterms:created>
  <dcterms:modified xsi:type="dcterms:W3CDTF">2022-05-23T01:45:25Z</dcterms:modified>
</cp:coreProperties>
</file>