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00" r:id="rId2"/>
    <p:sldId id="259" r:id="rId3"/>
    <p:sldId id="286" r:id="rId4"/>
    <p:sldId id="302" r:id="rId5"/>
    <p:sldId id="288" r:id="rId6"/>
    <p:sldId id="305" r:id="rId7"/>
    <p:sldId id="306" r:id="rId8"/>
    <p:sldId id="290" r:id="rId9"/>
    <p:sldId id="291" r:id="rId10"/>
    <p:sldId id="289" r:id="rId11"/>
    <p:sldId id="298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52301" autoAdjust="0"/>
  </p:normalViewPr>
  <p:slideViewPr>
    <p:cSldViewPr snapToGrid="0">
      <p:cViewPr varScale="1">
        <p:scale>
          <a:sx n="34" d="100"/>
          <a:sy n="34" d="100"/>
        </p:scale>
        <p:origin x="29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E99D-1466-481C-BDEE-FBBCFF6B504B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4845F-1871-4586-9DE7-D6CB3B74C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slide" Target="../slides/slide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3.emf"/><Relationship Id="rId2" Type="http://schemas.openxmlformats.org/officeDocument/2006/relationships/notesMaster" Target="../notesMasters/notesMaster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4" Type="http://schemas.openxmlformats.org/officeDocument/2006/relationships/image" Target="../media/image12.wmf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Стержневые элементы являются составляющими многих строительных и инженерных конструкций. Одними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их таких элементов могут являются сваи.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При расчётах стержневых конструкций, которые нередко подвергаются внешнему воздействию, следует уделять внимание определению опасных режимов их эксплуатации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резонансные частоты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пиковые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амплитуды.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Работа посвящена исследованию процесса установившихся с заданной частотой колебаний стержневых конструктивных элементов, моделируемых стержнем конечных размеров.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5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Рассматривается задача о продольных  и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поперечно – изгибных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колебаниях стержня конечных размеров.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К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онец стержня контактирует без трения с деформируемым основанием. В качестве последнего рассматривается упругая полоса с защемленной нижней гранью. Кроме того рассматривается вариант взаимодействия с основанием через абсолютно жесткий штамп. </a:t>
                </a:r>
              </a:p>
              <a:p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Продольные колебания стержня описываются одномерным волновым уравнением</a:t>
                </a:r>
                <a:r>
                  <a:rPr lang="en-US" baseline="0" dirty="0" smtClean="0"/>
                  <a:t> (1)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𝜌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den>
                    </m:f>
                  </m:oMath>
                </a14:m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линейная плотность стержня;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модуль Юнга;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смещение точек стержня;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вертикальная координата;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время.</a:t>
                </a: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aseline="0" dirty="0" smtClean="0"/>
                  <a:t>Поперечно – изгибные колебания стержня описываются формулой (2)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Где: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EJ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жесткость сечения на изгиб;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x, 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– отклонение стержня;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– заданная поперечная нагрузка;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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плотность на единицу сечения;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площадь сечения;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время;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координата;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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упругий коэффициент распределенной опоры.</a:t>
                </a:r>
              </a:p>
              <a:p>
                <a:endParaRPr lang="ru-RU" dirty="0" smtClean="0"/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Смещение точек стержня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могут быть найдены из решения начально-граничной задачи.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этих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уравнений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ищем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 (3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,4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	Рассматривается задача о колебаниях массивных тел, соединенных с помощью упругой связи (стержня) с деформируемым основанием типа слоя или абсолютно жестким основанием. Стержень конечных размеров постоянного поперечного сечения при этом совершает продольные колебания.</a:t>
                </a:r>
              </a:p>
              <a:p>
                <a:r>
                  <a:rPr lang="ru-RU" dirty="0" smtClean="0"/>
                  <a:t>Пусть упругий стержень длины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имеет присоединенную сосредоточенную массу </a:t>
                </a:r>
                <a:r>
                  <a:rPr lang="en-US" dirty="0" smtClean="0"/>
                  <a:t>m</a:t>
                </a:r>
                <a:r>
                  <a:rPr lang="ru-RU" dirty="0" smtClean="0"/>
                  <a:t> на одном из своих концов.</a:t>
                </a:r>
                <a:endParaRPr lang="en-US" dirty="0" smtClean="0"/>
              </a:p>
              <a:p>
                <a:r>
                  <a:rPr lang="ru-RU" dirty="0" smtClean="0"/>
                  <a:t>Продольные колебания стержня в рамках линейной теории упругости описываются волновым уравнением вида</a:t>
                </a:r>
                <a:r>
                  <a:rPr lang="en-US" baseline="0" dirty="0" smtClean="0"/>
                  <a:t> (1.5)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0^2=𝜌_0/𝐸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𝜌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линейная плотность стержня;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модуль Юнга;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𝑢=𝑢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(𝑧,𝑡)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смещение точек стержня;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координата;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Будем полагать, что система подвергается действию силы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  (1.6)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, где   (i – мнимая единица, 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угловая частота колебания,  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время), установившаяся во времени.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Смещение точек стержня  , а также смещение точек абсолютно твердого тела   могут быть найдены из решения начально-граничной задачи.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ищем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 (1.7).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35694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" name="Equation" r:id="rId4" imgW="203040" imgH="241200" progId="Equation.DSMT4">
                  <p:embed/>
                </p:oleObj>
              </mc:Choice>
              <mc:Fallback>
                <p:oleObj name="Equation" r:id="rId4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77150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73357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4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967637"/>
              </p:ext>
            </p:extLst>
          </p:nvPr>
        </p:nvGraphicFramePr>
        <p:xfrm>
          <a:off x="3314700" y="4448175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5" name="Equation" r:id="rId8" imgW="228273" imgH="247319" progId="Equation.DSMT4">
                  <p:embed/>
                </p:oleObj>
              </mc:Choice>
              <mc:Fallback>
                <p:oleObj name="Equation" r:id="rId8" imgW="228273" imgH="2473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700" y="4448175"/>
                        <a:ext cx="2286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32395"/>
              </p:ext>
            </p:extLst>
          </p:nvPr>
        </p:nvGraphicFramePr>
        <p:xfrm>
          <a:off x="3117850" y="434975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6" name="Equation" r:id="rId10" imgW="622080" imgH="444240" progId="Equation.DSMT4">
                  <p:embed/>
                </p:oleObj>
              </mc:Choice>
              <mc:Fallback>
                <p:oleObj name="Equation" r:id="rId10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850" y="434975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17341"/>
              </p:ext>
            </p:extLst>
          </p:nvPr>
        </p:nvGraphicFramePr>
        <p:xfrm>
          <a:off x="3117850" y="434975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" name="Equation" r:id="rId12" imgW="622080" imgH="444240" progId="Equation.DSMT4">
                  <p:embed/>
                </p:oleObj>
              </mc:Choice>
              <mc:Fallback>
                <p:oleObj name="Equation" r:id="rId12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850" y="434975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96200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77291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"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24409"/>
              </p:ext>
            </p:extLst>
          </p:nvPr>
        </p:nvGraphicFramePr>
        <p:xfrm>
          <a:off x="1811338" y="4224338"/>
          <a:ext cx="3233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" name="Equation" r:id="rId16" imgW="3233783" imgH="695360" progId="Equation.DSMT4">
                  <p:embed/>
                </p:oleObj>
              </mc:Choice>
              <mc:Fallback>
                <p:oleObj name="Equation" r:id="rId16" imgW="3233783" imgH="6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11338" y="4224338"/>
                        <a:ext cx="3233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09629"/>
              </p:ext>
            </p:extLst>
          </p:nvPr>
        </p:nvGraphicFramePr>
        <p:xfrm>
          <a:off x="1811338" y="4224338"/>
          <a:ext cx="3233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" name="Equation" r:id="rId18" imgW="3233783" imgH="695360" progId="Equation.DSMT4">
                  <p:embed/>
                </p:oleObj>
              </mc:Choice>
              <mc:Fallback>
                <p:oleObj name="Equation" r:id="rId18" imgW="3233783" imgH="6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11338" y="4224338"/>
                        <a:ext cx="3233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96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качестве граничных условий для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продольных колебаний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рассматриваются следующие: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 </a:t>
                </a:r>
                <a:r>
                  <a:rPr lang="ru-RU" dirty="0" smtClean="0"/>
                  <a:t>стержень, контактирующий без трения с полуограниченной средой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где: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f>
                      <m:f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num>
                      <m:den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den>
                    </m:f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стержня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среды на единичное воздействие, называемая жесткостью основания.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поперечно – изгибных колебаний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рассматриваются </a:t>
                </a:r>
                <a:r>
                  <a:rPr lang="ru-RU" dirty="0" smtClean="0"/>
                  <a:t>жестко закрепленный конец стержня и шарнирно –</a:t>
                </a:r>
                <a:r>
                  <a:rPr lang="ru-RU" baseline="0" dirty="0" smtClean="0"/>
                  <a:t> опёртый стержень.</a:t>
                </a:r>
                <a:endParaRPr lang="ru-RU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качестве граничных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условий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рассматриваются следующие: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 </a:t>
                </a:r>
                <a:r>
                  <a:rPr lang="ru-RU" dirty="0" smtClean="0"/>
                  <a:t>стержень, контактирующий без трения с полуограниченной средой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где: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𝜕𝑢/𝜕𝑧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стержня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𝑄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среды на единичное воздействие, называемая жесткостью основания.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4845F-1871-4586-9DE7-D6CB3B74C96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4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Смещения стержня во времени представлено формулой (5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стержня,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контактирующего без трения с полуограниченной средой равно(6), а  для жёстко закреплённого стержня (7).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смещения точек абсолютно жесткого тела закреплённого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конце стержня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будут зависеть от координаты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.(6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4845F-1871-4586-9DE7-D6CB3B74C96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6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свободных  колебаний без учета рассеяния энергии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b=0)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уравнение (2) можно записать в виде (8)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EJ-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жёсткость сечения на изгиб.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установившегося режима колебаний системы, решение ищем в виде (9)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решение (8) будем искать в виде (10). Где А это константы, 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функции Крылова.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29651"/>
              </p:ext>
            </p:extLst>
          </p:nvPr>
        </p:nvGraphicFramePr>
        <p:xfrm>
          <a:off x="2711450" y="4311650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4" imgW="1434960" imgH="520560" progId="Equation.DSMT4">
                  <p:embed/>
                </p:oleObj>
              </mc:Choice>
              <mc:Fallback>
                <p:oleObj name="Equation" r:id="rId4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4311650"/>
                        <a:ext cx="1435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82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S2 S3 S4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называются функциями Крылова или балочными функциями. Эти функции обладают интересными особенностями.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S2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(0)=0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при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диффиренцировании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любая балочная функция превращается в другую балочную функцию. Правило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дифференицирования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функций можно представить диаграммой, изображённой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рисунке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Разрабатываемая программа с графическим интерфейсом предназначена для расчёта опасных режимов эксплуатации стержня с помощью его моделирования и для дальнейшего отображения полученных результатов на экране. Такое моделирование даёт возможность оценить характеристики  будущих стержневых элементов конструкции, их прочность и долговечность ещё на этапе их проектирования.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языка программирования для реализации модели был выбран язык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представлена блок схема работы программы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65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рисунке </a:t>
            </a:r>
            <a:r>
              <a:rPr lang="ru-RU" dirty="0" smtClean="0"/>
              <a:t>2 </a:t>
            </a:r>
            <a:r>
              <a:rPr lang="ru-RU" dirty="0" smtClean="0"/>
              <a:t>представлено</a:t>
            </a:r>
            <a:r>
              <a:rPr lang="ru-RU" baseline="0" dirty="0" smtClean="0"/>
              <a:t> стартовое окно.</a:t>
            </a:r>
          </a:p>
          <a:p>
            <a:r>
              <a:rPr lang="ru-RU" dirty="0" smtClean="0"/>
              <a:t>На рисунке </a:t>
            </a:r>
            <a:r>
              <a:rPr lang="ru-RU" dirty="0" smtClean="0"/>
              <a:t>3 </a:t>
            </a:r>
            <a:r>
              <a:rPr lang="ru-RU" dirty="0" smtClean="0"/>
              <a:t>окно</a:t>
            </a:r>
            <a:r>
              <a:rPr lang="ru-RU" baseline="0" dirty="0" smtClean="0"/>
              <a:t> моделирования продольных колебаний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02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4 и 5 отображают результат работы программы.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Все 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асчеты проводились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модельных безразмерных параметров.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84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9.wmf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6.wmf"/><Relationship Id="rId23" Type="http://schemas.openxmlformats.org/officeDocument/2006/relationships/image" Target="../media/image20.emf"/><Relationship Id="rId10" Type="http://schemas.openxmlformats.org/officeDocument/2006/relationships/image" Target="../media/image29.png"/><Relationship Id="rId19" Type="http://schemas.openxmlformats.org/officeDocument/2006/relationships/image" Target="../media/image18.emf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png"/><Relationship Id="rId5" Type="http://schemas.openxmlformats.org/officeDocument/2006/relationships/image" Target="../media/image25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960583" y="5202967"/>
            <a:ext cx="8825658" cy="634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Снетков Дмитрий Андреевич</a:t>
            </a:r>
          </a:p>
          <a:p>
            <a:r>
              <a:rPr lang="ru-RU" sz="2400" b="1" dirty="0" smtClean="0"/>
              <a:t>Кубанский государственный университет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60583" y="1023650"/>
            <a:ext cx="9414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 smtClean="0">
                <a:latin typeface="+mj-lt"/>
                <a:ea typeface="Calibri" panose="020F0502020204030204" pitchFamily="34" charset="0"/>
              </a:rPr>
              <a:t>ИССЛЕДОВАНИЕ ПРОДОЛЬНЫХ И ПОПЕРЕЧНО – ИЗГИБНЫХ КОЛЕБАНИЯ СТРЕЖНЕВЫХ ЭЛЕМЕНТОВ КОНСТРУКЦИЙ</a:t>
            </a:r>
            <a:endParaRPr lang="ru-RU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7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8307" y="568565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4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3307" y="568565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5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Рисунок 9" descr="C:\Users\dimon\Desktop\model v2.0\скрины\новые\Аннотация 2020-06-16 0508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3" y="924242"/>
            <a:ext cx="5146016" cy="45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dimon\Desktop\model v2.0\скрины\новые\Стержень_закреплён_не_жёстко.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1" y="1461135"/>
            <a:ext cx="4790489" cy="3729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9062" y="151951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Исследованы резонансные режимы колебаний элементов </a:t>
            </a:r>
            <a:r>
              <a:rPr lang="ru-RU" dirty="0"/>
              <a:t>конструкций, </a:t>
            </a:r>
            <a:r>
              <a:rPr lang="ru-RU" dirty="0" smtClean="0"/>
              <a:t>моделируемых стержнем </a:t>
            </a:r>
            <a:r>
              <a:rPr lang="ru-RU" dirty="0"/>
              <a:t>конечных размеров, </a:t>
            </a:r>
            <a:r>
              <a:rPr lang="ru-RU" dirty="0" smtClean="0"/>
              <a:t>Построены </a:t>
            </a:r>
            <a:r>
              <a:rPr lang="ru-RU" dirty="0"/>
              <a:t>решения </a:t>
            </a:r>
            <a:r>
              <a:rPr lang="ru-RU" dirty="0" smtClean="0"/>
              <a:t>задач, позволяющие </a:t>
            </a:r>
            <a:r>
              <a:rPr lang="ru-RU" dirty="0"/>
              <a:t>находить собственные частоты рассматриваемых конструкционных </a:t>
            </a:r>
            <a:r>
              <a:rPr lang="ru-RU" dirty="0" smtClean="0"/>
              <a:t>элементов</a:t>
            </a:r>
          </a:p>
          <a:p>
            <a:pPr algn="just"/>
            <a:r>
              <a:rPr lang="ru-RU" dirty="0" smtClean="0"/>
              <a:t>Произведена </a:t>
            </a:r>
            <a:r>
              <a:rPr lang="ru-RU" dirty="0"/>
              <a:t>алгоритмизация </a:t>
            </a:r>
            <a:r>
              <a:rPr lang="ru-RU"/>
              <a:t>математической </a:t>
            </a:r>
            <a:r>
              <a:rPr lang="ru-RU" smtClean="0"/>
              <a:t>модели </a:t>
            </a:r>
            <a:endParaRPr lang="ru-RU" dirty="0" smtClean="0"/>
          </a:p>
          <a:p>
            <a:pPr algn="just"/>
            <a:r>
              <a:rPr lang="ru-RU" dirty="0" smtClean="0"/>
              <a:t>Начата разработка приложение </a:t>
            </a:r>
            <a:r>
              <a:rPr lang="ru-RU" dirty="0"/>
              <a:t>на языке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8318" y="2946596"/>
            <a:ext cx="7455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БЛАГОДАРЮ ЗА ВНИМАНИЕ!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49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92967" y="1331487"/>
            <a:ext cx="862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Стержневые элементы являются составляющими многих строительных и инженерных конструкций</a:t>
            </a:r>
            <a:r>
              <a:rPr lang="ru-RU" dirty="0" smtClean="0"/>
              <a:t>. Одними из таких составляющих являются сваи.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17" y="2254817"/>
            <a:ext cx="6109309" cy="3863774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1734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30" y="667332"/>
            <a:ext cx="8687431" cy="1038483"/>
          </a:xfrm>
        </p:spPr>
        <p:txBody>
          <a:bodyPr/>
          <a:lstStyle/>
          <a:p>
            <a:r>
              <a:rPr lang="ru-RU" dirty="0" smtClean="0"/>
              <a:t>Определяющие уравнения для колебаний стержня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6815" y="453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2107" y="24248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88609" y="2131048"/>
                <a:ext cx="5066346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09" y="2131048"/>
                <a:ext cx="5066346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277071" y="365851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</a:t>
            </a:r>
            <a:r>
              <a:rPr lang="ru-RU" dirty="0">
                <a:solidFill>
                  <a:prstClr val="white"/>
                </a:solidFill>
                <a:latin typeface="Century Gothic"/>
              </a:rPr>
              <a:t>2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24944"/>
              </p:ext>
            </p:extLst>
          </p:nvPr>
        </p:nvGraphicFramePr>
        <p:xfrm>
          <a:off x="1980930" y="3291055"/>
          <a:ext cx="8098744" cy="94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5" imgW="4152600" imgH="482400" progId="Equation.DSMT4">
                  <p:embed/>
                </p:oleObj>
              </mc:Choice>
              <mc:Fallback>
                <p:oleObj name="Equation" r:id="rId5" imgW="415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930" y="3291055"/>
                        <a:ext cx="8098744" cy="94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24490" y="4525944"/>
                <a:ext cx="3394584" cy="59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90" y="4525944"/>
                <a:ext cx="3394584" cy="59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277071" y="474914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277071" y="571416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91722"/>
              </p:ext>
            </p:extLst>
          </p:nvPr>
        </p:nvGraphicFramePr>
        <p:xfrm>
          <a:off x="3996815" y="5613141"/>
          <a:ext cx="2643136" cy="57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8" imgW="1231560" imgH="266400" progId="Equation.DSMT4">
                  <p:embed/>
                </p:oleObj>
              </mc:Choice>
              <mc:Fallback>
                <p:oleObj name="Equation" r:id="rId8" imgW="1231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6815" y="5613141"/>
                        <a:ext cx="2643136" cy="571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9517"/>
            <a:ext cx="9404723" cy="799779"/>
          </a:xfrm>
        </p:spPr>
        <p:txBody>
          <a:bodyPr/>
          <a:lstStyle/>
          <a:p>
            <a:r>
              <a:rPr lang="ru-RU" dirty="0" smtClean="0"/>
              <a:t>Граничные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4802"/>
            <a:ext cx="8946541" cy="44707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Краевые </a:t>
            </a:r>
            <a:r>
              <a:rPr lang="ru-RU" dirty="0"/>
              <a:t>условия для жестко закрепленного конца стержня имеют вид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Краевые условия для стержня, контактирующего без трения с полуограниченной средой, имеют вид: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164662" y="2030842"/>
                <a:ext cx="1129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62" y="2030842"/>
                <a:ext cx="1129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217939" y="2030842"/>
                <a:ext cx="19461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39" y="2030842"/>
                <a:ext cx="19461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238208" y="2794331"/>
                <a:ext cx="10558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08" y="2794331"/>
                <a:ext cx="10558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57360" y="2554062"/>
                <a:ext cx="3679084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60" y="2554062"/>
                <a:ext cx="3679084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164662" y="4361766"/>
                <a:ext cx="1129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62" y="4361766"/>
                <a:ext cx="11293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2201435" y="5170534"/>
                <a:ext cx="10558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35" y="5170534"/>
                <a:ext cx="10558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311150" y="4166999"/>
                <a:ext cx="2074735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50" y="4166999"/>
                <a:ext cx="2074735" cy="9115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757360" y="5078595"/>
                <a:ext cx="3756028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60" y="5078595"/>
                <a:ext cx="3756028" cy="9569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4293" y="3578752"/>
            <a:ext cx="1083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Краевые условия для шарнирно – опёртого стержня имеют вид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127" y="6419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25744"/>
              </p:ext>
            </p:extLst>
          </p:nvPr>
        </p:nvGraphicFramePr>
        <p:xfrm>
          <a:off x="2262026" y="2518391"/>
          <a:ext cx="1209730" cy="51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" name="Equation" r:id="rId12" imgW="507960" imgH="215640" progId="Equation.DSMT4">
                  <p:embed/>
                </p:oleObj>
              </mc:Choice>
              <mc:Fallback>
                <p:oleObj name="Equation" r:id="rId12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2026" y="2518391"/>
                        <a:ext cx="1209730" cy="51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22392" y="4018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866768"/>
              </p:ext>
            </p:extLst>
          </p:nvPr>
        </p:nvGraphicFramePr>
        <p:xfrm>
          <a:off x="5317170" y="2104330"/>
          <a:ext cx="1091597" cy="49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" name="Equation" r:id="rId14" imgW="444240" imgH="190440" progId="Equation.DSMT4">
                  <p:embed/>
                </p:oleObj>
              </mc:Choice>
              <mc:Fallback>
                <p:oleObj name="Equation" r:id="rId14" imgW="444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17170" y="2104330"/>
                        <a:ext cx="1091597" cy="49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84749" y="5557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38186"/>
              </p:ext>
            </p:extLst>
          </p:nvPr>
        </p:nvGraphicFramePr>
        <p:xfrm>
          <a:off x="5217939" y="2618550"/>
          <a:ext cx="1202125" cy="96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" name="Equation" r:id="rId16" imgW="571320" imgH="457200" progId="Equation.DSMT4">
                  <p:embed/>
                </p:oleObj>
              </mc:Choice>
              <mc:Fallback>
                <p:oleObj name="Equation" r:id="rId16" imgW="57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17939" y="2618550"/>
                        <a:ext cx="1202125" cy="96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73333"/>
              </p:ext>
            </p:extLst>
          </p:nvPr>
        </p:nvGraphicFramePr>
        <p:xfrm>
          <a:off x="2238208" y="4828764"/>
          <a:ext cx="12049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" name="Equation" r:id="rId18" imgW="1205100" imgH="509570" progId="Equation.DSMT4">
                  <p:embed/>
                </p:oleObj>
              </mc:Choice>
              <mc:Fallback>
                <p:oleObj name="Equation" r:id="rId18" imgW="1205100" imgH="5095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38208" y="4828764"/>
                        <a:ext cx="1204913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12962"/>
              </p:ext>
            </p:extLst>
          </p:nvPr>
        </p:nvGraphicFramePr>
        <p:xfrm>
          <a:off x="5217939" y="5064657"/>
          <a:ext cx="1114372" cy="92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" name="Equation" r:id="rId20" imgW="583920" imgH="482400" progId="Equation.DSMT4">
                  <p:embed/>
                </p:oleObj>
              </mc:Choice>
              <mc:Fallback>
                <p:oleObj name="Equation" r:id="rId20" imgW="583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17939" y="5064657"/>
                        <a:ext cx="1114372" cy="920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13608"/>
              </p:ext>
            </p:extLst>
          </p:nvPr>
        </p:nvGraphicFramePr>
        <p:xfrm>
          <a:off x="5217939" y="4434714"/>
          <a:ext cx="10858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" name="Equation" r:id="rId22" imgW="1085669" imgH="490451" progId="Equation.DSMT4">
                  <p:embed/>
                </p:oleObj>
              </mc:Choice>
              <mc:Fallback>
                <p:oleObj name="Equation" r:id="rId22" imgW="1085669" imgH="4904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17939" y="4434714"/>
                        <a:ext cx="10858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4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/>
      <p:bldP spid="16" grpId="0"/>
      <p:bldP spid="19" grpId="0"/>
      <p:bldP spid="13" grpId="0"/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024" y="419028"/>
            <a:ext cx="9404723" cy="1400530"/>
          </a:xfrm>
        </p:spPr>
        <p:txBody>
          <a:bodyPr/>
          <a:lstStyle/>
          <a:p>
            <a:r>
              <a:rPr lang="ru-RU" dirty="0" smtClean="0"/>
              <a:t>Вычисление смещения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72206" y="2201671"/>
            <a:ext cx="8946541" cy="10051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стержня, контактирующего </a:t>
            </a:r>
            <a:r>
              <a:rPr lang="ru-RU" dirty="0"/>
              <a:t>без трения с полуограниченной средой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443165" y="1457266"/>
                <a:ext cx="3394584" cy="59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65" y="1457266"/>
                <a:ext cx="3394584" cy="592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27032"/>
              </p:ext>
            </p:extLst>
          </p:nvPr>
        </p:nvGraphicFramePr>
        <p:xfrm>
          <a:off x="1272206" y="2857796"/>
          <a:ext cx="9467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5" imgW="4952880" imgH="571320" progId="Equation.DSMT4">
                  <p:embed/>
                </p:oleObj>
              </mc:Choice>
              <mc:Fallback>
                <p:oleObj name="Equation" r:id="rId5" imgW="4952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2206" y="2857796"/>
                        <a:ext cx="946785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14202" y="1568867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14202" y="3206830"/>
            <a:ext cx="9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272206" y="4606121"/>
                <a:ext cx="8308813" cy="2090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sz="28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6" y="4606121"/>
                <a:ext cx="8308813" cy="2090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72206" y="4156179"/>
            <a:ext cx="8946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 жёстко закреплённого стержня. 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14202" y="5466741"/>
            <a:ext cx="84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0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42333"/>
              </p:ext>
            </p:extLst>
          </p:nvPr>
        </p:nvGraphicFramePr>
        <p:xfrm>
          <a:off x="4444120" y="2816285"/>
          <a:ext cx="3311381" cy="69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4120" y="2816285"/>
                        <a:ext cx="3311381" cy="69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01693"/>
              </p:ext>
            </p:extLst>
          </p:nvPr>
        </p:nvGraphicFramePr>
        <p:xfrm>
          <a:off x="3090183" y="1064588"/>
          <a:ext cx="5796929" cy="103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6" imgW="2705040" imgH="482400" progId="Equation.DSMT4">
                  <p:embed/>
                </p:oleObj>
              </mc:Choice>
              <mc:Fallback>
                <p:oleObj name="Equation" r:id="rId6" imgW="270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0183" y="1064588"/>
                        <a:ext cx="5796929" cy="103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7046" y="1373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(8)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15647"/>
              </p:ext>
            </p:extLst>
          </p:nvPr>
        </p:nvGraphicFramePr>
        <p:xfrm>
          <a:off x="4187900" y="4058670"/>
          <a:ext cx="3823819" cy="138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8" imgW="1434960" imgH="520560" progId="Equation.DSMT4">
                  <p:embed/>
                </p:oleObj>
              </mc:Choice>
              <mc:Fallback>
                <p:oleObj name="Equation" r:id="rId8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7900" y="4058670"/>
                        <a:ext cx="3823819" cy="1387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77045" y="297931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2924" y="475237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5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104"/>
          </a:xfrm>
        </p:spPr>
        <p:txBody>
          <a:bodyPr/>
          <a:lstStyle/>
          <a:p>
            <a:r>
              <a:rPr lang="ru-RU" dirty="0" smtClean="0"/>
              <a:t>Функции Крылова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43021"/>
              </p:ext>
            </p:extLst>
          </p:nvPr>
        </p:nvGraphicFramePr>
        <p:xfrm>
          <a:off x="1757243" y="1561514"/>
          <a:ext cx="3793634" cy="73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4" imgW="2286000" imgH="444240" progId="Equation.DSMT4">
                  <p:embed/>
                </p:oleObj>
              </mc:Choice>
              <mc:Fallback>
                <p:oleObj name="Equation" r:id="rId4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243" y="1561514"/>
                        <a:ext cx="3793634" cy="737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53608"/>
              </p:ext>
            </p:extLst>
          </p:nvPr>
        </p:nvGraphicFramePr>
        <p:xfrm>
          <a:off x="1802845" y="2650857"/>
          <a:ext cx="3748032" cy="72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6" imgW="2286000" imgH="444240" progId="Equation.DSMT4">
                  <p:embed/>
                </p:oleObj>
              </mc:Choice>
              <mc:Fallback>
                <p:oleObj name="Equation" r:id="rId6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2845" y="2650857"/>
                        <a:ext cx="3748032" cy="72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13490"/>
              </p:ext>
            </p:extLst>
          </p:nvPr>
        </p:nvGraphicFramePr>
        <p:xfrm>
          <a:off x="1802845" y="3731333"/>
          <a:ext cx="3768854" cy="72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Equation" r:id="rId7" imgW="2298600" imgH="444240" progId="Equation.DSMT4">
                  <p:embed/>
                </p:oleObj>
              </mc:Choice>
              <mc:Fallback>
                <p:oleObj name="Equation" r:id="rId7" imgW="2298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2845" y="3731333"/>
                        <a:ext cx="3768854" cy="72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73446"/>
              </p:ext>
            </p:extLst>
          </p:nvPr>
        </p:nvGraphicFramePr>
        <p:xfrm>
          <a:off x="1802845" y="4811809"/>
          <a:ext cx="3867735" cy="75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Equation" r:id="rId9" imgW="2273040" imgH="444240" progId="Equation.DSMT4">
                  <p:embed/>
                </p:oleObj>
              </mc:Choice>
              <mc:Fallback>
                <p:oleObj name="Equation" r:id="rId9" imgW="2273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2845" y="4811809"/>
                        <a:ext cx="3867735" cy="75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/>
          <p:nvPr/>
        </p:nvPicPr>
        <p:blipFill>
          <a:blip r:embed="rId11"/>
          <a:stretch>
            <a:fillRect/>
          </a:stretch>
        </p:blipFill>
        <p:spPr>
          <a:xfrm>
            <a:off x="7376012" y="1789662"/>
            <a:ext cx="3202891" cy="2881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9262" y="5189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5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1884" y="60394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7945" y="5613008"/>
            <a:ext cx="692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dirty="0">
                <a:solidFill>
                  <a:prstClr val="white"/>
                </a:solidFill>
                <a:latin typeface="Century Gothic"/>
              </a:rPr>
              <a:t>1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блок – схема программы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моделирования стержневых конструктивных элементов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569" y="678765"/>
            <a:ext cx="5775887" cy="49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328221" y="5304072"/>
            <a:ext cx="349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2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стартовое окно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224633" y="5304072"/>
            <a:ext cx="47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3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окно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моделирования продольных колебаний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056" y="2300512"/>
            <a:ext cx="2798575" cy="17087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657037" y="1034059"/>
            <a:ext cx="5064274" cy="42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8655</TotalTime>
  <Words>572</Words>
  <Application>Microsoft Office PowerPoint</Application>
  <PresentationFormat>Широкоэкранный</PresentationFormat>
  <Paragraphs>122</Paragraphs>
  <Slides>12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Symbol</vt:lpstr>
      <vt:lpstr>Wingdings 3</vt:lpstr>
      <vt:lpstr>Ион</vt:lpstr>
      <vt:lpstr>Equation</vt:lpstr>
      <vt:lpstr>Презентация PowerPoint</vt:lpstr>
      <vt:lpstr>Презентация PowerPoint</vt:lpstr>
      <vt:lpstr>Определяющие уравнения для колебаний стержня</vt:lpstr>
      <vt:lpstr>Граничные условия</vt:lpstr>
      <vt:lpstr>Вычисление смещения</vt:lpstr>
      <vt:lpstr>Презентация PowerPoint</vt:lpstr>
      <vt:lpstr>Функции Крылова</vt:lpstr>
      <vt:lpstr>Презентация PowerPoint</vt:lpstr>
      <vt:lpstr>Презентация PowerPoint</vt:lpstr>
      <vt:lpstr>Презентация PowerPoint</vt:lpstr>
      <vt:lpstr>Результаты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курсовой</dc:title>
  <dc:creator>Дмитрий Снетков</dc:creator>
  <cp:lastModifiedBy>Дмитрий Снетков</cp:lastModifiedBy>
  <cp:revision>265</cp:revision>
  <dcterms:created xsi:type="dcterms:W3CDTF">2019-02-11T17:12:31Z</dcterms:created>
  <dcterms:modified xsi:type="dcterms:W3CDTF">2021-06-07T10:46:26Z</dcterms:modified>
</cp:coreProperties>
</file>