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7" r:id="rId3"/>
    <p:sldId id="292" r:id="rId4"/>
    <p:sldId id="293" r:id="rId5"/>
    <p:sldId id="288" r:id="rId6"/>
    <p:sldId id="291" r:id="rId7"/>
    <p:sldId id="290" r:id="rId8"/>
    <p:sldId id="289" r:id="rId9"/>
    <p:sldId id="295" r:id="rId10"/>
    <p:sldId id="296" r:id="rId11"/>
    <p:sldId id="294" r:id="rId12"/>
    <p:sldId id="297" r:id="rId13"/>
    <p:sldId id="298" r:id="rId14"/>
    <p:sldId id="302" r:id="rId15"/>
    <p:sldId id="299" r:id="rId16"/>
    <p:sldId id="300" r:id="rId17"/>
    <p:sldId id="301" r:id="rId18"/>
    <p:sldId id="285" r:id="rId19"/>
    <p:sldId id="26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EDC94E88-1B7C-4C97-8D4C-731564F5810E}">
          <p14:sldIdLst>
            <p14:sldId id="256"/>
            <p14:sldId id="267"/>
            <p14:sldId id="292"/>
            <p14:sldId id="293"/>
          </p14:sldIdLst>
        </p14:section>
        <p14:section name="Entity Framework" id="{AE01E5E3-CAFE-4254-9A9E-7468318E7391}">
          <p14:sldIdLst>
            <p14:sldId id="288"/>
            <p14:sldId id="291"/>
            <p14:sldId id="290"/>
          </p14:sldIdLst>
        </p14:section>
        <p14:section name="ASP.NET" id="{DB5E5383-49EB-4835-A94E-E16EA9627E99}">
          <p14:sldIdLst>
            <p14:sldId id="289"/>
            <p14:sldId id="295"/>
            <p14:sldId id="296"/>
            <p14:sldId id="294"/>
            <p14:sldId id="297"/>
            <p14:sldId id="298"/>
            <p14:sldId id="302"/>
          </p14:sldIdLst>
        </p14:section>
        <p14:section name="HTTP/2" id="{703C8E77-4238-4A09-B1C1-4164F4892493}">
          <p14:sldIdLst>
            <p14:sldId id="299"/>
            <p14:sldId id="300"/>
            <p14:sldId id="301"/>
          </p14:sldIdLst>
        </p14:section>
        <p14:section name="Резюме" id="{D2B3FBDB-E619-4C99-970F-E1F8646B3AA0}">
          <p14:sldIdLst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y Obolonik" initials="DO" lastIdx="3" clrIdx="0">
    <p:extLst>
      <p:ext uri="{19B8F6BF-5375-455C-9EA6-DF929625EA0E}">
        <p15:presenceInfo xmlns:p15="http://schemas.microsoft.com/office/powerpoint/2012/main" userId="f739c12ff036f0c3" providerId="Windows Live"/>
      </p:ext>
    </p:extLst>
  </p:cmAuthor>
  <p:cmAuthor id="2" name="Dmytro V. Obolonyk" initials="DVO" lastIdx="1" clrIdx="1">
    <p:extLst>
      <p:ext uri="{19B8F6BF-5375-455C-9EA6-DF929625EA0E}">
        <p15:presenceInfo xmlns:p15="http://schemas.microsoft.com/office/powerpoint/2012/main" userId="Dmytro V. Obolon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6" autoAdjust="0"/>
    <p:restoredTop sz="77202" autoAdjust="0"/>
  </p:normalViewPr>
  <p:slideViewPr>
    <p:cSldViewPr snapToGrid="0">
      <p:cViewPr varScale="1">
        <p:scale>
          <a:sx n="89" d="100"/>
          <a:sy n="89" d="100"/>
        </p:scale>
        <p:origin x="57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C1A37-5A1E-460D-8D92-54CD7B71F8E0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5893-7D6E-4823-AFD1-18032E2C0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B5893-7D6E-4823-AFD1-18032E2C03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B5893-7D6E-4823-AFD1-18032E2C03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B5893-7D6E-4823-AFD1-18032E2C03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B5893-7D6E-4823-AFD1-18032E2C03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B5893-7D6E-4823-AFD1-18032E2C03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4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47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4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2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5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34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9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8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8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3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3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D2380-A743-4B30-8650-B51F1501FF6B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6B71-1DAD-4688-8D23-46C8C904B2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68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=http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iis.net/davidso/http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aizau.github.io/Lazy-Load-Images-without-jQuery/" TargetMode="External"/><Relationship Id="rId3" Type="http://schemas.openxmlformats.org/officeDocument/2006/relationships/hyperlink" Target="http://www.telerik.com/fiddler" TargetMode="External"/><Relationship Id="rId7" Type="http://schemas.openxmlformats.org/officeDocument/2006/relationships/hyperlink" Target="http://imageresizing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iis.net/thomad/using-the-wcat-fiddler-extension-for-web-server-performance-tests" TargetMode="External"/><Relationship Id="rId5" Type="http://schemas.openxmlformats.org/officeDocument/2006/relationships/hyperlink" Target="https://www.iis.net/downloads/community/2007/05/wcat-63-x86" TargetMode="External"/><Relationship Id="rId10" Type="http://schemas.openxmlformats.org/officeDocument/2006/relationships/hyperlink" Target="https://www.toptal.com/dot-net/bootstrap-and-create-dot-net-projects" TargetMode="External"/><Relationship Id="rId4" Type="http://schemas.openxmlformats.org/officeDocument/2006/relationships/hyperlink" Target="http://getglimpse.com/Docs/" TargetMode="External"/><Relationship Id="rId9" Type="http://schemas.openxmlformats.org/officeDocument/2006/relationships/hyperlink" Target="http://www.asp.net/mvc/overview/older-versions/getting-started-with-ef-5-using-mvc-4/implementing-the-repository-and-unit-of-work-patterns-in-an-asp-net-mvc-applic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imonser14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linkedin.com/in/dmytro-obolonyk-2413297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7873" y="2621496"/>
            <a:ext cx="8701564" cy="2957945"/>
          </a:xfrm>
        </p:spPr>
        <p:txBody>
          <a:bodyPr>
            <a:normAutofit fontScale="90000"/>
          </a:bodyPr>
          <a:lstStyle/>
          <a:p>
            <a:r>
              <a:rPr lang="ru-RU" sz="6700" dirty="0" smtClean="0"/>
              <a:t>«</a:t>
            </a:r>
            <a:r>
              <a:rPr lang="en-US" sz="6700" dirty="0" smtClean="0"/>
              <a:t>Tuning </a:t>
            </a:r>
            <a:r>
              <a:rPr lang="en-US" sz="6700" dirty="0"/>
              <a:t>ASP.N</a:t>
            </a:r>
            <a:r>
              <a:rPr lang="ru-RU" sz="6700" dirty="0"/>
              <a:t>Е</a:t>
            </a:r>
            <a:r>
              <a:rPr lang="en-US" sz="6700" dirty="0"/>
              <a:t>T Application </a:t>
            </a:r>
            <a:r>
              <a:rPr lang="en-US" sz="6700" dirty="0" smtClean="0"/>
              <a:t>Performance</a:t>
            </a:r>
            <a:r>
              <a:rPr lang="ru-RU" sz="6700" dirty="0" smtClean="0"/>
              <a:t>»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97873" y="5898475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Дмитрий Оболоник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0" y="5579441"/>
            <a:ext cx="1440875" cy="109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5579441"/>
            <a:ext cx="1642394" cy="11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Когда кеширование не срабатывает?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Слишком большой ответ </a:t>
            </a:r>
            <a:r>
              <a:rPr lang="ru-RU" sz="2800" b="1" dirty="0" smtClean="0"/>
              <a:t>(</a:t>
            </a:r>
            <a:r>
              <a:rPr lang="en-US" sz="2800" b="1" dirty="0" smtClean="0"/>
              <a:t>&gt; 250 </a:t>
            </a:r>
            <a:r>
              <a:rPr lang="ru-RU" sz="2800" b="1" dirty="0" smtClean="0"/>
              <a:t>Кб)</a:t>
            </a:r>
            <a:endParaRPr lang="ru-RU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Наличие </a:t>
            </a:r>
            <a:r>
              <a:rPr lang="en-US" sz="2800" b="1" dirty="0" smtClean="0"/>
              <a:t>Set-Cookie</a:t>
            </a:r>
            <a:r>
              <a:rPr lang="en-US" sz="2800" dirty="0" smtClean="0"/>
              <a:t> </a:t>
            </a:r>
            <a:r>
              <a:rPr lang="ru-RU" sz="2800" dirty="0" smtClean="0"/>
              <a:t>в заголовке</a:t>
            </a:r>
            <a:r>
              <a:rPr lang="en-US" sz="2800" dirty="0" smtClean="0"/>
              <a:t> HTTP</a:t>
            </a:r>
            <a:r>
              <a:rPr lang="ru-RU" sz="2800" dirty="0" smtClean="0"/>
              <a:t> ответа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Наличие </a:t>
            </a:r>
            <a:r>
              <a:rPr lang="en-US" sz="2800" b="1" dirty="0" smtClean="0"/>
              <a:t>no-cache</a:t>
            </a:r>
            <a:r>
              <a:rPr lang="en-US" sz="2800" dirty="0" smtClean="0"/>
              <a:t>, </a:t>
            </a:r>
            <a:r>
              <a:rPr lang="en-US" sz="2800" b="1" dirty="0" smtClean="0"/>
              <a:t>no-store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b="1" dirty="0" smtClean="0"/>
              <a:t>vary</a:t>
            </a:r>
            <a:endParaRPr lang="ru-RU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Обязательная аутентификация для доступа к ресурсу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6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Работа с изображениями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Выбираем правильный формат изображения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Размер имеет значение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Спрайты и/или </a:t>
            </a:r>
            <a:r>
              <a:rPr lang="en-US" sz="2800" dirty="0" err="1" smtClean="0"/>
              <a:t>data:image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Когда и как использовать </a:t>
            </a:r>
            <a:r>
              <a:rPr lang="en-US" sz="2800" dirty="0"/>
              <a:t>lazy loading</a:t>
            </a:r>
            <a:r>
              <a:rPr lang="en-US" sz="2800" dirty="0" smtClean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Зачем выносить изображения на отдельный домен?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Не забываем про </a:t>
            </a:r>
            <a:r>
              <a:rPr lang="en-US" sz="2800" dirty="0" smtClean="0"/>
              <a:t>SEO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1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Bundling and </a:t>
            </a:r>
            <a:r>
              <a:rPr lang="en-US" sz="3200" dirty="0" err="1" smtClean="0"/>
              <a:t>minification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Оптимизируем работу со стилями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Оптимизируем работу со скриптами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Включаем </a:t>
            </a:r>
            <a:r>
              <a:rPr lang="en-US" sz="2800" dirty="0" err="1" smtClean="0"/>
              <a:t>Gzip</a:t>
            </a:r>
            <a:r>
              <a:rPr lang="en-US" sz="2800" dirty="0" smtClean="0"/>
              <a:t> </a:t>
            </a:r>
            <a:r>
              <a:rPr lang="ru-RU" sz="2800" dirty="0" smtClean="0"/>
              <a:t>сжатие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Минифицируем </a:t>
            </a:r>
            <a:r>
              <a:rPr lang="en-US" sz="2800" dirty="0" smtClean="0"/>
              <a:t>HTML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16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Микрооптимизация. Часть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runAllManagedModulesForAllRequests</a:t>
            </a:r>
            <a:r>
              <a:rPr lang="en-US" sz="2800" dirty="0"/>
              <a:t>="true" - </a:t>
            </a:r>
            <a:r>
              <a:rPr lang="ru-RU" sz="2800" dirty="0"/>
              <a:t>зло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Production == Release mode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Удаляем «лишние» </a:t>
            </a:r>
            <a:r>
              <a:rPr lang="en-US" sz="2800" dirty="0" smtClean="0"/>
              <a:t>View Engines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Удаляем не используемые </a:t>
            </a:r>
            <a:r>
              <a:rPr lang="en-US" sz="2800" dirty="0" smtClean="0"/>
              <a:t>HTTP </a:t>
            </a:r>
            <a:r>
              <a:rPr lang="ru-RU" sz="2800" dirty="0" smtClean="0"/>
              <a:t>модули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Отключаем </a:t>
            </a:r>
            <a:r>
              <a:rPr lang="en-US" sz="2800" dirty="0" smtClean="0"/>
              <a:t>tracing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83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Микрооптимизация. Часть </a:t>
            </a:r>
            <a:r>
              <a:rPr lang="ru-RU" sz="3200" dirty="0" smtClean="0"/>
              <a:t>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Удаляем </a:t>
            </a:r>
            <a:r>
              <a:rPr lang="en-US" sz="2800" dirty="0" smtClean="0"/>
              <a:t>URL Rewrite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Не вызываем </a:t>
            </a:r>
            <a:r>
              <a:rPr lang="en-US" sz="2800" b="1" dirty="0" smtClean="0"/>
              <a:t>Partial Views </a:t>
            </a:r>
            <a:r>
              <a:rPr lang="ru-RU" sz="2800" dirty="0" smtClean="0"/>
              <a:t>в цикле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Избегаем </a:t>
            </a:r>
            <a:r>
              <a:rPr lang="en-US" sz="2800" b="1" dirty="0" smtClean="0"/>
              <a:t>return View()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Отключаем заголовки версионирования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800" b="1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57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37704" cy="1400530"/>
          </a:xfrm>
        </p:spPr>
        <p:txBody>
          <a:bodyPr/>
          <a:lstStyle/>
          <a:p>
            <a:r>
              <a:rPr lang="en-US" b="1" dirty="0" smtClean="0"/>
              <a:t>HTTP/2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Мультиплесирование - о</a:t>
            </a:r>
            <a:r>
              <a:rPr lang="ru-RU" sz="3200" dirty="0" smtClean="0"/>
              <a:t>сновное преимущество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78" y="2052638"/>
            <a:ext cx="6713219" cy="4195762"/>
          </a:xfrm>
        </p:spPr>
      </p:pic>
    </p:spTree>
    <p:extLst>
      <p:ext uri="{BB962C8B-B14F-4D97-AF65-F5344CB8AC3E}">
        <p14:creationId xmlns:p14="http://schemas.microsoft.com/office/powerpoint/2010/main" val="47633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Особенности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b="1" dirty="0" smtClean="0"/>
              <a:t>Одно </a:t>
            </a:r>
            <a:r>
              <a:rPr lang="ru-RU" sz="2400" b="1" dirty="0"/>
              <a:t>мультиплексирующее соединение</a:t>
            </a:r>
            <a:endParaRPr lang="ru-RU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HTTP/2 </a:t>
            </a:r>
            <a:r>
              <a:rPr lang="ru-RU" sz="2400" dirty="0"/>
              <a:t>бинарный, а не текстовый протокол</a:t>
            </a:r>
            <a:endParaRPr lang="ru-RU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Сжатие </a:t>
            </a:r>
            <a:r>
              <a:rPr lang="en-US" sz="2400" dirty="0" smtClean="0"/>
              <a:t>HTTP-</a:t>
            </a:r>
            <a:r>
              <a:rPr lang="ru-RU" sz="2400" dirty="0" smtClean="0"/>
              <a:t>заголовков (</a:t>
            </a:r>
            <a:r>
              <a:rPr lang="en-US" sz="2400" dirty="0" smtClean="0"/>
              <a:t>HPACK)</a:t>
            </a:r>
            <a:endParaRPr lang="ru-RU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Отсутствие необходимости доменного шардирования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Приоритезация запросов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Поддержка на </a:t>
            </a:r>
            <a:r>
              <a:rPr lang="ru-RU" sz="2400" dirty="0" smtClean="0">
                <a:hlinkClick r:id="rId2"/>
              </a:rPr>
              <a:t>стороне клиентов</a:t>
            </a:r>
            <a:endParaRPr lang="ru-RU" sz="24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923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Поддержка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HTTP/2 </a:t>
            </a:r>
            <a:r>
              <a:rPr lang="ru-RU" sz="3600" dirty="0" smtClean="0"/>
              <a:t>полностью поддерживается в </a:t>
            </a:r>
            <a:r>
              <a:rPr lang="en-US" sz="3600" b="1" dirty="0" smtClean="0"/>
              <a:t>Windows Server 2016 </a:t>
            </a:r>
            <a:r>
              <a:rPr lang="ru-RU" sz="3600" dirty="0" smtClean="0"/>
              <a:t>и </a:t>
            </a:r>
            <a:r>
              <a:rPr lang="en-US" sz="3600" b="1" dirty="0" smtClean="0"/>
              <a:t>Windows 10</a:t>
            </a:r>
          </a:p>
          <a:p>
            <a:pPr marL="0" indent="0">
              <a:buNone/>
            </a:pPr>
            <a:r>
              <a:rPr lang="ru-RU" sz="3600" dirty="0" smtClean="0">
                <a:hlinkClick r:id="rId2"/>
              </a:rPr>
              <a:t>Настраиваем </a:t>
            </a:r>
            <a:r>
              <a:rPr lang="en-US" sz="3600" dirty="0" smtClean="0">
                <a:hlinkClick r:id="rId2"/>
              </a:rPr>
              <a:t>HTTP/2</a:t>
            </a:r>
            <a:r>
              <a:rPr lang="en-US" sz="3600" dirty="0">
                <a:hlinkClick r:id="rId2"/>
              </a:rPr>
              <a:t> </a:t>
            </a:r>
            <a:r>
              <a:rPr lang="ru-RU" sz="3600" dirty="0" smtClean="0">
                <a:hlinkClick r:id="rId2"/>
              </a:rPr>
              <a:t>на </a:t>
            </a:r>
            <a:r>
              <a:rPr lang="en-US" sz="3600" dirty="0" smtClean="0">
                <a:hlinkClick r:id="rId2"/>
              </a:rPr>
              <a:t>IIS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61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6432"/>
            <a:ext cx="10889396" cy="491196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Демонстрационный </a:t>
            </a:r>
            <a:r>
              <a:rPr lang="ru-RU" sz="2400" dirty="0" smtClean="0"/>
              <a:t>проект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>
                <a:hlinkClick r:id="rId3"/>
              </a:rPr>
              <a:t>Инсталлятор </a:t>
            </a:r>
            <a:r>
              <a:rPr lang="en-US" sz="2400" dirty="0" smtClean="0">
                <a:hlinkClick r:id="rId3"/>
              </a:rPr>
              <a:t>Fiddler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>
                <a:hlinkClick r:id="rId4"/>
              </a:rPr>
              <a:t>Официальный сайт </a:t>
            </a:r>
            <a:r>
              <a:rPr lang="en-US" sz="2400" dirty="0" smtClean="0">
                <a:hlinkClick r:id="rId4"/>
              </a:rPr>
              <a:t>Glimpse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hlinkClick r:id="rId5"/>
              </a:rPr>
              <a:t>Инсталлятор </a:t>
            </a:r>
            <a:r>
              <a:rPr lang="en-US" sz="2400" dirty="0" smtClean="0">
                <a:hlinkClick r:id="rId5"/>
              </a:rPr>
              <a:t>WCAT</a:t>
            </a:r>
            <a:r>
              <a:rPr lang="ru-RU" sz="2400" dirty="0" smtClean="0"/>
              <a:t>, </a:t>
            </a:r>
            <a:r>
              <a:rPr lang="ru-RU" sz="2400" dirty="0" smtClean="0">
                <a:hlinkClick r:id="rId6"/>
              </a:rPr>
              <a:t>расширение </a:t>
            </a:r>
            <a:r>
              <a:rPr lang="en-US" sz="2400" dirty="0" smtClean="0">
                <a:hlinkClick r:id="rId6"/>
              </a:rPr>
              <a:t>WCAT </a:t>
            </a:r>
            <a:r>
              <a:rPr lang="ru-RU" sz="2400" dirty="0" smtClean="0">
                <a:hlinkClick r:id="rId6"/>
              </a:rPr>
              <a:t>для </a:t>
            </a:r>
            <a:r>
              <a:rPr lang="en-US" sz="2400" dirty="0" smtClean="0">
                <a:hlinkClick r:id="rId6"/>
              </a:rPr>
              <a:t>Fiddler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 smtClean="0">
                <a:hlinkClick r:id="rId7"/>
              </a:rPr>
              <a:t>ImageResizer</a:t>
            </a:r>
            <a:r>
              <a:rPr lang="en-US" sz="2400" dirty="0" smtClean="0"/>
              <a:t> - </a:t>
            </a:r>
            <a:r>
              <a:rPr lang="ru-RU" sz="2400" dirty="0" smtClean="0"/>
              <a:t>библиотека для работы с изображениями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>
                <a:hlinkClick r:id="rId8"/>
              </a:rPr>
              <a:t>Скрипт для отложенной загрузки картинок </a:t>
            </a:r>
            <a:r>
              <a:rPr lang="ru-RU" sz="2400" dirty="0" smtClean="0"/>
              <a:t>(без </a:t>
            </a:r>
            <a:r>
              <a:rPr lang="en-US" sz="2400" dirty="0" err="1" smtClean="0"/>
              <a:t>Jquery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>
                <a:hlinkClick r:id="rId9"/>
              </a:rPr>
              <a:t>Реализация паттерна </a:t>
            </a:r>
            <a:r>
              <a:rPr lang="en-US" sz="2400" dirty="0" smtClean="0">
                <a:hlinkClick r:id="rId9"/>
              </a:rPr>
              <a:t>Unit Of Work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>
                <a:hlinkClick r:id="rId10"/>
              </a:rPr>
              <a:t>Советы по созданию .NET проектов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16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03199" cy="68025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33576" y="2915729"/>
            <a:ext cx="5898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Контакты</a:t>
            </a:r>
          </a:p>
          <a:p>
            <a:r>
              <a:rPr lang="en-US" sz="2400" dirty="0" smtClean="0"/>
              <a:t>Email: </a:t>
            </a:r>
            <a:r>
              <a:rPr lang="en-US" sz="2400" u="sng" dirty="0" smtClean="0">
                <a:hlinkClick r:id="rId3"/>
              </a:rPr>
              <a:t>dimonser147@gmail.com</a:t>
            </a:r>
            <a:endParaRPr lang="en-US" sz="2400" dirty="0"/>
          </a:p>
          <a:p>
            <a:r>
              <a:rPr lang="en-US" sz="2400" dirty="0" smtClean="0"/>
              <a:t>Skype: </a:t>
            </a:r>
            <a:r>
              <a:rPr lang="en-US" sz="2400" dirty="0" err="1" smtClean="0"/>
              <a:t>dimonser_kh</a:t>
            </a:r>
            <a:endParaRPr lang="en-US" sz="2400" dirty="0" smtClean="0"/>
          </a:p>
          <a:p>
            <a:r>
              <a:rPr lang="en-US" sz="2400" dirty="0" smtClean="0"/>
              <a:t>LinkedIn: </a:t>
            </a:r>
            <a:r>
              <a:rPr lang="en-US" sz="2400" dirty="0" smtClean="0">
                <a:hlinkClick r:id="rId4"/>
              </a:rPr>
              <a:t>Dmytro Obolonyk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0" y="5579441"/>
            <a:ext cx="1440875" cy="1094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5579441"/>
            <a:ext cx="1642394" cy="11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826110" y="2098431"/>
            <a:ext cx="10076351" cy="3329581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Какие наши цели?</a:t>
            </a:r>
            <a:br>
              <a:rPr lang="ru-RU" sz="3600" b="1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 - н</a:t>
            </a:r>
            <a:r>
              <a:rPr lang="ru-RU" sz="3600" dirty="0" smtClean="0"/>
              <a:t>ам нужно поддерживать ___ одновременно работающих пользователей</a:t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- м</a:t>
            </a:r>
            <a:r>
              <a:rPr lang="ru-RU" sz="3600" dirty="0" smtClean="0"/>
              <a:t>ы должны получить ответ в течении ___ мс</a:t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- </a:t>
            </a:r>
            <a:r>
              <a:rPr lang="ru-RU" sz="3600" dirty="0" smtClean="0"/>
              <a:t>приложение должно быть доступно ___ часа(ов) в день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53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4261" cy="838200"/>
          </a:xfrm>
        </p:spPr>
        <p:txBody>
          <a:bodyPr/>
          <a:lstStyle/>
          <a:p>
            <a:r>
              <a:rPr lang="ru-RU" b="1" dirty="0" smtClean="0"/>
              <a:t>Архитектура</a:t>
            </a:r>
            <a:r>
              <a:rPr lang="en-US" b="1" dirty="0" smtClean="0"/>
              <a:t> </a:t>
            </a:r>
            <a:r>
              <a:rPr lang="ru-RU" b="1" dirty="0" smtClean="0"/>
              <a:t>демо приложения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38" y="1290918"/>
            <a:ext cx="5621005" cy="5221742"/>
          </a:xfrm>
        </p:spPr>
      </p:pic>
    </p:spTree>
    <p:extLst>
      <p:ext uri="{BB962C8B-B14F-4D97-AF65-F5344CB8AC3E}">
        <p14:creationId xmlns:p14="http://schemas.microsoft.com/office/powerpoint/2010/main" val="30203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Инструментарий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Для профилирования веб приложения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b="1" dirty="0"/>
              <a:t>Fiddler</a:t>
            </a:r>
            <a:r>
              <a:rPr lang="ru-RU" sz="2400" dirty="0"/>
              <a:t> – приложение для просмотра HTTP трафика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 smtClean="0"/>
              <a:t>Glimpse</a:t>
            </a:r>
            <a:r>
              <a:rPr lang="ru-RU" sz="2400" dirty="0" smtClean="0"/>
              <a:t> </a:t>
            </a:r>
            <a:r>
              <a:rPr lang="ru-RU" sz="2400" dirty="0"/>
              <a:t>– плагин для диагностики ASP.NET приложений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/>
              <a:t>Chrome Console </a:t>
            </a:r>
            <a:r>
              <a:rPr lang="ru-RU" sz="2400" dirty="0"/>
              <a:t>– позволяет провести оптимизацию на стороне клиента.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/>
              <a:t>WCAT</a:t>
            </a:r>
            <a:r>
              <a:rPr lang="ru-RU" sz="2400" dirty="0"/>
              <a:t> – инструмент для проведения нагрузочного тестирования.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7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Материализация данных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Что такое материализация?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Когда происходит материализация?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Чем отличается </a:t>
            </a:r>
            <a:r>
              <a:rPr lang="en-US" sz="2800" b="1" dirty="0" err="1"/>
              <a:t>IEnumerable</a:t>
            </a:r>
            <a:r>
              <a:rPr lang="en-US" sz="2800" b="1" dirty="0"/>
              <a:t>&lt;T</a:t>
            </a:r>
            <a:r>
              <a:rPr lang="en-US" sz="2800" b="1" dirty="0" smtClean="0"/>
              <a:t>&gt;</a:t>
            </a:r>
            <a:r>
              <a:rPr lang="ru-RU" sz="2800" b="1" dirty="0" smtClean="0"/>
              <a:t> </a:t>
            </a:r>
            <a:r>
              <a:rPr lang="ru-RU" sz="2800" dirty="0" smtClean="0"/>
              <a:t>от </a:t>
            </a:r>
            <a:r>
              <a:rPr lang="en-US" sz="2800" b="1" dirty="0" err="1"/>
              <a:t>IQueryable</a:t>
            </a:r>
            <a:r>
              <a:rPr lang="en-US" sz="2800" b="1" dirty="0"/>
              <a:t>&lt;T</a:t>
            </a:r>
            <a:r>
              <a:rPr lang="en-US" sz="2800" b="1" dirty="0" smtClean="0"/>
              <a:t>&gt;</a:t>
            </a:r>
            <a:r>
              <a:rPr lang="en-US" sz="2800" dirty="0" smtClean="0"/>
              <a:t>?</a:t>
            </a:r>
            <a:endParaRPr lang="ru-RU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937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Типичные ошибки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Пренебрежение выбором колонок (проецирование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Проблема «</a:t>
            </a:r>
            <a:r>
              <a:rPr lang="en-US" sz="2800" dirty="0" smtClean="0"/>
              <a:t>N +1</a:t>
            </a:r>
            <a:r>
              <a:rPr lang="ru-RU" sz="2800" dirty="0" smtClean="0"/>
              <a:t>» запросов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Что происходит при вызове </a:t>
            </a:r>
            <a:r>
              <a:rPr lang="en-US" sz="2800" dirty="0" err="1" smtClean="0"/>
              <a:t>ToDictionary</a:t>
            </a:r>
            <a:r>
              <a:rPr lang="ru-RU" sz="2800" dirty="0" smtClean="0"/>
              <a:t>()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Несогласованные типы </a:t>
            </a:r>
            <a:r>
              <a:rPr lang="ru-RU" sz="2800" dirty="0" smtClean="0"/>
              <a:t>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Отсутствие индексов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34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Ассинхронные запросы (</a:t>
            </a:r>
            <a:r>
              <a:rPr lang="en-US" sz="3200" dirty="0" err="1" smtClean="0"/>
              <a:t>async</a:t>
            </a:r>
            <a:r>
              <a:rPr lang="en-US" sz="3200" dirty="0" smtClean="0"/>
              <a:t>/await)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b="1" dirty="0" smtClean="0"/>
              <a:t>Преимущества.</a:t>
            </a:r>
            <a:r>
              <a:rPr lang="ru-RU" sz="2800" dirty="0" smtClean="0"/>
              <a:t> Увеличивает масштабируемость приложения за счет увеличения количества одновременного подключения пользователей.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b="1" dirty="0" smtClean="0"/>
              <a:t>Недостатки. </a:t>
            </a:r>
            <a:r>
              <a:rPr lang="ru-RU" sz="2800" dirty="0" smtClean="0"/>
              <a:t>Время на выполнение запросов может существенно увеличиться. Тяжело внедрить в существующий проект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038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Основныя идеи оптимизации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Уменьшить количество запросов на сервер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Уменьшить размер </a:t>
            </a:r>
            <a:r>
              <a:rPr lang="en-US" sz="3200" dirty="0" smtClean="0"/>
              <a:t>HTTP </a:t>
            </a:r>
            <a:r>
              <a:rPr lang="ru-RU" sz="3200" dirty="0" smtClean="0"/>
              <a:t>пакета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Уменьшить количество обращений к БД</a:t>
            </a:r>
          </a:p>
          <a:p>
            <a:pPr marL="0" indent="0">
              <a:buNone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98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Виды кеширования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Page Output Caching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Page Fragment Caching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Data Caching</a:t>
            </a: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868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1795</TotalTime>
  <Words>364</Words>
  <Application>Microsoft Office PowerPoint</Application>
  <PresentationFormat>Widescreen</PresentationFormat>
  <Paragraphs>106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3</vt:lpstr>
      <vt:lpstr>Ион</vt:lpstr>
      <vt:lpstr>«Tuning ASP.NЕT Application Performance»   </vt:lpstr>
      <vt:lpstr>Какие наши цели?   - нам нужно поддерживать ___ одновременно работающих пользователей  - мы должны получить ответ в течении ___ мс  - приложение должно быть доступно ___ часа(ов) в день</vt:lpstr>
      <vt:lpstr>Архитектура демо приложения </vt:lpstr>
      <vt:lpstr>Инструментарий Для профилирования веб приложения</vt:lpstr>
      <vt:lpstr>Entity Framework Материализация данных</vt:lpstr>
      <vt:lpstr>Entity Framework Типичные ошибки</vt:lpstr>
      <vt:lpstr>Entity Framework Ассинхронные запросы (async/await)</vt:lpstr>
      <vt:lpstr>ASP.NET Основныя идеи оптимизации</vt:lpstr>
      <vt:lpstr>ASP.NET Виды кеширования</vt:lpstr>
      <vt:lpstr>ASP.NET Когда кеширование не срабатывает?</vt:lpstr>
      <vt:lpstr>ASP.NET Работа с изображениями</vt:lpstr>
      <vt:lpstr>ASP.NET Bundling and minification</vt:lpstr>
      <vt:lpstr>ASP.NET Микрооптимизация. Часть 1</vt:lpstr>
      <vt:lpstr>ASP.NET Микрооптимизация. Часть 2</vt:lpstr>
      <vt:lpstr>HTTP/2 Мультиплесирование - основное преимущество</vt:lpstr>
      <vt:lpstr>HTTP/2 Особенности</vt:lpstr>
      <vt:lpstr>HTTP/2 Поддержка</vt:lpstr>
      <vt:lpstr>Полезные ссылки</vt:lpstr>
      <vt:lpstr>СПАСИБО ЗА ВНИМАНИЕ!</vt:lpstr>
    </vt:vector>
  </TitlesOfParts>
  <Company>SSA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Евгений  - сертифицированный тренер Brain Academy  - сертифицированный тестировщик ISTQB  - тест-инженер в SSA Group</dc:title>
  <dc:creator>Yevgen Y. Galenko</dc:creator>
  <cp:lastModifiedBy>Dmytro V. Obolonyk</cp:lastModifiedBy>
  <cp:revision>113</cp:revision>
  <dcterms:created xsi:type="dcterms:W3CDTF">2015-09-22T10:47:19Z</dcterms:created>
  <dcterms:modified xsi:type="dcterms:W3CDTF">2016-03-29T14:00:22Z</dcterms:modified>
</cp:coreProperties>
</file>