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DAF6C-D697-4553-9922-3084289E73DF}" v="206" dt="2021-12-19T08:11:25.647"/>
    <p1510:client id="{47323D70-CFC1-40C3-B8C5-9C0373041112}" v="7" dt="2021-12-19T11:50:58.592"/>
    <p1510:client id="{5D8BEB61-6E1E-4A12-BDA6-7EF29CADA856}" v="1737" dt="2021-12-19T11:21:25.718"/>
    <p1510:client id="{6A871141-A19C-4F8C-BBC5-1175E155FC34}" v="442" dt="2021-12-24T09:35:46.105"/>
    <p1510:client id="{792E3377-9935-4B56-B5FF-27813EC03AC3}" v="634" dt="2021-12-18T10:21:41.973"/>
    <p1510:client id="{B3A59D94-64BB-4FA9-9B37-E72AB0EB88AF}" v="1" dt="2021-12-19T11:36:16.717"/>
    <p1510:client id="{E051D234-74F8-4E21-A410-BD41EDD7D90E}" v="3" dt="2021-12-19T11:35:1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41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2536" y="44530"/>
            <a:ext cx="8034305" cy="3118104"/>
          </a:xfrm>
        </p:spPr>
        <p:txBody>
          <a:bodyPr>
            <a:normAutofit/>
          </a:bodyPr>
          <a:lstStyle/>
          <a:p>
            <a:pPr algn="l"/>
            <a:r>
              <a:rPr lang="ru-RU" sz="5800" b="1">
                <a:latin typeface="Segoe UI"/>
                <a:ea typeface="Cambria"/>
                <a:cs typeface="Calibri Light"/>
              </a:rPr>
              <a:t>Вступление, поставленная задача </a:t>
            </a:r>
            <a:br>
              <a:rPr lang="ru-RU" sz="5800" b="1">
                <a:latin typeface="Segoe UI"/>
                <a:ea typeface="Cambria"/>
                <a:cs typeface="Calibri Light"/>
              </a:rPr>
            </a:br>
            <a:r>
              <a:rPr lang="ru-RU" sz="5800" b="1">
                <a:latin typeface="Segoe UI"/>
                <a:ea typeface="Cambria"/>
                <a:cs typeface="Calibri Light"/>
              </a:rPr>
              <a:t>и тема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1023" y="3577831"/>
            <a:ext cx="8563987" cy="29351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>
                <a:latin typeface="Segoe UI Light"/>
                <a:cs typeface="Calibri"/>
              </a:rPr>
              <a:t>Итак, я сделал программу, цель и тема которой - калькулятор, который может выводить результат в трёх системах счисления.</a:t>
            </a:r>
          </a:p>
          <a:p>
            <a:pPr algn="l"/>
            <a:r>
              <a:rPr lang="ru-RU" sz="3200">
                <a:latin typeface="Segoe UI Light"/>
                <a:cs typeface="Calibri"/>
              </a:rPr>
              <a:t>Следующие слайды более подробно расскажут об этом. Надеюсь тому, кто читает, будет интересно!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EA05-D2AB-4012-957C-055C5F10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sz="6000" b="1">
                <a:latin typeface="Segoe UI"/>
                <a:cs typeface="Segoe UI Light"/>
              </a:rPr>
              <a:t>Этапы решения</a:t>
            </a:r>
            <a:endParaRPr lang="ru-RU" sz="6000" b="1">
              <a:latin typeface="Segoe U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FB361-09D8-493A-951D-5CD91FBB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>
                <a:latin typeface="Segoe UI Light"/>
                <a:cs typeface="Calibri"/>
              </a:rPr>
              <a:t>Сначала я сделал систему ввода с вариантами, из которых составляется решение, потом сами решения на основе выбранных вариантов, и наконец, вывод в одной из трёх систем счисления.</a:t>
            </a:r>
          </a:p>
          <a:p>
            <a:pPr marL="0" indent="0">
              <a:buNone/>
            </a:pPr>
            <a:endParaRPr lang="ru-RU" sz="2400">
              <a:latin typeface="Segoe UI Light"/>
              <a:cs typeface="Calibri"/>
            </a:endParaRPr>
          </a:p>
          <a:p>
            <a:pPr marL="0" indent="0">
              <a:buNone/>
            </a:pPr>
            <a:r>
              <a:rPr lang="ru-RU">
                <a:latin typeface="Segoe UI Light"/>
                <a:cs typeface="Calibri"/>
              </a:rPr>
              <a:t>Вообще, было довольно интересно проверить свои знания такого рода программой, которая делает расчёты исходя из выбранных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7228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A06B-FBC2-415E-B16D-1B09774D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142101"/>
            <a:ext cx="7050458" cy="1369200"/>
          </a:xfrm>
        </p:spPr>
        <p:txBody>
          <a:bodyPr>
            <a:noAutofit/>
          </a:bodyPr>
          <a:lstStyle/>
          <a:p>
            <a:r>
              <a:rPr lang="ru-RU" sz="4700" b="1">
                <a:latin typeface="Segoe UI"/>
                <a:cs typeface="Calibri Light"/>
              </a:rPr>
              <a:t>Изученный материал</a:t>
            </a:r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4B47D-125C-4E4E-BF34-1306F5D0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" y="1717946"/>
            <a:ext cx="5164342" cy="356534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>
                <a:solidFill>
                  <a:srgbClr val="FFFFFF"/>
                </a:solidFill>
                <a:latin typeface="Segoe UI Light"/>
                <a:cs typeface="Segoe UI Light"/>
              </a:rPr>
              <a:t>Вывод в восьмеричной и шестнадцатеричной системе счисления с помощью &lt;&lt; oct и &lt;&lt; hex</a:t>
            </a: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endParaRPr lang="ru-RU">
              <a:solidFill>
                <a:srgbClr val="FFFFFF"/>
              </a:solidFill>
              <a:latin typeface="Segoe UI Light"/>
              <a:cs typeface="Segoe UI Light"/>
            </a:endParaRPr>
          </a:p>
          <a:p>
            <a:r>
              <a:rPr lang="ru-RU">
                <a:solidFill>
                  <a:srgbClr val="FFFFFF"/>
                </a:solidFill>
                <a:latin typeface="Segoe UI Light"/>
                <a:cs typeface="Segoe UI Light"/>
              </a:rPr>
              <a:t>Цифры цветов в консоли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59221-071D-4137-8542-B9E65E01D976}"/>
              </a:ext>
            </a:extLst>
          </p:cNvPr>
          <p:cNvSpPr txBox="1"/>
          <p:nvPr/>
        </p:nvSpPr>
        <p:spPr>
          <a:xfrm>
            <a:off x="3794268" y="3716251"/>
            <a:ext cx="895071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>
                <a:latin typeface="Segoe UI Light"/>
                <a:ea typeface="+mn-lt"/>
                <a:cs typeface="+mn-lt"/>
              </a:rPr>
              <a:t>             </a:t>
            </a:r>
            <a:r>
              <a:rPr lang="ru-RU" sz="1600" i="1">
                <a:latin typeface="Segoe UI Light"/>
                <a:ea typeface="+mn-lt"/>
                <a:cs typeface="+mn-lt"/>
              </a:rPr>
              <a:t>        </a:t>
            </a:r>
            <a:endParaRPr lang="ru-RU" sz="1600">
              <a:latin typeface="Segoe UI Light"/>
              <a:ea typeface="+mn-lt"/>
              <a:cs typeface="Calibri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                  Первая цифра задает цвет фона, а вторая определяет цвет переднего </a:t>
            </a:r>
            <a:endParaRPr lang="ru-RU">
              <a:latin typeface="Segoe UI Light"/>
              <a:ea typeface="+mn-l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      плана. Каждая цифра может иметь следующие значения: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   0 = Черный         8 = Серый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   1 = Синий            9 = Светло-синий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   2 = Зеленый        A = Светло-зеленый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   3 = Голубой          B = Светло-голубой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   4 = Красный          C = Светло-красный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  5 = Лиловый          D = Светло-лиловый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  6 = Желтый             E = Светло-желтый</a:t>
            </a:r>
            <a:endParaRPr lang="ru-RU">
              <a:latin typeface="Segoe UI Light"/>
              <a:cs typeface="Segoe UI Light"/>
            </a:endParaRPr>
          </a:p>
          <a:p>
            <a:r>
              <a:rPr lang="ru-RU">
                <a:latin typeface="Segoe UI Light"/>
                <a:ea typeface="+mn-lt"/>
                <a:cs typeface="+mn-lt"/>
              </a:rPr>
              <a:t>7 = Белый                F = Ярко-белый</a:t>
            </a:r>
            <a:endParaRPr lang="ru-RU">
              <a:latin typeface="Segoe UI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41D717-6BC0-4FDE-A22F-7F812D48FFA1}"/>
              </a:ext>
            </a:extLst>
          </p:cNvPr>
          <p:cNvSpPr txBox="1"/>
          <p:nvPr/>
        </p:nvSpPr>
        <p:spPr>
          <a:xfrm>
            <a:off x="5096109" y="2391936"/>
            <a:ext cx="7296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Segoe UI Light"/>
                <a:cs typeface="Calibri"/>
              </a:rPr>
              <a:t>         Например, </a:t>
            </a:r>
            <a:r>
              <a:rPr lang="ru-RU" i="1" err="1">
                <a:latin typeface="Segoe UI Light"/>
                <a:cs typeface="Calibri"/>
              </a:rPr>
              <a:t>cout</a:t>
            </a:r>
            <a:r>
              <a:rPr lang="ru-RU" i="1">
                <a:latin typeface="Segoe UI Light"/>
                <a:cs typeface="Calibri"/>
              </a:rPr>
              <a:t> &lt;&lt; </a:t>
            </a:r>
            <a:r>
              <a:rPr lang="ru-RU" i="1" err="1">
                <a:latin typeface="Segoe UI Light"/>
                <a:cs typeface="Calibri"/>
              </a:rPr>
              <a:t>oct</a:t>
            </a:r>
            <a:r>
              <a:rPr lang="ru-RU" i="1">
                <a:latin typeface="Segoe UI Light"/>
                <a:cs typeface="Calibri"/>
              </a:rPr>
              <a:t> &lt;&lt; 12; </a:t>
            </a:r>
            <a:r>
              <a:rPr lang="ru-RU">
                <a:latin typeface="Segoe UI Light"/>
                <a:cs typeface="Calibri"/>
              </a:rPr>
              <a:t>выведет 14</a:t>
            </a:r>
          </a:p>
          <a:p>
            <a:r>
              <a:rPr lang="ru-RU">
                <a:latin typeface="Segoe UI Light"/>
                <a:cs typeface="Calibri"/>
              </a:rPr>
              <a:t>      А </a:t>
            </a:r>
            <a:r>
              <a:rPr lang="ru-RU" i="1" err="1">
                <a:latin typeface="Segoe UI Light"/>
                <a:cs typeface="Calibri"/>
              </a:rPr>
              <a:t>cout</a:t>
            </a:r>
            <a:r>
              <a:rPr lang="ru-RU" i="1">
                <a:latin typeface="Segoe UI Light"/>
                <a:cs typeface="Calibri"/>
              </a:rPr>
              <a:t> &lt;&lt; </a:t>
            </a:r>
            <a:r>
              <a:rPr lang="ru-RU" i="1" err="1">
                <a:latin typeface="Segoe UI Light"/>
                <a:cs typeface="Calibri"/>
              </a:rPr>
              <a:t>hex</a:t>
            </a:r>
            <a:r>
              <a:rPr lang="ru-RU" i="1">
                <a:latin typeface="Segoe UI Light"/>
                <a:cs typeface="Calibri"/>
              </a:rPr>
              <a:t> &lt;&lt; 12; </a:t>
            </a:r>
            <a:r>
              <a:rPr lang="ru-RU">
                <a:latin typeface="Segoe UI Light"/>
                <a:cs typeface="Calibri"/>
              </a:rPr>
              <a:t>выведет C, т.к. в шестнадцатеричной системе</a:t>
            </a:r>
          </a:p>
          <a:p>
            <a:r>
              <a:rPr lang="ru-RU">
                <a:latin typeface="Segoe UI Light"/>
                <a:cs typeface="Calibri"/>
              </a:rPr>
              <a:t>    счисления 12 это C, также с восьмеричной в которой 14 = 12 в де—</a:t>
            </a:r>
            <a:endParaRPr lang="ru-RU">
              <a:latin typeface="Calibri" panose="020F0502020204030204"/>
              <a:cs typeface="Calibri"/>
            </a:endParaRPr>
          </a:p>
          <a:p>
            <a:r>
              <a:rPr lang="ru-RU">
                <a:latin typeface="Segoe UI Light"/>
                <a:cs typeface="Calibri"/>
              </a:rPr>
              <a:t>  </a:t>
            </a:r>
            <a:r>
              <a:rPr lang="ru-RU" err="1">
                <a:latin typeface="Segoe UI Light"/>
                <a:cs typeface="Calibri"/>
              </a:rPr>
              <a:t>сятичной</a:t>
            </a:r>
            <a:r>
              <a:rPr lang="ru-RU">
                <a:latin typeface="Segoe UI Light"/>
                <a:cs typeface="Calibri"/>
              </a:rPr>
              <a:t> системе.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EC00B-46AF-49A1-B7F1-4B94D592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ru-RU" b="1">
                <a:latin typeface="Segoe UI"/>
                <a:cs typeface="Segoe UI"/>
              </a:rPr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589E5-3724-4AB4-B5E2-40A94B8F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>
                <a:latin typeface="Segoe UI Light"/>
                <a:cs typeface="Calibri" panose="020F0502020204030204"/>
              </a:rPr>
              <a:t>Я не знал, как вывести число в восьмеричной и шестнадцатеричной системе счисления;</a:t>
            </a: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r>
              <a:rPr lang="ru-RU" sz="2400">
                <a:latin typeface="Segoe UI Light"/>
                <a:cs typeface="Calibri" panose="020F0502020204030204"/>
              </a:rPr>
              <a:t>Я не знал, как правильно сделать, чтобы программа делала расчёт заново в случае отрицательного ответа на вопрос про правильность введённых данных.</a:t>
            </a: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endParaRPr lang="ru-RU" sz="2400">
              <a:latin typeface="Segoe UI Light"/>
              <a:cs typeface="Calibri" panose="020F0502020204030204"/>
            </a:endParaRPr>
          </a:p>
          <a:p>
            <a:endParaRPr lang="ru-RU" sz="2400">
              <a:latin typeface="Segoe UI Light"/>
              <a:cs typeface="Calibri" panose="020F0502020204030204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EC258-25BB-46CE-9B72-A4C86B87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2" y="623132"/>
            <a:ext cx="8074815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7200" b="1">
                <a:latin typeface="Segoe UI"/>
                <a:cs typeface="Calibri Light"/>
              </a:rPr>
              <a:t>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BEF1B-2328-4901-907C-82C21966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08" y="2415727"/>
            <a:ext cx="9316552" cy="35962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dirty="0">
                <a:latin typeface="Segoe UI Light"/>
                <a:cs typeface="Calibri"/>
              </a:rPr>
              <a:t>Выбор цветовой темы </a:t>
            </a:r>
            <a:r>
              <a:rPr lang="ru-RU" dirty="0">
                <a:latin typeface="Calibri"/>
                <a:cs typeface="Calibri"/>
              </a:rPr>
              <a:t>→</a:t>
            </a:r>
            <a:r>
              <a:rPr lang="ru-RU" dirty="0">
                <a:latin typeface="Segoe UI Light"/>
                <a:cs typeface="Calibri"/>
              </a:rPr>
              <a:t> Выбор типа числа (целое или дробное) 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ea typeface="+mn-lt"/>
                <a:cs typeface="+mn-lt"/>
              </a:rPr>
              <a:t>Выбор кол-ва чисел (от 1 до 3) 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cs typeface="Calibri"/>
              </a:rPr>
              <a:t>Выбор типа операции (+, -, *, /) </a:t>
            </a:r>
            <a:r>
              <a:rPr lang="ru-RU" dirty="0">
                <a:ea typeface="+mn-lt"/>
                <a:cs typeface="+mn-lt"/>
              </a:rPr>
              <a:t>→ </a:t>
            </a:r>
            <a:r>
              <a:rPr lang="ru-RU" dirty="0">
                <a:latin typeface="Segoe UI Light"/>
                <a:ea typeface="+mn-lt"/>
                <a:cs typeface="+mn-lt"/>
              </a:rPr>
              <a:t>Выбор системы счисления для вывода (десятичная, восьмеричная, шестнадцатеричная)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ea typeface="+mn-lt"/>
                <a:cs typeface="+mn-lt"/>
              </a:rPr>
              <a:t> </a:t>
            </a:r>
            <a:r>
              <a:rPr lang="ru-RU" dirty="0">
                <a:latin typeface="Segoe UI Light"/>
                <a:cs typeface="Calibri"/>
              </a:rPr>
              <a:t>Ввод чисел</a:t>
            </a:r>
            <a:r>
              <a:rPr lang="ru-RU" dirty="0">
                <a:latin typeface="Segoe UI Light"/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cs typeface="Calibri"/>
              </a:rPr>
              <a:t> расчёты на основе сделанных выборов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latin typeface="Segoe UI Light"/>
                <a:cs typeface="Calibri"/>
              </a:rPr>
              <a:t> вывод (также на основе выбора, т.к. там есть вывод в десятичной, восьмеричной и шестнадцатеричной системе счисления) </a:t>
            </a:r>
            <a:r>
              <a:rPr lang="ru-RU" dirty="0">
                <a:latin typeface="Calibri"/>
                <a:cs typeface="Calibri"/>
              </a:rPr>
              <a:t>→ </a:t>
            </a:r>
            <a:r>
              <a:rPr lang="ru-RU" dirty="0">
                <a:latin typeface="Segoe UI Light"/>
                <a:cs typeface="Calibri"/>
              </a:rPr>
              <a:t>вопрос, выйти ли из программы, или посчитать ещё что-то.</a:t>
            </a:r>
          </a:p>
          <a:p>
            <a:pPr>
              <a:buNone/>
            </a:pPr>
            <a:endParaRPr lang="ru-RU" sz="2400">
              <a:latin typeface="Segoe U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189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17B41-A9DE-4E92-BA1F-72FB87E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500" b="1" dirty="0">
                <a:latin typeface="Segoe UI"/>
                <a:cs typeface="Calibri Light"/>
              </a:rPr>
              <a:t>Алгоритм работы </a:t>
            </a:r>
            <a:r>
              <a:rPr lang="ru-RU" sz="2800" b="1" dirty="0">
                <a:latin typeface="Segoe UI"/>
                <a:cs typeface="Segoe UI"/>
              </a:rPr>
              <a:t>(в скриншотах)</a:t>
            </a:r>
            <a:endParaRPr lang="ru-RU" sz="6500" b="1" dirty="0">
              <a:latin typeface="Segoe U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FDC98B-5C8B-46B4-8765-CC8E9B0E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511" y="7204229"/>
            <a:ext cx="1238250" cy="1095375"/>
          </a:xfr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577DBF-617D-4BE1-9D3E-7B0DB7E5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" y="1795723"/>
            <a:ext cx="1582715" cy="1408525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16BA1B-2DA9-4884-808A-53A38BB1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98" y="2084018"/>
            <a:ext cx="1946492" cy="842375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9FA6B4-5E29-4D9F-A95E-5EFB4F02E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921" y="2170927"/>
            <a:ext cx="7064679" cy="511981"/>
          </a:xfrm>
          <a:prstGeom prst="rect">
            <a:avLst/>
          </a:prstGeom>
        </p:spPr>
      </p:pic>
      <p:pic>
        <p:nvPicPr>
          <p:cNvPr id="22" name="Рисунок 22">
            <a:extLst>
              <a:ext uri="{FF2B5EF4-FFF2-40B4-BE49-F238E27FC236}">
                <a16:creationId xmlns:a16="http://schemas.microsoft.com/office/drawing/2014/main" id="{7CB96673-E743-410F-8BBD-415230153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79" y="3474432"/>
            <a:ext cx="5770323" cy="1172175"/>
          </a:xfrm>
          <a:prstGeom prst="rect">
            <a:avLst/>
          </a:prstGeom>
        </p:spPr>
      </p:pic>
      <p:pic>
        <p:nvPicPr>
          <p:cNvPr id="23" name="Рисунок 23">
            <a:extLst>
              <a:ext uri="{FF2B5EF4-FFF2-40B4-BE49-F238E27FC236}">
                <a16:creationId xmlns:a16="http://schemas.microsoft.com/office/drawing/2014/main" id="{AA599BA7-1ABF-4508-BEC8-78BFCED89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222" y="3473833"/>
            <a:ext cx="3661775" cy="1173375"/>
          </a:xfrm>
          <a:prstGeom prst="rect">
            <a:avLst/>
          </a:prstGeom>
        </p:spPr>
      </p:pic>
      <p:pic>
        <p:nvPicPr>
          <p:cNvPr id="25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E62131-5B7D-412E-A23F-249DA379D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79" y="5030107"/>
            <a:ext cx="2743200" cy="1618407"/>
          </a:xfrm>
          <a:prstGeom prst="rect">
            <a:avLst/>
          </a:prstGeom>
        </p:spPr>
      </p:pic>
      <p:pic>
        <p:nvPicPr>
          <p:cNvPr id="26" name="Рисунок 26">
            <a:extLst>
              <a:ext uri="{FF2B5EF4-FFF2-40B4-BE49-F238E27FC236}">
                <a16:creationId xmlns:a16="http://schemas.microsoft.com/office/drawing/2014/main" id="{A82A010C-C86C-402A-A93D-92A5EB7B9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411" y="5753049"/>
            <a:ext cx="1429271" cy="335201"/>
          </a:xfrm>
          <a:prstGeom prst="rect">
            <a:avLst/>
          </a:prstGeom>
        </p:spPr>
      </p:pic>
      <p:pic>
        <p:nvPicPr>
          <p:cNvPr id="27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D06FBF-24AE-408E-BBDA-6F884E035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981" y="5568767"/>
            <a:ext cx="1828800" cy="704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79825F-789E-45F0-BBAC-B35F803ACD7D}"/>
              </a:ext>
            </a:extLst>
          </p:cNvPr>
          <p:cNvSpPr txBox="1"/>
          <p:nvPr/>
        </p:nvSpPr>
        <p:spPr>
          <a:xfrm>
            <a:off x="2313140" y="2313139"/>
            <a:ext cx="384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2CDA0-7BF1-4DE0-AF79-3AC1FB4D9DED}"/>
              </a:ext>
            </a:extLst>
          </p:cNvPr>
          <p:cNvSpPr txBox="1"/>
          <p:nvPr/>
        </p:nvSpPr>
        <p:spPr>
          <a:xfrm>
            <a:off x="4599140" y="2240071"/>
            <a:ext cx="384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Segoe UI Light"/>
              </a:rPr>
              <a:t>→</a:t>
            </a:r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B63CFBF-7DA1-4D22-8DEC-8D4997E90BD1}"/>
              </a:ext>
            </a:extLst>
          </p:cNvPr>
          <p:cNvCxnSpPr/>
          <p:nvPr/>
        </p:nvCxnSpPr>
        <p:spPr>
          <a:xfrm flipH="1">
            <a:off x="2568164" y="2737384"/>
            <a:ext cx="5547754" cy="69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7EDC54-3B7E-4AB6-BAD1-2DCC3D8A8951}"/>
              </a:ext>
            </a:extLst>
          </p:cNvPr>
          <p:cNvSpPr txBox="1"/>
          <p:nvPr/>
        </p:nvSpPr>
        <p:spPr>
          <a:xfrm>
            <a:off x="6493329" y="3791691"/>
            <a:ext cx="84314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→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2379053-2159-4EB2-B7CC-71EE1E837B3F}"/>
              </a:ext>
            </a:extLst>
          </p:cNvPr>
          <p:cNvCxnSpPr/>
          <p:nvPr/>
        </p:nvCxnSpPr>
        <p:spPr>
          <a:xfrm flipH="1">
            <a:off x="2200770" y="4636201"/>
            <a:ext cx="6705598" cy="459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428E36-7D0A-4362-B092-95F5367303BA}"/>
              </a:ext>
            </a:extLst>
          </p:cNvPr>
          <p:cNvSpPr txBox="1"/>
          <p:nvPr/>
        </p:nvSpPr>
        <p:spPr>
          <a:xfrm>
            <a:off x="3404507" y="5591546"/>
            <a:ext cx="9915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/>
              <a:t>→</a:t>
            </a:r>
            <a:endParaRPr lang="en-US" sz="36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B1080E-A5F7-419C-A644-3BAA42CDEAE6}"/>
              </a:ext>
            </a:extLst>
          </p:cNvPr>
          <p:cNvSpPr txBox="1"/>
          <p:nvPr/>
        </p:nvSpPr>
        <p:spPr>
          <a:xfrm>
            <a:off x="5556291" y="5526603"/>
            <a:ext cx="981694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→</a:t>
            </a:r>
            <a:endParaRPr lang="en-US" sz="40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0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00611-A379-4714-BC71-A72A40B1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48" y="1596408"/>
            <a:ext cx="9418914" cy="33504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>
                <a:latin typeface="Segoe UI"/>
                <a:cs typeface="Segoe UI"/>
              </a:rPr>
              <a:t>И, в общем-то, </a:t>
            </a:r>
            <a:r>
              <a:rPr lang="en-US" sz="5400" b="1" kern="1200" err="1">
                <a:latin typeface="Segoe UI"/>
                <a:cs typeface="Segoe UI"/>
              </a:rPr>
              <a:t>на</a:t>
            </a:r>
            <a:r>
              <a:rPr lang="en-US" sz="5400" b="1" kern="1200">
                <a:latin typeface="Segoe UI"/>
                <a:cs typeface="Segoe UI"/>
              </a:rPr>
              <a:t> </a:t>
            </a:r>
            <a:r>
              <a:rPr lang="en-US" sz="5400" b="1" kern="1200" err="1">
                <a:latin typeface="Segoe UI"/>
                <a:cs typeface="Segoe UI"/>
              </a:rPr>
              <a:t>этом</a:t>
            </a:r>
            <a:r>
              <a:rPr lang="en-US" sz="5400" b="1" kern="1200">
                <a:latin typeface="Segoe UI"/>
                <a:cs typeface="Segoe UI"/>
              </a:rPr>
              <a:t> </a:t>
            </a:r>
            <a:r>
              <a:rPr lang="en-US" sz="5400" b="1" kern="1200" err="1">
                <a:latin typeface="Segoe UI"/>
                <a:cs typeface="Segoe UI"/>
              </a:rPr>
              <a:t>всё</a:t>
            </a:r>
            <a:r>
              <a:rPr lang="en-US" sz="5400" b="1" kern="1200">
                <a:latin typeface="Segoe UI"/>
                <a:cs typeface="Segoe UI"/>
              </a:rPr>
              <a:t>!</a:t>
            </a:r>
            <a:br>
              <a:rPr lang="en-US" sz="4300" kern="1200">
                <a:latin typeface="Segoe UI"/>
              </a:rPr>
            </a:br>
            <a:br>
              <a:rPr lang="en-US" sz="4300" kern="1200">
                <a:latin typeface="Segoe UI"/>
              </a:rPr>
            </a:br>
            <a:r>
              <a:rPr lang="en-US" sz="4300" kern="1200" err="1">
                <a:latin typeface="Segoe UI Light"/>
                <a:cs typeface="Segoe UI"/>
              </a:rPr>
              <a:t>Надеюсь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тому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кто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читал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это</a:t>
            </a:r>
            <a:r>
              <a:rPr lang="en-US" sz="4300" kern="1200">
                <a:latin typeface="Segoe UI Light"/>
                <a:cs typeface="Segoe UI"/>
              </a:rPr>
              <a:t>, </a:t>
            </a:r>
            <a:r>
              <a:rPr lang="en-US" sz="4300" kern="1200" err="1">
                <a:latin typeface="Segoe UI Light"/>
                <a:cs typeface="Segoe UI"/>
              </a:rPr>
              <a:t>вся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эта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информация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была</a:t>
            </a:r>
            <a:r>
              <a:rPr lang="en-US" sz="4300" kern="1200">
                <a:latin typeface="Segoe UI Light"/>
                <a:cs typeface="Segoe UI"/>
              </a:rPr>
              <a:t> </a:t>
            </a:r>
            <a:r>
              <a:rPr lang="en-US" sz="4300" kern="1200" err="1">
                <a:latin typeface="Segoe UI Light"/>
                <a:cs typeface="Segoe UI"/>
              </a:rPr>
              <a:t>интересна</a:t>
            </a:r>
            <a:r>
              <a:rPr lang="en-US" sz="4300" kern="1200">
                <a:latin typeface="Segoe UI Light"/>
                <a:cs typeface="Segoe UI"/>
              </a:rPr>
              <a:t>, а </a:t>
            </a:r>
            <a:r>
              <a:rPr lang="en-US" sz="4300" kern="1200" err="1">
                <a:latin typeface="Segoe UI Light"/>
                <a:cs typeface="Segoe UI"/>
              </a:rPr>
              <a:t>может</a:t>
            </a:r>
            <a:r>
              <a:rPr lang="en-US" sz="4300" kern="1200">
                <a:latin typeface="Segoe UI Light"/>
                <a:cs typeface="Segoe UI"/>
              </a:rPr>
              <a:t> и </a:t>
            </a:r>
            <a:r>
              <a:rPr lang="en-US" sz="4300" kern="1200" err="1">
                <a:latin typeface="Segoe UI Light"/>
                <a:cs typeface="Segoe UI"/>
              </a:rPr>
              <a:t>полезна</a:t>
            </a:r>
            <a:r>
              <a:rPr lang="en-US" sz="4300">
                <a:latin typeface="Segoe UI Light"/>
                <a:cs typeface="Segoe UI"/>
              </a:rPr>
              <a:t>!</a:t>
            </a:r>
            <a:endParaRPr lang="en-US" sz="4300" kern="1200">
              <a:latin typeface="Segoe UI Light"/>
              <a:cs typeface="Segoe UI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Вступление, поставленная задача  и тема проекта</vt:lpstr>
      <vt:lpstr>Этапы решения</vt:lpstr>
      <vt:lpstr>Изученный материал</vt:lpstr>
      <vt:lpstr>Трудности</vt:lpstr>
      <vt:lpstr>Алгоритм работы</vt:lpstr>
      <vt:lpstr>Алгоритм работы (в скриншотах)</vt:lpstr>
      <vt:lpstr>И, в общем-то, на этом всё!  Надеюсь, тому, кто читал это, вся эта информация была интересна, а может и полезна!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180</cp:revision>
  <dcterms:created xsi:type="dcterms:W3CDTF">2021-12-17T17:58:05Z</dcterms:created>
  <dcterms:modified xsi:type="dcterms:W3CDTF">2021-12-24T09:36:10Z</dcterms:modified>
</cp:coreProperties>
</file>