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77" r:id="rId2"/>
    <p:sldId id="278" r:id="rId3"/>
    <p:sldId id="279" r:id="rId4"/>
    <p:sldId id="280" r:id="rId5"/>
    <p:sldId id="281" r:id="rId6"/>
    <p:sldId id="282" r:id="rId7"/>
    <p:sldId id="283" r:id="rId8"/>
    <p:sldId id="284" r:id="rId9"/>
    <p:sldId id="286" r:id="rId10"/>
    <p:sldId id="285" r:id="rId11"/>
    <p:sldId id="287" r:id="rId12"/>
    <p:sldId id="288" r:id="rId13"/>
    <p:sldId id="289" r:id="rId14"/>
    <p:sldId id="256" r:id="rId15"/>
    <p:sldId id="265" r:id="rId16"/>
    <p:sldId id="291" r:id="rId17"/>
    <p:sldId id="290" r:id="rId18"/>
    <p:sldId id="266" r:id="rId19"/>
    <p:sldId id="267" r:id="rId20"/>
    <p:sldId id="268" r:id="rId21"/>
    <p:sldId id="269" r:id="rId22"/>
    <p:sldId id="271" r:id="rId23"/>
    <p:sldId id="272" r:id="rId24"/>
    <p:sldId id="273" r:id="rId25"/>
    <p:sldId id="274" r:id="rId26"/>
    <p:sldId id="275" r:id="rId27"/>
    <p:sldId id="276" r:id="rId28"/>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5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59" tIns="47629" rIns="95259" bIns="47629" rtlCol="0"/>
          <a:lstStyle>
            <a:lvl1pPr algn="l">
              <a:defRPr sz="1300"/>
            </a:lvl1pPr>
          </a:lstStyle>
          <a:p>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5259" tIns="47629" rIns="95259" bIns="47629" rtlCol="0"/>
          <a:lstStyle>
            <a:lvl1pPr algn="r">
              <a:defRPr sz="1300"/>
            </a:lvl1pPr>
          </a:lstStyle>
          <a:p>
            <a:fld id="{E54051A1-B436-4087-B4AA-5968B4A5FA23}" type="datetimeFigureOut">
              <a:rPr lang="en-US" smtClean="0"/>
              <a:pPr/>
              <a:t>11/11/2021</a:t>
            </a:fld>
            <a:endParaRPr lang="en-US"/>
          </a:p>
        </p:txBody>
      </p:sp>
      <p:sp>
        <p:nvSpPr>
          <p:cNvPr id="4" name="Footer Placeholder 3"/>
          <p:cNvSpPr>
            <a:spLocks noGrp="1"/>
          </p:cNvSpPr>
          <p:nvPr>
            <p:ph type="ftr" sz="quarter" idx="2"/>
          </p:nvPr>
        </p:nvSpPr>
        <p:spPr>
          <a:xfrm>
            <a:off x="0" y="9378823"/>
            <a:ext cx="2945659" cy="493713"/>
          </a:xfrm>
          <a:prstGeom prst="rect">
            <a:avLst/>
          </a:prstGeom>
        </p:spPr>
        <p:txBody>
          <a:bodyPr vert="horz" lIns="95259" tIns="47629" rIns="95259" bIns="47629" rtlCol="0" anchor="b"/>
          <a:lstStyle>
            <a:lvl1pPr algn="l">
              <a:defRPr sz="1300"/>
            </a:lvl1pPr>
          </a:lstStyle>
          <a:p>
            <a:endParaRPr lang="en-US"/>
          </a:p>
        </p:txBody>
      </p:sp>
      <p:sp>
        <p:nvSpPr>
          <p:cNvPr id="5" name="Slide Number Placeholder 4"/>
          <p:cNvSpPr>
            <a:spLocks noGrp="1"/>
          </p:cNvSpPr>
          <p:nvPr>
            <p:ph type="sldNum" sz="quarter" idx="3"/>
          </p:nvPr>
        </p:nvSpPr>
        <p:spPr>
          <a:xfrm>
            <a:off x="3850443" y="9378823"/>
            <a:ext cx="2945659" cy="493713"/>
          </a:xfrm>
          <a:prstGeom prst="rect">
            <a:avLst/>
          </a:prstGeom>
        </p:spPr>
        <p:txBody>
          <a:bodyPr vert="horz" lIns="95259" tIns="47629" rIns="95259" bIns="47629" rtlCol="0" anchor="b"/>
          <a:lstStyle>
            <a:lvl1pPr algn="r">
              <a:defRPr sz="1300"/>
            </a:lvl1pPr>
          </a:lstStyle>
          <a:p>
            <a:fld id="{293F2191-6F94-4E08-A88D-778DA1E32325}"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59" tIns="47629" rIns="95259" bIns="47629"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59" tIns="47629" rIns="95259" bIns="47629" rtlCol="0"/>
          <a:lstStyle>
            <a:lvl1pPr algn="r">
              <a:defRPr sz="1300"/>
            </a:lvl1pPr>
          </a:lstStyle>
          <a:p>
            <a:fld id="{C4569F54-85F8-412C-9E34-2570943382CB}" type="datetimeFigureOut">
              <a:rPr lang="en-US" smtClean="0"/>
              <a:pPr/>
              <a:t>11/11/2021</a:t>
            </a:fld>
            <a:endParaRPr 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5259" tIns="47629" rIns="95259" bIns="47629"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5259" tIns="47629" rIns="95259" bIns="476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3"/>
            <a:ext cx="2945659" cy="493713"/>
          </a:xfrm>
          <a:prstGeom prst="rect">
            <a:avLst/>
          </a:prstGeom>
        </p:spPr>
        <p:txBody>
          <a:bodyPr vert="horz" lIns="95259" tIns="47629" rIns="95259" bIns="47629"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3"/>
            <a:ext cx="2945659" cy="493713"/>
          </a:xfrm>
          <a:prstGeom prst="rect">
            <a:avLst/>
          </a:prstGeom>
        </p:spPr>
        <p:txBody>
          <a:bodyPr vert="horz" lIns="95259" tIns="47629" rIns="95259" bIns="47629" rtlCol="0" anchor="b"/>
          <a:lstStyle>
            <a:lvl1pPr algn="r">
              <a:defRPr sz="1300"/>
            </a:lvl1pPr>
          </a:lstStyle>
          <a:p>
            <a:fld id="{00154D98-0A95-47AD-961C-501807A8240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0FCF13-55EB-4DF8-BEAB-7363B8F45616}" type="datetime1">
              <a:rPr lang="en-US" smtClean="0"/>
              <a:pPr/>
              <a:t>11/11/2021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C56104-A1EB-432E-93ED-7116AA89C8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AB5E0D-A476-4FAF-BAAC-2F45D7045C7F}" type="datetime1">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6104-A1EB-432E-93ED-7116AA89C8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3BF462-FB32-4032-A48F-027358975E54}" type="datetime1">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6104-A1EB-432E-93ED-7116AA89C8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ABA283-7EAB-497F-8767-D87F87781AD7}" type="datetime1">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6104-A1EB-432E-93ED-7116AA89C8B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8CDFE0-4E5F-41E7-B7CE-1075DEC09F9B}" type="datetime1">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6104-A1EB-432E-93ED-7116AA89C8B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500660-DB67-4A9B-863E-070873201DD8}" type="datetime1">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56104-A1EB-432E-93ED-7116AA89C8B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FCE9F74-B807-47E9-8704-B65BA3BFAAFA}" type="datetime1">
              <a:rPr lang="en-US" smtClean="0"/>
              <a:pPr/>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56104-A1EB-432E-93ED-7116AA89C8B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DE0876-1D12-47AD-AA09-1D2276C5CCF5}" type="datetime1">
              <a:rPr lang="en-US" smtClean="0"/>
              <a:pPr/>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56104-A1EB-432E-93ED-7116AA89C8B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77920-B271-462C-868B-116DD51D0369}" type="datetime1">
              <a:rPr lang="en-US" smtClean="0"/>
              <a:pPr/>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56104-A1EB-432E-93ED-7116AA89C8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2F4058-A77E-4242-8A07-24290D733904}" type="datetime1">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56104-A1EB-432E-93ED-7116AA89C8B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835B8D-E6CC-4CEA-B63F-A9333FBD2F37}" type="datetime1">
              <a:rPr lang="en-US" smtClean="0"/>
              <a:pPr/>
              <a:t>11/11/2021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C56104-A1EB-432E-93ED-7116AA89C8B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B1B810-E465-491C-95E7-9B740B78A9E3}" type="datetime1">
              <a:rPr lang="en-US" smtClean="0"/>
              <a:pPr/>
              <a:t>11/11/2021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C56104-A1EB-432E-93ED-7116AA89C8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69C99C-52C9-4197-9F97-781915F45ADA}"/>
              </a:ext>
            </a:extLst>
          </p:cNvPr>
          <p:cNvSpPr>
            <a:spLocks noGrp="1"/>
          </p:cNvSpPr>
          <p:nvPr>
            <p:ph idx="1"/>
          </p:nvPr>
        </p:nvSpPr>
        <p:spPr/>
        <p:txBody>
          <a:bodyPr/>
          <a:lstStyle/>
          <a:p>
            <a:endParaRPr lang="en-US" dirty="0"/>
          </a:p>
          <a:p>
            <a:pPr marL="109728" indent="0" algn="ctr">
              <a:buNone/>
            </a:pPr>
            <a:r>
              <a:rPr lang="en-US" altLang="en-TZ" sz="3200" dirty="0">
                <a:latin typeface="Times New Roman" panose="02020603050405020304" pitchFamily="18" charset="0"/>
                <a:cs typeface="Times New Roman" panose="02020603050405020304" pitchFamily="18" charset="0"/>
              </a:rPr>
              <a:t>DEPARTMENT  COMPUTER ENGINEEERING AND </a:t>
            </a:r>
          </a:p>
          <a:p>
            <a:pPr marL="109728" indent="0" algn="ctr">
              <a:buNone/>
            </a:pPr>
            <a:endParaRPr lang="en-US" altLang="en-TZ" sz="3200" i="1" dirty="0">
              <a:solidFill>
                <a:srgbClr val="3333CC"/>
              </a:solidFill>
              <a:latin typeface="Times New Roman" panose="02020603050405020304" pitchFamily="18" charset="0"/>
              <a:cs typeface="Times New Roman" panose="02020603050405020304" pitchFamily="18" charset="0"/>
            </a:endParaRPr>
          </a:p>
          <a:p>
            <a:pPr marL="109728" indent="0" algn="ctr">
              <a:buNone/>
            </a:pPr>
            <a:endParaRPr lang="en-US" altLang="en-TZ" sz="3200" i="1" dirty="0">
              <a:solidFill>
                <a:srgbClr val="3333CC"/>
              </a:solidFill>
              <a:latin typeface="Times New Roman" panose="02020603050405020304" pitchFamily="18" charset="0"/>
              <a:cs typeface="Times New Roman" panose="02020603050405020304" pitchFamily="18" charset="0"/>
            </a:endParaRPr>
          </a:p>
          <a:p>
            <a:pPr marL="109728" indent="0" algn="ctr">
              <a:buNone/>
            </a:pPr>
            <a:r>
              <a:rPr lang="en-GB" altLang="en-TZ" i="1" dirty="0" err="1">
                <a:solidFill>
                  <a:srgbClr val="3333CC"/>
                </a:solidFill>
                <a:latin typeface="Times New Roman" panose="02020603050405020304" pitchFamily="18" charset="0"/>
                <a:cs typeface="Times New Roman" panose="02020603050405020304" pitchFamily="18" charset="0"/>
              </a:rPr>
              <a:t>Facilatot</a:t>
            </a:r>
            <a:r>
              <a:rPr lang="en-GB" altLang="en-TZ" i="1" dirty="0">
                <a:latin typeface="Times New Roman" panose="02020603050405020304" pitchFamily="18" charset="0"/>
                <a:cs typeface="Times New Roman" panose="02020603050405020304" pitchFamily="18" charset="0"/>
              </a:rPr>
              <a:t>: Aziz </a:t>
            </a:r>
            <a:r>
              <a:rPr lang="en-GB" altLang="en-TZ" i="1" dirty="0" err="1">
                <a:latin typeface="Times New Roman" panose="02020603050405020304" pitchFamily="18" charset="0"/>
                <a:cs typeface="Times New Roman" panose="02020603050405020304" pitchFamily="18" charset="0"/>
              </a:rPr>
              <a:t>Singa</a:t>
            </a:r>
            <a:endParaRPr lang="en-GB" altLang="en-TZ" i="1" dirty="0">
              <a:latin typeface="Times New Roman" panose="02020603050405020304" pitchFamily="18" charset="0"/>
              <a:cs typeface="Times New Roman" panose="02020603050405020304" pitchFamily="18" charset="0"/>
            </a:endParaRPr>
          </a:p>
          <a:p>
            <a:pPr marL="109728" indent="0" algn="ctr">
              <a:lnSpc>
                <a:spcPct val="80000"/>
              </a:lnSpc>
              <a:spcBef>
                <a:spcPts val="800"/>
              </a:spcBef>
              <a:buNone/>
            </a:pPr>
            <a:r>
              <a:rPr lang="en-GB" altLang="en-TZ" sz="4000" i="1" dirty="0">
                <a:solidFill>
                  <a:srgbClr val="000000"/>
                </a:solidFill>
                <a:latin typeface="Times New Roman" panose="02020603050405020304" pitchFamily="18" charset="0"/>
                <a:ea typeface="DejaVu Sans"/>
                <a:cs typeface="Times New Roman" panose="02020603050405020304" pitchFamily="18" charset="0"/>
              </a:rPr>
              <a:t>	</a:t>
            </a:r>
            <a:endParaRPr lang="en-GB" altLang="en-TZ" i="1" dirty="0">
              <a:solidFill>
                <a:srgbClr val="000000"/>
              </a:solidFill>
              <a:latin typeface="Times New Roman" panose="02020603050405020304" pitchFamily="18" charset="0"/>
              <a:ea typeface="DejaVu Sans"/>
              <a:cs typeface="Times New Roman" panose="02020603050405020304" pitchFamily="18" charset="0"/>
            </a:endParaRPr>
          </a:p>
          <a:p>
            <a:pPr marL="109728" indent="0" algn="l">
              <a:lnSpc>
                <a:spcPct val="80000"/>
              </a:lnSpc>
              <a:spcBef>
                <a:spcPts val="800"/>
              </a:spcBef>
              <a:buNone/>
            </a:pPr>
            <a:r>
              <a:rPr lang="en-GB" altLang="en-TZ" i="1" dirty="0">
                <a:solidFill>
                  <a:srgbClr val="000000"/>
                </a:solidFill>
                <a:ea typeface="DejaVu Sans"/>
                <a:cs typeface="DejaVu Sans"/>
              </a:rPr>
              <a:t>	</a:t>
            </a:r>
            <a:endParaRPr lang="en-TZ" dirty="0"/>
          </a:p>
        </p:txBody>
      </p:sp>
      <p:sp>
        <p:nvSpPr>
          <p:cNvPr id="3" name="Footer Placeholder 2">
            <a:extLst>
              <a:ext uri="{FF2B5EF4-FFF2-40B4-BE49-F238E27FC236}">
                <a16:creationId xmlns:a16="http://schemas.microsoft.com/office/drawing/2014/main" id="{F709AD13-4E83-4153-90FC-D066B5630A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D46EF-E3A0-43A6-B0A0-AEAFBB74E870}"/>
              </a:ext>
            </a:extLst>
          </p:cNvPr>
          <p:cNvSpPr>
            <a:spLocks noGrp="1"/>
          </p:cNvSpPr>
          <p:nvPr>
            <p:ph type="sldNum" sz="quarter" idx="12"/>
          </p:nvPr>
        </p:nvSpPr>
        <p:spPr/>
        <p:txBody>
          <a:bodyPr/>
          <a:lstStyle/>
          <a:p>
            <a:fld id="{93C56104-A1EB-432E-93ED-7116AA89C8BE}" type="slidenum">
              <a:rPr lang="en-US" smtClean="0"/>
              <a:pPr/>
              <a:t>1</a:t>
            </a:fld>
            <a:endParaRPr lang="en-US"/>
          </a:p>
        </p:txBody>
      </p:sp>
      <p:sp>
        <p:nvSpPr>
          <p:cNvPr id="6" name="Rectangle 5">
            <a:extLst>
              <a:ext uri="{FF2B5EF4-FFF2-40B4-BE49-F238E27FC236}">
                <a16:creationId xmlns:a16="http://schemas.microsoft.com/office/drawing/2014/main" id="{176D927E-3C09-48F9-B9FB-C80C4FDB7036}"/>
              </a:ext>
            </a:extLst>
          </p:cNvPr>
          <p:cNvSpPr>
            <a:spLocks noGrp="1" noChangeArrowheads="1"/>
          </p:cNvSpPr>
          <p:nvPr>
            <p:ph type="title"/>
          </p:nvPr>
        </p:nvSpPr>
        <p:spPr>
          <a:xfrm>
            <a:off x="457200" y="274638"/>
            <a:ext cx="8229600" cy="1143000"/>
          </a:xfrm>
        </p:spPr>
        <p:txBody>
          <a:bodyPr>
            <a:normAutofit/>
          </a:bodyPr>
          <a:lstStyle/>
          <a:p>
            <a:r>
              <a:rPr lang="en-US" altLang="en-TZ" dirty="0">
                <a:latin typeface="Times New Roman" panose="02020603050405020304" pitchFamily="18" charset="0"/>
                <a:cs typeface="Times New Roman" panose="02020603050405020304" pitchFamily="18" charset="0"/>
              </a:rPr>
              <a:t>      Operating Systems(COB 3136)</a:t>
            </a:r>
          </a:p>
        </p:txBody>
      </p:sp>
    </p:spTree>
    <p:extLst>
      <p:ext uri="{BB962C8B-B14F-4D97-AF65-F5344CB8AC3E}">
        <p14:creationId xmlns:p14="http://schemas.microsoft.com/office/powerpoint/2010/main" val="76317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3569D0A-DD84-430F-A52F-69909E90E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62E27B-B360-4F7C-BE17-9C3ABBC54D93}"/>
              </a:ext>
            </a:extLst>
          </p:cNvPr>
          <p:cNvSpPr>
            <a:spLocks noGrp="1"/>
          </p:cNvSpPr>
          <p:nvPr>
            <p:ph type="sldNum" sz="quarter" idx="12"/>
          </p:nvPr>
        </p:nvSpPr>
        <p:spPr/>
        <p:txBody>
          <a:bodyPr/>
          <a:lstStyle/>
          <a:p>
            <a:fld id="{93C56104-A1EB-432E-93ED-7116AA89C8BE}" type="slidenum">
              <a:rPr lang="en-US" smtClean="0"/>
              <a:pPr/>
              <a:t>10</a:t>
            </a:fld>
            <a:endParaRPr lang="en-US"/>
          </a:p>
        </p:txBody>
      </p:sp>
      <p:sp>
        <p:nvSpPr>
          <p:cNvPr id="5" name="Title 4">
            <a:extLst>
              <a:ext uri="{FF2B5EF4-FFF2-40B4-BE49-F238E27FC236}">
                <a16:creationId xmlns:a16="http://schemas.microsoft.com/office/drawing/2014/main" id="{9F249EA6-E12D-4DD5-A523-FFCEC0461702}"/>
              </a:ext>
            </a:extLst>
          </p:cNvPr>
          <p:cNvSpPr>
            <a:spLocks noGrp="1"/>
          </p:cNvSpPr>
          <p:nvPr>
            <p:ph type="title"/>
          </p:nvPr>
        </p:nvSpPr>
        <p:spPr/>
        <p:txBody>
          <a:bodyPr/>
          <a:lstStyle/>
          <a:p>
            <a:r>
              <a:rPr lang="en-US" altLang="en-TZ" dirty="0">
                <a:solidFill>
                  <a:schemeClr val="accent2"/>
                </a:solidFill>
                <a:latin typeface="Times New Roman" panose="02020603050405020304" pitchFamily="18" charset="0"/>
                <a:cs typeface="Times New Roman" panose="02020603050405020304" pitchFamily="18" charset="0"/>
              </a:rPr>
              <a:t>OS  </a:t>
            </a:r>
            <a:r>
              <a:rPr lang="en-US" altLang="en-TZ" dirty="0" err="1">
                <a:solidFill>
                  <a:schemeClr val="accent2"/>
                </a:solidFill>
                <a:latin typeface="Times New Roman" panose="02020603050405020304" pitchFamily="18" charset="0"/>
                <a:cs typeface="Times New Roman" panose="02020603050405020304" pitchFamily="18" charset="0"/>
              </a:rPr>
              <a:t>contd</a:t>
            </a:r>
            <a:r>
              <a:rPr lang="en-US" altLang="en-TZ" dirty="0">
                <a:solidFill>
                  <a:schemeClr val="accent2"/>
                </a:solidFill>
                <a:latin typeface="Times New Roman" panose="02020603050405020304" pitchFamily="18" charset="0"/>
                <a:cs typeface="Times New Roman" panose="02020603050405020304" pitchFamily="18" charset="0"/>
              </a:rPr>
              <a:t>….</a:t>
            </a:r>
            <a:endParaRPr lang="en-TZ" dirty="0">
              <a:solidFill>
                <a:schemeClr val="accent2"/>
              </a:solidFill>
              <a:latin typeface="Times New Roman" panose="02020603050405020304" pitchFamily="18" charset="0"/>
              <a:cs typeface="Times New Roman" panose="02020603050405020304" pitchFamily="18" charset="0"/>
            </a:endParaRPr>
          </a:p>
        </p:txBody>
      </p:sp>
      <p:pic>
        <p:nvPicPr>
          <p:cNvPr id="6" name="Picture 7">
            <a:extLst>
              <a:ext uri="{FF2B5EF4-FFF2-40B4-BE49-F238E27FC236}">
                <a16:creationId xmlns:a16="http://schemas.microsoft.com/office/drawing/2014/main" id="{51AD1BDA-E99D-4F69-8C94-A7E0CD2239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417638"/>
            <a:ext cx="7162800" cy="4830762"/>
          </a:xfrm>
          <a:noFill/>
        </p:spPr>
      </p:pic>
    </p:spTree>
    <p:extLst>
      <p:ext uri="{BB962C8B-B14F-4D97-AF65-F5344CB8AC3E}">
        <p14:creationId xmlns:p14="http://schemas.microsoft.com/office/powerpoint/2010/main" val="334929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A348E-8DAB-4C32-A3ED-610DF888019C}"/>
              </a:ext>
            </a:extLst>
          </p:cNvPr>
          <p:cNvSpPr>
            <a:spLocks noGrp="1"/>
          </p:cNvSpPr>
          <p:nvPr>
            <p:ph idx="1"/>
          </p:nvPr>
        </p:nvSpPr>
        <p:spPr/>
        <p:txBody>
          <a:bodyPr/>
          <a:lstStyle/>
          <a:p>
            <a:pPr marL="109728" indent="0">
              <a:buNone/>
            </a:pPr>
            <a:r>
              <a:rPr lang="en-US" altLang="en-TZ" dirty="0"/>
              <a:t>Operating system goals:</a:t>
            </a:r>
          </a:p>
          <a:p>
            <a:pPr marL="109728" indent="0">
              <a:buNone/>
            </a:pPr>
            <a:endParaRPr lang="en-US" altLang="en-TZ" dirty="0"/>
          </a:p>
          <a:p>
            <a:pPr lvl="1" algn="just">
              <a:buFont typeface="Wingdings" panose="05000000000000000000" pitchFamily="2" charset="2"/>
              <a:buChar char="Ø"/>
            </a:pPr>
            <a:r>
              <a:rPr lang="en-US" altLang="en-TZ" dirty="0"/>
              <a:t>Execute user programs and make solving user problems easier.</a:t>
            </a:r>
          </a:p>
          <a:p>
            <a:pPr marL="393192" lvl="1" indent="0" algn="just">
              <a:buNone/>
            </a:pPr>
            <a:endParaRPr lang="en-US" altLang="en-TZ" dirty="0"/>
          </a:p>
          <a:p>
            <a:pPr lvl="1" algn="just">
              <a:buFont typeface="Wingdings" panose="05000000000000000000" pitchFamily="2" charset="2"/>
              <a:buChar char="Ø"/>
            </a:pPr>
            <a:r>
              <a:rPr lang="en-US" altLang="en-TZ" dirty="0"/>
              <a:t>Make the computer system convenient to use.</a:t>
            </a:r>
          </a:p>
          <a:p>
            <a:pPr marL="393192" lvl="1" indent="0" algn="just">
              <a:buNone/>
            </a:pPr>
            <a:endParaRPr lang="en-US" altLang="en-TZ" dirty="0"/>
          </a:p>
          <a:p>
            <a:pPr lvl="1" algn="just">
              <a:buFont typeface="Wingdings" panose="05000000000000000000" pitchFamily="2" charset="2"/>
              <a:buChar char="Ø"/>
            </a:pPr>
            <a:r>
              <a:rPr lang="en-US" altLang="en-TZ" dirty="0"/>
              <a:t>Use the computer hardware in an efficient manner.</a:t>
            </a:r>
          </a:p>
          <a:p>
            <a:endParaRPr lang="en-TZ" dirty="0"/>
          </a:p>
        </p:txBody>
      </p:sp>
      <p:sp>
        <p:nvSpPr>
          <p:cNvPr id="3" name="Footer Placeholder 2">
            <a:extLst>
              <a:ext uri="{FF2B5EF4-FFF2-40B4-BE49-F238E27FC236}">
                <a16:creationId xmlns:a16="http://schemas.microsoft.com/office/drawing/2014/main" id="{0D6A911C-07EA-4078-89A5-BB2E81F876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5C7066-117A-4EB1-8027-AB0E8F2AA990}"/>
              </a:ext>
            </a:extLst>
          </p:cNvPr>
          <p:cNvSpPr>
            <a:spLocks noGrp="1"/>
          </p:cNvSpPr>
          <p:nvPr>
            <p:ph type="sldNum" sz="quarter" idx="12"/>
          </p:nvPr>
        </p:nvSpPr>
        <p:spPr/>
        <p:txBody>
          <a:bodyPr/>
          <a:lstStyle/>
          <a:p>
            <a:fld id="{93C56104-A1EB-432E-93ED-7116AA89C8BE}" type="slidenum">
              <a:rPr lang="en-US" smtClean="0"/>
              <a:pPr/>
              <a:t>11</a:t>
            </a:fld>
            <a:endParaRPr lang="en-US"/>
          </a:p>
        </p:txBody>
      </p:sp>
      <p:sp>
        <p:nvSpPr>
          <p:cNvPr id="5" name="Title 4">
            <a:extLst>
              <a:ext uri="{FF2B5EF4-FFF2-40B4-BE49-F238E27FC236}">
                <a16:creationId xmlns:a16="http://schemas.microsoft.com/office/drawing/2014/main" id="{9D7583F8-5D1B-4DEF-B867-95F11E9891E6}"/>
              </a:ext>
            </a:extLst>
          </p:cNvPr>
          <p:cNvSpPr>
            <a:spLocks noGrp="1"/>
          </p:cNvSpPr>
          <p:nvPr>
            <p:ph type="title"/>
          </p:nvPr>
        </p:nvSpPr>
        <p:spPr/>
        <p:txBody>
          <a:bodyPr/>
          <a:lstStyle/>
          <a:p>
            <a:r>
              <a:rPr lang="en-US" altLang="en-TZ" dirty="0"/>
              <a:t>What are the goals of OS?</a:t>
            </a:r>
            <a:endParaRPr lang="en-TZ" dirty="0"/>
          </a:p>
        </p:txBody>
      </p:sp>
    </p:spTree>
    <p:extLst>
      <p:ext uri="{BB962C8B-B14F-4D97-AF65-F5344CB8AC3E}">
        <p14:creationId xmlns:p14="http://schemas.microsoft.com/office/powerpoint/2010/main" val="302462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D6499E-F936-420E-9D87-570609F007FD}"/>
              </a:ext>
            </a:extLst>
          </p:cNvPr>
          <p:cNvSpPr>
            <a:spLocks noGrp="1"/>
          </p:cNvSpPr>
          <p:nvPr>
            <p:ph idx="1"/>
          </p:nvPr>
        </p:nvSpPr>
        <p:spPr/>
        <p:txBody>
          <a:bodyPr/>
          <a:lstStyle/>
          <a:p>
            <a:pPr algn="just"/>
            <a:r>
              <a:rPr lang="en-US" altLang="en-TZ" dirty="0">
                <a:latin typeface="Times New Roman" panose="02020603050405020304" pitchFamily="18" charset="0"/>
                <a:cs typeface="Times New Roman" panose="02020603050405020304" pitchFamily="18" charset="0"/>
              </a:rPr>
              <a:t>Convenience</a:t>
            </a:r>
          </a:p>
          <a:p>
            <a:pPr lvl="1" algn="just">
              <a:buFontTx/>
              <a:buChar char="-"/>
            </a:pPr>
            <a:r>
              <a:rPr lang="en-US" altLang="en-TZ" dirty="0">
                <a:latin typeface="Times New Roman" panose="02020603050405020304" pitchFamily="18" charset="0"/>
                <a:cs typeface="Times New Roman" panose="02020603050405020304" pitchFamily="18" charset="0"/>
              </a:rPr>
              <a:t>Makes the computer more convenient to use</a:t>
            </a:r>
          </a:p>
          <a:p>
            <a:pPr marL="393192" lvl="1" indent="0" algn="just">
              <a:buNone/>
            </a:pPr>
            <a:endParaRPr lang="en-US" altLang="en-TZ" dirty="0">
              <a:latin typeface="Times New Roman" panose="02020603050405020304" pitchFamily="18" charset="0"/>
              <a:cs typeface="Times New Roman" panose="02020603050405020304" pitchFamily="18" charset="0"/>
            </a:endParaRPr>
          </a:p>
          <a:p>
            <a:pPr algn="just"/>
            <a:r>
              <a:rPr lang="en-US" altLang="en-TZ" dirty="0">
                <a:latin typeface="Times New Roman" panose="02020603050405020304" pitchFamily="18" charset="0"/>
                <a:cs typeface="Times New Roman" panose="02020603050405020304" pitchFamily="18" charset="0"/>
              </a:rPr>
              <a:t>Efficiency</a:t>
            </a:r>
          </a:p>
          <a:p>
            <a:pPr marL="393192" lvl="1" indent="0" algn="just">
              <a:buNone/>
            </a:pPr>
            <a:r>
              <a:rPr lang="en-US" altLang="en-TZ" dirty="0">
                <a:latin typeface="Times New Roman" panose="02020603050405020304" pitchFamily="18" charset="0"/>
                <a:cs typeface="Times New Roman" panose="02020603050405020304" pitchFamily="18" charset="0"/>
              </a:rPr>
              <a:t>-Allows computer system resources to be used in an efficient manner</a:t>
            </a:r>
          </a:p>
          <a:p>
            <a:pPr marL="393192" lvl="1" indent="0" algn="just">
              <a:buNone/>
            </a:pPr>
            <a:endParaRPr lang="en-US" altLang="en-TZ" dirty="0">
              <a:latin typeface="Times New Roman" panose="02020603050405020304" pitchFamily="18" charset="0"/>
              <a:cs typeface="Times New Roman" panose="02020603050405020304" pitchFamily="18" charset="0"/>
            </a:endParaRPr>
          </a:p>
          <a:p>
            <a:pPr algn="just"/>
            <a:r>
              <a:rPr lang="en-US" altLang="en-TZ" dirty="0">
                <a:latin typeface="Times New Roman" panose="02020603050405020304" pitchFamily="18" charset="0"/>
                <a:cs typeface="Times New Roman" panose="02020603050405020304" pitchFamily="18" charset="0"/>
              </a:rPr>
              <a:t>Ability to evolve</a:t>
            </a:r>
          </a:p>
          <a:p>
            <a:pPr marL="393192" lvl="1" indent="0" algn="just">
              <a:buNone/>
            </a:pPr>
            <a:r>
              <a:rPr lang="en-US" altLang="en-TZ" dirty="0">
                <a:latin typeface="Times New Roman" panose="02020603050405020304" pitchFamily="18" charset="0"/>
                <a:cs typeface="Times New Roman" panose="02020603050405020304" pitchFamily="18" charset="0"/>
              </a:rPr>
              <a:t>-Permit effective development, testing, and introduction of new system functions without interfering with service</a:t>
            </a:r>
          </a:p>
          <a:p>
            <a:endParaRPr lang="en-TZ" dirty="0"/>
          </a:p>
        </p:txBody>
      </p:sp>
      <p:sp>
        <p:nvSpPr>
          <p:cNvPr id="3" name="Footer Placeholder 2">
            <a:extLst>
              <a:ext uri="{FF2B5EF4-FFF2-40B4-BE49-F238E27FC236}">
                <a16:creationId xmlns:a16="http://schemas.microsoft.com/office/drawing/2014/main" id="{57E2A0C1-B870-4F1F-9065-9184294455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06512-8576-4159-BD03-A2201DD64C86}"/>
              </a:ext>
            </a:extLst>
          </p:cNvPr>
          <p:cNvSpPr>
            <a:spLocks noGrp="1"/>
          </p:cNvSpPr>
          <p:nvPr>
            <p:ph type="sldNum" sz="quarter" idx="12"/>
          </p:nvPr>
        </p:nvSpPr>
        <p:spPr/>
        <p:txBody>
          <a:bodyPr/>
          <a:lstStyle/>
          <a:p>
            <a:fld id="{93C56104-A1EB-432E-93ED-7116AA89C8BE}" type="slidenum">
              <a:rPr lang="en-US" smtClean="0"/>
              <a:pPr/>
              <a:t>12</a:t>
            </a:fld>
            <a:endParaRPr lang="en-US"/>
          </a:p>
        </p:txBody>
      </p:sp>
      <p:sp>
        <p:nvSpPr>
          <p:cNvPr id="5" name="Title 4">
            <a:extLst>
              <a:ext uri="{FF2B5EF4-FFF2-40B4-BE49-F238E27FC236}">
                <a16:creationId xmlns:a16="http://schemas.microsoft.com/office/drawing/2014/main" id="{9EBAE793-86F3-4302-8791-A3205D105711}"/>
              </a:ext>
            </a:extLst>
          </p:cNvPr>
          <p:cNvSpPr>
            <a:spLocks noGrp="1"/>
          </p:cNvSpPr>
          <p:nvPr>
            <p:ph type="title"/>
          </p:nvPr>
        </p:nvSpPr>
        <p:spPr/>
        <p:txBody>
          <a:bodyPr/>
          <a:lstStyle/>
          <a:p>
            <a:r>
              <a:rPr lang="en-US" altLang="en-TZ" dirty="0"/>
              <a:t>Operating System Objectives</a:t>
            </a:r>
            <a:endParaRPr lang="en-TZ" dirty="0"/>
          </a:p>
        </p:txBody>
      </p:sp>
    </p:spTree>
    <p:extLst>
      <p:ext uri="{BB962C8B-B14F-4D97-AF65-F5344CB8AC3E}">
        <p14:creationId xmlns:p14="http://schemas.microsoft.com/office/powerpoint/2010/main" val="195311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062985-1F16-441D-B485-B222735BC9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92761-35A3-42B8-9919-6603759952EC}"/>
              </a:ext>
            </a:extLst>
          </p:cNvPr>
          <p:cNvSpPr>
            <a:spLocks noGrp="1"/>
          </p:cNvSpPr>
          <p:nvPr>
            <p:ph type="sldNum" sz="quarter" idx="12"/>
          </p:nvPr>
        </p:nvSpPr>
        <p:spPr/>
        <p:txBody>
          <a:bodyPr/>
          <a:lstStyle/>
          <a:p>
            <a:fld id="{93C56104-A1EB-432E-93ED-7116AA89C8BE}" type="slidenum">
              <a:rPr lang="en-US" smtClean="0"/>
              <a:pPr/>
              <a:t>13</a:t>
            </a:fld>
            <a:endParaRPr lang="en-US"/>
          </a:p>
        </p:txBody>
      </p:sp>
      <p:sp>
        <p:nvSpPr>
          <p:cNvPr id="5" name="Title 4">
            <a:extLst>
              <a:ext uri="{FF2B5EF4-FFF2-40B4-BE49-F238E27FC236}">
                <a16:creationId xmlns:a16="http://schemas.microsoft.com/office/drawing/2014/main" id="{3B996D62-EAD4-402C-A112-A12A81BCE968}"/>
              </a:ext>
            </a:extLst>
          </p:cNvPr>
          <p:cNvSpPr>
            <a:spLocks noGrp="1"/>
          </p:cNvSpPr>
          <p:nvPr>
            <p:ph type="title"/>
          </p:nvPr>
        </p:nvSpPr>
        <p:spPr/>
        <p:txBody>
          <a:bodyPr/>
          <a:lstStyle/>
          <a:p>
            <a:r>
              <a:rPr lang="en-US" altLang="en-TZ" dirty="0"/>
              <a:t>Layers of Computer System</a:t>
            </a:r>
            <a:endParaRPr lang="en-TZ" dirty="0"/>
          </a:p>
        </p:txBody>
      </p:sp>
      <p:pic>
        <p:nvPicPr>
          <p:cNvPr id="6" name="Picture 4" descr="D:\TransMac\Illustrator Files\2-OperatingSystem\2_1.jpg">
            <a:extLst>
              <a:ext uri="{FF2B5EF4-FFF2-40B4-BE49-F238E27FC236}">
                <a16:creationId xmlns:a16="http://schemas.microsoft.com/office/drawing/2014/main" id="{50A7BEB2-0E72-4346-AA8F-6C45A7FEF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5029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185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8153400" cy="963960"/>
          </a:xfrm>
        </p:spPr>
        <p:txBody>
          <a:bodyPr>
            <a:normAutofit/>
          </a:bodyPr>
          <a:lstStyle/>
          <a:p>
            <a:pPr algn="ctr"/>
            <a:r>
              <a:rPr lang="en-US" sz="3200" b="1" i="0" dirty="0">
                <a:effectLst/>
                <a:latin typeface="Verdana" panose="020B0604030504040204" pitchFamily="34" charset="0"/>
              </a:rPr>
              <a:t>Tasks of the Operating System</a:t>
            </a:r>
            <a:endParaRPr lang="en-US" sz="32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93C56104-A1EB-432E-93ED-7116AA89C8BE}" type="slidenum">
              <a:rPr lang="en-US" smtClean="0"/>
              <a:pPr/>
              <a:t>14</a:t>
            </a:fld>
            <a:endParaRPr lang="en-US"/>
          </a:p>
        </p:txBody>
      </p:sp>
      <p:sp>
        <p:nvSpPr>
          <p:cNvPr id="5" name="Footer Placeholder 4"/>
          <p:cNvSpPr>
            <a:spLocks noGrp="1"/>
          </p:cNvSpPr>
          <p:nvPr>
            <p:ph type="ftr" sz="quarter" idx="11"/>
          </p:nvPr>
        </p:nvSpPr>
        <p:spPr/>
        <p:txBody>
          <a:bodyPr/>
          <a:lstStyle/>
          <a:p>
            <a:endParaRPr lang="en-US"/>
          </a:p>
        </p:txBody>
      </p:sp>
      <p:sp>
        <p:nvSpPr>
          <p:cNvPr id="7" name="Subtitle 6">
            <a:extLst>
              <a:ext uri="{FF2B5EF4-FFF2-40B4-BE49-F238E27FC236}">
                <a16:creationId xmlns:a16="http://schemas.microsoft.com/office/drawing/2014/main" id="{2F97C93E-EF44-4376-8A9F-32CC17D81E1D}"/>
              </a:ext>
            </a:extLst>
          </p:cNvPr>
          <p:cNvSpPr>
            <a:spLocks noGrp="1"/>
          </p:cNvSpPr>
          <p:nvPr>
            <p:ph type="subTitle" idx="1"/>
          </p:nvPr>
        </p:nvSpPr>
        <p:spPr>
          <a:xfrm>
            <a:off x="304800" y="1828800"/>
            <a:ext cx="8153400" cy="3505200"/>
          </a:xfrm>
        </p:spPr>
        <p:txBody>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Operating systems perform the following function:</a:t>
            </a:r>
            <a:endParaRPr lang="en-US" b="0" i="0" dirty="0">
              <a:solidFill>
                <a:srgbClr val="000000"/>
              </a:solidFill>
              <a:effectLst/>
              <a:latin typeface="Verdana" panose="020B0604030504040204" pitchFamily="34" charset="0"/>
            </a:endParaRPr>
          </a:p>
          <a:p>
            <a:pPr algn="just"/>
            <a:endParaRPr lang="en-US" b="0" i="0" dirty="0">
              <a:solidFill>
                <a:srgbClr val="000000"/>
              </a:solidFill>
              <a:effectLst/>
              <a:latin typeface="Verdana" panose="020B0604030504040204" pitchFamily="34" charset="0"/>
            </a:endParaRPr>
          </a:p>
        </p:txBody>
      </p:sp>
      <p:pic>
        <p:nvPicPr>
          <p:cNvPr id="9" name="Picture 8">
            <a:extLst>
              <a:ext uri="{FF2B5EF4-FFF2-40B4-BE49-F238E27FC236}">
                <a16:creationId xmlns:a16="http://schemas.microsoft.com/office/drawing/2014/main" id="{EBE77677-A6A6-477D-81AC-D49C3C9671A0}"/>
              </a:ext>
            </a:extLst>
          </p:cNvPr>
          <p:cNvPicPr>
            <a:picLocks noChangeAspect="1"/>
          </p:cNvPicPr>
          <p:nvPr/>
        </p:nvPicPr>
        <p:blipFill>
          <a:blip r:embed="rId2"/>
          <a:stretch>
            <a:fillRect/>
          </a:stretch>
        </p:blipFill>
        <p:spPr>
          <a:xfrm>
            <a:off x="304800" y="2492418"/>
            <a:ext cx="8458200" cy="26129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AA6C786-9EA4-43A0-B784-A97B973FBFAD}"/>
              </a:ext>
            </a:extLst>
          </p:cNvPr>
          <p:cNvSpPr>
            <a:spLocks noGrp="1"/>
          </p:cNvSpPr>
          <p:nvPr>
            <p:ph idx="1"/>
          </p:nvPr>
        </p:nvSpPr>
        <p:spPr/>
        <p:txBody>
          <a:bodyPr/>
          <a:lstStyle/>
          <a:p>
            <a:pPr marL="109728" indent="0">
              <a:buNone/>
            </a:pPr>
            <a:r>
              <a:rPr lang="en-US" dirty="0"/>
              <a:t>Other services provided by OS:</a:t>
            </a:r>
          </a:p>
          <a:p>
            <a:pPr marL="109728" indent="0">
              <a:buNone/>
            </a:pPr>
            <a:endParaRPr lang="en-US" dirty="0"/>
          </a:p>
          <a:p>
            <a:r>
              <a:rPr lang="en-US" altLang="en-TZ" dirty="0"/>
              <a:t>Program development</a:t>
            </a:r>
          </a:p>
          <a:p>
            <a:pPr marL="393192" lvl="1" indent="0">
              <a:buNone/>
            </a:pPr>
            <a:r>
              <a:rPr lang="en-US" altLang="en-TZ" dirty="0"/>
              <a:t>-Editors and debuggers</a:t>
            </a:r>
          </a:p>
          <a:p>
            <a:r>
              <a:rPr lang="en-US" altLang="en-TZ" dirty="0"/>
              <a:t>Program execution</a:t>
            </a:r>
          </a:p>
          <a:p>
            <a:r>
              <a:rPr lang="en-US" altLang="en-TZ" dirty="0"/>
              <a:t>Access to I/O devices</a:t>
            </a:r>
          </a:p>
          <a:p>
            <a:r>
              <a:rPr lang="en-US" altLang="en-TZ" dirty="0"/>
              <a:t>Controlled access to files</a:t>
            </a:r>
          </a:p>
          <a:p>
            <a:r>
              <a:rPr lang="en-US" altLang="en-TZ" dirty="0"/>
              <a:t>System access</a:t>
            </a:r>
          </a:p>
          <a:p>
            <a:pPr marL="109728" indent="0">
              <a:buNone/>
            </a:pPr>
            <a:endParaRPr lang="en-TZ" dirty="0"/>
          </a:p>
        </p:txBody>
      </p:sp>
      <p:sp>
        <p:nvSpPr>
          <p:cNvPr id="3" name="Footer Placeholder 2">
            <a:extLst>
              <a:ext uri="{FF2B5EF4-FFF2-40B4-BE49-F238E27FC236}">
                <a16:creationId xmlns:a16="http://schemas.microsoft.com/office/drawing/2014/main" id="{A55D4FAE-439F-4EC6-885E-D775DC2A2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9C903-0D7B-42FC-BA45-5FAF40D6C973}"/>
              </a:ext>
            </a:extLst>
          </p:cNvPr>
          <p:cNvSpPr>
            <a:spLocks noGrp="1"/>
          </p:cNvSpPr>
          <p:nvPr>
            <p:ph type="sldNum" sz="quarter" idx="12"/>
          </p:nvPr>
        </p:nvSpPr>
        <p:spPr/>
        <p:txBody>
          <a:bodyPr/>
          <a:lstStyle/>
          <a:p>
            <a:fld id="{93C56104-A1EB-432E-93ED-7116AA89C8BE}" type="slidenum">
              <a:rPr lang="en-US" smtClean="0"/>
              <a:pPr/>
              <a:t>15</a:t>
            </a:fld>
            <a:endParaRPr lang="en-US"/>
          </a:p>
        </p:txBody>
      </p:sp>
      <p:sp>
        <p:nvSpPr>
          <p:cNvPr id="2" name="Title 1">
            <a:extLst>
              <a:ext uri="{FF2B5EF4-FFF2-40B4-BE49-F238E27FC236}">
                <a16:creationId xmlns:a16="http://schemas.microsoft.com/office/drawing/2014/main" id="{FAD0BE3D-00F9-4838-A18E-DCE8C2C3CF88}"/>
              </a:ext>
            </a:extLst>
          </p:cNvPr>
          <p:cNvSpPr>
            <a:spLocks noGrp="1"/>
          </p:cNvSpPr>
          <p:nvPr>
            <p:ph type="title"/>
          </p:nvPr>
        </p:nvSpPr>
        <p:spPr/>
        <p:txBody>
          <a:bodyPr/>
          <a:lstStyle/>
          <a:p>
            <a:endParaRPr lang="en-TZ"/>
          </a:p>
        </p:txBody>
      </p:sp>
      <p:pic>
        <p:nvPicPr>
          <p:cNvPr id="7" name="Picture 6">
            <a:extLst>
              <a:ext uri="{FF2B5EF4-FFF2-40B4-BE49-F238E27FC236}">
                <a16:creationId xmlns:a16="http://schemas.microsoft.com/office/drawing/2014/main" id="{4C1745F0-2493-4ED1-8063-6FB93D841ED2}"/>
              </a:ext>
            </a:extLst>
          </p:cNvPr>
          <p:cNvPicPr>
            <a:picLocks noChangeAspect="1"/>
          </p:cNvPicPr>
          <p:nvPr/>
        </p:nvPicPr>
        <p:blipFill>
          <a:blip r:embed="rId2"/>
          <a:stretch>
            <a:fillRect/>
          </a:stretch>
        </p:blipFill>
        <p:spPr>
          <a:xfrm>
            <a:off x="533400" y="457200"/>
            <a:ext cx="8113872" cy="914400"/>
          </a:xfrm>
          <a:prstGeom prst="rect">
            <a:avLst/>
          </a:prstGeom>
        </p:spPr>
      </p:pic>
    </p:spTree>
    <p:extLst>
      <p:ext uri="{BB962C8B-B14F-4D97-AF65-F5344CB8AC3E}">
        <p14:creationId xmlns:p14="http://schemas.microsoft.com/office/powerpoint/2010/main" val="311989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6374C4-4849-48DB-9EBD-71A9AE5CC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241DDF-EAED-49EA-A456-85D330A9A562}"/>
              </a:ext>
            </a:extLst>
          </p:cNvPr>
          <p:cNvSpPr>
            <a:spLocks noGrp="1"/>
          </p:cNvSpPr>
          <p:nvPr>
            <p:ph type="sldNum" sz="quarter" idx="12"/>
          </p:nvPr>
        </p:nvSpPr>
        <p:spPr/>
        <p:txBody>
          <a:bodyPr/>
          <a:lstStyle/>
          <a:p>
            <a:fld id="{93C56104-A1EB-432E-93ED-7116AA89C8BE}" type="slidenum">
              <a:rPr lang="en-US" smtClean="0"/>
              <a:pPr/>
              <a:t>16</a:t>
            </a:fld>
            <a:endParaRPr lang="en-US"/>
          </a:p>
        </p:txBody>
      </p:sp>
      <p:sp>
        <p:nvSpPr>
          <p:cNvPr id="9" name="Content Placeholder 8">
            <a:extLst>
              <a:ext uri="{FF2B5EF4-FFF2-40B4-BE49-F238E27FC236}">
                <a16:creationId xmlns:a16="http://schemas.microsoft.com/office/drawing/2014/main" id="{DEDC83B4-A625-4208-9178-E69D2A64DCCA}"/>
              </a:ext>
            </a:extLst>
          </p:cNvPr>
          <p:cNvSpPr>
            <a:spLocks noGrp="1"/>
          </p:cNvSpPr>
          <p:nvPr>
            <p:ph idx="4294967295"/>
          </p:nvPr>
        </p:nvSpPr>
        <p:spPr>
          <a:xfrm>
            <a:off x="381000" y="762000"/>
            <a:ext cx="8266272" cy="5486400"/>
          </a:xfrm>
        </p:spPr>
        <p:txBody>
          <a:bodyPr>
            <a:normAutofit/>
          </a:bodyPr>
          <a:lstStyle/>
          <a:p>
            <a:r>
              <a:rPr lang="en-US" altLang="en-TZ" dirty="0"/>
              <a:t>Error detection and response</a:t>
            </a:r>
          </a:p>
          <a:p>
            <a:pPr marL="393192" lvl="1" indent="0">
              <a:buNone/>
            </a:pPr>
            <a:r>
              <a:rPr lang="en-US" altLang="en-TZ" dirty="0"/>
              <a:t>- internal and external hardware errors</a:t>
            </a:r>
          </a:p>
          <a:p>
            <a:pPr lvl="2"/>
            <a:r>
              <a:rPr lang="en-US" altLang="en-TZ" dirty="0"/>
              <a:t>memory error</a:t>
            </a:r>
          </a:p>
          <a:p>
            <a:pPr lvl="2"/>
            <a:r>
              <a:rPr lang="en-US" altLang="en-TZ" dirty="0"/>
              <a:t>device failure</a:t>
            </a:r>
          </a:p>
          <a:p>
            <a:pPr marL="393192" lvl="1" indent="0">
              <a:buNone/>
            </a:pPr>
            <a:r>
              <a:rPr lang="en-US" altLang="en-TZ" dirty="0"/>
              <a:t>-software errors</a:t>
            </a:r>
          </a:p>
          <a:p>
            <a:pPr lvl="2"/>
            <a:r>
              <a:rPr lang="en-US" altLang="en-TZ" dirty="0"/>
              <a:t>arithmetic overflow</a:t>
            </a:r>
          </a:p>
          <a:p>
            <a:pPr lvl="2"/>
            <a:r>
              <a:rPr lang="en-US" altLang="en-TZ" dirty="0"/>
              <a:t>access forbidden memory locations</a:t>
            </a:r>
          </a:p>
          <a:p>
            <a:r>
              <a:rPr lang="en-US" altLang="en-TZ" dirty="0"/>
              <a:t>Accounting</a:t>
            </a:r>
          </a:p>
          <a:p>
            <a:pPr marL="393192" lvl="1" indent="0">
              <a:buNone/>
            </a:pPr>
            <a:r>
              <a:rPr lang="en-US" altLang="en-TZ" dirty="0"/>
              <a:t>-collect statistics</a:t>
            </a:r>
          </a:p>
          <a:p>
            <a:pPr marL="393192" lvl="1" indent="0">
              <a:buNone/>
            </a:pPr>
            <a:r>
              <a:rPr lang="en-US" altLang="en-TZ" dirty="0"/>
              <a:t>-monitor performance</a:t>
            </a:r>
          </a:p>
          <a:p>
            <a:pPr marL="393192" lvl="1" indent="0">
              <a:buNone/>
            </a:pPr>
            <a:r>
              <a:rPr lang="en-US" altLang="en-TZ" dirty="0"/>
              <a:t>-used to anticipate future enhancements</a:t>
            </a:r>
          </a:p>
          <a:p>
            <a:pPr marL="393192" lvl="1" indent="0">
              <a:buNone/>
            </a:pPr>
            <a:r>
              <a:rPr lang="en-US" altLang="en-TZ" dirty="0"/>
              <a:t>-used for billing users</a:t>
            </a:r>
          </a:p>
          <a:p>
            <a:endParaRPr lang="en-TZ" dirty="0"/>
          </a:p>
        </p:txBody>
      </p:sp>
    </p:spTree>
    <p:extLst>
      <p:ext uri="{BB962C8B-B14F-4D97-AF65-F5344CB8AC3E}">
        <p14:creationId xmlns:p14="http://schemas.microsoft.com/office/powerpoint/2010/main" val="5790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96EB5B-F879-4503-A108-8219253A7EA0}"/>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F74158F5-2931-4502-BF7B-9F49C617AC96}"/>
              </a:ext>
            </a:extLst>
          </p:cNvPr>
          <p:cNvSpPr>
            <a:spLocks noGrp="1"/>
          </p:cNvSpPr>
          <p:nvPr>
            <p:ph type="sldNum" sz="quarter" idx="12"/>
          </p:nvPr>
        </p:nvSpPr>
        <p:spPr/>
        <p:txBody>
          <a:bodyPr/>
          <a:lstStyle/>
          <a:p>
            <a:fld id="{93C56104-A1EB-432E-93ED-7116AA89C8BE}" type="slidenum">
              <a:rPr lang="en-US" smtClean="0"/>
              <a:pPr/>
              <a:t>17</a:t>
            </a:fld>
            <a:endParaRPr lang="en-US"/>
          </a:p>
        </p:txBody>
      </p:sp>
      <p:pic>
        <p:nvPicPr>
          <p:cNvPr id="4" name="Picture 3">
            <a:extLst>
              <a:ext uri="{FF2B5EF4-FFF2-40B4-BE49-F238E27FC236}">
                <a16:creationId xmlns:a16="http://schemas.microsoft.com/office/drawing/2014/main" id="{35C38444-D14B-4E07-9D19-B5D24C51EA09}"/>
              </a:ext>
            </a:extLst>
          </p:cNvPr>
          <p:cNvPicPr>
            <a:picLocks noChangeAspect="1"/>
          </p:cNvPicPr>
          <p:nvPr/>
        </p:nvPicPr>
        <p:blipFill>
          <a:blip r:embed="rId2"/>
          <a:stretch>
            <a:fillRect/>
          </a:stretch>
        </p:blipFill>
        <p:spPr>
          <a:xfrm>
            <a:off x="685800" y="1981200"/>
            <a:ext cx="8113872" cy="3048000"/>
          </a:xfrm>
          <a:prstGeom prst="rect">
            <a:avLst/>
          </a:prstGeom>
        </p:spPr>
      </p:pic>
    </p:spTree>
    <p:extLst>
      <p:ext uri="{BB962C8B-B14F-4D97-AF65-F5344CB8AC3E}">
        <p14:creationId xmlns:p14="http://schemas.microsoft.com/office/powerpoint/2010/main" val="162933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00B7E-8AB2-4375-B08E-38702554F0D8}"/>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A14EC59C-4AB0-44C6-83A7-1A48FD0A9AAA}"/>
              </a:ext>
            </a:extLst>
          </p:cNvPr>
          <p:cNvSpPr>
            <a:spLocks noGrp="1"/>
          </p:cNvSpPr>
          <p:nvPr>
            <p:ph type="sldNum" sz="quarter" idx="12"/>
          </p:nvPr>
        </p:nvSpPr>
        <p:spPr/>
        <p:txBody>
          <a:bodyPr/>
          <a:lstStyle/>
          <a:p>
            <a:fld id="{93C56104-A1EB-432E-93ED-7116AA89C8BE}" type="slidenum">
              <a:rPr lang="en-US" smtClean="0"/>
              <a:pPr/>
              <a:t>18</a:t>
            </a:fld>
            <a:endParaRPr lang="en-US"/>
          </a:p>
        </p:txBody>
      </p:sp>
      <p:pic>
        <p:nvPicPr>
          <p:cNvPr id="5" name="Picture 4">
            <a:extLst>
              <a:ext uri="{FF2B5EF4-FFF2-40B4-BE49-F238E27FC236}">
                <a16:creationId xmlns:a16="http://schemas.microsoft.com/office/drawing/2014/main" id="{C0364D85-BD94-4128-A3DF-A8EDD2C19988}"/>
              </a:ext>
            </a:extLst>
          </p:cNvPr>
          <p:cNvPicPr>
            <a:picLocks noChangeAspect="1"/>
          </p:cNvPicPr>
          <p:nvPr/>
        </p:nvPicPr>
        <p:blipFill>
          <a:blip r:embed="rId2"/>
          <a:stretch>
            <a:fillRect/>
          </a:stretch>
        </p:blipFill>
        <p:spPr>
          <a:xfrm>
            <a:off x="381000" y="533401"/>
            <a:ext cx="8632032" cy="5257800"/>
          </a:xfrm>
          <a:prstGeom prst="rect">
            <a:avLst/>
          </a:prstGeom>
        </p:spPr>
      </p:pic>
    </p:spTree>
    <p:extLst>
      <p:ext uri="{BB962C8B-B14F-4D97-AF65-F5344CB8AC3E}">
        <p14:creationId xmlns:p14="http://schemas.microsoft.com/office/powerpoint/2010/main" val="196746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38250D-8015-4684-B040-E18240D4BCD0}"/>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8C3705E4-905A-4454-847A-9EEA028887F3}"/>
              </a:ext>
            </a:extLst>
          </p:cNvPr>
          <p:cNvSpPr>
            <a:spLocks noGrp="1"/>
          </p:cNvSpPr>
          <p:nvPr>
            <p:ph type="sldNum" sz="quarter" idx="12"/>
          </p:nvPr>
        </p:nvSpPr>
        <p:spPr/>
        <p:txBody>
          <a:bodyPr/>
          <a:lstStyle/>
          <a:p>
            <a:fld id="{93C56104-A1EB-432E-93ED-7116AA89C8BE}" type="slidenum">
              <a:rPr lang="en-US" smtClean="0"/>
              <a:pPr/>
              <a:t>19</a:t>
            </a:fld>
            <a:endParaRPr lang="en-US"/>
          </a:p>
        </p:txBody>
      </p:sp>
      <p:pic>
        <p:nvPicPr>
          <p:cNvPr id="5" name="Picture 4">
            <a:extLst>
              <a:ext uri="{FF2B5EF4-FFF2-40B4-BE49-F238E27FC236}">
                <a16:creationId xmlns:a16="http://schemas.microsoft.com/office/drawing/2014/main" id="{4F25BF6B-7CD2-4D7B-9A1C-C8CB62716ED5}"/>
              </a:ext>
            </a:extLst>
          </p:cNvPr>
          <p:cNvPicPr>
            <a:picLocks noChangeAspect="1"/>
          </p:cNvPicPr>
          <p:nvPr/>
        </p:nvPicPr>
        <p:blipFill>
          <a:blip r:embed="rId2"/>
          <a:stretch>
            <a:fillRect/>
          </a:stretch>
        </p:blipFill>
        <p:spPr>
          <a:xfrm>
            <a:off x="152400" y="609600"/>
            <a:ext cx="8686800" cy="5181599"/>
          </a:xfrm>
          <a:prstGeom prst="rect">
            <a:avLst/>
          </a:prstGeom>
        </p:spPr>
      </p:pic>
    </p:spTree>
    <p:extLst>
      <p:ext uri="{BB962C8B-B14F-4D97-AF65-F5344CB8AC3E}">
        <p14:creationId xmlns:p14="http://schemas.microsoft.com/office/powerpoint/2010/main" val="62760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56FD33-B227-430F-A4A5-4171E1D4F1A8}"/>
              </a:ext>
            </a:extLst>
          </p:cNvPr>
          <p:cNvSpPr>
            <a:spLocks noGrp="1"/>
          </p:cNvSpPr>
          <p:nvPr>
            <p:ph idx="1"/>
          </p:nvPr>
        </p:nvSpPr>
        <p:spPr/>
        <p:txBody>
          <a:bodyPr/>
          <a:lstStyle/>
          <a:p>
            <a:pPr marL="109728" indent="0" algn="just">
              <a:buNone/>
            </a:pPr>
            <a:r>
              <a:rPr lang="en-ZA" altLang="en-TZ" dirty="0">
                <a:cs typeface="Times New Roman" panose="02020603050405020304" pitchFamily="18" charset="0"/>
              </a:rPr>
              <a:t>This course practically illustrates the importance of using operating system in computer system, the historical development of the operating system  and the fundamental of operating system in connection to the computer system to enable students to work with different environments  with computer systems using varieties of operating system</a:t>
            </a:r>
            <a:endParaRPr lang="en-TZ" dirty="0"/>
          </a:p>
        </p:txBody>
      </p:sp>
      <p:sp>
        <p:nvSpPr>
          <p:cNvPr id="3" name="Footer Placeholder 2">
            <a:extLst>
              <a:ext uri="{FF2B5EF4-FFF2-40B4-BE49-F238E27FC236}">
                <a16:creationId xmlns:a16="http://schemas.microsoft.com/office/drawing/2014/main" id="{B2F59998-E755-44FB-B43F-0706292CC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A85BD5-DEFD-436C-B1A3-C8FD5ACC090E}"/>
              </a:ext>
            </a:extLst>
          </p:cNvPr>
          <p:cNvSpPr>
            <a:spLocks noGrp="1"/>
          </p:cNvSpPr>
          <p:nvPr>
            <p:ph type="sldNum" sz="quarter" idx="12"/>
          </p:nvPr>
        </p:nvSpPr>
        <p:spPr/>
        <p:txBody>
          <a:bodyPr/>
          <a:lstStyle/>
          <a:p>
            <a:fld id="{93C56104-A1EB-432E-93ED-7116AA89C8BE}" type="slidenum">
              <a:rPr lang="en-US" smtClean="0"/>
              <a:pPr/>
              <a:t>2</a:t>
            </a:fld>
            <a:endParaRPr lang="en-US"/>
          </a:p>
        </p:txBody>
      </p:sp>
      <p:sp>
        <p:nvSpPr>
          <p:cNvPr id="5" name="Title 4">
            <a:extLst>
              <a:ext uri="{FF2B5EF4-FFF2-40B4-BE49-F238E27FC236}">
                <a16:creationId xmlns:a16="http://schemas.microsoft.com/office/drawing/2014/main" id="{9B431DC0-4749-4015-936A-B37F71383E6D}"/>
              </a:ext>
            </a:extLst>
          </p:cNvPr>
          <p:cNvSpPr>
            <a:spLocks noGrp="1"/>
          </p:cNvSpPr>
          <p:nvPr>
            <p:ph type="title"/>
          </p:nvPr>
        </p:nvSpPr>
        <p:spPr/>
        <p:txBody>
          <a:bodyPr/>
          <a:lstStyle/>
          <a:p>
            <a:pPr algn="ctr"/>
            <a:r>
              <a:rPr lang="en-US" altLang="en-TZ" dirty="0"/>
              <a:t>Course objectives </a:t>
            </a:r>
            <a:endParaRPr lang="en-TZ" dirty="0"/>
          </a:p>
        </p:txBody>
      </p:sp>
    </p:spTree>
    <p:extLst>
      <p:ext uri="{BB962C8B-B14F-4D97-AF65-F5344CB8AC3E}">
        <p14:creationId xmlns:p14="http://schemas.microsoft.com/office/powerpoint/2010/main" val="329383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C10528-F0E3-4F0D-9DBE-A6E25BBA876F}"/>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2AE08D32-88F0-4C20-8B93-670B7DB4D9B6}"/>
              </a:ext>
            </a:extLst>
          </p:cNvPr>
          <p:cNvSpPr>
            <a:spLocks noGrp="1"/>
          </p:cNvSpPr>
          <p:nvPr>
            <p:ph type="sldNum" sz="quarter" idx="12"/>
          </p:nvPr>
        </p:nvSpPr>
        <p:spPr/>
        <p:txBody>
          <a:bodyPr/>
          <a:lstStyle/>
          <a:p>
            <a:fld id="{93C56104-A1EB-432E-93ED-7116AA89C8BE}" type="slidenum">
              <a:rPr lang="en-US" smtClean="0"/>
              <a:pPr/>
              <a:t>20</a:t>
            </a:fld>
            <a:endParaRPr lang="en-US"/>
          </a:p>
        </p:txBody>
      </p:sp>
      <p:pic>
        <p:nvPicPr>
          <p:cNvPr id="5" name="Picture 4">
            <a:extLst>
              <a:ext uri="{FF2B5EF4-FFF2-40B4-BE49-F238E27FC236}">
                <a16:creationId xmlns:a16="http://schemas.microsoft.com/office/drawing/2014/main" id="{4CABA9EB-BD47-4962-BD94-999E43751137}"/>
              </a:ext>
            </a:extLst>
          </p:cNvPr>
          <p:cNvPicPr>
            <a:picLocks noChangeAspect="1"/>
          </p:cNvPicPr>
          <p:nvPr/>
        </p:nvPicPr>
        <p:blipFill>
          <a:blip r:embed="rId2"/>
          <a:stretch>
            <a:fillRect/>
          </a:stretch>
        </p:blipFill>
        <p:spPr>
          <a:xfrm>
            <a:off x="381000" y="762000"/>
            <a:ext cx="8632032" cy="4876800"/>
          </a:xfrm>
          <a:prstGeom prst="rect">
            <a:avLst/>
          </a:prstGeom>
        </p:spPr>
      </p:pic>
    </p:spTree>
    <p:extLst>
      <p:ext uri="{BB962C8B-B14F-4D97-AF65-F5344CB8AC3E}">
        <p14:creationId xmlns:p14="http://schemas.microsoft.com/office/powerpoint/2010/main" val="165068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1DC30F-2EE6-46F8-91B6-7DDAF74E2F6F}"/>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2762730-CBDD-49D1-B776-C0AF3B06E557}"/>
              </a:ext>
            </a:extLst>
          </p:cNvPr>
          <p:cNvSpPr>
            <a:spLocks noGrp="1"/>
          </p:cNvSpPr>
          <p:nvPr>
            <p:ph type="sldNum" sz="quarter" idx="12"/>
          </p:nvPr>
        </p:nvSpPr>
        <p:spPr/>
        <p:txBody>
          <a:bodyPr/>
          <a:lstStyle/>
          <a:p>
            <a:fld id="{93C56104-A1EB-432E-93ED-7116AA89C8BE}" type="slidenum">
              <a:rPr lang="en-US" smtClean="0"/>
              <a:pPr/>
              <a:t>21</a:t>
            </a:fld>
            <a:endParaRPr lang="en-US"/>
          </a:p>
        </p:txBody>
      </p:sp>
      <p:pic>
        <p:nvPicPr>
          <p:cNvPr id="5" name="Picture 4">
            <a:extLst>
              <a:ext uri="{FF2B5EF4-FFF2-40B4-BE49-F238E27FC236}">
                <a16:creationId xmlns:a16="http://schemas.microsoft.com/office/drawing/2014/main" id="{2FE34B29-04F1-400C-971B-6CAB8D2F5049}"/>
              </a:ext>
            </a:extLst>
          </p:cNvPr>
          <p:cNvPicPr>
            <a:picLocks noChangeAspect="1"/>
          </p:cNvPicPr>
          <p:nvPr/>
        </p:nvPicPr>
        <p:blipFill>
          <a:blip r:embed="rId2"/>
          <a:stretch>
            <a:fillRect/>
          </a:stretch>
        </p:blipFill>
        <p:spPr>
          <a:xfrm>
            <a:off x="152400" y="838200"/>
            <a:ext cx="8860632" cy="5029200"/>
          </a:xfrm>
          <a:prstGeom prst="rect">
            <a:avLst/>
          </a:prstGeom>
        </p:spPr>
      </p:pic>
    </p:spTree>
    <p:extLst>
      <p:ext uri="{BB962C8B-B14F-4D97-AF65-F5344CB8AC3E}">
        <p14:creationId xmlns:p14="http://schemas.microsoft.com/office/powerpoint/2010/main" val="3651083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27AA46-9112-4634-9128-C3F0CF87AD6D}"/>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55FBFED3-8E07-4640-B00B-7296FBEF4E0D}"/>
              </a:ext>
            </a:extLst>
          </p:cNvPr>
          <p:cNvSpPr>
            <a:spLocks noGrp="1"/>
          </p:cNvSpPr>
          <p:nvPr>
            <p:ph type="sldNum" sz="quarter" idx="12"/>
          </p:nvPr>
        </p:nvSpPr>
        <p:spPr/>
        <p:txBody>
          <a:bodyPr/>
          <a:lstStyle/>
          <a:p>
            <a:fld id="{93C56104-A1EB-432E-93ED-7116AA89C8BE}" type="slidenum">
              <a:rPr lang="en-US" smtClean="0"/>
              <a:pPr/>
              <a:t>22</a:t>
            </a:fld>
            <a:endParaRPr lang="en-US"/>
          </a:p>
        </p:txBody>
      </p:sp>
      <p:pic>
        <p:nvPicPr>
          <p:cNvPr id="5" name="Picture 4">
            <a:extLst>
              <a:ext uri="{FF2B5EF4-FFF2-40B4-BE49-F238E27FC236}">
                <a16:creationId xmlns:a16="http://schemas.microsoft.com/office/drawing/2014/main" id="{8A4594B0-CABC-4721-AA11-660C8965E7A7}"/>
              </a:ext>
            </a:extLst>
          </p:cNvPr>
          <p:cNvPicPr>
            <a:picLocks noChangeAspect="1"/>
          </p:cNvPicPr>
          <p:nvPr/>
        </p:nvPicPr>
        <p:blipFill>
          <a:blip r:embed="rId2"/>
          <a:stretch>
            <a:fillRect/>
          </a:stretch>
        </p:blipFill>
        <p:spPr>
          <a:xfrm>
            <a:off x="152400" y="533400"/>
            <a:ext cx="8860632" cy="5486400"/>
          </a:xfrm>
          <a:prstGeom prst="rect">
            <a:avLst/>
          </a:prstGeom>
        </p:spPr>
      </p:pic>
    </p:spTree>
    <p:extLst>
      <p:ext uri="{BB962C8B-B14F-4D97-AF65-F5344CB8AC3E}">
        <p14:creationId xmlns:p14="http://schemas.microsoft.com/office/powerpoint/2010/main" val="118601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02D54F-BA4F-4C86-9826-AFB85447E703}"/>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51E5F1A1-8231-4D9D-9056-5E3EDB53CEA9}"/>
              </a:ext>
            </a:extLst>
          </p:cNvPr>
          <p:cNvSpPr>
            <a:spLocks noGrp="1"/>
          </p:cNvSpPr>
          <p:nvPr>
            <p:ph type="sldNum" sz="quarter" idx="12"/>
          </p:nvPr>
        </p:nvSpPr>
        <p:spPr/>
        <p:txBody>
          <a:bodyPr/>
          <a:lstStyle/>
          <a:p>
            <a:fld id="{93C56104-A1EB-432E-93ED-7116AA89C8BE}" type="slidenum">
              <a:rPr lang="en-US" smtClean="0"/>
              <a:pPr/>
              <a:t>23</a:t>
            </a:fld>
            <a:endParaRPr lang="en-US"/>
          </a:p>
        </p:txBody>
      </p:sp>
      <p:pic>
        <p:nvPicPr>
          <p:cNvPr id="5" name="Picture 4">
            <a:extLst>
              <a:ext uri="{FF2B5EF4-FFF2-40B4-BE49-F238E27FC236}">
                <a16:creationId xmlns:a16="http://schemas.microsoft.com/office/drawing/2014/main" id="{0A31A8DA-30F4-476C-BA90-6AD46B91EC4E}"/>
              </a:ext>
            </a:extLst>
          </p:cNvPr>
          <p:cNvPicPr>
            <a:picLocks noChangeAspect="1"/>
          </p:cNvPicPr>
          <p:nvPr/>
        </p:nvPicPr>
        <p:blipFill>
          <a:blip r:embed="rId2"/>
          <a:stretch>
            <a:fillRect/>
          </a:stretch>
        </p:blipFill>
        <p:spPr>
          <a:xfrm>
            <a:off x="381000" y="609600"/>
            <a:ext cx="8632032" cy="5410200"/>
          </a:xfrm>
          <a:prstGeom prst="rect">
            <a:avLst/>
          </a:prstGeom>
        </p:spPr>
      </p:pic>
    </p:spTree>
    <p:extLst>
      <p:ext uri="{BB962C8B-B14F-4D97-AF65-F5344CB8AC3E}">
        <p14:creationId xmlns:p14="http://schemas.microsoft.com/office/powerpoint/2010/main" val="203990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CC422D-CAF4-47A8-B4B1-73BDB7BC54F4}"/>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DD2CE72E-0BFE-4066-A467-C8235B4087C4}"/>
              </a:ext>
            </a:extLst>
          </p:cNvPr>
          <p:cNvSpPr>
            <a:spLocks noGrp="1"/>
          </p:cNvSpPr>
          <p:nvPr>
            <p:ph type="sldNum" sz="quarter" idx="12"/>
          </p:nvPr>
        </p:nvSpPr>
        <p:spPr/>
        <p:txBody>
          <a:bodyPr/>
          <a:lstStyle/>
          <a:p>
            <a:fld id="{93C56104-A1EB-432E-93ED-7116AA89C8BE}" type="slidenum">
              <a:rPr lang="en-US" smtClean="0"/>
              <a:pPr/>
              <a:t>24</a:t>
            </a:fld>
            <a:endParaRPr lang="en-US"/>
          </a:p>
        </p:txBody>
      </p:sp>
      <p:pic>
        <p:nvPicPr>
          <p:cNvPr id="5" name="Picture 4">
            <a:extLst>
              <a:ext uri="{FF2B5EF4-FFF2-40B4-BE49-F238E27FC236}">
                <a16:creationId xmlns:a16="http://schemas.microsoft.com/office/drawing/2014/main" id="{F1A632F2-5A5A-43B2-8948-2918EF125118}"/>
              </a:ext>
            </a:extLst>
          </p:cNvPr>
          <p:cNvPicPr>
            <a:picLocks noChangeAspect="1"/>
          </p:cNvPicPr>
          <p:nvPr/>
        </p:nvPicPr>
        <p:blipFill>
          <a:blip r:embed="rId2"/>
          <a:stretch>
            <a:fillRect/>
          </a:stretch>
        </p:blipFill>
        <p:spPr>
          <a:xfrm>
            <a:off x="228600" y="533400"/>
            <a:ext cx="8610600" cy="5334000"/>
          </a:xfrm>
          <a:prstGeom prst="rect">
            <a:avLst/>
          </a:prstGeom>
        </p:spPr>
      </p:pic>
    </p:spTree>
    <p:extLst>
      <p:ext uri="{BB962C8B-B14F-4D97-AF65-F5344CB8AC3E}">
        <p14:creationId xmlns:p14="http://schemas.microsoft.com/office/powerpoint/2010/main" val="2763506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7DF15C-CB45-4FCC-84C4-38B4886DE83E}"/>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C2E67184-5C67-463E-8A6B-A6D4EDCFEB99}"/>
              </a:ext>
            </a:extLst>
          </p:cNvPr>
          <p:cNvSpPr>
            <a:spLocks noGrp="1"/>
          </p:cNvSpPr>
          <p:nvPr>
            <p:ph type="sldNum" sz="quarter" idx="12"/>
          </p:nvPr>
        </p:nvSpPr>
        <p:spPr/>
        <p:txBody>
          <a:bodyPr/>
          <a:lstStyle/>
          <a:p>
            <a:fld id="{93C56104-A1EB-432E-93ED-7116AA89C8BE}" type="slidenum">
              <a:rPr lang="en-US" smtClean="0"/>
              <a:pPr/>
              <a:t>25</a:t>
            </a:fld>
            <a:endParaRPr lang="en-US"/>
          </a:p>
        </p:txBody>
      </p:sp>
      <p:pic>
        <p:nvPicPr>
          <p:cNvPr id="5" name="Picture 4">
            <a:extLst>
              <a:ext uri="{FF2B5EF4-FFF2-40B4-BE49-F238E27FC236}">
                <a16:creationId xmlns:a16="http://schemas.microsoft.com/office/drawing/2014/main" id="{566ACE66-7079-4D88-AFB6-7FBC454C4104}"/>
              </a:ext>
            </a:extLst>
          </p:cNvPr>
          <p:cNvPicPr>
            <a:picLocks noChangeAspect="1"/>
          </p:cNvPicPr>
          <p:nvPr/>
        </p:nvPicPr>
        <p:blipFill>
          <a:blip r:embed="rId2"/>
          <a:stretch>
            <a:fillRect/>
          </a:stretch>
        </p:blipFill>
        <p:spPr>
          <a:xfrm>
            <a:off x="533400" y="609600"/>
            <a:ext cx="8229600" cy="5105400"/>
          </a:xfrm>
          <a:prstGeom prst="rect">
            <a:avLst/>
          </a:prstGeom>
        </p:spPr>
      </p:pic>
    </p:spTree>
    <p:extLst>
      <p:ext uri="{BB962C8B-B14F-4D97-AF65-F5344CB8AC3E}">
        <p14:creationId xmlns:p14="http://schemas.microsoft.com/office/powerpoint/2010/main" val="295587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54744A-8C77-4DDC-AF09-8A39F405E2B2}"/>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515A0029-4054-4C60-928F-AF6A9DB20D44}"/>
              </a:ext>
            </a:extLst>
          </p:cNvPr>
          <p:cNvSpPr>
            <a:spLocks noGrp="1"/>
          </p:cNvSpPr>
          <p:nvPr>
            <p:ph type="sldNum" sz="quarter" idx="12"/>
          </p:nvPr>
        </p:nvSpPr>
        <p:spPr/>
        <p:txBody>
          <a:bodyPr/>
          <a:lstStyle/>
          <a:p>
            <a:fld id="{93C56104-A1EB-432E-93ED-7116AA89C8BE}" type="slidenum">
              <a:rPr lang="en-US" smtClean="0"/>
              <a:pPr/>
              <a:t>26</a:t>
            </a:fld>
            <a:endParaRPr lang="en-US"/>
          </a:p>
        </p:txBody>
      </p:sp>
      <p:pic>
        <p:nvPicPr>
          <p:cNvPr id="5" name="Picture 4">
            <a:extLst>
              <a:ext uri="{FF2B5EF4-FFF2-40B4-BE49-F238E27FC236}">
                <a16:creationId xmlns:a16="http://schemas.microsoft.com/office/drawing/2014/main" id="{73208D3A-E261-4D37-BCA8-363E1214A7C6}"/>
              </a:ext>
            </a:extLst>
          </p:cNvPr>
          <p:cNvPicPr>
            <a:picLocks noChangeAspect="1"/>
          </p:cNvPicPr>
          <p:nvPr/>
        </p:nvPicPr>
        <p:blipFill>
          <a:blip r:embed="rId2"/>
          <a:stretch>
            <a:fillRect/>
          </a:stretch>
        </p:blipFill>
        <p:spPr>
          <a:xfrm>
            <a:off x="0" y="304800"/>
            <a:ext cx="9144000" cy="5486400"/>
          </a:xfrm>
          <a:prstGeom prst="rect">
            <a:avLst/>
          </a:prstGeom>
        </p:spPr>
      </p:pic>
    </p:spTree>
    <p:extLst>
      <p:ext uri="{BB962C8B-B14F-4D97-AF65-F5344CB8AC3E}">
        <p14:creationId xmlns:p14="http://schemas.microsoft.com/office/powerpoint/2010/main" val="3024524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EC29C6-1A5C-489F-BD33-69F9FF8F0928}"/>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FD4EEA77-A6F8-4209-B707-DD49935BF362}"/>
              </a:ext>
            </a:extLst>
          </p:cNvPr>
          <p:cNvSpPr>
            <a:spLocks noGrp="1"/>
          </p:cNvSpPr>
          <p:nvPr>
            <p:ph type="sldNum" sz="quarter" idx="12"/>
          </p:nvPr>
        </p:nvSpPr>
        <p:spPr/>
        <p:txBody>
          <a:bodyPr/>
          <a:lstStyle/>
          <a:p>
            <a:fld id="{93C56104-A1EB-432E-93ED-7116AA89C8BE}" type="slidenum">
              <a:rPr lang="en-US" smtClean="0"/>
              <a:pPr/>
              <a:t>27</a:t>
            </a:fld>
            <a:endParaRPr lang="en-US"/>
          </a:p>
        </p:txBody>
      </p:sp>
      <p:pic>
        <p:nvPicPr>
          <p:cNvPr id="7" name="Picture 6">
            <a:extLst>
              <a:ext uri="{FF2B5EF4-FFF2-40B4-BE49-F238E27FC236}">
                <a16:creationId xmlns:a16="http://schemas.microsoft.com/office/drawing/2014/main" id="{E24FB68A-8D59-4CB7-AB03-0D1AB32AE38E}"/>
              </a:ext>
            </a:extLst>
          </p:cNvPr>
          <p:cNvPicPr>
            <a:picLocks noChangeAspect="1"/>
          </p:cNvPicPr>
          <p:nvPr/>
        </p:nvPicPr>
        <p:blipFill>
          <a:blip r:embed="rId2"/>
          <a:stretch>
            <a:fillRect/>
          </a:stretch>
        </p:blipFill>
        <p:spPr>
          <a:xfrm>
            <a:off x="228600" y="457200"/>
            <a:ext cx="8686800" cy="5486399"/>
          </a:xfrm>
          <a:prstGeom prst="rect">
            <a:avLst/>
          </a:prstGeom>
        </p:spPr>
      </p:pic>
    </p:spTree>
    <p:extLst>
      <p:ext uri="{BB962C8B-B14F-4D97-AF65-F5344CB8AC3E}">
        <p14:creationId xmlns:p14="http://schemas.microsoft.com/office/powerpoint/2010/main" val="53501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7064A1-5229-4A2B-A687-CBE93450CCC3}"/>
              </a:ext>
            </a:extLst>
          </p:cNvPr>
          <p:cNvSpPr>
            <a:spLocks noGrp="1"/>
          </p:cNvSpPr>
          <p:nvPr>
            <p:ph idx="1"/>
          </p:nvPr>
        </p:nvSpPr>
        <p:spPr/>
        <p:txBody>
          <a:bodyPr/>
          <a:lstStyle/>
          <a:p>
            <a:pPr algn="just">
              <a:buFontTx/>
              <a:buNone/>
            </a:pPr>
            <a:r>
              <a:rPr lang="en-GB" altLang="en-TZ" dirty="0"/>
              <a:t>Upon completion of the course, students will be able in a position of:</a:t>
            </a:r>
          </a:p>
          <a:p>
            <a:pPr algn="just"/>
            <a:r>
              <a:rPr lang="en-US" altLang="en-TZ" dirty="0"/>
              <a:t>Ability to define the terminologies used in operating systems.</a:t>
            </a:r>
          </a:p>
          <a:p>
            <a:pPr algn="just"/>
            <a:r>
              <a:rPr lang="en-US" altLang="en-TZ" dirty="0"/>
              <a:t>Ability to explain the concepts in designing , and use of operating systems.</a:t>
            </a:r>
          </a:p>
          <a:p>
            <a:pPr algn="just"/>
            <a:r>
              <a:rPr lang="en-US" altLang="en-TZ" dirty="0"/>
              <a:t>Ability to identify problems encountered by users in operating systems.</a:t>
            </a:r>
          </a:p>
          <a:p>
            <a:pPr algn="just"/>
            <a:r>
              <a:rPr lang="en-US" altLang="en-TZ" dirty="0"/>
              <a:t>Ability to use operating system tools efficiently.</a:t>
            </a:r>
          </a:p>
          <a:p>
            <a:pPr marL="109728" indent="0">
              <a:buNone/>
            </a:pPr>
            <a:endParaRPr lang="en-TZ" dirty="0"/>
          </a:p>
        </p:txBody>
      </p:sp>
      <p:sp>
        <p:nvSpPr>
          <p:cNvPr id="3" name="Footer Placeholder 2">
            <a:extLst>
              <a:ext uri="{FF2B5EF4-FFF2-40B4-BE49-F238E27FC236}">
                <a16:creationId xmlns:a16="http://schemas.microsoft.com/office/drawing/2014/main" id="{4092EB41-00F5-41F4-9659-74A42CE4E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40334E-A450-4F56-9867-0D816672D3F5}"/>
              </a:ext>
            </a:extLst>
          </p:cNvPr>
          <p:cNvSpPr>
            <a:spLocks noGrp="1"/>
          </p:cNvSpPr>
          <p:nvPr>
            <p:ph type="sldNum" sz="quarter" idx="12"/>
          </p:nvPr>
        </p:nvSpPr>
        <p:spPr/>
        <p:txBody>
          <a:bodyPr/>
          <a:lstStyle/>
          <a:p>
            <a:fld id="{93C56104-A1EB-432E-93ED-7116AA89C8BE}" type="slidenum">
              <a:rPr lang="en-US" smtClean="0"/>
              <a:pPr/>
              <a:t>3</a:t>
            </a:fld>
            <a:endParaRPr lang="en-US"/>
          </a:p>
        </p:txBody>
      </p:sp>
      <p:sp>
        <p:nvSpPr>
          <p:cNvPr id="5" name="Title 4">
            <a:extLst>
              <a:ext uri="{FF2B5EF4-FFF2-40B4-BE49-F238E27FC236}">
                <a16:creationId xmlns:a16="http://schemas.microsoft.com/office/drawing/2014/main" id="{31F6955F-4D65-4168-8B5B-15F2EF41685C}"/>
              </a:ext>
            </a:extLst>
          </p:cNvPr>
          <p:cNvSpPr>
            <a:spLocks noGrp="1"/>
          </p:cNvSpPr>
          <p:nvPr>
            <p:ph type="title"/>
          </p:nvPr>
        </p:nvSpPr>
        <p:spPr/>
        <p:txBody>
          <a:bodyPr/>
          <a:lstStyle/>
          <a:p>
            <a:pPr algn="ctr"/>
            <a:r>
              <a:rPr lang="en-US" altLang="en-TZ" dirty="0"/>
              <a:t>Learning outcomes </a:t>
            </a:r>
            <a:endParaRPr lang="en-TZ" dirty="0"/>
          </a:p>
        </p:txBody>
      </p:sp>
    </p:spTree>
    <p:extLst>
      <p:ext uri="{BB962C8B-B14F-4D97-AF65-F5344CB8AC3E}">
        <p14:creationId xmlns:p14="http://schemas.microsoft.com/office/powerpoint/2010/main" val="249617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34DE96-8657-4097-B575-2747A8AF2AEF}"/>
              </a:ext>
            </a:extLst>
          </p:cNvPr>
          <p:cNvSpPr>
            <a:spLocks noGrp="1"/>
          </p:cNvSpPr>
          <p:nvPr>
            <p:ph idx="1"/>
          </p:nvPr>
        </p:nvSpPr>
        <p:spPr/>
        <p:txBody>
          <a:bodyPr/>
          <a:lstStyle/>
          <a:p>
            <a:pPr>
              <a:buFontTx/>
              <a:buNone/>
            </a:pPr>
            <a:endParaRPr lang="en-US" altLang="en-TZ" dirty="0"/>
          </a:p>
          <a:p>
            <a:pPr algn="just">
              <a:buFont typeface="Wingdings" panose="05000000000000000000" pitchFamily="2" charset="2"/>
              <a:buChar char="Ø"/>
            </a:pPr>
            <a:r>
              <a:rPr lang="en-US" altLang="en-TZ" dirty="0">
                <a:latin typeface="Times New Roman" panose="02020603050405020304" pitchFamily="18" charset="0"/>
                <a:cs typeface="Times New Roman" panose="02020603050405020304" pitchFamily="18" charset="0"/>
              </a:rPr>
              <a:t>Ability to work effectively under multiuser operating systems</a:t>
            </a:r>
          </a:p>
          <a:p>
            <a:pPr marL="109728" indent="0" algn="just">
              <a:buNone/>
            </a:pPr>
            <a:endParaRPr lang="en-US" altLang="en-TZ"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TZ" dirty="0">
                <a:latin typeface="Times New Roman" panose="02020603050405020304" pitchFamily="18" charset="0"/>
                <a:cs typeface="Times New Roman" panose="02020603050405020304" pitchFamily="18" charset="0"/>
              </a:rPr>
              <a:t>Ability to install and configure most commonly used operating system</a:t>
            </a:r>
          </a:p>
          <a:p>
            <a:pPr>
              <a:buFontTx/>
              <a:buNone/>
            </a:pPr>
            <a:endParaRPr lang="en-US" altLang="en-TZ" dirty="0"/>
          </a:p>
          <a:p>
            <a:endParaRPr lang="en-TZ" dirty="0"/>
          </a:p>
        </p:txBody>
      </p:sp>
      <p:sp>
        <p:nvSpPr>
          <p:cNvPr id="3" name="Footer Placeholder 2">
            <a:extLst>
              <a:ext uri="{FF2B5EF4-FFF2-40B4-BE49-F238E27FC236}">
                <a16:creationId xmlns:a16="http://schemas.microsoft.com/office/drawing/2014/main" id="{B9B5A218-C4F0-42B4-B0CA-495CEAC37E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CC6B7F-B4AF-493D-91FF-668B7044B8C4}"/>
              </a:ext>
            </a:extLst>
          </p:cNvPr>
          <p:cNvSpPr>
            <a:spLocks noGrp="1"/>
          </p:cNvSpPr>
          <p:nvPr>
            <p:ph type="sldNum" sz="quarter" idx="12"/>
          </p:nvPr>
        </p:nvSpPr>
        <p:spPr/>
        <p:txBody>
          <a:bodyPr/>
          <a:lstStyle/>
          <a:p>
            <a:fld id="{93C56104-A1EB-432E-93ED-7116AA89C8BE}" type="slidenum">
              <a:rPr lang="en-US" smtClean="0"/>
              <a:pPr/>
              <a:t>4</a:t>
            </a:fld>
            <a:endParaRPr lang="en-US"/>
          </a:p>
        </p:txBody>
      </p:sp>
      <p:sp>
        <p:nvSpPr>
          <p:cNvPr id="5" name="Title 4">
            <a:extLst>
              <a:ext uri="{FF2B5EF4-FFF2-40B4-BE49-F238E27FC236}">
                <a16:creationId xmlns:a16="http://schemas.microsoft.com/office/drawing/2014/main" id="{C6718582-D844-488C-85EA-7E6A0CFAF4A0}"/>
              </a:ext>
            </a:extLst>
          </p:cNvPr>
          <p:cNvSpPr>
            <a:spLocks noGrp="1"/>
          </p:cNvSpPr>
          <p:nvPr>
            <p:ph type="title"/>
          </p:nvPr>
        </p:nvSpPr>
        <p:spPr/>
        <p:txBody>
          <a:bodyPr/>
          <a:lstStyle/>
          <a:p>
            <a:pPr algn="ctr"/>
            <a:r>
              <a:rPr lang="en-US" altLang="en-TZ" dirty="0" err="1"/>
              <a:t>Contd</a:t>
            </a:r>
            <a:r>
              <a:rPr lang="en-US" altLang="en-TZ" dirty="0"/>
              <a:t>…</a:t>
            </a:r>
            <a:endParaRPr lang="en-TZ" dirty="0"/>
          </a:p>
        </p:txBody>
      </p:sp>
    </p:spTree>
    <p:extLst>
      <p:ext uri="{BB962C8B-B14F-4D97-AF65-F5344CB8AC3E}">
        <p14:creationId xmlns:p14="http://schemas.microsoft.com/office/powerpoint/2010/main" val="70710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D632C1-978B-4034-9094-4BB693AEB72C}"/>
              </a:ext>
            </a:extLst>
          </p:cNvPr>
          <p:cNvSpPr>
            <a:spLocks noGrp="1"/>
          </p:cNvSpPr>
          <p:nvPr>
            <p:ph idx="1"/>
          </p:nvPr>
        </p:nvSpPr>
        <p:spPr/>
        <p:txBody>
          <a:bodyPr/>
          <a:lstStyle/>
          <a:p>
            <a:pPr marL="109728" indent="0">
              <a:buNone/>
            </a:pPr>
            <a:r>
              <a:rPr lang="en-US" altLang="en-TZ" dirty="0"/>
              <a:t>This module will be conducted through lectures, laboratory work and tutorials</a:t>
            </a:r>
          </a:p>
          <a:p>
            <a:pPr>
              <a:buFont typeface="Wingdings" panose="05000000000000000000" pitchFamily="2" charset="2"/>
              <a:buChar char="Ø"/>
            </a:pPr>
            <a:r>
              <a:rPr lang="en-US" altLang="en-TZ" dirty="0"/>
              <a:t>Operating system definition</a:t>
            </a:r>
          </a:p>
          <a:p>
            <a:pPr>
              <a:buFont typeface="Wingdings" panose="05000000000000000000" pitchFamily="2" charset="2"/>
              <a:buChar char="Ø"/>
            </a:pPr>
            <a:r>
              <a:rPr lang="en-US" altLang="en-TZ" dirty="0"/>
              <a:t>Historical development of operating systems</a:t>
            </a:r>
          </a:p>
          <a:p>
            <a:pPr>
              <a:buFont typeface="Wingdings" panose="05000000000000000000" pitchFamily="2" charset="2"/>
              <a:buChar char="Ø"/>
            </a:pPr>
            <a:r>
              <a:rPr lang="en-US" altLang="en-TZ" dirty="0"/>
              <a:t>Processors, memory, clocks, terminals, disks, network interfaces and </a:t>
            </a:r>
            <a:r>
              <a:rPr lang="en-US" altLang="en-TZ" dirty="0" err="1"/>
              <a:t>i</a:t>
            </a:r>
            <a:r>
              <a:rPr lang="en-US" altLang="en-TZ" dirty="0"/>
              <a:t>/o devices.</a:t>
            </a:r>
          </a:p>
          <a:p>
            <a:pPr>
              <a:buFont typeface="Wingdings" panose="05000000000000000000" pitchFamily="2" charset="2"/>
              <a:buChar char="Ø"/>
            </a:pPr>
            <a:r>
              <a:rPr lang="en-US" altLang="en-TZ" dirty="0"/>
              <a:t>Key mechanisms of operating systems: </a:t>
            </a:r>
          </a:p>
          <a:p>
            <a:pPr marL="109728" indent="0">
              <a:buNone/>
            </a:pPr>
            <a:r>
              <a:rPr lang="en-US" altLang="en-TZ" dirty="0"/>
              <a:t> Processes, memory management, file       system  protection and security</a:t>
            </a:r>
          </a:p>
          <a:p>
            <a:pPr>
              <a:buFont typeface="Wingdings" panose="05000000000000000000" pitchFamily="2" charset="2"/>
              <a:buChar char="Ø"/>
            </a:pPr>
            <a:endParaRPr lang="en-TZ" dirty="0"/>
          </a:p>
        </p:txBody>
      </p:sp>
      <p:sp>
        <p:nvSpPr>
          <p:cNvPr id="3" name="Footer Placeholder 2">
            <a:extLst>
              <a:ext uri="{FF2B5EF4-FFF2-40B4-BE49-F238E27FC236}">
                <a16:creationId xmlns:a16="http://schemas.microsoft.com/office/drawing/2014/main" id="{715146EA-9EE6-4738-B60D-B1625F6CFF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26725-7970-4A07-B475-4E30E0FCD907}"/>
              </a:ext>
            </a:extLst>
          </p:cNvPr>
          <p:cNvSpPr>
            <a:spLocks noGrp="1"/>
          </p:cNvSpPr>
          <p:nvPr>
            <p:ph type="sldNum" sz="quarter" idx="12"/>
          </p:nvPr>
        </p:nvSpPr>
        <p:spPr/>
        <p:txBody>
          <a:bodyPr/>
          <a:lstStyle/>
          <a:p>
            <a:fld id="{93C56104-A1EB-432E-93ED-7116AA89C8BE}" type="slidenum">
              <a:rPr lang="en-US" smtClean="0"/>
              <a:pPr/>
              <a:t>5</a:t>
            </a:fld>
            <a:endParaRPr lang="en-US"/>
          </a:p>
        </p:txBody>
      </p:sp>
      <p:sp>
        <p:nvSpPr>
          <p:cNvPr id="5" name="Title 4">
            <a:extLst>
              <a:ext uri="{FF2B5EF4-FFF2-40B4-BE49-F238E27FC236}">
                <a16:creationId xmlns:a16="http://schemas.microsoft.com/office/drawing/2014/main" id="{AF268B1B-C34F-4864-B8BE-88452397EBB5}"/>
              </a:ext>
            </a:extLst>
          </p:cNvPr>
          <p:cNvSpPr>
            <a:spLocks noGrp="1"/>
          </p:cNvSpPr>
          <p:nvPr>
            <p:ph type="title"/>
          </p:nvPr>
        </p:nvSpPr>
        <p:spPr/>
        <p:txBody>
          <a:bodyPr/>
          <a:lstStyle/>
          <a:p>
            <a:r>
              <a:rPr lang="en-US" altLang="en-TZ" dirty="0">
                <a:latin typeface="Times New Roman" panose="02020603050405020304" pitchFamily="18" charset="0"/>
                <a:cs typeface="Times New Roman" panose="02020603050405020304" pitchFamily="18" charset="0"/>
              </a:rPr>
              <a:t>COURSE CONTENT</a:t>
            </a:r>
            <a:endParaRPr lang="en-T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16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78AFD4-037A-4CCC-8C83-023D6A7B4B94}"/>
              </a:ext>
            </a:extLst>
          </p:cNvPr>
          <p:cNvSpPr>
            <a:spLocks noGrp="1"/>
          </p:cNvSpPr>
          <p:nvPr>
            <p:ph idx="1"/>
          </p:nvPr>
        </p:nvSpPr>
        <p:spPr/>
        <p:txBody>
          <a:bodyPr/>
          <a:lstStyle/>
          <a:p>
            <a:r>
              <a:rPr lang="en-US" altLang="en-TZ" dirty="0"/>
              <a:t>Stallings, w. Operating Systems , 3</a:t>
            </a:r>
            <a:r>
              <a:rPr lang="en-US" altLang="en-TZ" baseline="30000" dirty="0"/>
              <a:t>rd</a:t>
            </a:r>
            <a:r>
              <a:rPr lang="en-US" altLang="en-TZ" dirty="0"/>
              <a:t> Ed : Prentice  Hall</a:t>
            </a:r>
          </a:p>
          <a:p>
            <a:endParaRPr lang="en-TZ" dirty="0"/>
          </a:p>
        </p:txBody>
      </p:sp>
      <p:sp>
        <p:nvSpPr>
          <p:cNvPr id="3" name="Footer Placeholder 2">
            <a:extLst>
              <a:ext uri="{FF2B5EF4-FFF2-40B4-BE49-F238E27FC236}">
                <a16:creationId xmlns:a16="http://schemas.microsoft.com/office/drawing/2014/main" id="{AEC76965-D530-456C-B8C0-D1906C77C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7B142-24A7-44BE-9A02-73E400A869B8}"/>
              </a:ext>
            </a:extLst>
          </p:cNvPr>
          <p:cNvSpPr>
            <a:spLocks noGrp="1"/>
          </p:cNvSpPr>
          <p:nvPr>
            <p:ph type="sldNum" sz="quarter" idx="12"/>
          </p:nvPr>
        </p:nvSpPr>
        <p:spPr/>
        <p:txBody>
          <a:bodyPr/>
          <a:lstStyle/>
          <a:p>
            <a:fld id="{93C56104-A1EB-432E-93ED-7116AA89C8BE}" type="slidenum">
              <a:rPr lang="en-US" smtClean="0"/>
              <a:pPr/>
              <a:t>6</a:t>
            </a:fld>
            <a:endParaRPr lang="en-US"/>
          </a:p>
        </p:txBody>
      </p:sp>
      <p:sp>
        <p:nvSpPr>
          <p:cNvPr id="5" name="Title 4">
            <a:extLst>
              <a:ext uri="{FF2B5EF4-FFF2-40B4-BE49-F238E27FC236}">
                <a16:creationId xmlns:a16="http://schemas.microsoft.com/office/drawing/2014/main" id="{9D49E200-6E64-491F-927F-FD358CCBAB34}"/>
              </a:ext>
            </a:extLst>
          </p:cNvPr>
          <p:cNvSpPr>
            <a:spLocks noGrp="1"/>
          </p:cNvSpPr>
          <p:nvPr>
            <p:ph type="title"/>
          </p:nvPr>
        </p:nvSpPr>
        <p:spPr/>
        <p:txBody>
          <a:bodyPr/>
          <a:lstStyle/>
          <a:p>
            <a:r>
              <a:rPr lang="en-US" altLang="en-TZ" dirty="0"/>
              <a:t>REFERENCES</a:t>
            </a:r>
            <a:endParaRPr lang="en-TZ" dirty="0"/>
          </a:p>
        </p:txBody>
      </p:sp>
    </p:spTree>
    <p:extLst>
      <p:ext uri="{BB962C8B-B14F-4D97-AF65-F5344CB8AC3E}">
        <p14:creationId xmlns:p14="http://schemas.microsoft.com/office/powerpoint/2010/main" val="54103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5A7A26-281E-4A2E-B708-33CAB52C91EA}"/>
              </a:ext>
            </a:extLst>
          </p:cNvPr>
          <p:cNvSpPr>
            <a:spLocks noGrp="1"/>
          </p:cNvSpPr>
          <p:nvPr>
            <p:ph idx="1"/>
          </p:nvPr>
        </p:nvSpPr>
        <p:spPr/>
        <p:txBody>
          <a:bodyPr/>
          <a:lstStyle/>
          <a:p>
            <a:pPr marL="109728" indent="0">
              <a:buNone/>
            </a:pPr>
            <a:endParaRPr lang="en-US" dirty="0"/>
          </a:p>
          <a:p>
            <a:pPr marL="109728" indent="0">
              <a:buNone/>
            </a:pPr>
            <a:endParaRPr lang="en-US" dirty="0"/>
          </a:p>
          <a:p>
            <a:pPr marL="109728" indent="0">
              <a:buNone/>
            </a:pPr>
            <a:endParaRPr lang="en-US" dirty="0"/>
          </a:p>
          <a:p>
            <a:pPr marL="109728" indent="0">
              <a:buNone/>
            </a:pPr>
            <a:endParaRPr lang="en-US" altLang="en-TZ" dirty="0"/>
          </a:p>
          <a:p>
            <a:pPr marL="109728" indent="0">
              <a:buNone/>
            </a:pPr>
            <a:endParaRPr lang="en-US" altLang="en-TZ" dirty="0"/>
          </a:p>
          <a:p>
            <a:pPr marL="109728" indent="0">
              <a:buNone/>
            </a:pPr>
            <a:r>
              <a:rPr lang="en-US" altLang="en-TZ" dirty="0"/>
              <a:t>                             Lecture one</a:t>
            </a:r>
          </a:p>
        </p:txBody>
      </p:sp>
      <p:sp>
        <p:nvSpPr>
          <p:cNvPr id="3" name="Footer Placeholder 2">
            <a:extLst>
              <a:ext uri="{FF2B5EF4-FFF2-40B4-BE49-F238E27FC236}">
                <a16:creationId xmlns:a16="http://schemas.microsoft.com/office/drawing/2014/main" id="{1A574E43-4605-43E4-B3AE-EEA292D537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4B23E-F39E-4A2C-93AD-6527DC760D60}"/>
              </a:ext>
            </a:extLst>
          </p:cNvPr>
          <p:cNvSpPr>
            <a:spLocks noGrp="1"/>
          </p:cNvSpPr>
          <p:nvPr>
            <p:ph type="sldNum" sz="quarter" idx="12"/>
          </p:nvPr>
        </p:nvSpPr>
        <p:spPr/>
        <p:txBody>
          <a:bodyPr/>
          <a:lstStyle/>
          <a:p>
            <a:fld id="{93C56104-A1EB-432E-93ED-7116AA89C8BE}" type="slidenum">
              <a:rPr lang="en-US" smtClean="0"/>
              <a:pPr/>
              <a:t>7</a:t>
            </a:fld>
            <a:endParaRPr lang="en-US"/>
          </a:p>
        </p:txBody>
      </p:sp>
      <p:sp>
        <p:nvSpPr>
          <p:cNvPr id="5" name="Title 4">
            <a:extLst>
              <a:ext uri="{FF2B5EF4-FFF2-40B4-BE49-F238E27FC236}">
                <a16:creationId xmlns:a16="http://schemas.microsoft.com/office/drawing/2014/main" id="{CD0DEC96-97DC-4E38-9D5D-71D13A9D0AF5}"/>
              </a:ext>
            </a:extLst>
          </p:cNvPr>
          <p:cNvSpPr>
            <a:spLocks noGrp="1"/>
          </p:cNvSpPr>
          <p:nvPr>
            <p:ph type="title"/>
          </p:nvPr>
        </p:nvSpPr>
        <p:spPr/>
        <p:txBody>
          <a:bodyPr/>
          <a:lstStyle/>
          <a:p>
            <a:r>
              <a:rPr lang="en-US" altLang="en-TZ" dirty="0"/>
              <a:t>Operating System Overview</a:t>
            </a:r>
            <a:endParaRPr lang="en-TZ" dirty="0"/>
          </a:p>
        </p:txBody>
      </p:sp>
    </p:spTree>
    <p:extLst>
      <p:ext uri="{BB962C8B-B14F-4D97-AF65-F5344CB8AC3E}">
        <p14:creationId xmlns:p14="http://schemas.microsoft.com/office/powerpoint/2010/main" val="112426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4A7B27-7357-4D0F-80DF-B6E7474CF941}"/>
              </a:ext>
            </a:extLst>
          </p:cNvPr>
          <p:cNvSpPr>
            <a:spLocks noGrp="1"/>
          </p:cNvSpPr>
          <p:nvPr>
            <p:ph idx="1"/>
          </p:nvPr>
        </p:nvSpPr>
        <p:spPr/>
        <p:txBody>
          <a:bodyPr/>
          <a:lstStyle/>
          <a:p>
            <a:r>
              <a:rPr lang="en-US" altLang="en-TZ" dirty="0"/>
              <a:t>A program that controls the execution of application programs</a:t>
            </a:r>
          </a:p>
          <a:p>
            <a:r>
              <a:rPr lang="en-US" altLang="en-TZ" dirty="0"/>
              <a:t>An interface between applications and hardware</a:t>
            </a:r>
          </a:p>
          <a:p>
            <a:r>
              <a:rPr lang="en-US" altLang="en-TZ" dirty="0"/>
              <a:t>A program that acts as an intermediary between a user of a computer and the computer hardware</a:t>
            </a:r>
          </a:p>
          <a:p>
            <a:pPr marL="109728" indent="0">
              <a:buNone/>
            </a:pPr>
            <a:endParaRPr lang="en-TZ" dirty="0"/>
          </a:p>
        </p:txBody>
      </p:sp>
      <p:sp>
        <p:nvSpPr>
          <p:cNvPr id="3" name="Footer Placeholder 2">
            <a:extLst>
              <a:ext uri="{FF2B5EF4-FFF2-40B4-BE49-F238E27FC236}">
                <a16:creationId xmlns:a16="http://schemas.microsoft.com/office/drawing/2014/main" id="{7160065F-F630-4712-A295-0F99474645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5D7D2-B266-4827-B74B-8A30B73A5742}"/>
              </a:ext>
            </a:extLst>
          </p:cNvPr>
          <p:cNvSpPr>
            <a:spLocks noGrp="1"/>
          </p:cNvSpPr>
          <p:nvPr>
            <p:ph type="sldNum" sz="quarter" idx="12"/>
          </p:nvPr>
        </p:nvSpPr>
        <p:spPr/>
        <p:txBody>
          <a:bodyPr/>
          <a:lstStyle/>
          <a:p>
            <a:fld id="{93C56104-A1EB-432E-93ED-7116AA89C8BE}" type="slidenum">
              <a:rPr lang="en-US" smtClean="0"/>
              <a:pPr/>
              <a:t>8</a:t>
            </a:fld>
            <a:endParaRPr lang="en-US"/>
          </a:p>
        </p:txBody>
      </p:sp>
      <p:sp>
        <p:nvSpPr>
          <p:cNvPr id="5" name="Title 4">
            <a:extLst>
              <a:ext uri="{FF2B5EF4-FFF2-40B4-BE49-F238E27FC236}">
                <a16:creationId xmlns:a16="http://schemas.microsoft.com/office/drawing/2014/main" id="{BE700BD7-3E71-472F-B331-9508B95B34E6}"/>
              </a:ext>
            </a:extLst>
          </p:cNvPr>
          <p:cNvSpPr>
            <a:spLocks noGrp="1"/>
          </p:cNvSpPr>
          <p:nvPr>
            <p:ph type="title"/>
          </p:nvPr>
        </p:nvSpPr>
        <p:spPr/>
        <p:txBody>
          <a:bodyPr/>
          <a:lstStyle/>
          <a:p>
            <a:r>
              <a:rPr lang="en-US" altLang="en-TZ" dirty="0">
                <a:solidFill>
                  <a:schemeClr val="accent3"/>
                </a:solidFill>
              </a:rPr>
              <a:t>What is an operating System?</a:t>
            </a:r>
            <a:endParaRPr lang="en-TZ" dirty="0">
              <a:solidFill>
                <a:schemeClr val="accent3"/>
              </a:solidFill>
            </a:endParaRPr>
          </a:p>
        </p:txBody>
      </p:sp>
    </p:spTree>
    <p:extLst>
      <p:ext uri="{BB962C8B-B14F-4D97-AF65-F5344CB8AC3E}">
        <p14:creationId xmlns:p14="http://schemas.microsoft.com/office/powerpoint/2010/main" val="785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AE81C5-5DB6-4D30-8D9C-E0B988801E1E}"/>
              </a:ext>
            </a:extLst>
          </p:cNvPr>
          <p:cNvSpPr>
            <a:spLocks noGrp="1"/>
          </p:cNvSpPr>
          <p:nvPr>
            <p:ph idx="1"/>
          </p:nvPr>
        </p:nvSpPr>
        <p:spPr/>
        <p:txBody>
          <a:bodyPr/>
          <a:lstStyle/>
          <a:p>
            <a:pPr>
              <a:buFont typeface="Wingdings" panose="05000000000000000000" pitchFamily="2" charset="2"/>
              <a:buChar char="Ø"/>
            </a:pPr>
            <a:r>
              <a:rPr lang="en-US" b="0" i="0" dirty="0">
                <a:solidFill>
                  <a:srgbClr val="000000"/>
                </a:solidFill>
                <a:effectLst/>
                <a:latin typeface="Arial" panose="020B0604020202020204" pitchFamily="34" charset="0"/>
              </a:rPr>
              <a:t>An operating system is a program that acts as an interface between the user and the computer hardware and controls the execution of all kinds of programs.</a:t>
            </a:r>
          </a:p>
          <a:p>
            <a:pPr>
              <a:buFont typeface="Wingdings" panose="05000000000000000000" pitchFamily="2" charset="2"/>
              <a:buChar char="Ø"/>
            </a:pPr>
            <a:endParaRPr lang="en-US" dirty="0">
              <a:solidFill>
                <a:srgbClr val="000000"/>
              </a:solidFill>
              <a:latin typeface="Arial" panose="020B0604020202020204" pitchFamily="34" charset="0"/>
            </a:endParaRPr>
          </a:p>
          <a:p>
            <a:pPr marL="109728" indent="0">
              <a:buNone/>
            </a:pPr>
            <a:endParaRPr lang="en-TZ" dirty="0"/>
          </a:p>
        </p:txBody>
      </p:sp>
      <p:sp>
        <p:nvSpPr>
          <p:cNvPr id="3" name="Footer Placeholder 2">
            <a:extLst>
              <a:ext uri="{FF2B5EF4-FFF2-40B4-BE49-F238E27FC236}">
                <a16:creationId xmlns:a16="http://schemas.microsoft.com/office/drawing/2014/main" id="{1D3B157F-6092-41E2-8566-7B7D3527C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246165-D1BB-4D3A-817B-DB73BDA903C9}"/>
              </a:ext>
            </a:extLst>
          </p:cNvPr>
          <p:cNvSpPr>
            <a:spLocks noGrp="1"/>
          </p:cNvSpPr>
          <p:nvPr>
            <p:ph type="sldNum" sz="quarter" idx="12"/>
          </p:nvPr>
        </p:nvSpPr>
        <p:spPr/>
        <p:txBody>
          <a:bodyPr/>
          <a:lstStyle/>
          <a:p>
            <a:fld id="{93C56104-A1EB-432E-93ED-7116AA89C8BE}" type="slidenum">
              <a:rPr lang="en-US" smtClean="0"/>
              <a:pPr/>
              <a:t>9</a:t>
            </a:fld>
            <a:endParaRPr lang="en-US"/>
          </a:p>
        </p:txBody>
      </p:sp>
      <p:sp>
        <p:nvSpPr>
          <p:cNvPr id="5" name="Title 4">
            <a:extLst>
              <a:ext uri="{FF2B5EF4-FFF2-40B4-BE49-F238E27FC236}">
                <a16:creationId xmlns:a16="http://schemas.microsoft.com/office/drawing/2014/main" id="{CD27C2FA-F197-46E8-A97F-56EF3CC553B9}"/>
              </a:ext>
            </a:extLst>
          </p:cNvPr>
          <p:cNvSpPr>
            <a:spLocks noGrp="1"/>
          </p:cNvSpPr>
          <p:nvPr>
            <p:ph type="title"/>
          </p:nvPr>
        </p:nvSpPr>
        <p:spPr/>
        <p:txBody>
          <a:bodyPr/>
          <a:lstStyle/>
          <a:p>
            <a:r>
              <a:rPr lang="en-US" dirty="0" err="1"/>
              <a:t>Cont</a:t>
            </a:r>
            <a:r>
              <a:rPr lang="en-US" dirty="0"/>
              <a:t>……</a:t>
            </a:r>
            <a:endParaRPr lang="en-TZ" dirty="0"/>
          </a:p>
        </p:txBody>
      </p:sp>
      <p:pic>
        <p:nvPicPr>
          <p:cNvPr id="7" name="Picture 6">
            <a:extLst>
              <a:ext uri="{FF2B5EF4-FFF2-40B4-BE49-F238E27FC236}">
                <a16:creationId xmlns:a16="http://schemas.microsoft.com/office/drawing/2014/main" id="{578876F8-30ED-4CD2-BE7A-CC14DCA1249D}"/>
              </a:ext>
            </a:extLst>
          </p:cNvPr>
          <p:cNvPicPr>
            <a:picLocks noChangeAspect="1"/>
          </p:cNvPicPr>
          <p:nvPr/>
        </p:nvPicPr>
        <p:blipFill>
          <a:blip r:embed="rId2"/>
          <a:stretch>
            <a:fillRect/>
          </a:stretch>
        </p:blipFill>
        <p:spPr>
          <a:xfrm>
            <a:off x="2366962" y="3124200"/>
            <a:ext cx="4410075" cy="2946781"/>
          </a:xfrm>
          <a:prstGeom prst="rect">
            <a:avLst/>
          </a:prstGeom>
        </p:spPr>
      </p:pic>
    </p:spTree>
    <p:extLst>
      <p:ext uri="{BB962C8B-B14F-4D97-AF65-F5344CB8AC3E}">
        <p14:creationId xmlns:p14="http://schemas.microsoft.com/office/powerpoint/2010/main" val="1817989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462</TotalTime>
  <Words>487</Words>
  <Application>Microsoft Office PowerPoint</Application>
  <PresentationFormat>On-screen Show (4:3)</PresentationFormat>
  <Paragraphs>111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Lucida Sans Unicode</vt:lpstr>
      <vt:lpstr>Tahoma</vt:lpstr>
      <vt:lpstr>Times New Roman</vt:lpstr>
      <vt:lpstr>Verdana</vt:lpstr>
      <vt:lpstr>Wingdings</vt:lpstr>
      <vt:lpstr>Wingdings 2</vt:lpstr>
      <vt:lpstr>Wingdings 3</vt:lpstr>
      <vt:lpstr>Concourse</vt:lpstr>
      <vt:lpstr>      Operating Systems(COB 3136)</vt:lpstr>
      <vt:lpstr>Course objectives </vt:lpstr>
      <vt:lpstr>Learning outcomes </vt:lpstr>
      <vt:lpstr>Contd…</vt:lpstr>
      <vt:lpstr>COURSE CONTENT</vt:lpstr>
      <vt:lpstr>REFERENCES</vt:lpstr>
      <vt:lpstr>Operating System Overview</vt:lpstr>
      <vt:lpstr>What is an operating System?</vt:lpstr>
      <vt:lpstr>Cont……</vt:lpstr>
      <vt:lpstr>OS  contd….</vt:lpstr>
      <vt:lpstr>What are the goals of OS?</vt:lpstr>
      <vt:lpstr>Operating System Objectives</vt:lpstr>
      <vt:lpstr>Layers of Computer System</vt:lpstr>
      <vt:lpstr>Tasks of the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 600 – BUSINESS RESEARCH METHODS</dc:title>
  <dc:creator>udom</dc:creator>
  <cp:lastModifiedBy>255717421038</cp:lastModifiedBy>
  <cp:revision>30</cp:revision>
  <dcterms:created xsi:type="dcterms:W3CDTF">2010-01-19T02:52:09Z</dcterms:created>
  <dcterms:modified xsi:type="dcterms:W3CDTF">2021-11-11T08:16:40Z</dcterms:modified>
</cp:coreProperties>
</file>