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62" r:id="rId3"/>
    <p:sldId id="263" r:id="rId4"/>
    <p:sldId id="320" r:id="rId5"/>
    <p:sldId id="264" r:id="rId6"/>
    <p:sldId id="321" r:id="rId7"/>
    <p:sldId id="265" r:id="rId8"/>
    <p:sldId id="266" r:id="rId9"/>
    <p:sldId id="267" r:id="rId10"/>
    <p:sldId id="322" r:id="rId11"/>
    <p:sldId id="323" r:id="rId12"/>
    <p:sldId id="324" r:id="rId13"/>
    <p:sldId id="271" r:id="rId14"/>
    <p:sldId id="272" r:id="rId15"/>
    <p:sldId id="274" r:id="rId16"/>
    <p:sldId id="314" r:id="rId17"/>
    <p:sldId id="315" r:id="rId18"/>
    <p:sldId id="325" r:id="rId19"/>
    <p:sldId id="326" r:id="rId20"/>
    <p:sldId id="275" r:id="rId21"/>
    <p:sldId id="276" r:id="rId22"/>
    <p:sldId id="316" r:id="rId23"/>
    <p:sldId id="31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893FC2-433B-40A1-BC1A-6B6E8CC4D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290B1-E657-44F7-8A7C-30C72BE4E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3C4CF-2A07-4CEB-92B3-3F1EAB41B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3857E-BA2F-4B5B-891B-86AC9F0E0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B828F-B2BD-49CF-BDBC-0305F9F44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D827-EB9C-4462-95F6-48957CB42B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81F33-9DFC-460D-8BDE-A564A3D28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56E9C-54AC-414E-9347-7038AABA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28FC-B442-4475-962D-DAFCF7A2A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2950E-8C56-4579-A271-BD8AD8C50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0E5FE-2787-4156-B819-643483D8D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638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638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7491BA25-D753-4ED0-A750-AF398EC60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THREADS</a:t>
            </a:r>
          </a:p>
        </p:txBody>
      </p:sp>
      <p:sp>
        <p:nvSpPr>
          <p:cNvPr id="4099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/>
              <a:t>Objective: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/>
              <a:t>To be acquainted with:</a:t>
            </a:r>
          </a:p>
          <a:p>
            <a:pPr marL="609600" indent="-609600" eaLnBrk="1" hangingPunct="1"/>
            <a:r>
              <a:rPr lang="en-US" sz="2800" dirty="0"/>
              <a:t>The definitions of 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1"/>
            <a:ext cx="83057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58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most popular threading models</a:t>
            </a:r>
          </a:p>
          <a:p>
            <a:pPr lvl="1" eaLnBrk="1" hangingPunct="1"/>
            <a:r>
              <a:rPr lang="en-US" dirty="0"/>
              <a:t>User-level threads</a:t>
            </a:r>
          </a:p>
          <a:p>
            <a:pPr lvl="1" eaLnBrk="1" hangingPunct="1"/>
            <a:r>
              <a:rPr lang="en-US" dirty="0"/>
              <a:t>Kernel-level threads</a:t>
            </a:r>
          </a:p>
          <a:p>
            <a:pPr lvl="1" eaLnBrk="1" hangingPunct="1"/>
            <a:r>
              <a:rPr lang="en-US" dirty="0"/>
              <a:t>Combination of user- and kernel-level threads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           User –Level  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User-level threads perform threading operations in user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Threads are created by runtime libraries that cannot execute privileged instructions or access kernel primitives directly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User-level thread implementation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Many-to-one thread mappings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Operating system maps all threads in a multithreaded process to single execution context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User-level libraries can schedule its threads to optimize performance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Synchronization performed outside kernel, avoids context switches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portable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Kernel –Level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Kernel-level threads attempt to address the limitations of user-level threads by mapping each thread to its own execution context</a:t>
            </a:r>
          </a:p>
          <a:p>
            <a:pPr lvl="1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Kernel-level threads provide a one-to-one thread mapping</a:t>
            </a:r>
          </a:p>
          <a:p>
            <a:pPr lvl="2"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Advantages: Increased scalability, interactivity, and throughput</a:t>
            </a:r>
          </a:p>
          <a:p>
            <a:pPr lvl="2" algn="just" eaLnBrk="1" hangingPunct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Disadvantages: Overhead due to context switching and reduced portability due to OS-specific APIs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4" name="Picture 10" descr="Fig 4-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8229600" cy="4611688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/>
              <a:t>Kernel –Level Threads</a:t>
            </a:r>
            <a:r>
              <a:rPr lang="en-US" dirty="0"/>
              <a:t>(cont..)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Kernel-level threads are not always the optimal solution for multithreaded applications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0" descr="Fig 4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3200"/>
            <a:ext cx="8305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58150" cy="1371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Combining User- and Kernel-level Threads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combination of user- and kernel-level thread implementation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Many-to-many thread mapping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-to-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thread mapping)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user and kernel threads need not be equal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reduce overhead compared to one-to-one thread mappings by implementing thread </a:t>
            </a:r>
            <a:r>
              <a:rPr lang="en-US" sz="2000" dirty="0"/>
              <a:t>pooling</a:t>
            </a:r>
          </a:p>
          <a:p>
            <a:pPr lvl="2" algn="just" eaLnBrk="1" hangingPunct="1">
              <a:lnSpc>
                <a:spcPct val="80000"/>
              </a:lnSpc>
            </a:pPr>
            <a:endParaRPr lang="en-US" sz="1800" dirty="0"/>
          </a:p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Worker threads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Persistent kernel threads that occupy the thread pool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Improves performance in environments where threads are frequently created and destroyed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new thread is executed by a worker thread</a:t>
            </a:r>
          </a:p>
          <a:p>
            <a:pPr lvl="2" algn="just" eaLnBrk="1" hangingPunct="1"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Scheduler activation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Technique that enables user-level library to schedule its threads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Occurs when the operating system calls a user-level threading library that determines if any of its threads need rescheduling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10" descr="Fig 4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956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Hybrid threading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thread transitions among a series of discrete thread states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Threads and processes have many operations in common (e.g. create, exit, resume, and suspend)</a:t>
            </a:r>
          </a:p>
          <a:p>
            <a:pPr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Thread creation does not require operating system to initialize resources that are shared between parent processes and its threads.</a:t>
            </a:r>
          </a:p>
          <a:p>
            <a:pPr lvl="1"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-Reduces overhead of thread creation and termination compared to process creation and termination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Thread States: Life Cycle of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Thread states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Born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 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Blocked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Waiting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</a:t>
            </a:r>
          </a:p>
          <a:p>
            <a:pPr lvl="1" algn="just"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Sleeping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state</a:t>
            </a:r>
          </a:p>
          <a:p>
            <a:pPr lvl="2" algn="just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Sleep interval specifies for how long a thread will sleep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z="2800" dirty="0"/>
              <a:t>Threads Definitions</a:t>
            </a:r>
          </a:p>
          <a:p>
            <a:pPr marL="609600" indent="-609600" eaLnBrk="1" hangingPunct="1"/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thread is a path of execution within a process. A process can contain multiple threads.</a:t>
            </a:r>
          </a:p>
          <a:p>
            <a:pPr marL="609600" indent="-609600" eaLnBrk="1" hangingPunct="1"/>
            <a:endParaRPr lang="en-US" sz="28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57600"/>
            <a:ext cx="6705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Thread Life Cycle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/>
          </a:p>
        </p:txBody>
      </p:sp>
      <p:pic>
        <p:nvPicPr>
          <p:cNvPr id="4" name="Picture 10" descr="Fig 4-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524000"/>
            <a:ext cx="7924800" cy="4597400"/>
          </a:xfrm>
          <a:noFill/>
        </p:spPr>
      </p:pic>
      <p:pic>
        <p:nvPicPr>
          <p:cNvPr id="5" name="Picture 10" descr="Fig 4-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371600"/>
            <a:ext cx="7848600" cy="47244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Threads and processes have common operations</a:t>
            </a:r>
          </a:p>
          <a:p>
            <a:pPr lvl="1" eaLnBrk="1" hangingPunct="1"/>
            <a:r>
              <a:rPr lang="en-US" dirty="0"/>
              <a:t>Create</a:t>
            </a:r>
          </a:p>
          <a:p>
            <a:pPr lvl="1" eaLnBrk="1" hangingPunct="1"/>
            <a:r>
              <a:rPr lang="en-US" dirty="0"/>
              <a:t>Exit (terminate)</a:t>
            </a:r>
          </a:p>
          <a:p>
            <a:pPr lvl="1" eaLnBrk="1" hangingPunct="1"/>
            <a:r>
              <a:rPr lang="en-US" dirty="0"/>
              <a:t>Suspend</a:t>
            </a:r>
          </a:p>
          <a:p>
            <a:pPr lvl="1" eaLnBrk="1" hangingPunct="1"/>
            <a:r>
              <a:rPr lang="en-US" dirty="0"/>
              <a:t>Resume</a:t>
            </a:r>
          </a:p>
          <a:p>
            <a:pPr lvl="1" eaLnBrk="1" hangingPunct="1"/>
            <a:r>
              <a:rPr lang="en-US" dirty="0"/>
              <a:t>Sleep</a:t>
            </a:r>
          </a:p>
          <a:p>
            <a:pPr lvl="1" eaLnBrk="1" hangingPunct="1"/>
            <a:r>
              <a:rPr lang="en-US" dirty="0"/>
              <a:t>Wake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1512" y="1976437"/>
            <a:ext cx="78009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  Thread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5337" y="1676400"/>
            <a:ext cx="755332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 Threads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 (cont..)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1"/>
            <a:ext cx="74676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Threads  relationship to process</a:t>
            </a:r>
          </a:p>
        </p:txBody>
      </p:sp>
      <p:pic>
        <p:nvPicPr>
          <p:cNvPr id="4" name="Picture 10" descr="Fig 4-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4041" y="1600200"/>
            <a:ext cx="7615917" cy="4419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 (cont..)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Multithreading?</a:t>
            </a:r>
          </a:p>
          <a:p>
            <a:pPr algn="just" eaLnBrk="1" hangingPunct="1">
              <a:lnSpc>
                <a:spcPct val="90000"/>
              </a:lnSpc>
              <a:buNone/>
            </a:pP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thread is also known as lightweight process. The idea is to achieve parallelism by dividing a process into multiple threads. For example, in a browser, multiple tabs can be different threads. MS Word uses multiple threads: one thread to format the text, another thread to process inputs, etc.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3999"/>
            <a:ext cx="6248400" cy="47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 Threads and Multi thread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1968"/>
            <a:ext cx="8305800" cy="4956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 Threads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819</TotalTime>
  <Words>509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Courier New</vt:lpstr>
      <vt:lpstr>Times New Roman</vt:lpstr>
      <vt:lpstr>Wingdings</vt:lpstr>
      <vt:lpstr>Radial</vt:lpstr>
      <vt:lpstr>THREADS</vt:lpstr>
      <vt:lpstr>Definitions</vt:lpstr>
      <vt:lpstr>Definitions (cont..)</vt:lpstr>
      <vt:lpstr>Threads  relationship to process</vt:lpstr>
      <vt:lpstr>Definitions (cont..)</vt:lpstr>
      <vt:lpstr>Cont…</vt:lpstr>
      <vt:lpstr>Single Threads and Multi thread</vt:lpstr>
      <vt:lpstr>PowerPoint Presentation</vt:lpstr>
      <vt:lpstr>User  Threads</vt:lpstr>
      <vt:lpstr>PowerPoint Presentation</vt:lpstr>
      <vt:lpstr>PowerPoint Presentation</vt:lpstr>
      <vt:lpstr>Threading Models</vt:lpstr>
      <vt:lpstr>           User –Level  Threads</vt:lpstr>
      <vt:lpstr>Kernel –Level Threads</vt:lpstr>
      <vt:lpstr>Kernel –Level Threads(cont..)</vt:lpstr>
      <vt:lpstr>Combining User- and Kernel-level Threads</vt:lpstr>
      <vt:lpstr>Hybrid threading model</vt:lpstr>
      <vt:lpstr>Motivation for Threads</vt:lpstr>
      <vt:lpstr>Thread States: Life Cycle of a Thread</vt:lpstr>
      <vt:lpstr>Thread Life Cycle</vt:lpstr>
      <vt:lpstr>Thread Operations</vt:lpstr>
      <vt:lpstr>Process VS  Thread</vt:lpstr>
      <vt:lpstr>Process Vs Threads</vt:lpstr>
    </vt:vector>
  </TitlesOfParts>
  <Company>PSIS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networking</dc:title>
  <dc:creator>user1</dc:creator>
  <cp:lastModifiedBy>255717421038</cp:lastModifiedBy>
  <cp:revision>71</cp:revision>
  <dcterms:created xsi:type="dcterms:W3CDTF">2007-07-17T09:15:50Z</dcterms:created>
  <dcterms:modified xsi:type="dcterms:W3CDTF">2021-12-07T07:33:52Z</dcterms:modified>
</cp:coreProperties>
</file>