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2" r:id="rId6"/>
    <p:sldId id="260" r:id="rId7"/>
    <p:sldId id="261" r:id="rId8"/>
    <p:sldId id="263" r:id="rId9"/>
  </p:sldIdLst>
  <p:sldSz cx="18288000" cy="10287000"/>
  <p:notesSz cx="6858000" cy="9144000"/>
  <p:embeddedFontLst>
    <p:embeddedFont>
      <p:font typeface="Atkinson Hyperlegible" panose="020B0604020202020204" charset="0"/>
      <p:regular r:id="rId10"/>
    </p:embeddedFont>
    <p:embeddedFont>
      <p:font typeface="Garet" panose="020B0604020202020204" charset="0"/>
      <p:regular r:id="rId11"/>
    </p:embeddedFont>
    <p:embeddedFont>
      <p:font typeface="Garet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06907" y="7700254"/>
            <a:ext cx="1880002" cy="946837"/>
          </a:xfrm>
          <a:custGeom>
            <a:avLst/>
            <a:gdLst/>
            <a:ahLst/>
            <a:cxnLst/>
            <a:rect l="l" t="t" r="r" b="b"/>
            <a:pathLst>
              <a:path w="1880002" h="946837">
                <a:moveTo>
                  <a:pt x="0" y="0"/>
                </a:moveTo>
                <a:lnTo>
                  <a:pt x="1880002" y="0"/>
                </a:lnTo>
                <a:lnTo>
                  <a:pt x="1880002" y="946838"/>
                </a:lnTo>
                <a:lnTo>
                  <a:pt x="0" y="946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390272" y="5318015"/>
            <a:ext cx="797433" cy="707541"/>
          </a:xfrm>
          <a:custGeom>
            <a:avLst/>
            <a:gdLst/>
            <a:ahLst/>
            <a:cxnLst/>
            <a:rect l="l" t="t" r="r" b="b"/>
            <a:pathLst>
              <a:path w="797433" h="707541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581994" y="4440890"/>
            <a:ext cx="1053398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8"/>
              </a:lnSpc>
              <a:spcBef>
                <a:spcPct val="0"/>
              </a:spcBef>
            </a:pPr>
            <a:r>
              <a:rPr lang="en-US" sz="3088" spc="-244" dirty="0" err="1">
                <a:latin typeface="Times New Roman" panose="02020603050405020304" pitchFamily="18" charset="0"/>
                <a:ea typeface="Atkinson Hyperlegible"/>
                <a:cs typeface="Times New Roman" panose="02020603050405020304" pitchFamily="18" charset="0"/>
                <a:sym typeface="Atkinson Hyperlegible"/>
              </a:rPr>
              <a:t>Σχεδί</a:t>
            </a:r>
            <a:r>
              <a:rPr lang="en-US" sz="3088" spc="-244" dirty="0">
                <a:latin typeface="Times New Roman" panose="02020603050405020304" pitchFamily="18" charset="0"/>
                <a:ea typeface="Atkinson Hyperlegible"/>
                <a:cs typeface="Times New Roman" panose="02020603050405020304" pitchFamily="18" charset="0"/>
                <a:sym typeface="Atkinson Hyperlegible"/>
              </a:rPr>
              <a:t>αση Βάσης Δεδομένων </a:t>
            </a:r>
            <a:br>
              <a:rPr lang="en-US" sz="3088" spc="-244" dirty="0">
                <a:latin typeface="Times New Roman" panose="02020603050405020304" pitchFamily="18" charset="0"/>
                <a:ea typeface="Atkinson Hyperlegible"/>
                <a:cs typeface="Times New Roman" panose="02020603050405020304" pitchFamily="18" charset="0"/>
                <a:sym typeface="Atkinson Hyperlegible"/>
              </a:rPr>
            </a:br>
            <a:r>
              <a:rPr lang="en-US" sz="3088" spc="-244" dirty="0">
                <a:latin typeface="Times New Roman" panose="02020603050405020304" pitchFamily="18" charset="0"/>
                <a:ea typeface="Atkinson Hyperlegible"/>
                <a:cs typeface="Times New Roman" panose="02020603050405020304" pitchFamily="18" charset="0"/>
                <a:sym typeface="Atkinson Hyperlegible"/>
              </a:rPr>
              <a:t>για Πλατφόρμα Κρατήσεων Καταλυμάτων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88989" y="5491526"/>
            <a:ext cx="432108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Logical &amp; Physical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26505" y="2049248"/>
            <a:ext cx="13289477" cy="2295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ACCOMM</a:t>
            </a:r>
            <a:r>
              <a:rPr lang="en-US" sz="10885" u="none" spc="-859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ODATION </a:t>
            </a:r>
          </a:p>
          <a:p>
            <a:pPr marL="0" lvl="0" indent="0" algn="r">
              <a:lnSpc>
                <a:spcPts val="8490"/>
              </a:lnSpc>
              <a:spcBef>
                <a:spcPct val="0"/>
              </a:spcBef>
            </a:pPr>
            <a:r>
              <a:rPr lang="en-US" sz="10885" u="none" spc="-859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DB MODELS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5337" y="8742785"/>
            <a:ext cx="3703141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Δημοσθένης Χα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τζηθεοδώρου</a:t>
            </a: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15/10/25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799313" y="0"/>
            <a:ext cx="3488687" cy="1198840"/>
          </a:xfrm>
          <a:custGeom>
            <a:avLst/>
            <a:gdLst/>
            <a:ahLst/>
            <a:cxnLst/>
            <a:rect l="l" t="t" r="r" b="b"/>
            <a:pathLst>
              <a:path w="3488687" h="1198840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682731" y="599420"/>
            <a:ext cx="2922538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LOGICAL MODEL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1865FA-5683-E0AE-F6A0-8AE763DC8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06" y="1851957"/>
            <a:ext cx="14954250" cy="77819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4FE8ED-EAFA-EBB0-B031-7865CBC519ED}"/>
              </a:ext>
            </a:extLst>
          </p:cNvPr>
          <p:cNvSpPr/>
          <p:nvPr/>
        </p:nvSpPr>
        <p:spPr>
          <a:xfrm>
            <a:off x="1589406" y="1851957"/>
            <a:ext cx="14954250" cy="7781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C2DBB-25C1-788E-9E93-1C7F31CB2478}"/>
              </a:ext>
            </a:extLst>
          </p:cNvPr>
          <p:cNvSpPr/>
          <p:nvPr/>
        </p:nvSpPr>
        <p:spPr>
          <a:xfrm>
            <a:off x="8153400" y="599420"/>
            <a:ext cx="1905000" cy="96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D974F-D5D4-F573-9C1F-A7F2D6B7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BBB5AA6-DD49-C882-CBA4-DA86BA0560D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56A422F-E04B-11AB-4056-66459A62DEC5}"/>
              </a:ext>
            </a:extLst>
          </p:cNvPr>
          <p:cNvSpPr/>
          <p:nvPr/>
        </p:nvSpPr>
        <p:spPr>
          <a:xfrm>
            <a:off x="14799313" y="0"/>
            <a:ext cx="3488687" cy="1198840"/>
          </a:xfrm>
          <a:custGeom>
            <a:avLst/>
            <a:gdLst/>
            <a:ahLst/>
            <a:cxnLst/>
            <a:rect l="l" t="t" r="r" b="b"/>
            <a:pathLst>
              <a:path w="3488687" h="1198840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EB888E4-D321-85E2-30FB-71243BFE4027}"/>
              </a:ext>
            </a:extLst>
          </p:cNvPr>
          <p:cNvSpPr txBox="1"/>
          <p:nvPr/>
        </p:nvSpPr>
        <p:spPr>
          <a:xfrm>
            <a:off x="6385668" y="766861"/>
            <a:ext cx="5427018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LOGICAL MODEL DESCRIPTION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9AA51CF-160B-41F4-104D-08A2ECA68ED4}"/>
              </a:ext>
            </a:extLst>
          </p:cNvPr>
          <p:cNvSpPr txBox="1"/>
          <p:nvPr/>
        </p:nvSpPr>
        <p:spPr>
          <a:xfrm>
            <a:off x="-304800" y="1206299"/>
            <a:ext cx="18288000" cy="3326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939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939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93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διάγρ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αμμα αναπαριστά το Λογικό Μοντέλο (Logical Data Model) της βάσης δεδομένων </a:t>
            </a:r>
          </a:p>
          <a:p>
            <a:pPr algn="ctr">
              <a:lnSpc>
                <a:spcPts val="293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γι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μια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πλατφόρμα βραχυχρόνιας μίσθωσης καταλυμάτων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(παρόμοια με Airbnb ή Booking).</a:t>
            </a:r>
          </a:p>
          <a:p>
            <a:pPr algn="ctr">
              <a:lnSpc>
                <a:spcPts val="2939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93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μοντέλο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έχει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σχεδι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αστεί για να διαχειρίζεται αποτελεσματικά τέσσερις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(4) βασικούς τομείς της πλατφόρμας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:</a:t>
            </a:r>
          </a:p>
          <a:p>
            <a:pPr algn="ctr">
              <a:lnSpc>
                <a:spcPts val="2939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</p:txBody>
      </p:sp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38120107-B987-A2AB-2E39-8B7AC5C9D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6887" y="4444181"/>
            <a:ext cx="914400" cy="914400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1016F52A-114D-BB6F-9B65-77E95406E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5969" y="4405911"/>
            <a:ext cx="914400" cy="914400"/>
          </a:xfrm>
          <a:prstGeom prst="rect">
            <a:avLst/>
          </a:prstGeom>
        </p:spPr>
      </p:pic>
      <p:pic>
        <p:nvPicPr>
          <p:cNvPr id="21" name="Graphic 20" descr="Ui Ux with solid fill">
            <a:extLst>
              <a:ext uri="{FF2B5EF4-FFF2-40B4-BE49-F238E27FC236}">
                <a16:creationId xmlns:a16="http://schemas.microsoft.com/office/drawing/2014/main" id="{05AB49FB-FFEA-5890-FA20-C846C86694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25200" y="4444181"/>
            <a:ext cx="914400" cy="914400"/>
          </a:xfrm>
          <a:prstGeom prst="rect">
            <a:avLst/>
          </a:prstGeom>
        </p:spPr>
      </p:pic>
      <p:pic>
        <p:nvPicPr>
          <p:cNvPr id="23" name="Graphic 22" descr="Customer review with solid fill">
            <a:extLst>
              <a:ext uri="{FF2B5EF4-FFF2-40B4-BE49-F238E27FC236}">
                <a16:creationId xmlns:a16="http://schemas.microsoft.com/office/drawing/2014/main" id="{3E74CF35-4B5B-9D65-8343-1510161F76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63800" y="444418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121E1-8A06-F310-1159-58273F2E6666}"/>
              </a:ext>
            </a:extLst>
          </p:cNvPr>
          <p:cNvSpPr txBox="1"/>
          <p:nvPr/>
        </p:nvSpPr>
        <p:spPr>
          <a:xfrm>
            <a:off x="186014" y="5757509"/>
            <a:ext cx="4536146" cy="297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3388" lvl="1" indent="-226694" algn="ctr">
              <a:lnSpc>
                <a:spcPts val="2939"/>
              </a:lnSpc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Κατα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χώρ</a:t>
            </a:r>
            <a:r>
              <a:rPr lang="el-G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η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ση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και Κα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τηγοριο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ποίηση Καταλυμάτων (Accommodation):</a:t>
            </a:r>
          </a:p>
          <a:p>
            <a:pPr algn="ctr">
              <a:lnSpc>
                <a:spcPts val="293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ασφαλίζει την πλήρη και σωστή καταγραφή των διαθέσιμων χώρων και των χαρακτηριστικών τους.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3CCF2-94B8-3DEC-E54C-8F1803159263}"/>
              </a:ext>
            </a:extLst>
          </p:cNvPr>
          <p:cNvSpPr txBox="1"/>
          <p:nvPr/>
        </p:nvSpPr>
        <p:spPr>
          <a:xfrm>
            <a:off x="4840946" y="5782162"/>
            <a:ext cx="4258231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3388" lvl="1" indent="-226694" algn="ctr">
              <a:lnSpc>
                <a:spcPts val="2939"/>
              </a:lnSpc>
              <a:buFont typeface="Arial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Δι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αχείριση Χρηστών &amp; Ιδιοκτητών (User &amp; Host): </a:t>
            </a:r>
          </a:p>
          <a:p>
            <a:pPr algn="ctr">
              <a:lnSpc>
                <a:spcPts val="293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Πα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ρέχει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αν μηχανισμό για τη διατήρηση των στοιχείων τόσο των φιλοξενούμενων όσο και των οικοδεσποτών.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A6451-84D6-E3C8-2042-8DAF9B5C868A}"/>
              </a:ext>
            </a:extLst>
          </p:cNvPr>
          <p:cNvSpPr txBox="1"/>
          <p:nvPr/>
        </p:nvSpPr>
        <p:spPr>
          <a:xfrm>
            <a:off x="9220200" y="5782162"/>
            <a:ext cx="452717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3388" lvl="1" indent="-226694" algn="ctr">
              <a:lnSpc>
                <a:spcPts val="2939"/>
              </a:lnSpc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Παρα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κολούθηση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Συν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αλλαγών (Reservation): </a:t>
            </a:r>
          </a:p>
          <a:p>
            <a:pPr algn="ctr">
              <a:lnSpc>
                <a:spcPts val="293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Επ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ιτρέ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πει την καταγραφή, παρακολούθηση και διαχείριση όλων των κρατήσεων μεταξύ χρηστών και καταλυμάτων.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64D5B-493E-C809-D5AB-4094BA35F16C}"/>
              </a:ext>
            </a:extLst>
          </p:cNvPr>
          <p:cNvSpPr txBox="1"/>
          <p:nvPr/>
        </p:nvSpPr>
        <p:spPr>
          <a:xfrm>
            <a:off x="13803404" y="5782162"/>
            <a:ext cx="363519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3388" lvl="1" indent="-226694" algn="ctr">
              <a:lnSpc>
                <a:spcPts val="2939"/>
              </a:lnSpc>
              <a:buFont typeface="Arial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Σύστημ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Αξιολόγησης (Review): </a:t>
            </a:r>
          </a:p>
          <a:p>
            <a:pPr algn="ctr">
              <a:lnSpc>
                <a:spcPts val="293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Υπ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οστηρίζει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την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υποβ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ολή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και απ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οθήκευση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κριτικών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ενισχύοντ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ας την αξιοπιστία της πλατφόρμας.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A3538-A2DF-49F9-9A46-FD41229C5915}"/>
              </a:ext>
            </a:extLst>
          </p:cNvPr>
          <p:cNvSpPr txBox="1"/>
          <p:nvPr/>
        </p:nvSpPr>
        <p:spPr>
          <a:xfrm>
            <a:off x="4831977" y="8626334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Ουσι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αστικά, το μοντέλο αποτελεί τη ραχοκοκαλιά της πλατφόρμας, </a:t>
            </a:r>
            <a:b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καθώς ορίζει με ακρίβεια τη δομή των δεδομένων και τις σχέσεις μεταξύ τους, </a:t>
            </a:r>
            <a:b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προετοιμάζοντας το έδαφος για την υλοποίηση της φυσικής βάσης δεδομένων.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65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321791" y="267294"/>
            <a:ext cx="10969149" cy="93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ΟΝΤΟΤΗΤΕΣ (Entities/Tables)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endParaRPr lang="en-US" sz="2699" b="1" dirty="0">
              <a:solidFill>
                <a:srgbClr val="000000"/>
              </a:solidFill>
              <a:latin typeface="Times New Roman" panose="02020603050405020304" pitchFamily="18" charset="0"/>
              <a:ea typeface="Garet Bold"/>
              <a:cs typeface="Times New Roman" panose="02020603050405020304" pitchFamily="18" charset="0"/>
              <a:sym typeface="Gare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36423" y="494196"/>
            <a:ext cx="11326550" cy="194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Το</a:t>
            </a:r>
            <a:r>
              <a:rPr lang="en-US" sz="221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21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Logical Model</a:t>
            </a:r>
            <a:r>
              <a:rPr lang="en-US" sz="221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απ</a:t>
            </a:r>
            <a:r>
              <a:rPr lang="en-US" sz="221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οτελείτ</a:t>
            </a:r>
            <a:r>
              <a:rPr lang="en-US" sz="221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αι από 9 κύριες οντότητες, 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η κα</a:t>
            </a:r>
            <a:r>
              <a:rPr lang="en-US" sz="221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θεμί</a:t>
            </a:r>
            <a:r>
              <a:rPr lang="en-US" sz="221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με συγκεκριμένο ρόλο στη λειτουργία της πλατφόρμας: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endParaRPr lang="en-US" sz="221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3107"/>
              </a:lnSpc>
              <a:spcBef>
                <a:spcPct val="0"/>
              </a:spcBef>
            </a:pPr>
            <a:endParaRPr lang="en-US" sz="221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76400" y="2231565"/>
            <a:ext cx="6105836" cy="8151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694" lvl="1" algn="ctr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1. Accommodation (Κα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τάλυμ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α):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Η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κεντρική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οντότητ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α. </a:t>
            </a:r>
            <a:b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Κατα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χωρίζει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όλ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τα διαθέσιμα καταλύματα, 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τις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τιμές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τους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και τα βα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σικά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χαρα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κτηριστικά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τους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b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(π.χ. 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ριθμός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δωμ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ατίων, διεύθυνση).</a:t>
            </a:r>
            <a:b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marL="226694" lvl="1" algn="ctr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2. User (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Χρήστης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):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Κατα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γράφει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όλ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τα στοιχεία των χρηστών 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ου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χρησιμο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ποιούν την πλατφόρμα για κρατήσεις (πελάτες) (π.χ.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όνομ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α, email, τηλέφωνο).</a:t>
            </a:r>
            <a:b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marL="226694" lvl="1" algn="ctr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3. Host (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Δι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αχειριστής/Ιδιοκτήτης):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Κατα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γράφει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τα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στοιχεί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των ιδιοκτητών/διαχειριστών που καταχωρούν τα καταλύματα στην πλατφόρμα.</a:t>
            </a:r>
            <a:b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marL="226694" lvl="1" algn="ctr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4. Reservation (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Κράτηση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):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Κατα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γράφει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κάθε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συν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αλλαγή κράτησης, συνδέοντας έναν User με ένα Accommodation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γι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συγκεκριμένες ημερομηνίες και διάρκεια διαμονής.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971007" y="446318"/>
            <a:ext cx="1916143" cy="1505043"/>
          </a:xfrm>
          <a:custGeom>
            <a:avLst/>
            <a:gdLst/>
            <a:ahLst/>
            <a:cxnLst/>
            <a:rect l="l" t="t" r="r" b="b"/>
            <a:pathLst>
              <a:path w="1916143" h="1505043">
                <a:moveTo>
                  <a:pt x="0" y="0"/>
                </a:moveTo>
                <a:lnTo>
                  <a:pt x="1916143" y="0"/>
                </a:lnTo>
                <a:lnTo>
                  <a:pt x="1916143" y="1505043"/>
                </a:lnTo>
                <a:lnTo>
                  <a:pt x="0" y="15050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66C3549-AA03-B3F8-D7A4-58A666D5E2F0}"/>
              </a:ext>
            </a:extLst>
          </p:cNvPr>
          <p:cNvSpPr txBox="1"/>
          <p:nvPr/>
        </p:nvSpPr>
        <p:spPr>
          <a:xfrm>
            <a:off x="9998487" y="2100664"/>
            <a:ext cx="6477000" cy="8523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694" lvl="1" algn="ctr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5. Review (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Κριτική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):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Απ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οθηκεύει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τις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κριτικές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και 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ξιολογήσεις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π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ου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δίνοντ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αι σε ένα Accommodation, μαζί με το κείμενο της κριτικής και την βαθμολογία.</a:t>
            </a:r>
            <a:b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marL="226694" lvl="1" algn="ctr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6. Reviewer (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Αξιολογητής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):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Κατα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γράφει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τα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στοιχεί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των χρηστών που έχουν υποβάλει κριτική, ώστε να συνδέονται με την αντίστοιχη κριτική.</a:t>
            </a:r>
            <a:b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marL="226694" lvl="1" algn="ctr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7. 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AccType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 (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Τύ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πος Καταλύματος):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ρέχει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δεδομέν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για την κατηγοριοποίηση του είδους του καταλύματος (π.χ.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αμέρισμα, βίλα, δωμάτιο).</a:t>
            </a:r>
            <a:b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marL="226694" lvl="1" algn="ctr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8. 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RoomType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 (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Τύ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πος Δωματίου):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ρέχει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δεδομέν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για την κατηγοριοποίηση του είδους του δωματίου ή του χώρου του καταλύματος (π.χ.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μονόκλινο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,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σουίτ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α).</a:t>
            </a:r>
            <a:b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</a:b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marL="226694" lvl="1" algn="ctr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9. Host (</a:t>
            </a:r>
            <a:r>
              <a:rPr lang="en-US" sz="2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Τύ</a:t>
            </a:r>
            <a:r>
              <a:rPr lang="en-US" sz="2099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πος Host):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Πα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ρέχει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99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δεδομέν</a:t>
            </a:r>
            <a:r>
              <a:rPr lang="en-US" sz="2099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για την κατηγοριοποίηση του είδους ταυτοτητας του ιδιοκτήτη/διαχειριστή (π.χ. ΑΔΤ, ΑΦΜ).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2099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6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0199977B-49F1-50DC-221A-F3330CB29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8" y="1485900"/>
            <a:ext cx="14139863" cy="8238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264A2-1F38-D5DD-4D99-E0EA2FA11512}"/>
              </a:ext>
            </a:extLst>
          </p:cNvPr>
          <p:cNvSpPr txBox="1"/>
          <p:nvPr/>
        </p:nvSpPr>
        <p:spPr>
          <a:xfrm>
            <a:off x="7467600" y="3429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et" panose="020B0604020202020204" charset="0"/>
              </a:rPr>
              <a:t>PHYSICAL</a:t>
            </a:r>
          </a:p>
          <a:p>
            <a:pPr algn="ctr"/>
            <a:r>
              <a:rPr lang="en-US" sz="2800" b="1" dirty="0">
                <a:latin typeface="Garet" panose="020B0604020202020204" charset="0"/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83F80-6B97-33F5-21EF-4EF2F40FB27A}"/>
              </a:ext>
            </a:extLst>
          </p:cNvPr>
          <p:cNvSpPr/>
          <p:nvPr/>
        </p:nvSpPr>
        <p:spPr>
          <a:xfrm>
            <a:off x="2074068" y="1485900"/>
            <a:ext cx="14139863" cy="8238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20D40-F54B-7F0D-CC8B-7AE29E04CEB9}"/>
              </a:ext>
            </a:extLst>
          </p:cNvPr>
          <p:cNvSpPr/>
          <p:nvPr/>
        </p:nvSpPr>
        <p:spPr>
          <a:xfrm>
            <a:off x="7924800" y="342900"/>
            <a:ext cx="2209800" cy="954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5220133" y="-95545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7" y="0"/>
                </a:lnTo>
                <a:lnTo>
                  <a:pt x="2611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50973" y="402063"/>
            <a:ext cx="9062553" cy="126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8"/>
              </a:lnSpc>
              <a:spcBef>
                <a:spcPct val="0"/>
              </a:spcBef>
            </a:pPr>
            <a:r>
              <a:rPr lang="en-US" sz="4908" spc="-3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Σχέσεις Μεταξύ των Οντοτήτων (Physical Model)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62200" y="1035898"/>
            <a:ext cx="13339316" cy="862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659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659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1.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Σχέσεις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 Κατα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λύμ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ατος (Accommodation):</a:t>
            </a:r>
          </a:p>
          <a:p>
            <a:pPr algn="ctr">
              <a:lnSpc>
                <a:spcPts val="2659"/>
              </a:lnSpc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Garet Bold"/>
              <a:cs typeface="Times New Roman" panose="02020603050405020304" pitchFamily="18" charset="0"/>
              <a:sym typeface="Garet Bold"/>
            </a:endParaRPr>
          </a:p>
          <a:p>
            <a:pPr algn="ctr">
              <a:lnSpc>
                <a:spcPts val="265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Accommodation ⟶ Host (1:N):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ας Host (Ιδιοκτήτης) μπορεί να έχει πολλά Καταλύματα, </a:t>
            </a:r>
          </a:p>
          <a:p>
            <a:pPr algn="ctr">
              <a:lnSpc>
                <a:spcPts val="265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λλά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κάθε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Κα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τάλυμ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ανήκει σε έναν Host.</a:t>
            </a:r>
          </a:p>
          <a:p>
            <a:pPr algn="ctr">
              <a:lnSpc>
                <a:spcPts val="265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Accommodation ⟶ Reservation (1:N):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Κατάλυμα μπορεί να έχει πολλές Κρατήσεις.</a:t>
            </a:r>
          </a:p>
          <a:p>
            <a:pPr algn="ctr">
              <a:lnSpc>
                <a:spcPts val="265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Accommodation ⟶ Review (1:N):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 Κατάλυμα μπορεί να λάβει πολλές Κριτικές.</a:t>
            </a:r>
          </a:p>
          <a:p>
            <a:pPr algn="ctr">
              <a:lnSpc>
                <a:spcPts val="265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Accommodation ⟶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AccType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(N:1):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Πολλά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Κατα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λύμ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ατα είναι ενός συγκεκριμένου Τύπου Καταλύματος (AccType).</a:t>
            </a:r>
          </a:p>
          <a:p>
            <a:pPr algn="ctr">
              <a:lnSpc>
                <a:spcPts val="265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Accommodation ⟶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RoomType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(N:1):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Πολλά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Κατα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λύμ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ατα είναι ενός συγκεκριμένου Τύπου Δωματίου (RoomType).</a:t>
            </a:r>
          </a:p>
          <a:p>
            <a:pPr algn="ctr">
              <a:lnSpc>
                <a:spcPts val="2659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659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659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2.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Σχέσεις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Χρήστη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 και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Κράτησης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:</a:t>
            </a:r>
          </a:p>
          <a:p>
            <a:pPr algn="ctr">
              <a:lnSpc>
                <a:spcPts val="2659"/>
              </a:lnSpc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Garet Bold"/>
              <a:cs typeface="Times New Roman" panose="02020603050405020304" pitchFamily="18" charset="0"/>
              <a:sym typeface="Garet Bold"/>
            </a:endParaRPr>
          </a:p>
          <a:p>
            <a:pPr algn="ctr">
              <a:lnSpc>
                <a:spcPts val="265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User ⟶ Reservation (1:N):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ας User (Πελάτης) μπορεί να κάνει πολλές Κρατήσεις.</a:t>
            </a:r>
          </a:p>
          <a:p>
            <a:pPr algn="ctr">
              <a:lnSpc>
                <a:spcPts val="265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Reviewer ⟶ Review (1:N):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ας Reviewer (Αξιολογητής) γράφει πολλές Κριτικές.</a:t>
            </a:r>
          </a:p>
          <a:p>
            <a:pPr algn="ctr">
              <a:lnSpc>
                <a:spcPts val="2659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659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  <a:p>
            <a:pPr algn="ctr">
              <a:lnSpc>
                <a:spcPts val="2659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3.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Σχέσεις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 Κα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τηγοριο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ποίησης:</a:t>
            </a:r>
          </a:p>
          <a:p>
            <a:pPr algn="ctr">
              <a:lnSpc>
                <a:spcPts val="2659"/>
              </a:lnSpc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Garet Bold"/>
              <a:cs typeface="Times New Roman" panose="02020603050405020304" pitchFamily="18" charset="0"/>
              <a:sym typeface="Garet Bold"/>
            </a:endParaRPr>
          </a:p>
          <a:p>
            <a:pPr algn="ctr">
              <a:lnSpc>
                <a:spcPts val="2659"/>
              </a:lnSpc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AccType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⟶ Accommodation (1:N):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ας Τύπος Καταλύματος μπορεί να περιγράψει πολλά Καταλύματα.</a:t>
            </a:r>
          </a:p>
          <a:p>
            <a:pPr algn="ctr">
              <a:lnSpc>
                <a:spcPts val="2659"/>
              </a:lnSpc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RoomType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⟶ Accommodation (1:N):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ας Τύπος Δωματίου μπορεί να χρησιμοποιηθεί σε πολλά Καταλύματα.</a:t>
            </a:r>
          </a:p>
          <a:p>
            <a:pPr algn="ctr">
              <a:lnSpc>
                <a:spcPts val="2659"/>
              </a:lnSpc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IDType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⟶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Host_ID_Type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(1:N):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ας Τύπος Ταυτότητας μπορεί να χρησιμοποιηθεί από πολλούς Hosts.</a:t>
            </a:r>
          </a:p>
          <a:p>
            <a:pPr algn="ctr">
              <a:lnSpc>
                <a:spcPts val="265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Host ⟶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Host_ID_Type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 (1:N):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Έν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aret"/>
                <a:cs typeface="Times New Roman" panose="02020603050405020304" pitchFamily="18" charset="0"/>
                <a:sym typeface="Garet"/>
              </a:rPr>
              <a:t>ας Host μπορεί να έχει πολλούς Τύπους Ταυτότητας καταχωρημένους.</a:t>
            </a:r>
          </a:p>
          <a:p>
            <a:pPr algn="ctr">
              <a:lnSpc>
                <a:spcPts val="2659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Garet"/>
              <a:cs typeface="Times New Roman" panose="02020603050405020304" pitchFamily="18" charset="0"/>
              <a:sym typeface="Gare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686982" y="1602860"/>
            <a:ext cx="3572318" cy="1396452"/>
          </a:xfrm>
          <a:custGeom>
            <a:avLst/>
            <a:gdLst/>
            <a:ahLst/>
            <a:cxnLst/>
            <a:rect l="l" t="t" r="r" b="b"/>
            <a:pathLst>
              <a:path w="3572318" h="1396452">
                <a:moveTo>
                  <a:pt x="0" y="0"/>
                </a:moveTo>
                <a:lnTo>
                  <a:pt x="3572318" y="0"/>
                </a:lnTo>
                <a:lnTo>
                  <a:pt x="3572318" y="1396452"/>
                </a:lnTo>
                <a:lnTo>
                  <a:pt x="0" y="13964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4"/>
          <p:cNvGraphicFramePr/>
          <p:nvPr>
            <p:extLst>
              <p:ext uri="{D42A27DB-BD31-4B8C-83A1-F6EECF244321}">
                <p14:modId xmlns:p14="http://schemas.microsoft.com/office/powerpoint/2010/main" val="2465109228"/>
              </p:ext>
            </p:extLst>
          </p:nvPr>
        </p:nvGraphicFramePr>
        <p:xfrm>
          <a:off x="-152400" y="1714500"/>
          <a:ext cx="17526000" cy="777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9469100" imgH="8242300" progId="Excel.Sheet.12">
                  <p:embed/>
                </p:oleObj>
              </mc:Choice>
              <mc:Fallback>
                <p:oleObj name="Worksheet" r:id="rId5" imgW="19469100" imgH="8242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52400" y="1714500"/>
                        <a:ext cx="17526000" cy="777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3447345" y="543928"/>
            <a:ext cx="13811955" cy="779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Primary / Foreign Keys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648272" y="6126134"/>
            <a:ext cx="2611028" cy="1428944"/>
          </a:xfrm>
          <a:custGeom>
            <a:avLst/>
            <a:gdLst/>
            <a:ahLst/>
            <a:cxnLst/>
            <a:rect l="l" t="t" r="r" b="b"/>
            <a:pathLst>
              <a:path w="2611028" h="1428944">
                <a:moveTo>
                  <a:pt x="0" y="0"/>
                </a:moveTo>
                <a:lnTo>
                  <a:pt x="2611028" y="0"/>
                </a:lnTo>
                <a:lnTo>
                  <a:pt x="2611028" y="1428944"/>
                </a:lnTo>
                <a:lnTo>
                  <a:pt x="0" y="1428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870046" y="8928801"/>
            <a:ext cx="2167480" cy="1087681"/>
          </a:xfrm>
          <a:custGeom>
            <a:avLst/>
            <a:gdLst/>
            <a:ahLst/>
            <a:cxnLst/>
            <a:rect l="l" t="t" r="r" b="b"/>
            <a:pathLst>
              <a:path w="2167480" h="1087681">
                <a:moveTo>
                  <a:pt x="0" y="0"/>
                </a:moveTo>
                <a:lnTo>
                  <a:pt x="2167480" y="0"/>
                </a:lnTo>
                <a:lnTo>
                  <a:pt x="2167480" y="1087681"/>
                </a:lnTo>
                <a:lnTo>
                  <a:pt x="0" y="10876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363535" y="8136574"/>
            <a:ext cx="6118024" cy="65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530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718</Words>
  <Application>Microsoft Office PowerPoint</Application>
  <PresentationFormat>Custom</PresentationFormat>
  <Paragraphs>79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Times New Roman</vt:lpstr>
      <vt:lpstr>Garet Bold</vt:lpstr>
      <vt:lpstr>Garet</vt:lpstr>
      <vt:lpstr>Atkinson Hyperlegible</vt:lpstr>
      <vt:lpstr>Arial</vt:lpstr>
      <vt:lpstr>Calibri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Black Minimalist Project Deck Presentation</dc:title>
  <cp:lastModifiedBy>Dimosthenis Hatzitheodorou</cp:lastModifiedBy>
  <cp:revision>3</cp:revision>
  <dcterms:created xsi:type="dcterms:W3CDTF">2006-08-16T00:00:00Z</dcterms:created>
  <dcterms:modified xsi:type="dcterms:W3CDTF">2025-10-15T10:05:38Z</dcterms:modified>
  <dc:identifier>DAG0oWIduCg</dc:identifier>
</cp:coreProperties>
</file>