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454" r:id="rId4"/>
    <p:sldId id="379" r:id="rId5"/>
    <p:sldId id="358" r:id="rId6"/>
    <p:sldId id="393" r:id="rId7"/>
    <p:sldId id="394" r:id="rId8"/>
    <p:sldId id="354" r:id="rId9"/>
    <p:sldId id="356" r:id="rId10"/>
    <p:sldId id="406" r:id="rId11"/>
    <p:sldId id="377" r:id="rId12"/>
    <p:sldId id="407" r:id="rId13"/>
    <p:sldId id="265" r:id="rId14"/>
    <p:sldId id="380" r:id="rId15"/>
    <p:sldId id="386" r:id="rId16"/>
    <p:sldId id="362" r:id="rId17"/>
    <p:sldId id="410" r:id="rId18"/>
    <p:sldId id="366" r:id="rId19"/>
    <p:sldId id="409" r:id="rId20"/>
    <p:sldId id="404" r:id="rId21"/>
    <p:sldId id="411" r:id="rId22"/>
    <p:sldId id="412" r:id="rId23"/>
    <p:sldId id="365" r:id="rId24"/>
    <p:sldId id="414" r:id="rId25"/>
    <p:sldId id="385" r:id="rId26"/>
    <p:sldId id="359" r:id="rId27"/>
    <p:sldId id="367" r:id="rId28"/>
    <p:sldId id="391" r:id="rId29"/>
    <p:sldId id="428" r:id="rId30"/>
    <p:sldId id="421" r:id="rId31"/>
    <p:sldId id="433" r:id="rId32"/>
    <p:sldId id="392" r:id="rId33"/>
    <p:sldId id="430" r:id="rId34"/>
    <p:sldId id="416" r:id="rId35"/>
    <p:sldId id="423" r:id="rId36"/>
    <p:sldId id="425" r:id="rId37"/>
    <p:sldId id="418" r:id="rId38"/>
    <p:sldId id="426" r:id="rId39"/>
    <p:sldId id="451" r:id="rId40"/>
    <p:sldId id="455" r:id="rId41"/>
    <p:sldId id="424" r:id="rId42"/>
    <p:sldId id="427" r:id="rId43"/>
    <p:sldId id="442" r:id="rId44"/>
    <p:sldId id="453" r:id="rId45"/>
    <p:sldId id="443" r:id="rId46"/>
    <p:sldId id="445" r:id="rId47"/>
    <p:sldId id="444" r:id="rId48"/>
    <p:sldId id="448" r:id="rId49"/>
    <p:sldId id="449" r:id="rId50"/>
    <p:sldId id="446" r:id="rId51"/>
    <p:sldId id="450" r:id="rId52"/>
    <p:sldId id="447" r:id="rId53"/>
    <p:sldId id="452" r:id="rId54"/>
    <p:sldId id="456" r:id="rId55"/>
    <p:sldId id="260" r:id="rId56"/>
    <p:sldId id="378" r:id="rId57"/>
    <p:sldId id="376" r:id="rId58"/>
    <p:sldId id="375" r:id="rId59"/>
    <p:sldId id="435" r:id="rId60"/>
  </p:sldIdLst>
  <p:sldSz cx="12192000" cy="6858000"/>
  <p:notesSz cx="6858000" cy="9144000"/>
  <p:embeddedFontLst>
    <p:embeddedFont>
      <p:font typeface="Cambria Math" panose="02040503050406030204" pitchFamily="18" charset="0"/>
      <p:regular r:id="rId62"/>
    </p:embeddedFont>
    <p:embeddedFont>
      <p:font typeface="Century Schoolbook" panose="02040604050505020304" pitchFamily="18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6CE2BE-50E2-402D-9B5B-5536B691DCD7}">
          <p14:sldIdLst>
            <p14:sldId id="256"/>
            <p14:sldId id="257"/>
            <p14:sldId id="454"/>
            <p14:sldId id="379"/>
            <p14:sldId id="358"/>
            <p14:sldId id="393"/>
            <p14:sldId id="394"/>
            <p14:sldId id="354"/>
            <p14:sldId id="356"/>
            <p14:sldId id="406"/>
            <p14:sldId id="377"/>
            <p14:sldId id="407"/>
          </p14:sldIdLst>
        </p14:section>
        <p14:section name="Passive acquisition" id="{26C1E0BB-4AE3-42A1-AC3E-C3679A6CB713}">
          <p14:sldIdLst>
            <p14:sldId id="265"/>
          </p14:sldIdLst>
        </p14:section>
        <p14:section name="Active Acquisition" id="{739669E5-37DE-4E30-8AE4-C801637148A5}">
          <p14:sldIdLst>
            <p14:sldId id="380"/>
            <p14:sldId id="386"/>
            <p14:sldId id="362"/>
            <p14:sldId id="410"/>
            <p14:sldId id="366"/>
            <p14:sldId id="409"/>
            <p14:sldId id="404"/>
            <p14:sldId id="411"/>
            <p14:sldId id="412"/>
            <p14:sldId id="365"/>
            <p14:sldId id="414"/>
            <p14:sldId id="385"/>
            <p14:sldId id="359"/>
            <p14:sldId id="367"/>
          </p14:sldIdLst>
        </p14:section>
        <p14:section name="Guiding CA" id="{FADF3854-0D9A-4935-8938-73FDA66530A9}">
          <p14:sldIdLst>
            <p14:sldId id="391"/>
            <p14:sldId id="428"/>
            <p14:sldId id="421"/>
            <p14:sldId id="433"/>
            <p14:sldId id="392"/>
            <p14:sldId id="430"/>
            <p14:sldId id="416"/>
            <p14:sldId id="423"/>
            <p14:sldId id="425"/>
            <p14:sldId id="418"/>
            <p14:sldId id="426"/>
            <p14:sldId id="451"/>
            <p14:sldId id="455"/>
            <p14:sldId id="424"/>
            <p14:sldId id="427"/>
            <p14:sldId id="442"/>
            <p14:sldId id="453"/>
            <p14:sldId id="443"/>
            <p14:sldId id="445"/>
            <p14:sldId id="444"/>
            <p14:sldId id="448"/>
            <p14:sldId id="449"/>
            <p14:sldId id="446"/>
            <p14:sldId id="450"/>
            <p14:sldId id="447"/>
            <p14:sldId id="452"/>
            <p14:sldId id="456"/>
            <p14:sldId id="260"/>
            <p14:sldId id="378"/>
            <p14:sldId id="376"/>
            <p14:sldId id="375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6" roundtripDataSignature="AMtx7mgorTYYR2wVJmEE9xHZ8Aqp/h7k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68DA"/>
    <a:srgbClr val="FFFFFF"/>
    <a:srgbClr val="C82828"/>
    <a:srgbClr val="A4B8C5"/>
    <a:srgbClr val="BE8584"/>
    <a:srgbClr val="779FCB"/>
    <a:srgbClr val="7BAC87"/>
    <a:srgbClr val="6D719E"/>
    <a:srgbClr val="8D6374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6247" autoAdjust="0"/>
  </p:normalViewPr>
  <p:slideViewPr>
    <p:cSldViewPr snapToGrid="0">
      <p:cViewPr>
        <p:scale>
          <a:sx n="75" d="100"/>
          <a:sy n="75" d="100"/>
        </p:scale>
        <p:origin x="43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AI\Desktop\working%20on\Constraint%20Learning\AAAI24\results_ml_guided_new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2200" dirty="0"/>
              <a:t># of Queries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'guide all'!$B$111</c:f>
              <c:strCache>
                <c:ptCount val="1"/>
                <c:pt idx="0">
                  <c:v>No guiding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'guide all'!$A$112:$A$116</c:f>
              <c:strCache>
                <c:ptCount val="5"/>
                <c:pt idx="0">
                  <c:v>Random</c:v>
                </c:pt>
                <c:pt idx="1">
                  <c:v>9Sudoku</c:v>
                </c:pt>
                <c:pt idx="2">
                  <c:v>Jsudoku</c:v>
                </c:pt>
                <c:pt idx="3">
                  <c:v>Exam_TT</c:v>
                </c:pt>
                <c:pt idx="4">
                  <c:v>NR</c:v>
                </c:pt>
              </c:strCache>
            </c:strRef>
          </c:cat>
          <c:val>
            <c:numRef>
              <c:f>'guide all'!$B$112:$B$116</c:f>
              <c:numCache>
                <c:formatCode>General</c:formatCode>
                <c:ptCount val="5"/>
                <c:pt idx="0">
                  <c:v>2542.9</c:v>
                </c:pt>
                <c:pt idx="1">
                  <c:v>5703.5</c:v>
                </c:pt>
                <c:pt idx="2">
                  <c:v>5768.6</c:v>
                </c:pt>
                <c:pt idx="3">
                  <c:v>5519.1</c:v>
                </c:pt>
                <c:pt idx="4">
                  <c:v>6559.1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A-4491-8FF7-1D13A83CBFC9}"/>
            </c:ext>
          </c:extLst>
        </c:ser>
        <c:ser>
          <c:idx val="1"/>
          <c:order val="1"/>
          <c:tx>
            <c:strRef>
              <c:f>'guide all'!$D$111</c:f>
              <c:strCache>
                <c:ptCount val="1"/>
                <c:pt idx="0">
                  <c:v>Guide Qgen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'guide all'!$A$112:$A$116</c:f>
              <c:strCache>
                <c:ptCount val="5"/>
                <c:pt idx="0">
                  <c:v>Random</c:v>
                </c:pt>
                <c:pt idx="1">
                  <c:v>9Sudoku</c:v>
                </c:pt>
                <c:pt idx="2">
                  <c:v>Jsudoku</c:v>
                </c:pt>
                <c:pt idx="3">
                  <c:v>Exam_TT</c:v>
                </c:pt>
                <c:pt idx="4">
                  <c:v>NR</c:v>
                </c:pt>
              </c:strCache>
            </c:strRef>
          </c:cat>
          <c:val>
            <c:numRef>
              <c:f>'guide all'!$D$112:$D$116</c:f>
              <c:numCache>
                <c:formatCode>General</c:formatCode>
                <c:ptCount val="5"/>
                <c:pt idx="0">
                  <c:v>2543.8200000000002</c:v>
                </c:pt>
                <c:pt idx="1">
                  <c:v>1679.36</c:v>
                </c:pt>
                <c:pt idx="2">
                  <c:v>2017.45</c:v>
                </c:pt>
                <c:pt idx="3">
                  <c:v>2144.5500000000002</c:v>
                </c:pt>
                <c:pt idx="4">
                  <c:v>2626.55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FA-4491-8FF7-1D13A83CBFC9}"/>
            </c:ext>
          </c:extLst>
        </c:ser>
        <c:ser>
          <c:idx val="2"/>
          <c:order val="2"/>
          <c:tx>
            <c:strRef>
              <c:f>'guide all'!$F$111</c:f>
              <c:strCache>
                <c:ptCount val="1"/>
                <c:pt idx="0">
                  <c:v>Guide all layers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'guide all'!$A$112:$A$116</c:f>
              <c:strCache>
                <c:ptCount val="5"/>
                <c:pt idx="0">
                  <c:v>Random</c:v>
                </c:pt>
                <c:pt idx="1">
                  <c:v>9Sudoku</c:v>
                </c:pt>
                <c:pt idx="2">
                  <c:v>Jsudoku</c:v>
                </c:pt>
                <c:pt idx="3">
                  <c:v>Exam_TT</c:v>
                </c:pt>
                <c:pt idx="4">
                  <c:v>NR</c:v>
                </c:pt>
              </c:strCache>
            </c:strRef>
          </c:cat>
          <c:val>
            <c:numRef>
              <c:f>'guide all'!$F$112:$F$116</c:f>
              <c:numCache>
                <c:formatCode>General</c:formatCode>
                <c:ptCount val="5"/>
                <c:pt idx="0">
                  <c:v>2191.5</c:v>
                </c:pt>
                <c:pt idx="1">
                  <c:v>1653.4</c:v>
                </c:pt>
                <c:pt idx="2">
                  <c:v>1850.2</c:v>
                </c:pt>
                <c:pt idx="3">
                  <c:v>1663.89</c:v>
                </c:pt>
                <c:pt idx="4">
                  <c:v>2562.1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FA-4491-8FF7-1D13A83CB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874587248"/>
        <c:axId val="874586168"/>
      </c:barChart>
      <c:catAx>
        <c:axId val="874587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874586168"/>
        <c:crosses val="autoZero"/>
        <c:auto val="1"/>
        <c:lblAlgn val="ctr"/>
        <c:lblOffset val="100"/>
        <c:noMultiLvlLbl val="0"/>
      </c:catAx>
      <c:valAx>
        <c:axId val="874586168"/>
        <c:scaling>
          <c:orientation val="minMax"/>
          <c:max val="650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87458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4B353F17-FB8D-4852-8845-9E336193AFF6}">
      <dgm:prSet phldrT="[Text]"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Informative query</a:t>
          </a:r>
          <a:endParaRPr lang="en-BE" sz="2100" dirty="0"/>
        </a:p>
      </dgm:t>
    </dgm:pt>
    <dgm:pt modelId="{926DEA84-F471-4091-96F2-4B80D71BFB2B}" type="parTrans" cxnId="{87523211-666B-4AA1-AFA6-2703093A2B2E}">
      <dgm:prSet/>
      <dgm:spPr/>
      <dgm:t>
        <a:bodyPr/>
        <a:lstStyle/>
        <a:p>
          <a:endParaRPr lang="en-BE" sz="2100"/>
        </a:p>
      </dgm:t>
    </dgm:pt>
    <dgm:pt modelId="{084B2996-7A70-41DD-BE7E-7BB3B02C1D13}" type="sibTrans" cxnId="{87523211-666B-4AA1-AFA6-2703093A2B2E}">
      <dgm:prSet/>
      <dgm:spPr/>
      <dgm:t>
        <a:bodyPr/>
        <a:lstStyle/>
        <a:p>
          <a:endParaRPr lang="en-BE" sz="2100"/>
        </a:p>
      </dgm:t>
    </dgm:pt>
    <dgm:pt modelId="{88B37EF3-F818-4D82-8862-E9EA39051353}">
      <dgm:prSet phldrT="[Text]" custT="1"/>
      <dgm:spPr/>
      <dgm:t>
        <a:bodyPr/>
        <a:lstStyle/>
        <a:p>
          <a:r>
            <a:rPr lang="en-GB" sz="2100" dirty="0"/>
            <a:t>Quality of query</a:t>
          </a:r>
          <a:endParaRPr lang="en-BE" sz="2100" dirty="0"/>
        </a:p>
      </dgm:t>
    </dgm:pt>
    <dgm:pt modelId="{9E1009DD-938D-4984-ABB5-74815A7FBA68}" type="parTrans" cxnId="{E5829CCA-D83A-49B6-8A64-438C9BC7B06B}">
      <dgm:prSet/>
      <dgm:spPr/>
      <dgm:t>
        <a:bodyPr/>
        <a:lstStyle/>
        <a:p>
          <a:endParaRPr lang="en-BE" sz="2100"/>
        </a:p>
      </dgm:t>
    </dgm:pt>
    <dgm:pt modelId="{A1AC91DA-22A2-4FC0-A8E4-FBF9AA5963DD}" type="sibTrans" cxnId="{E5829CCA-D83A-49B6-8A64-438C9BC7B06B}">
      <dgm:prSet/>
      <dgm:spPr/>
      <dgm:t>
        <a:bodyPr/>
        <a:lstStyle/>
        <a:p>
          <a:endParaRPr lang="en-BE" sz="2100"/>
        </a:p>
      </dgm:t>
    </dgm:pt>
    <dgm:pt modelId="{BBEBE1F1-A2AB-49C4-8CD9-EC188EBD1985}">
      <dgm:prSet custT="1"/>
      <dgm:spPr/>
      <dgm:t>
        <a:bodyPr/>
        <a:lstStyle/>
        <a:p>
          <a:pPr algn="l">
            <a:buSzPts val="1920"/>
          </a:pPr>
          <a:r>
            <a:rPr lang="en-GB" sz="2100" b="0" dirty="0"/>
            <a:t>Generate “informative” examples</a:t>
          </a:r>
          <a:endParaRPr lang="en-BE" sz="2100" baseline="-25000" dirty="0"/>
        </a:p>
      </dgm:t>
    </dgm:pt>
    <dgm:pt modelId="{39F119DF-408E-47BF-B342-EE08CFC51F99}" type="parTrans" cxnId="{EA0C6582-BD5D-403E-9408-93F339ADDFDB}">
      <dgm:prSet/>
      <dgm:spPr/>
      <dgm:t>
        <a:bodyPr/>
        <a:lstStyle/>
        <a:p>
          <a:endParaRPr lang="en-BE" sz="2100"/>
        </a:p>
      </dgm:t>
    </dgm:pt>
    <dgm:pt modelId="{42343045-1CFB-4D86-BB5D-60C9E19CAC77}" type="sibTrans" cxnId="{EA0C6582-BD5D-403E-9408-93F339ADDFDB}">
      <dgm:prSet/>
      <dgm:spPr/>
      <dgm:t>
        <a:bodyPr/>
        <a:lstStyle/>
        <a:p>
          <a:endParaRPr lang="en-BE" sz="2100"/>
        </a:p>
      </dgm:t>
    </dgm:pt>
    <dgm:pt modelId="{476CFDFB-05E3-4C5B-9314-0A7C31FA715E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b="0" dirty="0"/>
            <a:t>Get the maximum amount of information</a:t>
          </a:r>
          <a:endParaRPr lang="en-BE" sz="2100" b="0" dirty="0"/>
        </a:p>
      </dgm:t>
    </dgm:pt>
    <dgm:pt modelId="{71EBFE08-4FE8-499C-BCAD-2CCD08AF5EE8}" type="sibTrans" cxnId="{DDF27BBA-CD70-4179-A3ED-B01A290DEB9F}">
      <dgm:prSet/>
      <dgm:spPr/>
      <dgm:t>
        <a:bodyPr/>
        <a:lstStyle/>
        <a:p>
          <a:endParaRPr lang="en-BE" sz="2100"/>
        </a:p>
      </dgm:t>
    </dgm:pt>
    <dgm:pt modelId="{8F597C11-B73C-43AE-AEE6-80586C4DC6EB}" type="parTrans" cxnId="{DDF27BBA-CD70-4179-A3ED-B01A290DEB9F}">
      <dgm:prSet/>
      <dgm:spPr/>
      <dgm:t>
        <a:bodyPr/>
        <a:lstStyle/>
        <a:p>
          <a:endParaRPr lang="en-BE" sz="2100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E32A94BC-EDD0-4CD3-9C10-DF750CBBA4C3}" type="pres">
      <dgm:prSet presAssocID="{4B353F17-FB8D-4852-8845-9E336193AFF6}" presName="parentLin" presStyleCnt="0"/>
      <dgm:spPr/>
    </dgm:pt>
    <dgm:pt modelId="{CA4A8092-1FFE-4266-AFBA-8290FBDD807C}" type="pres">
      <dgm:prSet presAssocID="{4B353F17-FB8D-4852-8845-9E336193AFF6}" presName="parentLeftMargin" presStyleLbl="node1" presStyleIdx="0" presStyleCnt="2"/>
      <dgm:spPr/>
    </dgm:pt>
    <dgm:pt modelId="{A6BC58F2-38D1-4A7D-A8F6-6816A0A033FD}" type="pres">
      <dgm:prSet presAssocID="{4B353F17-FB8D-4852-8845-9E336193AF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F027C8-5DBB-48E3-AA20-78DAF289F016}" type="pres">
      <dgm:prSet presAssocID="{4B353F17-FB8D-4852-8845-9E336193AFF6}" presName="negativeSpace" presStyleCnt="0"/>
      <dgm:spPr/>
    </dgm:pt>
    <dgm:pt modelId="{A140FAFB-26AF-4EBA-99D7-3DB2F489E74E}" type="pres">
      <dgm:prSet presAssocID="{4B353F17-FB8D-4852-8845-9E336193AFF6}" presName="childText" presStyleLbl="conFgAcc1" presStyleIdx="0" presStyleCnt="2" custScaleY="105480">
        <dgm:presLayoutVars>
          <dgm:bulletEnabled val="1"/>
        </dgm:presLayoutVars>
      </dgm:prSet>
      <dgm:spPr/>
    </dgm:pt>
    <dgm:pt modelId="{63294ED2-5617-4273-907E-594E8EB121D6}" type="pres">
      <dgm:prSet presAssocID="{084B2996-7A70-41DD-BE7E-7BB3B02C1D13}" presName="spaceBetweenRectangles" presStyleCnt="0"/>
      <dgm:spPr/>
    </dgm:pt>
    <dgm:pt modelId="{BA7357DB-BD55-40C6-8504-C990321897E8}" type="pres">
      <dgm:prSet presAssocID="{88B37EF3-F818-4D82-8862-E9EA39051353}" presName="parentLin" presStyleCnt="0"/>
      <dgm:spPr/>
    </dgm:pt>
    <dgm:pt modelId="{61E40F7C-6FE2-4D22-8021-9700693D3122}" type="pres">
      <dgm:prSet presAssocID="{88B37EF3-F818-4D82-8862-E9EA39051353}" presName="parentLeftMargin" presStyleLbl="node1" presStyleIdx="0" presStyleCnt="2"/>
      <dgm:spPr/>
    </dgm:pt>
    <dgm:pt modelId="{5BAAF3D5-B603-4292-91A8-180E5C5ED7F5}" type="pres">
      <dgm:prSet presAssocID="{88B37EF3-F818-4D82-8862-E9EA39051353}" presName="parentText" presStyleLbl="node1" presStyleIdx="1" presStyleCnt="2" custScaleY="81228">
        <dgm:presLayoutVars>
          <dgm:chMax val="0"/>
          <dgm:bulletEnabled val="1"/>
        </dgm:presLayoutVars>
      </dgm:prSet>
      <dgm:spPr/>
    </dgm:pt>
    <dgm:pt modelId="{78BC7EEF-0648-4976-A9D1-FFA30A110797}" type="pres">
      <dgm:prSet presAssocID="{88B37EF3-F818-4D82-8862-E9EA39051353}" presName="negativeSpace" presStyleCnt="0"/>
      <dgm:spPr/>
    </dgm:pt>
    <dgm:pt modelId="{C908797C-AC65-4F20-BB26-C07B518F2D39}" type="pres">
      <dgm:prSet presAssocID="{88B37EF3-F818-4D82-8862-E9EA39051353}" presName="childText" presStyleLbl="conFgAcc1" presStyleIdx="1" presStyleCnt="2" custScaleY="102575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87523211-666B-4AA1-AFA6-2703093A2B2E}" srcId="{5AF06370-49D6-402F-8018-9DE55D3690BD}" destId="{4B353F17-FB8D-4852-8845-9E336193AFF6}" srcOrd="0" destOrd="0" parTransId="{926DEA84-F471-4091-96F2-4B80D71BFB2B}" sibTransId="{084B2996-7A70-41DD-BE7E-7BB3B02C1D13}"/>
    <dgm:cxn modelId="{FE440D19-3DEA-4C67-ABAC-02F07FF70DCF}" type="presOf" srcId="{4B353F17-FB8D-4852-8845-9E336193AFF6}" destId="{CA4A8092-1FFE-4266-AFBA-8290FBDD807C}" srcOrd="0" destOrd="0" presId="urn:microsoft.com/office/officeart/2005/8/layout/list1"/>
    <dgm:cxn modelId="{44E20E1D-9DBA-4CDF-B9B6-57DB41837E7A}" type="presOf" srcId="{476CFDFB-05E3-4C5B-9314-0A7C31FA715E}" destId="{C908797C-AC65-4F20-BB26-C07B518F2D39}" srcOrd="0" destOrd="0" presId="urn:microsoft.com/office/officeart/2005/8/layout/list1"/>
    <dgm:cxn modelId="{290B6D2E-2784-4BE9-A6C8-CE5C4ED485D2}" type="presOf" srcId="{88B37EF3-F818-4D82-8862-E9EA39051353}" destId="{5BAAF3D5-B603-4292-91A8-180E5C5ED7F5}" srcOrd="1" destOrd="0" presId="urn:microsoft.com/office/officeart/2005/8/layout/list1"/>
    <dgm:cxn modelId="{C910DC56-58C4-43CE-89D6-68C60B2A466D}" type="presOf" srcId="{BBEBE1F1-A2AB-49C4-8CD9-EC188EBD1985}" destId="{A140FAFB-26AF-4EBA-99D7-3DB2F489E74E}" srcOrd="0" destOrd="0" presId="urn:microsoft.com/office/officeart/2005/8/layout/list1"/>
    <dgm:cxn modelId="{D108B77A-347B-43FC-B2B7-1062551C92DB}" type="presOf" srcId="{4B353F17-FB8D-4852-8845-9E336193AFF6}" destId="{A6BC58F2-38D1-4A7D-A8F6-6816A0A033FD}" srcOrd="1" destOrd="0" presId="urn:microsoft.com/office/officeart/2005/8/layout/list1"/>
    <dgm:cxn modelId="{EA0C6582-BD5D-403E-9408-93F339ADDFDB}" srcId="{4B353F17-FB8D-4852-8845-9E336193AFF6}" destId="{BBEBE1F1-A2AB-49C4-8CD9-EC188EBD1985}" srcOrd="0" destOrd="0" parTransId="{39F119DF-408E-47BF-B342-EE08CFC51F99}" sibTransId="{42343045-1CFB-4D86-BB5D-60C9E19CAC77}"/>
    <dgm:cxn modelId="{DDF27BBA-CD70-4179-A3ED-B01A290DEB9F}" srcId="{88B37EF3-F818-4D82-8862-E9EA39051353}" destId="{476CFDFB-05E3-4C5B-9314-0A7C31FA715E}" srcOrd="0" destOrd="0" parTransId="{8F597C11-B73C-43AE-AEE6-80586C4DC6EB}" sibTransId="{71EBFE08-4FE8-499C-BCAD-2CCD08AF5EE8}"/>
    <dgm:cxn modelId="{E5829CCA-D83A-49B6-8A64-438C9BC7B06B}" srcId="{5AF06370-49D6-402F-8018-9DE55D3690BD}" destId="{88B37EF3-F818-4D82-8862-E9EA39051353}" srcOrd="1" destOrd="0" parTransId="{9E1009DD-938D-4984-ABB5-74815A7FBA68}" sibTransId="{A1AC91DA-22A2-4FC0-A8E4-FBF9AA5963DD}"/>
    <dgm:cxn modelId="{8F1ED8D9-923E-48EF-8E6F-F517F494D21B}" type="presOf" srcId="{88B37EF3-F818-4D82-8862-E9EA39051353}" destId="{61E40F7C-6FE2-4D22-8021-9700693D3122}" srcOrd="0" destOrd="0" presId="urn:microsoft.com/office/officeart/2005/8/layout/list1"/>
    <dgm:cxn modelId="{67E98238-1173-4870-B893-58DFCE751254}" type="presParOf" srcId="{D544CDBB-8FC3-43A7-A2EC-12AE73FA062A}" destId="{E32A94BC-EDD0-4CD3-9C10-DF750CBBA4C3}" srcOrd="0" destOrd="0" presId="urn:microsoft.com/office/officeart/2005/8/layout/list1"/>
    <dgm:cxn modelId="{6514AF17-A2F6-43C6-B829-E3B30110FFDB}" type="presParOf" srcId="{E32A94BC-EDD0-4CD3-9C10-DF750CBBA4C3}" destId="{CA4A8092-1FFE-4266-AFBA-8290FBDD807C}" srcOrd="0" destOrd="0" presId="urn:microsoft.com/office/officeart/2005/8/layout/list1"/>
    <dgm:cxn modelId="{D08F98B7-0265-42BB-8156-6FA3E2A7052D}" type="presParOf" srcId="{E32A94BC-EDD0-4CD3-9C10-DF750CBBA4C3}" destId="{A6BC58F2-38D1-4A7D-A8F6-6816A0A033FD}" srcOrd="1" destOrd="0" presId="urn:microsoft.com/office/officeart/2005/8/layout/list1"/>
    <dgm:cxn modelId="{4DDDC65B-09CF-416C-B308-5A25109C9F64}" type="presParOf" srcId="{D544CDBB-8FC3-43A7-A2EC-12AE73FA062A}" destId="{59F027C8-5DBB-48E3-AA20-78DAF289F016}" srcOrd="1" destOrd="0" presId="urn:microsoft.com/office/officeart/2005/8/layout/list1"/>
    <dgm:cxn modelId="{CEA4DB8C-65DA-4F66-8E15-716F63C0EA43}" type="presParOf" srcId="{D544CDBB-8FC3-43A7-A2EC-12AE73FA062A}" destId="{A140FAFB-26AF-4EBA-99D7-3DB2F489E74E}" srcOrd="2" destOrd="0" presId="urn:microsoft.com/office/officeart/2005/8/layout/list1"/>
    <dgm:cxn modelId="{AAA94E7C-E19E-4270-9D53-B71548EE9323}" type="presParOf" srcId="{D544CDBB-8FC3-43A7-A2EC-12AE73FA062A}" destId="{63294ED2-5617-4273-907E-594E8EB121D6}" srcOrd="3" destOrd="0" presId="urn:microsoft.com/office/officeart/2005/8/layout/list1"/>
    <dgm:cxn modelId="{1D577C01-7711-4B26-8A09-7B0DAC2C7A46}" type="presParOf" srcId="{D544CDBB-8FC3-43A7-A2EC-12AE73FA062A}" destId="{BA7357DB-BD55-40C6-8504-C990321897E8}" srcOrd="4" destOrd="0" presId="urn:microsoft.com/office/officeart/2005/8/layout/list1"/>
    <dgm:cxn modelId="{77F023A0-E176-4036-BCDD-EACD2F13BD34}" type="presParOf" srcId="{BA7357DB-BD55-40C6-8504-C990321897E8}" destId="{61E40F7C-6FE2-4D22-8021-9700693D3122}" srcOrd="0" destOrd="0" presId="urn:microsoft.com/office/officeart/2005/8/layout/list1"/>
    <dgm:cxn modelId="{52D4065A-6418-4043-A8DD-0D85FAFD4227}" type="presParOf" srcId="{BA7357DB-BD55-40C6-8504-C990321897E8}" destId="{5BAAF3D5-B603-4292-91A8-180E5C5ED7F5}" srcOrd="1" destOrd="0" presId="urn:microsoft.com/office/officeart/2005/8/layout/list1"/>
    <dgm:cxn modelId="{266F0846-715B-45F0-88C6-C20C682FE617}" type="presParOf" srcId="{D544CDBB-8FC3-43A7-A2EC-12AE73FA062A}" destId="{78BC7EEF-0648-4976-A9D1-FFA30A110797}" srcOrd="5" destOrd="0" presId="urn:microsoft.com/office/officeart/2005/8/layout/list1"/>
    <dgm:cxn modelId="{80587763-0E89-4343-936D-17BE08D8FA83}" type="presParOf" srcId="{D544CDBB-8FC3-43A7-A2EC-12AE73FA062A}" destId="{C908797C-AC65-4F20-BB26-C07B518F2D3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4B353F17-FB8D-4852-8845-9E336193AFF6}">
      <dgm:prSet phldrT="[Text]"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Find an Informative</a:t>
          </a:r>
          <a:r>
            <a:rPr lang="el-GR" sz="2100" dirty="0"/>
            <a:t> (</a:t>
          </a:r>
          <a:r>
            <a:rPr lang="en-GB" sz="2100" dirty="0"/>
            <a:t>“irredundant”) query</a:t>
          </a:r>
          <a:endParaRPr lang="en-BE" sz="2100" dirty="0"/>
        </a:p>
      </dgm:t>
    </dgm:pt>
    <dgm:pt modelId="{926DEA84-F471-4091-96F2-4B80D71BFB2B}" type="parTrans" cxnId="{87523211-666B-4AA1-AFA6-2703093A2B2E}">
      <dgm:prSet/>
      <dgm:spPr/>
      <dgm:t>
        <a:bodyPr/>
        <a:lstStyle/>
        <a:p>
          <a:endParaRPr lang="en-BE" sz="2100"/>
        </a:p>
      </dgm:t>
    </dgm:pt>
    <dgm:pt modelId="{084B2996-7A70-41DD-BE7E-7BB3B02C1D13}" type="sibTrans" cxnId="{87523211-666B-4AA1-AFA6-2703093A2B2E}">
      <dgm:prSet/>
      <dgm:spPr/>
      <dgm:t>
        <a:bodyPr/>
        <a:lstStyle/>
        <a:p>
          <a:endParaRPr lang="en-BE" sz="2100"/>
        </a:p>
      </dgm:t>
    </dgm:pt>
    <dgm:pt modelId="{BBEBE1F1-A2AB-49C4-8CD9-EC188EBD1985}">
      <dgm:prSet custT="1"/>
      <dgm:spPr/>
      <dgm:t>
        <a:bodyPr/>
        <a:lstStyle/>
        <a:p>
          <a:pPr algn="l">
            <a:buSzPts val="1920"/>
          </a:pPr>
          <a:r>
            <a:rPr lang="en-GB" sz="2100" dirty="0"/>
            <a:t>Not violating any learned constraint in C</a:t>
          </a:r>
          <a:r>
            <a:rPr lang="en-GB" sz="2100" baseline="-25000" dirty="0"/>
            <a:t>L</a:t>
          </a:r>
          <a:endParaRPr lang="en-BE" sz="2100" baseline="-25000" dirty="0"/>
        </a:p>
      </dgm:t>
    </dgm:pt>
    <dgm:pt modelId="{39F119DF-408E-47BF-B342-EE08CFC51F99}" type="parTrans" cxnId="{EA0C6582-BD5D-403E-9408-93F339ADDFDB}">
      <dgm:prSet/>
      <dgm:spPr/>
      <dgm:t>
        <a:bodyPr/>
        <a:lstStyle/>
        <a:p>
          <a:endParaRPr lang="en-BE" sz="2100"/>
        </a:p>
      </dgm:t>
    </dgm:pt>
    <dgm:pt modelId="{42343045-1CFB-4D86-BB5D-60C9E19CAC77}" type="sibTrans" cxnId="{EA0C6582-BD5D-403E-9408-93F339ADDFDB}">
      <dgm:prSet/>
      <dgm:spPr/>
      <dgm:t>
        <a:bodyPr/>
        <a:lstStyle/>
        <a:p>
          <a:endParaRPr lang="en-BE" sz="2100"/>
        </a:p>
      </dgm:t>
    </dgm:pt>
    <dgm:pt modelId="{E31F94F3-B1B8-45B1-AA26-91CF1B774078}">
      <dgm:prSet custT="1"/>
      <dgm:spPr/>
      <dgm:t>
        <a:bodyPr/>
        <a:lstStyle/>
        <a:p>
          <a:pPr algn="l"/>
          <a:r>
            <a:rPr lang="en-GB" sz="2100" dirty="0"/>
            <a:t>Violating at least one constraint from </a:t>
          </a:r>
          <a:r>
            <a:rPr lang="en-GB" sz="2100" i="1" dirty="0"/>
            <a:t>B</a:t>
          </a:r>
        </a:p>
      </dgm:t>
    </dgm:pt>
    <dgm:pt modelId="{0E8F0113-0496-4639-AB75-7CE5949B5E10}" type="parTrans" cxnId="{0C8B183C-04AF-4FAB-86AF-0159C512F268}">
      <dgm:prSet/>
      <dgm:spPr/>
      <dgm:t>
        <a:bodyPr/>
        <a:lstStyle/>
        <a:p>
          <a:endParaRPr lang="en-BE" sz="2100"/>
        </a:p>
      </dgm:t>
    </dgm:pt>
    <dgm:pt modelId="{940F4941-19E5-400F-A113-CF70B402A3C1}" type="sibTrans" cxnId="{0C8B183C-04AF-4FAB-86AF-0159C512F268}">
      <dgm:prSet/>
      <dgm:spPr/>
      <dgm:t>
        <a:bodyPr/>
        <a:lstStyle/>
        <a:p>
          <a:endParaRPr lang="en-BE" sz="2100"/>
        </a:p>
      </dgm:t>
    </dgm:pt>
    <dgm:pt modelId="{A6738ACD-E72F-4CC0-A7EA-E5DA6467865C}">
      <dgm:prSet custT="1"/>
      <dgm:spPr/>
      <dgm:t>
        <a:bodyPr/>
        <a:lstStyle/>
        <a:p>
          <a:pPr algn="l">
            <a:buNone/>
          </a:pPr>
          <a:endParaRPr lang="en-GB" sz="300" i="1" dirty="0"/>
        </a:p>
      </dgm:t>
    </dgm:pt>
    <dgm:pt modelId="{0C58FFB9-3C23-4695-80D8-FD8507CA3228}" type="parTrans" cxnId="{55588797-513E-47B9-BDB1-4E936AC6C98C}">
      <dgm:prSet/>
      <dgm:spPr/>
      <dgm:t>
        <a:bodyPr/>
        <a:lstStyle/>
        <a:p>
          <a:endParaRPr lang="en-BE"/>
        </a:p>
      </dgm:t>
    </dgm:pt>
    <dgm:pt modelId="{B42BCCBC-7AB6-4437-812D-DFE48DCABF3D}" type="sibTrans" cxnId="{55588797-513E-47B9-BDB1-4E936AC6C98C}">
      <dgm:prSet/>
      <dgm:spPr/>
      <dgm:t>
        <a:bodyPr/>
        <a:lstStyle/>
        <a:p>
          <a:endParaRPr lang="en-BE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E32A94BC-EDD0-4CD3-9C10-DF750CBBA4C3}" type="pres">
      <dgm:prSet presAssocID="{4B353F17-FB8D-4852-8845-9E336193AFF6}" presName="parentLin" presStyleCnt="0"/>
      <dgm:spPr/>
    </dgm:pt>
    <dgm:pt modelId="{CA4A8092-1FFE-4266-AFBA-8290FBDD807C}" type="pres">
      <dgm:prSet presAssocID="{4B353F17-FB8D-4852-8845-9E336193AFF6}" presName="parentLeftMargin" presStyleLbl="node1" presStyleIdx="0" presStyleCnt="1"/>
      <dgm:spPr/>
    </dgm:pt>
    <dgm:pt modelId="{A6BC58F2-38D1-4A7D-A8F6-6816A0A033FD}" type="pres">
      <dgm:prSet presAssocID="{4B353F17-FB8D-4852-8845-9E336193AFF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9F027C8-5DBB-48E3-AA20-78DAF289F016}" type="pres">
      <dgm:prSet presAssocID="{4B353F17-FB8D-4852-8845-9E336193AFF6}" presName="negativeSpace" presStyleCnt="0"/>
      <dgm:spPr/>
    </dgm:pt>
    <dgm:pt modelId="{A140FAFB-26AF-4EBA-99D7-3DB2F489E74E}" type="pres">
      <dgm:prSet presAssocID="{4B353F17-FB8D-4852-8845-9E336193AFF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87523211-666B-4AA1-AFA6-2703093A2B2E}" srcId="{5AF06370-49D6-402F-8018-9DE55D3690BD}" destId="{4B353F17-FB8D-4852-8845-9E336193AFF6}" srcOrd="0" destOrd="0" parTransId="{926DEA84-F471-4091-96F2-4B80D71BFB2B}" sibTransId="{084B2996-7A70-41DD-BE7E-7BB3B02C1D13}"/>
    <dgm:cxn modelId="{FE440D19-3DEA-4C67-ABAC-02F07FF70DCF}" type="presOf" srcId="{4B353F17-FB8D-4852-8845-9E336193AFF6}" destId="{CA4A8092-1FFE-4266-AFBA-8290FBDD807C}" srcOrd="0" destOrd="0" presId="urn:microsoft.com/office/officeart/2005/8/layout/list1"/>
    <dgm:cxn modelId="{D5A6862C-B510-4020-B443-4850007A8694}" type="presOf" srcId="{E31F94F3-B1B8-45B1-AA26-91CF1B774078}" destId="{A140FAFB-26AF-4EBA-99D7-3DB2F489E74E}" srcOrd="0" destOrd="1" presId="urn:microsoft.com/office/officeart/2005/8/layout/list1"/>
    <dgm:cxn modelId="{0C8B183C-04AF-4FAB-86AF-0159C512F268}" srcId="{4B353F17-FB8D-4852-8845-9E336193AFF6}" destId="{E31F94F3-B1B8-45B1-AA26-91CF1B774078}" srcOrd="1" destOrd="0" parTransId="{0E8F0113-0496-4639-AB75-7CE5949B5E10}" sibTransId="{940F4941-19E5-400F-A113-CF70B402A3C1}"/>
    <dgm:cxn modelId="{E1055E65-4CCD-47F7-9C7F-0710060B6829}" type="presOf" srcId="{A6738ACD-E72F-4CC0-A7EA-E5DA6467865C}" destId="{A140FAFB-26AF-4EBA-99D7-3DB2F489E74E}" srcOrd="0" destOrd="2" presId="urn:microsoft.com/office/officeart/2005/8/layout/list1"/>
    <dgm:cxn modelId="{C910DC56-58C4-43CE-89D6-68C60B2A466D}" type="presOf" srcId="{BBEBE1F1-A2AB-49C4-8CD9-EC188EBD1985}" destId="{A140FAFB-26AF-4EBA-99D7-3DB2F489E74E}" srcOrd="0" destOrd="0" presId="urn:microsoft.com/office/officeart/2005/8/layout/list1"/>
    <dgm:cxn modelId="{D108B77A-347B-43FC-B2B7-1062551C92DB}" type="presOf" srcId="{4B353F17-FB8D-4852-8845-9E336193AFF6}" destId="{A6BC58F2-38D1-4A7D-A8F6-6816A0A033FD}" srcOrd="1" destOrd="0" presId="urn:microsoft.com/office/officeart/2005/8/layout/list1"/>
    <dgm:cxn modelId="{EA0C6582-BD5D-403E-9408-93F339ADDFDB}" srcId="{4B353F17-FB8D-4852-8845-9E336193AFF6}" destId="{BBEBE1F1-A2AB-49C4-8CD9-EC188EBD1985}" srcOrd="0" destOrd="0" parTransId="{39F119DF-408E-47BF-B342-EE08CFC51F99}" sibTransId="{42343045-1CFB-4D86-BB5D-60C9E19CAC77}"/>
    <dgm:cxn modelId="{55588797-513E-47B9-BDB1-4E936AC6C98C}" srcId="{4B353F17-FB8D-4852-8845-9E336193AFF6}" destId="{A6738ACD-E72F-4CC0-A7EA-E5DA6467865C}" srcOrd="2" destOrd="0" parTransId="{0C58FFB9-3C23-4695-80D8-FD8507CA3228}" sibTransId="{B42BCCBC-7AB6-4437-812D-DFE48DCABF3D}"/>
    <dgm:cxn modelId="{67E98238-1173-4870-B893-58DFCE751254}" type="presParOf" srcId="{D544CDBB-8FC3-43A7-A2EC-12AE73FA062A}" destId="{E32A94BC-EDD0-4CD3-9C10-DF750CBBA4C3}" srcOrd="0" destOrd="0" presId="urn:microsoft.com/office/officeart/2005/8/layout/list1"/>
    <dgm:cxn modelId="{6514AF17-A2F6-43C6-B829-E3B30110FFDB}" type="presParOf" srcId="{E32A94BC-EDD0-4CD3-9C10-DF750CBBA4C3}" destId="{CA4A8092-1FFE-4266-AFBA-8290FBDD807C}" srcOrd="0" destOrd="0" presId="urn:microsoft.com/office/officeart/2005/8/layout/list1"/>
    <dgm:cxn modelId="{D08F98B7-0265-42BB-8156-6FA3E2A7052D}" type="presParOf" srcId="{E32A94BC-EDD0-4CD3-9C10-DF750CBBA4C3}" destId="{A6BC58F2-38D1-4A7D-A8F6-6816A0A033FD}" srcOrd="1" destOrd="0" presId="urn:microsoft.com/office/officeart/2005/8/layout/list1"/>
    <dgm:cxn modelId="{4DDDC65B-09CF-416C-B308-5A25109C9F64}" type="presParOf" srcId="{D544CDBB-8FC3-43A7-A2EC-12AE73FA062A}" destId="{59F027C8-5DBB-48E3-AA20-78DAF289F016}" srcOrd="1" destOrd="0" presId="urn:microsoft.com/office/officeart/2005/8/layout/list1"/>
    <dgm:cxn modelId="{CEA4DB8C-65DA-4F66-8E15-716F63C0EA43}" type="presParOf" srcId="{D544CDBB-8FC3-43A7-A2EC-12AE73FA062A}" destId="{A140FAFB-26AF-4EBA-99D7-3DB2F489E74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4B353F17-FB8D-4852-8845-9E336193AFF6}">
      <dgm:prSet phldrT="[Text]"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Informative query</a:t>
          </a:r>
          <a:endParaRPr lang="en-BE" sz="2100" dirty="0"/>
        </a:p>
      </dgm:t>
    </dgm:pt>
    <dgm:pt modelId="{926DEA84-F471-4091-96F2-4B80D71BFB2B}" type="parTrans" cxnId="{87523211-666B-4AA1-AFA6-2703093A2B2E}">
      <dgm:prSet/>
      <dgm:spPr/>
      <dgm:t>
        <a:bodyPr/>
        <a:lstStyle/>
        <a:p>
          <a:endParaRPr lang="en-BE" sz="2100"/>
        </a:p>
      </dgm:t>
    </dgm:pt>
    <dgm:pt modelId="{084B2996-7A70-41DD-BE7E-7BB3B02C1D13}" type="sibTrans" cxnId="{87523211-666B-4AA1-AFA6-2703093A2B2E}">
      <dgm:prSet/>
      <dgm:spPr/>
      <dgm:t>
        <a:bodyPr/>
        <a:lstStyle/>
        <a:p>
          <a:endParaRPr lang="en-BE" sz="2100"/>
        </a:p>
      </dgm:t>
    </dgm:pt>
    <dgm:pt modelId="{88B37EF3-F818-4D82-8862-E9EA39051353}">
      <dgm:prSet phldrT="[Text]" custT="1"/>
      <dgm:spPr/>
      <dgm:t>
        <a:bodyPr/>
        <a:lstStyle/>
        <a:p>
          <a:r>
            <a:rPr lang="en-GB" sz="2100" dirty="0"/>
            <a:t>Quality of query</a:t>
          </a:r>
          <a:endParaRPr lang="en-BE" sz="2100" dirty="0"/>
        </a:p>
      </dgm:t>
    </dgm:pt>
    <dgm:pt modelId="{9E1009DD-938D-4984-ABB5-74815A7FBA68}" type="parTrans" cxnId="{E5829CCA-D83A-49B6-8A64-438C9BC7B06B}">
      <dgm:prSet/>
      <dgm:spPr/>
      <dgm:t>
        <a:bodyPr/>
        <a:lstStyle/>
        <a:p>
          <a:endParaRPr lang="en-BE" sz="2100"/>
        </a:p>
      </dgm:t>
    </dgm:pt>
    <dgm:pt modelId="{A1AC91DA-22A2-4FC0-A8E4-FBF9AA5963DD}" type="sibTrans" cxnId="{E5829CCA-D83A-49B6-8A64-438C9BC7B06B}">
      <dgm:prSet/>
      <dgm:spPr/>
      <dgm:t>
        <a:bodyPr/>
        <a:lstStyle/>
        <a:p>
          <a:endParaRPr lang="en-BE" sz="2100"/>
        </a:p>
      </dgm:t>
    </dgm:pt>
    <dgm:pt modelId="{BBEBE1F1-A2AB-49C4-8CD9-EC188EBD1985}">
      <dgm:prSet custT="1"/>
      <dgm:spPr/>
      <dgm:t>
        <a:bodyPr/>
        <a:lstStyle/>
        <a:p>
          <a:pPr algn="l">
            <a:buSzPts val="1920"/>
          </a:pPr>
          <a:endParaRPr lang="en-BE" sz="2100" baseline="-25000" dirty="0"/>
        </a:p>
      </dgm:t>
    </dgm:pt>
    <dgm:pt modelId="{39F119DF-408E-47BF-B342-EE08CFC51F99}" type="parTrans" cxnId="{EA0C6582-BD5D-403E-9408-93F339ADDFDB}">
      <dgm:prSet/>
      <dgm:spPr/>
      <dgm:t>
        <a:bodyPr/>
        <a:lstStyle/>
        <a:p>
          <a:endParaRPr lang="en-BE" sz="2100"/>
        </a:p>
      </dgm:t>
    </dgm:pt>
    <dgm:pt modelId="{42343045-1CFB-4D86-BB5D-60C9E19CAC77}" type="sibTrans" cxnId="{EA0C6582-BD5D-403E-9408-93F339ADDFDB}">
      <dgm:prSet/>
      <dgm:spPr/>
      <dgm:t>
        <a:bodyPr/>
        <a:lstStyle/>
        <a:p>
          <a:endParaRPr lang="en-BE" sz="2100"/>
        </a:p>
      </dgm:t>
    </dgm:pt>
    <dgm:pt modelId="{476CFDFB-05E3-4C5B-9314-0A7C31FA715E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b="0" dirty="0"/>
            <a:t>Get the maximum amount of information</a:t>
          </a:r>
          <a:endParaRPr lang="en-BE" sz="2100" dirty="0"/>
        </a:p>
      </dgm:t>
    </dgm:pt>
    <dgm:pt modelId="{71EBFE08-4FE8-499C-BCAD-2CCD08AF5EE8}" type="sibTrans" cxnId="{DDF27BBA-CD70-4179-A3ED-B01A290DEB9F}">
      <dgm:prSet/>
      <dgm:spPr/>
      <dgm:t>
        <a:bodyPr/>
        <a:lstStyle/>
        <a:p>
          <a:endParaRPr lang="en-BE" sz="2100"/>
        </a:p>
      </dgm:t>
    </dgm:pt>
    <dgm:pt modelId="{8F597C11-B73C-43AE-AEE6-80586C4DC6EB}" type="parTrans" cxnId="{DDF27BBA-CD70-4179-A3ED-B01A290DEB9F}">
      <dgm:prSet/>
      <dgm:spPr/>
      <dgm:t>
        <a:bodyPr/>
        <a:lstStyle/>
        <a:p>
          <a:endParaRPr lang="en-BE" sz="2100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E32A94BC-EDD0-4CD3-9C10-DF750CBBA4C3}" type="pres">
      <dgm:prSet presAssocID="{4B353F17-FB8D-4852-8845-9E336193AFF6}" presName="parentLin" presStyleCnt="0"/>
      <dgm:spPr/>
    </dgm:pt>
    <dgm:pt modelId="{CA4A8092-1FFE-4266-AFBA-8290FBDD807C}" type="pres">
      <dgm:prSet presAssocID="{4B353F17-FB8D-4852-8845-9E336193AFF6}" presName="parentLeftMargin" presStyleLbl="node1" presStyleIdx="0" presStyleCnt="2"/>
      <dgm:spPr/>
    </dgm:pt>
    <dgm:pt modelId="{A6BC58F2-38D1-4A7D-A8F6-6816A0A033FD}" type="pres">
      <dgm:prSet presAssocID="{4B353F17-FB8D-4852-8845-9E336193AF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F027C8-5DBB-48E3-AA20-78DAF289F016}" type="pres">
      <dgm:prSet presAssocID="{4B353F17-FB8D-4852-8845-9E336193AFF6}" presName="negativeSpace" presStyleCnt="0"/>
      <dgm:spPr/>
    </dgm:pt>
    <dgm:pt modelId="{A140FAFB-26AF-4EBA-99D7-3DB2F489E74E}" type="pres">
      <dgm:prSet presAssocID="{4B353F17-FB8D-4852-8845-9E336193AFF6}" presName="childText" presStyleLbl="conFgAcc1" presStyleIdx="0" presStyleCnt="2">
        <dgm:presLayoutVars>
          <dgm:bulletEnabled val="1"/>
        </dgm:presLayoutVars>
      </dgm:prSet>
      <dgm:spPr/>
    </dgm:pt>
    <dgm:pt modelId="{63294ED2-5617-4273-907E-594E8EB121D6}" type="pres">
      <dgm:prSet presAssocID="{084B2996-7A70-41DD-BE7E-7BB3B02C1D13}" presName="spaceBetweenRectangles" presStyleCnt="0"/>
      <dgm:spPr/>
    </dgm:pt>
    <dgm:pt modelId="{BA7357DB-BD55-40C6-8504-C990321897E8}" type="pres">
      <dgm:prSet presAssocID="{88B37EF3-F818-4D82-8862-E9EA39051353}" presName="parentLin" presStyleCnt="0"/>
      <dgm:spPr/>
    </dgm:pt>
    <dgm:pt modelId="{61E40F7C-6FE2-4D22-8021-9700693D3122}" type="pres">
      <dgm:prSet presAssocID="{88B37EF3-F818-4D82-8862-E9EA39051353}" presName="parentLeftMargin" presStyleLbl="node1" presStyleIdx="0" presStyleCnt="2"/>
      <dgm:spPr/>
    </dgm:pt>
    <dgm:pt modelId="{5BAAF3D5-B603-4292-91A8-180E5C5ED7F5}" type="pres">
      <dgm:prSet presAssocID="{88B37EF3-F818-4D82-8862-E9EA3905135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8BC7EEF-0648-4976-A9D1-FFA30A110797}" type="pres">
      <dgm:prSet presAssocID="{88B37EF3-F818-4D82-8862-E9EA39051353}" presName="negativeSpace" presStyleCnt="0"/>
      <dgm:spPr/>
    </dgm:pt>
    <dgm:pt modelId="{C908797C-AC65-4F20-BB26-C07B518F2D39}" type="pres">
      <dgm:prSet presAssocID="{88B37EF3-F818-4D82-8862-E9EA3905135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87523211-666B-4AA1-AFA6-2703093A2B2E}" srcId="{5AF06370-49D6-402F-8018-9DE55D3690BD}" destId="{4B353F17-FB8D-4852-8845-9E336193AFF6}" srcOrd="0" destOrd="0" parTransId="{926DEA84-F471-4091-96F2-4B80D71BFB2B}" sibTransId="{084B2996-7A70-41DD-BE7E-7BB3B02C1D13}"/>
    <dgm:cxn modelId="{FE440D19-3DEA-4C67-ABAC-02F07FF70DCF}" type="presOf" srcId="{4B353F17-FB8D-4852-8845-9E336193AFF6}" destId="{CA4A8092-1FFE-4266-AFBA-8290FBDD807C}" srcOrd="0" destOrd="0" presId="urn:microsoft.com/office/officeart/2005/8/layout/list1"/>
    <dgm:cxn modelId="{44E20E1D-9DBA-4CDF-B9B6-57DB41837E7A}" type="presOf" srcId="{476CFDFB-05E3-4C5B-9314-0A7C31FA715E}" destId="{C908797C-AC65-4F20-BB26-C07B518F2D39}" srcOrd="0" destOrd="0" presId="urn:microsoft.com/office/officeart/2005/8/layout/list1"/>
    <dgm:cxn modelId="{290B6D2E-2784-4BE9-A6C8-CE5C4ED485D2}" type="presOf" srcId="{88B37EF3-F818-4D82-8862-E9EA39051353}" destId="{5BAAF3D5-B603-4292-91A8-180E5C5ED7F5}" srcOrd="1" destOrd="0" presId="urn:microsoft.com/office/officeart/2005/8/layout/list1"/>
    <dgm:cxn modelId="{C910DC56-58C4-43CE-89D6-68C60B2A466D}" type="presOf" srcId="{BBEBE1F1-A2AB-49C4-8CD9-EC188EBD1985}" destId="{A140FAFB-26AF-4EBA-99D7-3DB2F489E74E}" srcOrd="0" destOrd="0" presId="urn:microsoft.com/office/officeart/2005/8/layout/list1"/>
    <dgm:cxn modelId="{D108B77A-347B-43FC-B2B7-1062551C92DB}" type="presOf" srcId="{4B353F17-FB8D-4852-8845-9E336193AFF6}" destId="{A6BC58F2-38D1-4A7D-A8F6-6816A0A033FD}" srcOrd="1" destOrd="0" presId="urn:microsoft.com/office/officeart/2005/8/layout/list1"/>
    <dgm:cxn modelId="{EA0C6582-BD5D-403E-9408-93F339ADDFDB}" srcId="{4B353F17-FB8D-4852-8845-9E336193AFF6}" destId="{BBEBE1F1-A2AB-49C4-8CD9-EC188EBD1985}" srcOrd="0" destOrd="0" parTransId="{39F119DF-408E-47BF-B342-EE08CFC51F99}" sibTransId="{42343045-1CFB-4D86-BB5D-60C9E19CAC77}"/>
    <dgm:cxn modelId="{DDF27BBA-CD70-4179-A3ED-B01A290DEB9F}" srcId="{88B37EF3-F818-4D82-8862-E9EA39051353}" destId="{476CFDFB-05E3-4C5B-9314-0A7C31FA715E}" srcOrd="0" destOrd="0" parTransId="{8F597C11-B73C-43AE-AEE6-80586C4DC6EB}" sibTransId="{71EBFE08-4FE8-499C-BCAD-2CCD08AF5EE8}"/>
    <dgm:cxn modelId="{E5829CCA-D83A-49B6-8A64-438C9BC7B06B}" srcId="{5AF06370-49D6-402F-8018-9DE55D3690BD}" destId="{88B37EF3-F818-4D82-8862-E9EA39051353}" srcOrd="1" destOrd="0" parTransId="{9E1009DD-938D-4984-ABB5-74815A7FBA68}" sibTransId="{A1AC91DA-22A2-4FC0-A8E4-FBF9AA5963DD}"/>
    <dgm:cxn modelId="{8F1ED8D9-923E-48EF-8E6F-F517F494D21B}" type="presOf" srcId="{88B37EF3-F818-4D82-8862-E9EA39051353}" destId="{61E40F7C-6FE2-4D22-8021-9700693D3122}" srcOrd="0" destOrd="0" presId="urn:microsoft.com/office/officeart/2005/8/layout/list1"/>
    <dgm:cxn modelId="{67E98238-1173-4870-B893-58DFCE751254}" type="presParOf" srcId="{D544CDBB-8FC3-43A7-A2EC-12AE73FA062A}" destId="{E32A94BC-EDD0-4CD3-9C10-DF750CBBA4C3}" srcOrd="0" destOrd="0" presId="urn:microsoft.com/office/officeart/2005/8/layout/list1"/>
    <dgm:cxn modelId="{6514AF17-A2F6-43C6-B829-E3B30110FFDB}" type="presParOf" srcId="{E32A94BC-EDD0-4CD3-9C10-DF750CBBA4C3}" destId="{CA4A8092-1FFE-4266-AFBA-8290FBDD807C}" srcOrd="0" destOrd="0" presId="urn:microsoft.com/office/officeart/2005/8/layout/list1"/>
    <dgm:cxn modelId="{D08F98B7-0265-42BB-8156-6FA3E2A7052D}" type="presParOf" srcId="{E32A94BC-EDD0-4CD3-9C10-DF750CBBA4C3}" destId="{A6BC58F2-38D1-4A7D-A8F6-6816A0A033FD}" srcOrd="1" destOrd="0" presId="urn:microsoft.com/office/officeart/2005/8/layout/list1"/>
    <dgm:cxn modelId="{4DDDC65B-09CF-416C-B308-5A25109C9F64}" type="presParOf" srcId="{D544CDBB-8FC3-43A7-A2EC-12AE73FA062A}" destId="{59F027C8-5DBB-48E3-AA20-78DAF289F016}" srcOrd="1" destOrd="0" presId="urn:microsoft.com/office/officeart/2005/8/layout/list1"/>
    <dgm:cxn modelId="{CEA4DB8C-65DA-4F66-8E15-716F63C0EA43}" type="presParOf" srcId="{D544CDBB-8FC3-43A7-A2EC-12AE73FA062A}" destId="{A140FAFB-26AF-4EBA-99D7-3DB2F489E74E}" srcOrd="2" destOrd="0" presId="urn:microsoft.com/office/officeart/2005/8/layout/list1"/>
    <dgm:cxn modelId="{AAA94E7C-E19E-4270-9D53-B71548EE9323}" type="presParOf" srcId="{D544CDBB-8FC3-43A7-A2EC-12AE73FA062A}" destId="{63294ED2-5617-4273-907E-594E8EB121D6}" srcOrd="3" destOrd="0" presId="urn:microsoft.com/office/officeart/2005/8/layout/list1"/>
    <dgm:cxn modelId="{1D577C01-7711-4B26-8A09-7B0DAC2C7A46}" type="presParOf" srcId="{D544CDBB-8FC3-43A7-A2EC-12AE73FA062A}" destId="{BA7357DB-BD55-40C6-8504-C990321897E8}" srcOrd="4" destOrd="0" presId="urn:microsoft.com/office/officeart/2005/8/layout/list1"/>
    <dgm:cxn modelId="{77F023A0-E176-4036-BCDD-EACD2F13BD34}" type="presParOf" srcId="{BA7357DB-BD55-40C6-8504-C990321897E8}" destId="{61E40F7C-6FE2-4D22-8021-9700693D3122}" srcOrd="0" destOrd="0" presId="urn:microsoft.com/office/officeart/2005/8/layout/list1"/>
    <dgm:cxn modelId="{52D4065A-6418-4043-A8DD-0D85FAFD4227}" type="presParOf" srcId="{BA7357DB-BD55-40C6-8504-C990321897E8}" destId="{5BAAF3D5-B603-4292-91A8-180E5C5ED7F5}" srcOrd="1" destOrd="0" presId="urn:microsoft.com/office/officeart/2005/8/layout/list1"/>
    <dgm:cxn modelId="{266F0846-715B-45F0-88C6-C20C682FE617}" type="presParOf" srcId="{D544CDBB-8FC3-43A7-A2EC-12AE73FA062A}" destId="{78BC7EEF-0648-4976-A9D1-FFA30A110797}" srcOrd="5" destOrd="0" presId="urn:microsoft.com/office/officeart/2005/8/layout/list1"/>
    <dgm:cxn modelId="{80587763-0E89-4343-936D-17BE08D8FA83}" type="presParOf" srcId="{D544CDBB-8FC3-43A7-A2EC-12AE73FA062A}" destId="{C908797C-AC65-4F20-BB26-C07B518F2D3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88B37EF3-F818-4D82-8862-E9EA39051353}">
      <dgm:prSet phldrT="[Text]" custT="1"/>
      <dgm:spPr/>
      <dgm:t>
        <a:bodyPr/>
        <a:lstStyle/>
        <a:p>
          <a:r>
            <a:rPr lang="en-GB" sz="2100" dirty="0"/>
            <a:t>Quality of query</a:t>
          </a:r>
          <a:endParaRPr lang="en-BE" sz="2100" dirty="0"/>
        </a:p>
      </dgm:t>
    </dgm:pt>
    <dgm:pt modelId="{9E1009DD-938D-4984-ABB5-74815A7FBA68}" type="parTrans" cxnId="{E5829CCA-D83A-49B6-8A64-438C9BC7B06B}">
      <dgm:prSet/>
      <dgm:spPr/>
      <dgm:t>
        <a:bodyPr/>
        <a:lstStyle/>
        <a:p>
          <a:endParaRPr lang="en-BE" sz="2100"/>
        </a:p>
      </dgm:t>
    </dgm:pt>
    <dgm:pt modelId="{A1AC91DA-22A2-4FC0-A8E4-FBF9AA5963DD}" type="sibTrans" cxnId="{E5829CCA-D83A-49B6-8A64-438C9BC7B06B}">
      <dgm:prSet/>
      <dgm:spPr/>
      <dgm:t>
        <a:bodyPr/>
        <a:lstStyle/>
        <a:p>
          <a:endParaRPr lang="en-BE" sz="2100"/>
        </a:p>
      </dgm:t>
    </dgm:pt>
    <dgm:pt modelId="{476CFDFB-05E3-4C5B-9314-0A7C31FA715E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i="1" dirty="0"/>
            <a:t>Better</a:t>
          </a:r>
          <a:r>
            <a:rPr lang="en-GB" sz="2100" dirty="0"/>
            <a:t> generated examples lead to faster convergence</a:t>
          </a:r>
          <a:endParaRPr lang="en-BE" sz="2100" dirty="0"/>
        </a:p>
      </dgm:t>
    </dgm:pt>
    <dgm:pt modelId="{8F597C11-B73C-43AE-AEE6-80586C4DC6EB}" type="parTrans" cxnId="{DDF27BBA-CD70-4179-A3ED-B01A290DEB9F}">
      <dgm:prSet/>
      <dgm:spPr/>
      <dgm:t>
        <a:bodyPr/>
        <a:lstStyle/>
        <a:p>
          <a:endParaRPr lang="en-BE" sz="2100"/>
        </a:p>
      </dgm:t>
    </dgm:pt>
    <dgm:pt modelId="{71EBFE08-4FE8-499C-BCAD-2CCD08AF5EE8}" type="sibTrans" cxnId="{DDF27BBA-CD70-4179-A3ED-B01A290DEB9F}">
      <dgm:prSet/>
      <dgm:spPr/>
      <dgm:t>
        <a:bodyPr/>
        <a:lstStyle/>
        <a:p>
          <a:endParaRPr lang="en-BE" sz="2100"/>
        </a:p>
      </dgm:t>
    </dgm:pt>
    <dgm:pt modelId="{DB8F7954-7D57-47D0-8E9D-F9EA4A05C728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More information per query -&gt; less queries needed</a:t>
          </a:r>
          <a:endParaRPr lang="en-BE" sz="2100" dirty="0"/>
        </a:p>
      </dgm:t>
    </dgm:pt>
    <dgm:pt modelId="{F161DBBD-531E-4792-AA5E-BD49AB0CCFE7}" type="parTrans" cxnId="{B14D85F9-BA61-45B6-97C6-F67708CC23D9}">
      <dgm:prSet/>
      <dgm:spPr/>
      <dgm:t>
        <a:bodyPr/>
        <a:lstStyle/>
        <a:p>
          <a:endParaRPr lang="en-BE"/>
        </a:p>
      </dgm:t>
    </dgm:pt>
    <dgm:pt modelId="{896FAF35-8BEF-4ABA-92F7-30AF3C77405D}" type="sibTrans" cxnId="{B14D85F9-BA61-45B6-97C6-F67708CC23D9}">
      <dgm:prSet/>
      <dgm:spPr/>
      <dgm:t>
        <a:bodyPr/>
        <a:lstStyle/>
        <a:p>
          <a:endParaRPr lang="en-BE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BA7357DB-BD55-40C6-8504-C990321897E8}" type="pres">
      <dgm:prSet presAssocID="{88B37EF3-F818-4D82-8862-E9EA39051353}" presName="parentLin" presStyleCnt="0"/>
      <dgm:spPr/>
    </dgm:pt>
    <dgm:pt modelId="{61E40F7C-6FE2-4D22-8021-9700693D3122}" type="pres">
      <dgm:prSet presAssocID="{88B37EF3-F818-4D82-8862-E9EA39051353}" presName="parentLeftMargin" presStyleLbl="node1" presStyleIdx="0" presStyleCnt="1"/>
      <dgm:spPr/>
    </dgm:pt>
    <dgm:pt modelId="{5BAAF3D5-B603-4292-91A8-180E5C5ED7F5}" type="pres">
      <dgm:prSet presAssocID="{88B37EF3-F818-4D82-8862-E9EA39051353}" presName="parentText" presStyleLbl="node1" presStyleIdx="0" presStyleCnt="1" custScaleY="112370" custLinFactNeighborX="-58850" custLinFactNeighborY="-22933">
        <dgm:presLayoutVars>
          <dgm:chMax val="0"/>
          <dgm:bulletEnabled val="1"/>
        </dgm:presLayoutVars>
      </dgm:prSet>
      <dgm:spPr/>
    </dgm:pt>
    <dgm:pt modelId="{78BC7EEF-0648-4976-A9D1-FFA30A110797}" type="pres">
      <dgm:prSet presAssocID="{88B37EF3-F818-4D82-8862-E9EA39051353}" presName="negativeSpace" presStyleCnt="0"/>
      <dgm:spPr/>
    </dgm:pt>
    <dgm:pt modelId="{C908797C-AC65-4F20-BB26-C07B518F2D39}" type="pres">
      <dgm:prSet presAssocID="{88B37EF3-F818-4D82-8862-E9EA3905135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44E20E1D-9DBA-4CDF-B9B6-57DB41837E7A}" type="presOf" srcId="{476CFDFB-05E3-4C5B-9314-0A7C31FA715E}" destId="{C908797C-AC65-4F20-BB26-C07B518F2D39}" srcOrd="0" destOrd="0" presId="urn:microsoft.com/office/officeart/2005/8/layout/list1"/>
    <dgm:cxn modelId="{290B6D2E-2784-4BE9-A6C8-CE5C4ED485D2}" type="presOf" srcId="{88B37EF3-F818-4D82-8862-E9EA39051353}" destId="{5BAAF3D5-B603-4292-91A8-180E5C5ED7F5}" srcOrd="1" destOrd="0" presId="urn:microsoft.com/office/officeart/2005/8/layout/list1"/>
    <dgm:cxn modelId="{DDF27BBA-CD70-4179-A3ED-B01A290DEB9F}" srcId="{88B37EF3-F818-4D82-8862-E9EA39051353}" destId="{476CFDFB-05E3-4C5B-9314-0A7C31FA715E}" srcOrd="0" destOrd="0" parTransId="{8F597C11-B73C-43AE-AEE6-80586C4DC6EB}" sibTransId="{71EBFE08-4FE8-499C-BCAD-2CCD08AF5EE8}"/>
    <dgm:cxn modelId="{E5829CCA-D83A-49B6-8A64-438C9BC7B06B}" srcId="{5AF06370-49D6-402F-8018-9DE55D3690BD}" destId="{88B37EF3-F818-4D82-8862-E9EA39051353}" srcOrd="0" destOrd="0" parTransId="{9E1009DD-938D-4984-ABB5-74815A7FBA68}" sibTransId="{A1AC91DA-22A2-4FC0-A8E4-FBF9AA5963DD}"/>
    <dgm:cxn modelId="{8F1ED8D9-923E-48EF-8E6F-F517F494D21B}" type="presOf" srcId="{88B37EF3-F818-4D82-8862-E9EA39051353}" destId="{61E40F7C-6FE2-4D22-8021-9700693D3122}" srcOrd="0" destOrd="0" presId="urn:microsoft.com/office/officeart/2005/8/layout/list1"/>
    <dgm:cxn modelId="{7257D0EB-DADB-4675-9FE4-F8802B4D560F}" type="presOf" srcId="{DB8F7954-7D57-47D0-8E9D-F9EA4A05C728}" destId="{C908797C-AC65-4F20-BB26-C07B518F2D39}" srcOrd="0" destOrd="1" presId="urn:microsoft.com/office/officeart/2005/8/layout/list1"/>
    <dgm:cxn modelId="{B14D85F9-BA61-45B6-97C6-F67708CC23D9}" srcId="{476CFDFB-05E3-4C5B-9314-0A7C31FA715E}" destId="{DB8F7954-7D57-47D0-8E9D-F9EA4A05C728}" srcOrd="0" destOrd="0" parTransId="{F161DBBD-531E-4792-AA5E-BD49AB0CCFE7}" sibTransId="{896FAF35-8BEF-4ABA-92F7-30AF3C77405D}"/>
    <dgm:cxn modelId="{1D577C01-7711-4B26-8A09-7B0DAC2C7A46}" type="presParOf" srcId="{D544CDBB-8FC3-43A7-A2EC-12AE73FA062A}" destId="{BA7357DB-BD55-40C6-8504-C990321897E8}" srcOrd="0" destOrd="0" presId="urn:microsoft.com/office/officeart/2005/8/layout/list1"/>
    <dgm:cxn modelId="{77F023A0-E176-4036-BCDD-EACD2F13BD34}" type="presParOf" srcId="{BA7357DB-BD55-40C6-8504-C990321897E8}" destId="{61E40F7C-6FE2-4D22-8021-9700693D3122}" srcOrd="0" destOrd="0" presId="urn:microsoft.com/office/officeart/2005/8/layout/list1"/>
    <dgm:cxn modelId="{52D4065A-6418-4043-A8DD-0D85FAFD4227}" type="presParOf" srcId="{BA7357DB-BD55-40C6-8504-C990321897E8}" destId="{5BAAF3D5-B603-4292-91A8-180E5C5ED7F5}" srcOrd="1" destOrd="0" presId="urn:microsoft.com/office/officeart/2005/8/layout/list1"/>
    <dgm:cxn modelId="{266F0846-715B-45F0-88C6-C20C682FE617}" type="presParOf" srcId="{D544CDBB-8FC3-43A7-A2EC-12AE73FA062A}" destId="{78BC7EEF-0648-4976-A9D1-FFA30A110797}" srcOrd="1" destOrd="0" presId="urn:microsoft.com/office/officeart/2005/8/layout/list1"/>
    <dgm:cxn modelId="{80587763-0E89-4343-936D-17BE08D8FA83}" type="presParOf" srcId="{D544CDBB-8FC3-43A7-A2EC-12AE73FA062A}" destId="{C908797C-AC65-4F20-BB26-C07B518F2D3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F06370-49D6-402F-8018-9DE55D3690B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BE"/>
        </a:p>
      </dgm:t>
    </dgm:pt>
    <dgm:pt modelId="{88B37EF3-F818-4D82-8862-E9EA39051353}">
      <dgm:prSet phldrT="[Text]" custT="1"/>
      <dgm:spPr/>
      <dgm:t>
        <a:bodyPr/>
        <a:lstStyle/>
        <a:p>
          <a:r>
            <a:rPr lang="en-GB" sz="2100" dirty="0"/>
            <a:t>Quality of query</a:t>
          </a:r>
          <a:endParaRPr lang="en-BE" sz="2100" dirty="0"/>
        </a:p>
      </dgm:t>
    </dgm:pt>
    <dgm:pt modelId="{9E1009DD-938D-4984-ABB5-74815A7FBA68}" type="parTrans" cxnId="{E5829CCA-D83A-49B6-8A64-438C9BC7B06B}">
      <dgm:prSet/>
      <dgm:spPr/>
      <dgm:t>
        <a:bodyPr/>
        <a:lstStyle/>
        <a:p>
          <a:endParaRPr lang="en-BE" sz="2100"/>
        </a:p>
      </dgm:t>
    </dgm:pt>
    <dgm:pt modelId="{A1AC91DA-22A2-4FC0-A8E4-FBF9AA5963DD}" type="sibTrans" cxnId="{E5829CCA-D83A-49B6-8A64-438C9BC7B06B}">
      <dgm:prSet/>
      <dgm:spPr/>
      <dgm:t>
        <a:bodyPr/>
        <a:lstStyle/>
        <a:p>
          <a:endParaRPr lang="en-BE" sz="2100"/>
        </a:p>
      </dgm:t>
    </dgm:pt>
    <dgm:pt modelId="{476CFDFB-05E3-4C5B-9314-0A7C31FA715E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i="1" dirty="0"/>
            <a:t>Better</a:t>
          </a:r>
          <a:r>
            <a:rPr lang="en-GB" sz="2100" dirty="0"/>
            <a:t> generated examples lead to faster convergence</a:t>
          </a:r>
          <a:endParaRPr lang="en-BE" sz="2100" dirty="0"/>
        </a:p>
      </dgm:t>
    </dgm:pt>
    <dgm:pt modelId="{8F597C11-B73C-43AE-AEE6-80586C4DC6EB}" type="parTrans" cxnId="{DDF27BBA-CD70-4179-A3ED-B01A290DEB9F}">
      <dgm:prSet/>
      <dgm:spPr/>
      <dgm:t>
        <a:bodyPr/>
        <a:lstStyle/>
        <a:p>
          <a:endParaRPr lang="en-BE" sz="2100"/>
        </a:p>
      </dgm:t>
    </dgm:pt>
    <dgm:pt modelId="{71EBFE08-4FE8-499C-BCAD-2CCD08AF5EE8}" type="sibTrans" cxnId="{DDF27BBA-CD70-4179-A3ED-B01A290DEB9F}">
      <dgm:prSet/>
      <dgm:spPr/>
      <dgm:t>
        <a:bodyPr/>
        <a:lstStyle/>
        <a:p>
          <a:endParaRPr lang="en-BE" sz="2100"/>
        </a:p>
      </dgm:t>
    </dgm:pt>
    <dgm:pt modelId="{DB8F7954-7D57-47D0-8E9D-F9EA4A05C728}">
      <dgm:prSet custT="1"/>
      <dgm:spPr/>
      <dgm:t>
        <a:bodyPr/>
        <a:lstStyle/>
        <a:p>
          <a:pPr>
            <a:buSzPts val="1920"/>
            <a:buFont typeface="Arial" panose="020B0604020202020204" pitchFamily="34" charset="0"/>
            <a:buChar char="•"/>
          </a:pPr>
          <a:r>
            <a:rPr lang="en-GB" sz="2100" dirty="0"/>
            <a:t>More information per query -&gt; less queries needed</a:t>
          </a:r>
          <a:endParaRPr lang="en-BE" sz="2100" dirty="0"/>
        </a:p>
      </dgm:t>
    </dgm:pt>
    <dgm:pt modelId="{F161DBBD-531E-4792-AA5E-BD49AB0CCFE7}" type="parTrans" cxnId="{B14D85F9-BA61-45B6-97C6-F67708CC23D9}">
      <dgm:prSet/>
      <dgm:spPr/>
      <dgm:t>
        <a:bodyPr/>
        <a:lstStyle/>
        <a:p>
          <a:endParaRPr lang="en-BE"/>
        </a:p>
      </dgm:t>
    </dgm:pt>
    <dgm:pt modelId="{896FAF35-8BEF-4ABA-92F7-30AF3C77405D}" type="sibTrans" cxnId="{B14D85F9-BA61-45B6-97C6-F67708CC23D9}">
      <dgm:prSet/>
      <dgm:spPr/>
      <dgm:t>
        <a:bodyPr/>
        <a:lstStyle/>
        <a:p>
          <a:endParaRPr lang="en-BE"/>
        </a:p>
      </dgm:t>
    </dgm:pt>
    <dgm:pt modelId="{D544CDBB-8FC3-43A7-A2EC-12AE73FA062A}" type="pres">
      <dgm:prSet presAssocID="{5AF06370-49D6-402F-8018-9DE55D3690BD}" presName="linear" presStyleCnt="0">
        <dgm:presLayoutVars>
          <dgm:dir/>
          <dgm:animLvl val="lvl"/>
          <dgm:resizeHandles val="exact"/>
        </dgm:presLayoutVars>
      </dgm:prSet>
      <dgm:spPr/>
    </dgm:pt>
    <dgm:pt modelId="{BA7357DB-BD55-40C6-8504-C990321897E8}" type="pres">
      <dgm:prSet presAssocID="{88B37EF3-F818-4D82-8862-E9EA39051353}" presName="parentLin" presStyleCnt="0"/>
      <dgm:spPr/>
    </dgm:pt>
    <dgm:pt modelId="{61E40F7C-6FE2-4D22-8021-9700693D3122}" type="pres">
      <dgm:prSet presAssocID="{88B37EF3-F818-4D82-8862-E9EA39051353}" presName="parentLeftMargin" presStyleLbl="node1" presStyleIdx="0" presStyleCnt="1"/>
      <dgm:spPr/>
    </dgm:pt>
    <dgm:pt modelId="{5BAAF3D5-B603-4292-91A8-180E5C5ED7F5}" type="pres">
      <dgm:prSet presAssocID="{88B37EF3-F818-4D82-8862-E9EA39051353}" presName="parentText" presStyleLbl="node1" presStyleIdx="0" presStyleCnt="1" custScaleY="112370" custLinFactNeighborX="-58850" custLinFactNeighborY="-22933">
        <dgm:presLayoutVars>
          <dgm:chMax val="0"/>
          <dgm:bulletEnabled val="1"/>
        </dgm:presLayoutVars>
      </dgm:prSet>
      <dgm:spPr/>
    </dgm:pt>
    <dgm:pt modelId="{78BC7EEF-0648-4976-A9D1-FFA30A110797}" type="pres">
      <dgm:prSet presAssocID="{88B37EF3-F818-4D82-8862-E9EA39051353}" presName="negativeSpace" presStyleCnt="0"/>
      <dgm:spPr/>
    </dgm:pt>
    <dgm:pt modelId="{C908797C-AC65-4F20-BB26-C07B518F2D39}" type="pres">
      <dgm:prSet presAssocID="{88B37EF3-F818-4D82-8862-E9EA3905135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0FEF305-5208-4615-B2D4-0253C793548B}" type="presOf" srcId="{5AF06370-49D6-402F-8018-9DE55D3690BD}" destId="{D544CDBB-8FC3-43A7-A2EC-12AE73FA062A}" srcOrd="0" destOrd="0" presId="urn:microsoft.com/office/officeart/2005/8/layout/list1"/>
    <dgm:cxn modelId="{44E20E1D-9DBA-4CDF-B9B6-57DB41837E7A}" type="presOf" srcId="{476CFDFB-05E3-4C5B-9314-0A7C31FA715E}" destId="{C908797C-AC65-4F20-BB26-C07B518F2D39}" srcOrd="0" destOrd="0" presId="urn:microsoft.com/office/officeart/2005/8/layout/list1"/>
    <dgm:cxn modelId="{290B6D2E-2784-4BE9-A6C8-CE5C4ED485D2}" type="presOf" srcId="{88B37EF3-F818-4D82-8862-E9EA39051353}" destId="{5BAAF3D5-B603-4292-91A8-180E5C5ED7F5}" srcOrd="1" destOrd="0" presId="urn:microsoft.com/office/officeart/2005/8/layout/list1"/>
    <dgm:cxn modelId="{DDF27BBA-CD70-4179-A3ED-B01A290DEB9F}" srcId="{88B37EF3-F818-4D82-8862-E9EA39051353}" destId="{476CFDFB-05E3-4C5B-9314-0A7C31FA715E}" srcOrd="0" destOrd="0" parTransId="{8F597C11-B73C-43AE-AEE6-80586C4DC6EB}" sibTransId="{71EBFE08-4FE8-499C-BCAD-2CCD08AF5EE8}"/>
    <dgm:cxn modelId="{E5829CCA-D83A-49B6-8A64-438C9BC7B06B}" srcId="{5AF06370-49D6-402F-8018-9DE55D3690BD}" destId="{88B37EF3-F818-4D82-8862-E9EA39051353}" srcOrd="0" destOrd="0" parTransId="{9E1009DD-938D-4984-ABB5-74815A7FBA68}" sibTransId="{A1AC91DA-22A2-4FC0-A8E4-FBF9AA5963DD}"/>
    <dgm:cxn modelId="{8F1ED8D9-923E-48EF-8E6F-F517F494D21B}" type="presOf" srcId="{88B37EF3-F818-4D82-8862-E9EA39051353}" destId="{61E40F7C-6FE2-4D22-8021-9700693D3122}" srcOrd="0" destOrd="0" presId="urn:microsoft.com/office/officeart/2005/8/layout/list1"/>
    <dgm:cxn modelId="{7257D0EB-DADB-4675-9FE4-F8802B4D560F}" type="presOf" srcId="{DB8F7954-7D57-47D0-8E9D-F9EA4A05C728}" destId="{C908797C-AC65-4F20-BB26-C07B518F2D39}" srcOrd="0" destOrd="1" presId="urn:microsoft.com/office/officeart/2005/8/layout/list1"/>
    <dgm:cxn modelId="{B14D85F9-BA61-45B6-97C6-F67708CC23D9}" srcId="{476CFDFB-05E3-4C5B-9314-0A7C31FA715E}" destId="{DB8F7954-7D57-47D0-8E9D-F9EA4A05C728}" srcOrd="0" destOrd="0" parTransId="{F161DBBD-531E-4792-AA5E-BD49AB0CCFE7}" sibTransId="{896FAF35-8BEF-4ABA-92F7-30AF3C77405D}"/>
    <dgm:cxn modelId="{1D577C01-7711-4B26-8A09-7B0DAC2C7A46}" type="presParOf" srcId="{D544CDBB-8FC3-43A7-A2EC-12AE73FA062A}" destId="{BA7357DB-BD55-40C6-8504-C990321897E8}" srcOrd="0" destOrd="0" presId="urn:microsoft.com/office/officeart/2005/8/layout/list1"/>
    <dgm:cxn modelId="{77F023A0-E176-4036-BCDD-EACD2F13BD34}" type="presParOf" srcId="{BA7357DB-BD55-40C6-8504-C990321897E8}" destId="{61E40F7C-6FE2-4D22-8021-9700693D3122}" srcOrd="0" destOrd="0" presId="urn:microsoft.com/office/officeart/2005/8/layout/list1"/>
    <dgm:cxn modelId="{52D4065A-6418-4043-A8DD-0D85FAFD4227}" type="presParOf" srcId="{BA7357DB-BD55-40C6-8504-C990321897E8}" destId="{5BAAF3D5-B603-4292-91A8-180E5C5ED7F5}" srcOrd="1" destOrd="0" presId="urn:microsoft.com/office/officeart/2005/8/layout/list1"/>
    <dgm:cxn modelId="{266F0846-715B-45F0-88C6-C20C682FE617}" type="presParOf" srcId="{D544CDBB-8FC3-43A7-A2EC-12AE73FA062A}" destId="{78BC7EEF-0648-4976-A9D1-FFA30A110797}" srcOrd="1" destOrd="0" presId="urn:microsoft.com/office/officeart/2005/8/layout/list1"/>
    <dgm:cxn modelId="{80587763-0E89-4343-936D-17BE08D8FA83}" type="presParOf" srcId="{D544CDBB-8FC3-43A7-A2EC-12AE73FA062A}" destId="{C908797C-AC65-4F20-BB26-C07B518F2D3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0FAFB-26AF-4EBA-99D7-3DB2F489E74E}">
      <dsp:nvSpPr>
        <dsp:cNvPr id="0" name=""/>
        <dsp:cNvSpPr/>
      </dsp:nvSpPr>
      <dsp:spPr>
        <a:xfrm>
          <a:off x="0" y="493056"/>
          <a:ext cx="7915484" cy="11330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645668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Char char="•"/>
          </a:pPr>
          <a:r>
            <a:rPr lang="en-GB" sz="2100" b="0" kern="1200" dirty="0"/>
            <a:t>Generate “informative” examples</a:t>
          </a:r>
          <a:endParaRPr lang="en-BE" sz="2100" kern="1200" baseline="-25000" dirty="0"/>
        </a:p>
      </dsp:txBody>
      <dsp:txXfrm>
        <a:off x="0" y="493056"/>
        <a:ext cx="7915484" cy="1133013"/>
      </dsp:txXfrm>
    </dsp:sp>
    <dsp:sp modelId="{A6BC58F2-38D1-4A7D-A8F6-6816A0A033FD}">
      <dsp:nvSpPr>
        <dsp:cNvPr id="0" name=""/>
        <dsp:cNvSpPr/>
      </dsp:nvSpPr>
      <dsp:spPr>
        <a:xfrm>
          <a:off x="395774" y="35496"/>
          <a:ext cx="5540838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920"/>
            <a:buFont typeface="Arial" panose="020B0604020202020204" pitchFamily="34" charset="0"/>
            <a:buNone/>
          </a:pPr>
          <a:r>
            <a:rPr lang="en-GB" sz="2100" kern="1200" dirty="0"/>
            <a:t>Informative query</a:t>
          </a:r>
          <a:endParaRPr lang="en-BE" sz="2100" kern="1200" dirty="0"/>
        </a:p>
      </dsp:txBody>
      <dsp:txXfrm>
        <a:off x="440446" y="80168"/>
        <a:ext cx="5451494" cy="825776"/>
      </dsp:txXfrm>
    </dsp:sp>
    <dsp:sp modelId="{C908797C-AC65-4F20-BB26-C07B518F2D39}">
      <dsp:nvSpPr>
        <dsp:cNvPr id="0" name=""/>
        <dsp:cNvSpPr/>
      </dsp:nvSpPr>
      <dsp:spPr>
        <a:xfrm>
          <a:off x="0" y="2079243"/>
          <a:ext cx="7915484" cy="11018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645668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b="0" kern="1200" dirty="0"/>
            <a:t>Get the maximum amount of information</a:t>
          </a:r>
          <a:endParaRPr lang="en-BE" sz="2100" b="0" kern="1200" dirty="0"/>
        </a:p>
      </dsp:txBody>
      <dsp:txXfrm>
        <a:off x="0" y="2079243"/>
        <a:ext cx="7915484" cy="1101809"/>
      </dsp:txXfrm>
    </dsp:sp>
    <dsp:sp modelId="{5BAAF3D5-B603-4292-91A8-180E5C5ED7F5}">
      <dsp:nvSpPr>
        <dsp:cNvPr id="0" name=""/>
        <dsp:cNvSpPr/>
      </dsp:nvSpPr>
      <dsp:spPr>
        <a:xfrm>
          <a:off x="395774" y="1793470"/>
          <a:ext cx="5540838" cy="7433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Quality of query</a:t>
          </a:r>
          <a:endParaRPr lang="en-BE" sz="2100" kern="1200" dirty="0"/>
        </a:p>
      </dsp:txBody>
      <dsp:txXfrm>
        <a:off x="432061" y="1829757"/>
        <a:ext cx="5468264" cy="670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0FAFB-26AF-4EBA-99D7-3DB2F489E74E}">
      <dsp:nvSpPr>
        <dsp:cNvPr id="0" name=""/>
        <dsp:cNvSpPr/>
      </dsp:nvSpPr>
      <dsp:spPr>
        <a:xfrm>
          <a:off x="0" y="283218"/>
          <a:ext cx="7915484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395732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Char char="•"/>
          </a:pPr>
          <a:r>
            <a:rPr lang="en-GB" sz="2100" kern="1200" dirty="0"/>
            <a:t>Not violating any learned constraint in C</a:t>
          </a:r>
          <a:r>
            <a:rPr lang="en-GB" sz="2100" kern="1200" baseline="-25000" dirty="0"/>
            <a:t>L</a:t>
          </a:r>
          <a:endParaRPr lang="en-BE" sz="2100" kern="1200" baseline="-250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Violating at least one constraint from </a:t>
          </a:r>
          <a:r>
            <a:rPr lang="en-GB" sz="2100" i="1" kern="1200" dirty="0"/>
            <a:t>B</a:t>
          </a:r>
        </a:p>
        <a:p>
          <a:pPr marL="57150" lvl="1" indent="-57150" algn="l" defTabSz="133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300" i="1" kern="1200" dirty="0"/>
        </a:p>
      </dsp:txBody>
      <dsp:txXfrm>
        <a:off x="0" y="283218"/>
        <a:ext cx="7915484" cy="1256850"/>
      </dsp:txXfrm>
    </dsp:sp>
    <dsp:sp modelId="{A6BC58F2-38D1-4A7D-A8F6-6816A0A033FD}">
      <dsp:nvSpPr>
        <dsp:cNvPr id="0" name=""/>
        <dsp:cNvSpPr/>
      </dsp:nvSpPr>
      <dsp:spPr>
        <a:xfrm>
          <a:off x="395774" y="2778"/>
          <a:ext cx="5540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920"/>
            <a:buFont typeface="Arial" panose="020B0604020202020204" pitchFamily="34" charset="0"/>
            <a:buNone/>
          </a:pPr>
          <a:r>
            <a:rPr lang="en-GB" sz="2100" kern="1200" dirty="0"/>
            <a:t>Find an Informative</a:t>
          </a:r>
          <a:r>
            <a:rPr lang="el-GR" sz="2100" kern="1200" dirty="0"/>
            <a:t> (</a:t>
          </a:r>
          <a:r>
            <a:rPr lang="en-GB" sz="2100" kern="1200" dirty="0"/>
            <a:t>“irredundant”) query</a:t>
          </a:r>
          <a:endParaRPr lang="en-BE" sz="2100" kern="1200" dirty="0"/>
        </a:p>
      </dsp:txBody>
      <dsp:txXfrm>
        <a:off x="423154" y="30158"/>
        <a:ext cx="5486078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0FAFB-26AF-4EBA-99D7-3DB2F489E74E}">
      <dsp:nvSpPr>
        <dsp:cNvPr id="0" name=""/>
        <dsp:cNvSpPr/>
      </dsp:nvSpPr>
      <dsp:spPr>
        <a:xfrm>
          <a:off x="0" y="452372"/>
          <a:ext cx="791548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624840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Char char="•"/>
          </a:pPr>
          <a:endParaRPr lang="en-BE" sz="2100" kern="1200" baseline="-25000" dirty="0"/>
        </a:p>
      </dsp:txBody>
      <dsp:txXfrm>
        <a:off x="0" y="452372"/>
        <a:ext cx="7915484" cy="756000"/>
      </dsp:txXfrm>
    </dsp:sp>
    <dsp:sp modelId="{A6BC58F2-38D1-4A7D-A8F6-6816A0A033FD}">
      <dsp:nvSpPr>
        <dsp:cNvPr id="0" name=""/>
        <dsp:cNvSpPr/>
      </dsp:nvSpPr>
      <dsp:spPr>
        <a:xfrm>
          <a:off x="395774" y="9572"/>
          <a:ext cx="5540838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920"/>
            <a:buFont typeface="Arial" panose="020B0604020202020204" pitchFamily="34" charset="0"/>
            <a:buNone/>
          </a:pPr>
          <a:r>
            <a:rPr lang="en-GB" sz="2100" kern="1200" dirty="0"/>
            <a:t>Informative query</a:t>
          </a:r>
          <a:endParaRPr lang="en-BE" sz="2100" kern="1200" dirty="0"/>
        </a:p>
      </dsp:txBody>
      <dsp:txXfrm>
        <a:off x="439005" y="52803"/>
        <a:ext cx="5454376" cy="799138"/>
      </dsp:txXfrm>
    </dsp:sp>
    <dsp:sp modelId="{C908797C-AC65-4F20-BB26-C07B518F2D39}">
      <dsp:nvSpPr>
        <dsp:cNvPr id="0" name=""/>
        <dsp:cNvSpPr/>
      </dsp:nvSpPr>
      <dsp:spPr>
        <a:xfrm>
          <a:off x="0" y="1813173"/>
          <a:ext cx="7915484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624840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b="0" kern="1200" dirty="0"/>
            <a:t>Get the maximum amount of information</a:t>
          </a:r>
          <a:endParaRPr lang="en-BE" sz="2100" kern="1200" dirty="0"/>
        </a:p>
      </dsp:txBody>
      <dsp:txXfrm>
        <a:off x="0" y="1813173"/>
        <a:ext cx="7915484" cy="1063125"/>
      </dsp:txXfrm>
    </dsp:sp>
    <dsp:sp modelId="{5BAAF3D5-B603-4292-91A8-180E5C5ED7F5}">
      <dsp:nvSpPr>
        <dsp:cNvPr id="0" name=""/>
        <dsp:cNvSpPr/>
      </dsp:nvSpPr>
      <dsp:spPr>
        <a:xfrm>
          <a:off x="395774" y="1370372"/>
          <a:ext cx="5540838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Quality of query</a:t>
          </a:r>
          <a:endParaRPr lang="en-BE" sz="2100" kern="1200" dirty="0"/>
        </a:p>
      </dsp:txBody>
      <dsp:txXfrm>
        <a:off x="439005" y="1413603"/>
        <a:ext cx="5454376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8797C-AC65-4F20-BB26-C07B518F2D39}">
      <dsp:nvSpPr>
        <dsp:cNvPr id="0" name=""/>
        <dsp:cNvSpPr/>
      </dsp:nvSpPr>
      <dsp:spPr>
        <a:xfrm>
          <a:off x="0" y="349945"/>
          <a:ext cx="7915484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395732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i="1" kern="1200" dirty="0"/>
            <a:t>Better</a:t>
          </a:r>
          <a:r>
            <a:rPr lang="en-GB" sz="2100" kern="1200" dirty="0"/>
            <a:t> generated examples lead to faster convergence</a:t>
          </a:r>
          <a:endParaRPr lang="en-BE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kern="1200" dirty="0"/>
            <a:t>More information per query -&gt; less queries needed</a:t>
          </a:r>
          <a:endParaRPr lang="en-BE" sz="2100" kern="1200" dirty="0"/>
        </a:p>
      </dsp:txBody>
      <dsp:txXfrm>
        <a:off x="0" y="349945"/>
        <a:ext cx="7915484" cy="1167075"/>
      </dsp:txXfrm>
    </dsp:sp>
    <dsp:sp modelId="{5BAAF3D5-B603-4292-91A8-180E5C5ED7F5}">
      <dsp:nvSpPr>
        <dsp:cNvPr id="0" name=""/>
        <dsp:cNvSpPr/>
      </dsp:nvSpPr>
      <dsp:spPr>
        <a:xfrm>
          <a:off x="162702" y="0"/>
          <a:ext cx="5535427" cy="630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Quality of query</a:t>
          </a:r>
          <a:endParaRPr lang="en-BE" sz="2100" kern="1200" dirty="0"/>
        </a:p>
      </dsp:txBody>
      <dsp:txXfrm>
        <a:off x="193469" y="30767"/>
        <a:ext cx="5473893" cy="568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8797C-AC65-4F20-BB26-C07B518F2D39}">
      <dsp:nvSpPr>
        <dsp:cNvPr id="0" name=""/>
        <dsp:cNvSpPr/>
      </dsp:nvSpPr>
      <dsp:spPr>
        <a:xfrm>
          <a:off x="0" y="349945"/>
          <a:ext cx="7915484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30" tIns="395732" rIns="6143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i="1" kern="1200" dirty="0"/>
            <a:t>Better</a:t>
          </a:r>
          <a:r>
            <a:rPr lang="en-GB" sz="2100" kern="1200" dirty="0"/>
            <a:t> generated examples lead to faster convergence</a:t>
          </a:r>
          <a:endParaRPr lang="en-BE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920"/>
            <a:buFont typeface="Arial" panose="020B0604020202020204" pitchFamily="34" charset="0"/>
            <a:buChar char="•"/>
          </a:pPr>
          <a:r>
            <a:rPr lang="en-GB" sz="2100" kern="1200" dirty="0"/>
            <a:t>More information per query -&gt; less queries needed</a:t>
          </a:r>
          <a:endParaRPr lang="en-BE" sz="2100" kern="1200" dirty="0"/>
        </a:p>
      </dsp:txBody>
      <dsp:txXfrm>
        <a:off x="0" y="349945"/>
        <a:ext cx="7915484" cy="1167075"/>
      </dsp:txXfrm>
    </dsp:sp>
    <dsp:sp modelId="{5BAAF3D5-B603-4292-91A8-180E5C5ED7F5}">
      <dsp:nvSpPr>
        <dsp:cNvPr id="0" name=""/>
        <dsp:cNvSpPr/>
      </dsp:nvSpPr>
      <dsp:spPr>
        <a:xfrm>
          <a:off x="162702" y="0"/>
          <a:ext cx="5535427" cy="630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431" tIns="0" rIns="20943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Quality of query</a:t>
          </a:r>
          <a:endParaRPr lang="en-BE" sz="2100" kern="1200" dirty="0"/>
        </a:p>
      </dsp:txBody>
      <dsp:txXfrm>
        <a:off x="193469" y="30767"/>
        <a:ext cx="5473893" cy="568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086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5205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3562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884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7424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9401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979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3766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544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0454b84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100454b84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1545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8081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4635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5109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795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9289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2495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9581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8770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889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0454b84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100454b84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8571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9500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7994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7434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07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75238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4988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0121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70746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0834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761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0454b84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100454b84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6221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7420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50771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60006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75623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4558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53116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7496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9237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65141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215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69637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15398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42302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2204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0" name="Google Shape;5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89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77395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5677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02801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175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653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992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451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083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A7A19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3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0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11277600" y="6180138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43437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Google Shape;38;p3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11277600" y="6180137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3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3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20.jp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70.png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280.png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20.png"/><Relationship Id="rId10" Type="http://schemas.openxmlformats.org/officeDocument/2006/relationships/image" Target="../media/image460.png"/><Relationship Id="rId9" Type="http://schemas.openxmlformats.org/officeDocument/2006/relationships/image" Target="../media/image4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1.png"/><Relationship Id="rId4" Type="http://schemas.openxmlformats.org/officeDocument/2006/relationships/image" Target="../media/image5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00.png"/><Relationship Id="rId4" Type="http://schemas.openxmlformats.org/officeDocument/2006/relationships/image" Target="../media/image590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630.png"/><Relationship Id="rId4" Type="http://schemas.openxmlformats.org/officeDocument/2006/relationships/image" Target="../media/image78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6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9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4" Type="http://schemas.openxmlformats.org/officeDocument/2006/relationships/image" Target="../media/image6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6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6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3E3E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"/>
          <p:cNvSpPr/>
          <p:nvPr/>
        </p:nvSpPr>
        <p:spPr>
          <a:xfrm>
            <a:off x="0" y="-1406"/>
            <a:ext cx="12192000" cy="686081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3E3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8" name="Google Shape;268;p1"/>
          <p:cNvSpPr txBox="1">
            <a:spLocks noGrp="1"/>
          </p:cNvSpPr>
          <p:nvPr>
            <p:ph type="ctrTitle"/>
          </p:nvPr>
        </p:nvSpPr>
        <p:spPr>
          <a:xfrm>
            <a:off x="837450" y="1131648"/>
            <a:ext cx="10517100" cy="21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Schoolbook"/>
              <a:buNone/>
            </a:pPr>
            <a:r>
              <a:rPr lang="en-GB" sz="5500" i="1" dirty="0"/>
              <a:t>Constraint Acquisition: Learning to Learn and to Generalize</a:t>
            </a:r>
            <a:endParaRPr lang="en-GB" sz="5500" dirty="0"/>
          </a:p>
        </p:txBody>
      </p:sp>
      <p:sp>
        <p:nvSpPr>
          <p:cNvPr id="269" name="Google Shape;269;p1"/>
          <p:cNvSpPr/>
          <p:nvPr/>
        </p:nvSpPr>
        <p:spPr>
          <a:xfrm>
            <a:off x="0" y="4212709"/>
            <a:ext cx="12192000" cy="266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"/>
            </a:pPr>
            <a:endParaRPr sz="3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0" name="Google Shape;270;p1"/>
          <p:cNvSpPr txBox="1">
            <a:spLocks noGrp="1"/>
          </p:cNvSpPr>
          <p:nvPr>
            <p:ph type="subTitle" idx="1"/>
          </p:nvPr>
        </p:nvSpPr>
        <p:spPr>
          <a:xfrm>
            <a:off x="-2100" y="4802403"/>
            <a:ext cx="121548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500"/>
            </a:pPr>
            <a:r>
              <a:rPr lang="en-US" sz="3300" b="1" dirty="0">
                <a:solidFill>
                  <a:schemeClr val="lt1"/>
                </a:solidFill>
              </a:rPr>
              <a:t>Dimos Tsouros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500"/>
            </a:pPr>
            <a:r>
              <a:rPr lang="en-US" sz="2500" b="1" i="1" u="sng" dirty="0">
                <a:solidFill>
                  <a:schemeClr val="lt1"/>
                </a:solidFill>
              </a:rPr>
              <a:t>dimos.tsouros@kuleuven.be</a:t>
            </a:r>
            <a:endParaRPr sz="3300" dirty="0">
              <a:solidFill>
                <a:schemeClr val="lt1"/>
              </a:solidFill>
            </a:endParaRPr>
          </a:p>
        </p:txBody>
      </p:sp>
      <p:sp>
        <p:nvSpPr>
          <p:cNvPr id="274" name="Google Shape;274;p1"/>
          <p:cNvSpPr txBox="1"/>
          <p:nvPr/>
        </p:nvSpPr>
        <p:spPr>
          <a:xfrm>
            <a:off x="8794500" y="6170850"/>
            <a:ext cx="335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/04/2024</a:t>
            </a:r>
            <a:endParaRPr sz="14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Adapting Candidate Elimination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B8EA8-329F-A66A-69AC-ABF58D169599}"/>
              </a:ext>
            </a:extLst>
          </p:cNvPr>
          <p:cNvSpPr txBox="1"/>
          <p:nvPr/>
        </p:nvSpPr>
        <p:spPr>
          <a:xfrm>
            <a:off x="472440" y="3502284"/>
            <a:ext cx="3442334" cy="255454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B</a:t>
            </a:r>
            <a:r>
              <a:rPr lang="en-GB" sz="2000" dirty="0"/>
              <a:t>: set of (remaining) candidate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</a:t>
            </a:r>
            <a:r>
              <a:rPr lang="en-GB" sz="2000" b="1" baseline="-25000" dirty="0"/>
              <a:t>T</a:t>
            </a:r>
            <a:r>
              <a:rPr lang="en-GB" sz="2000" dirty="0"/>
              <a:t>: target set of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</a:t>
            </a:r>
            <a:r>
              <a:rPr lang="en-GB" sz="2000" b="1" baseline="-25000" dirty="0"/>
              <a:t>L</a:t>
            </a:r>
            <a:r>
              <a:rPr lang="en-GB" sz="2000" dirty="0"/>
              <a:t>: learned set of constraints</a:t>
            </a:r>
          </a:p>
        </p:txBody>
      </p:sp>
      <p:pic>
        <p:nvPicPr>
          <p:cNvPr id="8" name="Picture 7" descr="A screenshot of a screen&#10;&#10;Description automatically generated">
            <a:extLst>
              <a:ext uri="{FF2B5EF4-FFF2-40B4-BE49-F238E27FC236}">
                <a16:creationId xmlns:a16="http://schemas.microsoft.com/office/drawing/2014/main" id="{44331110-4512-CAD3-29FC-DD8EA31F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00" y="1512000"/>
            <a:ext cx="4528822" cy="439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B853A-F863-F6E4-A5E7-CCA72F32A6E3}"/>
              </a:ext>
            </a:extLst>
          </p:cNvPr>
          <p:cNvSpPr txBox="1"/>
          <p:nvPr/>
        </p:nvSpPr>
        <p:spPr>
          <a:xfrm>
            <a:off x="233265" y="1511559"/>
            <a:ext cx="4229405" cy="116955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/>
              <a:t>During the learning process:</a:t>
            </a:r>
          </a:p>
          <a:p>
            <a:pPr marL="342900" lvl="5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Constraints are removed from </a:t>
            </a:r>
            <a:r>
              <a:rPr lang="en-GB" sz="2000" i="1" dirty="0"/>
              <a:t>B</a:t>
            </a:r>
          </a:p>
          <a:p>
            <a:pPr marL="342900" lvl="5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Constraints are added to </a:t>
            </a:r>
            <a:r>
              <a:rPr lang="en-GB" sz="2000" i="1" dirty="0"/>
              <a:t>C</a:t>
            </a:r>
            <a:r>
              <a:rPr lang="en-GB" sz="2000" i="1" baseline="-25000" dirty="0"/>
              <a:t>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FEB677-F520-3B1A-694A-386C5611136F}"/>
              </a:ext>
            </a:extLst>
          </p:cNvPr>
          <p:cNvCxnSpPr>
            <a:cxnSpLocks/>
          </p:cNvCxnSpPr>
          <p:nvPr/>
        </p:nvCxnSpPr>
        <p:spPr>
          <a:xfrm>
            <a:off x="4293704" y="2206487"/>
            <a:ext cx="705679" cy="208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928A2C-6372-432C-8F69-DA7CDC350E08}"/>
              </a:ext>
            </a:extLst>
          </p:cNvPr>
          <p:cNvCxnSpPr>
            <a:cxnSpLocks/>
          </p:cNvCxnSpPr>
          <p:nvPr/>
        </p:nvCxnSpPr>
        <p:spPr>
          <a:xfrm>
            <a:off x="3657600" y="2862470"/>
            <a:ext cx="1292087" cy="2483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4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Adapting Candidate Elimination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A4F8A-4865-1952-47A9-561BE58AB062}"/>
              </a:ext>
            </a:extLst>
          </p:cNvPr>
          <p:cNvSpPr txBox="1"/>
          <p:nvPr/>
        </p:nvSpPr>
        <p:spPr>
          <a:xfrm>
            <a:off x="233265" y="1511559"/>
            <a:ext cx="3681509" cy="127727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800" dirty="0"/>
              <a:t>If C</a:t>
            </a:r>
            <a:r>
              <a:rPr lang="en-GB" sz="1800" baseline="-25000" dirty="0"/>
              <a:t>T</a:t>
            </a:r>
            <a:r>
              <a:rPr lang="en-GB" sz="1800" dirty="0"/>
              <a:t> is representable by B the CA system will eventually </a:t>
            </a:r>
            <a:r>
              <a:rPr lang="en-GB" sz="1800" b="1" i="1" dirty="0"/>
              <a:t>converge</a:t>
            </a:r>
            <a:r>
              <a:rPr lang="en-GB" sz="1800" dirty="0"/>
              <a:t> to a C</a:t>
            </a:r>
            <a:r>
              <a:rPr lang="en-GB" sz="1800" baseline="-25000" dirty="0"/>
              <a:t>L</a:t>
            </a:r>
            <a:r>
              <a:rPr lang="en-GB" sz="1800" dirty="0"/>
              <a:t> equivalent to C</a:t>
            </a:r>
            <a:r>
              <a:rPr lang="en-GB" sz="1800" baseline="-25000" dirty="0"/>
              <a:t>T</a:t>
            </a:r>
          </a:p>
          <a:p>
            <a:pPr>
              <a:spcAft>
                <a:spcPts val="600"/>
              </a:spcAft>
            </a:pPr>
            <a:endParaRPr lang="en-GB" sz="1800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6C8AD7-4D4A-CDAF-8652-91118B9BC254}"/>
              </a:ext>
            </a:extLst>
          </p:cNvPr>
          <p:cNvCxnSpPr>
            <a:cxnSpLocks/>
          </p:cNvCxnSpPr>
          <p:nvPr/>
        </p:nvCxnSpPr>
        <p:spPr>
          <a:xfrm>
            <a:off x="3180522" y="2365513"/>
            <a:ext cx="1779104" cy="2087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684CF30-2715-C142-CABE-84E4D72EA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00" y="1512000"/>
            <a:ext cx="4528822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2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Adapting Candidate Elimination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A4F8A-4865-1952-47A9-561BE58AB062}"/>
              </a:ext>
            </a:extLst>
          </p:cNvPr>
          <p:cNvSpPr txBox="1"/>
          <p:nvPr/>
        </p:nvSpPr>
        <p:spPr>
          <a:xfrm>
            <a:off x="715720" y="1599607"/>
            <a:ext cx="5078587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Learning from </a:t>
            </a:r>
            <a:r>
              <a:rPr lang="en-GB" sz="1800" b="1" i="1" dirty="0"/>
              <a:t>positive </a:t>
            </a:r>
            <a:r>
              <a:rPr lang="en-GB" sz="1800" dirty="0"/>
              <a:t>examples (Solutions):</a:t>
            </a:r>
            <a:endParaRPr lang="en-GB" sz="18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8F1A6-564B-7B9A-A38B-5CD8912264A0}"/>
              </a:ext>
            </a:extLst>
          </p:cNvPr>
          <p:cNvSpPr txBox="1"/>
          <p:nvPr/>
        </p:nvSpPr>
        <p:spPr>
          <a:xfrm>
            <a:off x="6255774" y="1599607"/>
            <a:ext cx="5612765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Learning from </a:t>
            </a:r>
            <a:r>
              <a:rPr lang="en-GB" sz="1800" b="1" i="1" dirty="0"/>
              <a:t>negative </a:t>
            </a:r>
            <a:r>
              <a:rPr lang="en-GB" sz="1800" dirty="0"/>
              <a:t>examples (Non-solutions):</a:t>
            </a:r>
            <a:endParaRPr lang="en-GB" sz="18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C17C8-0BEB-8AA8-9DC1-174280BF02D9}"/>
              </a:ext>
            </a:extLst>
          </p:cNvPr>
          <p:cNvSpPr txBox="1"/>
          <p:nvPr/>
        </p:nvSpPr>
        <p:spPr>
          <a:xfrm>
            <a:off x="715721" y="2061272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- Violated constraints cannot be part of the  model</a:t>
            </a:r>
          </a:p>
          <a:p>
            <a:r>
              <a:rPr lang="en-GB" sz="1400" dirty="0"/>
              <a:t>- Otherwise, it could not be a solution</a:t>
            </a:r>
            <a:endParaRPr lang="en-BE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655159D-FC8D-8355-3F21-5EFFE16EF386}"/>
              </a:ext>
            </a:extLst>
          </p:cNvPr>
          <p:cNvCxnSpPr>
            <a:cxnSpLocks/>
          </p:cNvCxnSpPr>
          <p:nvPr/>
        </p:nvCxnSpPr>
        <p:spPr>
          <a:xfrm>
            <a:off x="949971" y="2753317"/>
            <a:ext cx="606835" cy="292840"/>
          </a:xfrm>
          <a:prstGeom prst="bentConnector3">
            <a:avLst>
              <a:gd name="adj1" fmla="val -2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64688D-DDB8-A184-409D-F7B84ADE0C92}"/>
              </a:ext>
            </a:extLst>
          </p:cNvPr>
          <p:cNvSpPr txBox="1"/>
          <p:nvPr/>
        </p:nvSpPr>
        <p:spPr>
          <a:xfrm>
            <a:off x="1649293" y="2878619"/>
            <a:ext cx="1631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Shrinking the bias</a:t>
            </a:r>
            <a:endParaRPr lang="en-BE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7539DDA-F234-2D1E-6AAB-914FF43D3CF8}"/>
              </a:ext>
            </a:extLst>
          </p:cNvPr>
          <p:cNvCxnSpPr>
            <a:cxnSpLocks/>
          </p:cNvCxnSpPr>
          <p:nvPr/>
        </p:nvCxnSpPr>
        <p:spPr>
          <a:xfrm>
            <a:off x="6463308" y="2753317"/>
            <a:ext cx="563991" cy="345983"/>
          </a:xfrm>
          <a:prstGeom prst="bentConnector3">
            <a:avLst>
              <a:gd name="adj1" fmla="val 10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299625-8AE5-5828-7DBE-57E4729F1ECF}"/>
              </a:ext>
            </a:extLst>
          </p:cNvPr>
          <p:cNvSpPr txBox="1"/>
          <p:nvPr/>
        </p:nvSpPr>
        <p:spPr>
          <a:xfrm>
            <a:off x="6192454" y="2098493"/>
            <a:ext cx="5297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- One (or more) violated constraint is a constraint of the problem</a:t>
            </a:r>
          </a:p>
          <a:p>
            <a:r>
              <a:rPr lang="en-GB" dirty="0"/>
              <a:t>- </a:t>
            </a:r>
            <a:r>
              <a:rPr lang="en-GB" sz="1400" dirty="0"/>
              <a:t>Otherwise, it would be a solution</a:t>
            </a:r>
            <a:endParaRPr lang="en-B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26216E-7E4F-9B8F-B375-8C5160F064CF}"/>
              </a:ext>
            </a:extLst>
          </p:cNvPr>
          <p:cNvSpPr txBox="1"/>
          <p:nvPr/>
        </p:nvSpPr>
        <p:spPr>
          <a:xfrm>
            <a:off x="7153260" y="2916368"/>
            <a:ext cx="2073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Learning Constraints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72CBF-796B-B2F2-5372-996398DDAD64}"/>
              </a:ext>
            </a:extLst>
          </p:cNvPr>
          <p:cNvSpPr txBox="1"/>
          <p:nvPr/>
        </p:nvSpPr>
        <p:spPr>
          <a:xfrm>
            <a:off x="2624368" y="934513"/>
            <a:ext cx="6725622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Examples: Assignments to the variables of the problem</a:t>
            </a:r>
            <a:endParaRPr lang="en-GB" sz="1800" baseline="-25000" dirty="0"/>
          </a:p>
        </p:txBody>
      </p:sp>
      <p:pic>
        <p:nvPicPr>
          <p:cNvPr id="8" name="Picture 7" descr="A screenshot of a screen&#10;&#10;Description automatically generated">
            <a:extLst>
              <a:ext uri="{FF2B5EF4-FFF2-40B4-BE49-F238E27FC236}">
                <a16:creationId xmlns:a16="http://schemas.microsoft.com/office/drawing/2014/main" id="{2CBEAEF6-8453-A31A-B76B-23E5AA0E4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50" y="3341919"/>
            <a:ext cx="2997316" cy="3423981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69C8BA08-670C-05D2-893B-D80440F33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914" y="3342300"/>
            <a:ext cx="2996983" cy="34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7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1296996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>
                <a:solidFill>
                  <a:srgbClr val="171512"/>
                </a:solidFill>
              </a:rPr>
              <a:t>Passive Acquisition</a:t>
            </a:r>
            <a:endParaRPr dirty="0"/>
          </a:p>
        </p:txBody>
      </p:sp>
      <p:pic>
        <p:nvPicPr>
          <p:cNvPr id="428" name="Google Shape;4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8156" y="1560664"/>
            <a:ext cx="2769367" cy="132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0663" y="1709434"/>
            <a:ext cx="1299449" cy="1529683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9A0355-0B08-4FA0-30F2-63A4992BBCCB}"/>
              </a:ext>
            </a:extLst>
          </p:cNvPr>
          <p:cNvSpPr/>
          <p:nvPr/>
        </p:nvSpPr>
        <p:spPr>
          <a:xfrm>
            <a:off x="3521552" y="2140944"/>
            <a:ext cx="3171217" cy="74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Labelled examples</a:t>
            </a:r>
            <a:endParaRPr lang="en-B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9B3F0-8232-0568-0FD9-68B1E85D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08" y="2793042"/>
            <a:ext cx="1146454" cy="11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BBB538A-7914-4443-0245-A940DCB40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552" y="1193897"/>
            <a:ext cx="1059924" cy="105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D3A57371-88EF-2094-25D2-4AF7A4638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95" y="2782751"/>
            <a:ext cx="1146454" cy="11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EC7C151-0736-1AC4-F48F-0DE50170D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04" y="2728930"/>
            <a:ext cx="1161852" cy="11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0930D381-CC40-93BE-4492-749DF7FA1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73" y="1171167"/>
            <a:ext cx="1059924" cy="105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42080F20-00C0-D39E-9336-D680B8AF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25" y="1193896"/>
            <a:ext cx="1059924" cy="105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Bent 24">
            <a:extLst>
              <a:ext uri="{FF2B5EF4-FFF2-40B4-BE49-F238E27FC236}">
                <a16:creationId xmlns:a16="http://schemas.microsoft.com/office/drawing/2014/main" id="{44599BC4-66D7-9FF2-5A83-02B3B6FFDFE6}"/>
              </a:ext>
            </a:extLst>
          </p:cNvPr>
          <p:cNvSpPr/>
          <p:nvPr/>
        </p:nvSpPr>
        <p:spPr>
          <a:xfrm rot="10800000">
            <a:off x="7434843" y="2980670"/>
            <a:ext cx="1633679" cy="110895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0D16E1-E737-1B23-5E41-E260481D339B}"/>
              </a:ext>
            </a:extLst>
          </p:cNvPr>
          <p:cNvSpPr txBox="1"/>
          <p:nvPr/>
        </p:nvSpPr>
        <p:spPr>
          <a:xfrm>
            <a:off x="7169286" y="3132884"/>
            <a:ext cx="161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CSP Model</a:t>
            </a:r>
            <a:endParaRPr lang="en-BE" sz="2000" b="1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A1C4B960-26C0-340E-9A65-54B6F16C0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88" y="4167660"/>
            <a:ext cx="1238510" cy="123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DAF6F-F3CA-73BA-42BE-70990619462D}"/>
              </a:ext>
            </a:extLst>
          </p:cNvPr>
          <p:cNvSpPr txBox="1"/>
          <p:nvPr/>
        </p:nvSpPr>
        <p:spPr>
          <a:xfrm>
            <a:off x="3139199" y="4534552"/>
            <a:ext cx="81536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Assignment to all variables of the problem, labelled as:</a:t>
            </a:r>
          </a:p>
          <a:p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 a solution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or a non-solution</a:t>
            </a:r>
            <a:endParaRPr lang="en-BE" sz="2500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F157171A-B8AB-A98C-53BA-F99D50F82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77" y="5884013"/>
            <a:ext cx="881887" cy="88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09F6D589-014D-3AB1-E25F-720EF9E66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12" y="5118105"/>
            <a:ext cx="905183" cy="9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F1FA30-D520-7E1D-F252-BBC7D0F2AD67}"/>
              </a:ext>
            </a:extLst>
          </p:cNvPr>
          <p:cNvSpPr txBox="1"/>
          <p:nvPr/>
        </p:nvSpPr>
        <p:spPr>
          <a:xfrm>
            <a:off x="7593429" y="6549864"/>
            <a:ext cx="3659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Constraint Acquisition, C. Bessiere et al., AIJ, 2017</a:t>
            </a:r>
            <a:endParaRPr lang="en-BE" sz="12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Interactive Constraint Acquisition</a:t>
            </a:r>
            <a:endParaRPr sz="4000" dirty="0"/>
          </a:p>
        </p:txBody>
      </p:sp>
      <p:pic>
        <p:nvPicPr>
          <p:cNvPr id="438" name="Google Shape;4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1555" y="1741073"/>
            <a:ext cx="953593" cy="12688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26;p7">
            <a:extLst>
              <a:ext uri="{FF2B5EF4-FFF2-40B4-BE49-F238E27FC236}">
                <a16:creationId xmlns:a16="http://schemas.microsoft.com/office/drawing/2014/main" id="{FF266C4B-6D5D-7289-D69D-5DD519490963}"/>
              </a:ext>
            </a:extLst>
          </p:cNvPr>
          <p:cNvSpPr txBox="1"/>
          <p:nvPr/>
        </p:nvSpPr>
        <p:spPr>
          <a:xfrm>
            <a:off x="1632947" y="3893099"/>
            <a:ext cx="2726466" cy="4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Membership query</a:t>
            </a:r>
            <a:endParaRPr lang="en-BE" sz="2000" b="1" i="0" u="none" strike="noStrike" cap="none" dirty="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" name="Google Shape;444;p7">
            <a:extLst>
              <a:ext uri="{FF2B5EF4-FFF2-40B4-BE49-F238E27FC236}">
                <a16:creationId xmlns:a16="http://schemas.microsoft.com/office/drawing/2014/main" id="{AC9228B7-4D22-15E4-A54E-5881F3BCACD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4603" y="4409828"/>
            <a:ext cx="2189152" cy="209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45;p7">
            <a:extLst>
              <a:ext uri="{FF2B5EF4-FFF2-40B4-BE49-F238E27FC236}">
                <a16:creationId xmlns:a16="http://schemas.microsoft.com/office/drawing/2014/main" id="{009EEBC2-08F5-7B18-3C52-B7EF69CB396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843" y="4394987"/>
            <a:ext cx="2121895" cy="21062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46;p7">
            <a:extLst>
              <a:ext uri="{FF2B5EF4-FFF2-40B4-BE49-F238E27FC236}">
                <a16:creationId xmlns:a16="http://schemas.microsoft.com/office/drawing/2014/main" id="{3B33C7F5-6158-F959-391D-D898430D1E04}"/>
              </a:ext>
            </a:extLst>
          </p:cNvPr>
          <p:cNvSpPr/>
          <p:nvPr/>
        </p:nvSpPr>
        <p:spPr>
          <a:xfrm>
            <a:off x="4527611" y="4952160"/>
            <a:ext cx="2364788" cy="1323399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Schoolbook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Answer: </a:t>
            </a:r>
            <a:r>
              <a:rPr lang="en-US" sz="2000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egative</a:t>
            </a:r>
            <a:r>
              <a:rPr lang="en-GB" sz="2000" dirty="0">
                <a:solidFill>
                  <a:schemeClr val="bg1"/>
                </a:solidFill>
                <a:ea typeface="Century Schoolbook"/>
              </a:rPr>
              <a:t> </a:t>
            </a:r>
            <a:r>
              <a:rPr lang="en-GB" sz="2000" b="0" i="0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both of them</a:t>
            </a:r>
            <a:endParaRPr lang="en-GB"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Schoolbook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(a constraint is violated)</a:t>
            </a:r>
            <a:endParaRPr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49;p7">
            <a:extLst>
              <a:ext uri="{FF2B5EF4-FFF2-40B4-BE49-F238E27FC236}">
                <a16:creationId xmlns:a16="http://schemas.microsoft.com/office/drawing/2014/main" id="{3A55B65D-EAAE-B238-6109-2F57EED60B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6D382-6AC4-0976-D779-C709CE2C2293}"/>
              </a:ext>
            </a:extLst>
          </p:cNvPr>
          <p:cNvSpPr txBox="1"/>
          <p:nvPr/>
        </p:nvSpPr>
        <p:spPr>
          <a:xfrm>
            <a:off x="7481751" y="3945341"/>
            <a:ext cx="195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Partial query </a:t>
            </a:r>
            <a:endParaRPr lang="en-BE" sz="2000" b="1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1E1B7A03-CC4A-EE74-27CB-A5A94DF0810B}"/>
              </a:ext>
            </a:extLst>
          </p:cNvPr>
          <p:cNvSpPr/>
          <p:nvPr/>
        </p:nvSpPr>
        <p:spPr>
          <a:xfrm>
            <a:off x="3062085" y="1701592"/>
            <a:ext cx="3256603" cy="7087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Unlabelled examples</a:t>
            </a:r>
            <a:endParaRPr lang="en-BE" sz="2000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9A9104B1-CB70-5F37-48DB-F9934EFAC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92" y="764115"/>
            <a:ext cx="1059924" cy="10599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838D064E-2F11-F676-62E8-4D94506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13" y="741385"/>
            <a:ext cx="1059924" cy="10599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E9C7A555-74ED-89EF-0805-CA15CE0AB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65" y="764114"/>
            <a:ext cx="1059924" cy="10599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8436041F-5695-29A4-5D00-0D6F27726E58}"/>
              </a:ext>
            </a:extLst>
          </p:cNvPr>
          <p:cNvSpPr/>
          <p:nvPr/>
        </p:nvSpPr>
        <p:spPr>
          <a:xfrm>
            <a:off x="3109934" y="2332430"/>
            <a:ext cx="3256604" cy="66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Labels</a:t>
            </a:r>
            <a:endParaRPr lang="en-BE" sz="2000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E8D3EA58-4C6B-0D36-E08C-19DC2F86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64" y="2918676"/>
            <a:ext cx="1146454" cy="11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8" name="Picture 2">
            <a:extLst>
              <a:ext uri="{FF2B5EF4-FFF2-40B4-BE49-F238E27FC236}">
                <a16:creationId xmlns:a16="http://schemas.microsoft.com/office/drawing/2014/main" id="{E06198AD-6926-E791-6929-D134DBD3C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160" y="2854564"/>
            <a:ext cx="1161852" cy="11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">
            <a:extLst>
              <a:ext uri="{FF2B5EF4-FFF2-40B4-BE49-F238E27FC236}">
                <a16:creationId xmlns:a16="http://schemas.microsoft.com/office/drawing/2014/main" id="{47A92698-8D7F-0086-90CE-AD3500ED2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97" y="2883816"/>
            <a:ext cx="1146453" cy="11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" name="Arrow: Bent 450">
            <a:extLst>
              <a:ext uri="{FF2B5EF4-FFF2-40B4-BE49-F238E27FC236}">
                <a16:creationId xmlns:a16="http://schemas.microsoft.com/office/drawing/2014/main" id="{7C7E4CC7-16EF-8720-52D1-F98D9054B17B}"/>
              </a:ext>
            </a:extLst>
          </p:cNvPr>
          <p:cNvSpPr/>
          <p:nvPr/>
        </p:nvSpPr>
        <p:spPr>
          <a:xfrm rot="10800000">
            <a:off x="7014426" y="2835797"/>
            <a:ext cx="1633679" cy="110895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98817E34-F399-C1A7-9B2B-D5FC749C0D60}"/>
              </a:ext>
            </a:extLst>
          </p:cNvPr>
          <p:cNvSpPr txBox="1"/>
          <p:nvPr/>
        </p:nvSpPr>
        <p:spPr>
          <a:xfrm>
            <a:off x="6748869" y="2988011"/>
            <a:ext cx="161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CSP Model</a:t>
            </a:r>
            <a:endParaRPr lang="en-BE" sz="2000" b="1" dirty="0"/>
          </a:p>
        </p:txBody>
      </p:sp>
      <p:pic>
        <p:nvPicPr>
          <p:cNvPr id="453" name="Google Shape;428;p7">
            <a:extLst>
              <a:ext uri="{FF2B5EF4-FFF2-40B4-BE49-F238E27FC236}">
                <a16:creationId xmlns:a16="http://schemas.microsoft.com/office/drawing/2014/main" id="{03AB3AF2-271A-0E66-E796-D4FB0FE9621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897739" y="1415791"/>
            <a:ext cx="2769367" cy="132924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TextBox 453">
            <a:extLst>
              <a:ext uri="{FF2B5EF4-FFF2-40B4-BE49-F238E27FC236}">
                <a16:creationId xmlns:a16="http://schemas.microsoft.com/office/drawing/2014/main" id="{94665EDE-2E77-1E1D-0C94-205FD6456265}"/>
              </a:ext>
            </a:extLst>
          </p:cNvPr>
          <p:cNvSpPr txBox="1"/>
          <p:nvPr/>
        </p:nvSpPr>
        <p:spPr>
          <a:xfrm>
            <a:off x="1591555" y="1308042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/>
              <a:t>Oracle</a:t>
            </a:r>
            <a:endParaRPr lang="en-BE" sz="22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E622C8-EC47-749A-1276-1B79AA887474}"/>
              </a:ext>
            </a:extLst>
          </p:cNvPr>
          <p:cNvSpPr/>
          <p:nvPr/>
        </p:nvSpPr>
        <p:spPr>
          <a:xfrm>
            <a:off x="1916415" y="4394987"/>
            <a:ext cx="1079849" cy="5505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454EA-EAB4-CE43-64DD-2E1EBEB8FADC}"/>
              </a:ext>
            </a:extLst>
          </p:cNvPr>
          <p:cNvSpPr/>
          <p:nvPr/>
        </p:nvSpPr>
        <p:spPr>
          <a:xfrm>
            <a:off x="7414717" y="4425134"/>
            <a:ext cx="1079849" cy="5505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B5DA3-9D19-9451-1FA6-E05DC329F146}"/>
              </a:ext>
            </a:extLst>
          </p:cNvPr>
          <p:cNvSpPr txBox="1"/>
          <p:nvPr/>
        </p:nvSpPr>
        <p:spPr>
          <a:xfrm>
            <a:off x="2083060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Constraints through Partial Queries, C. Bessiere et al., AIJ,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410650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/>
      <p:bldP spid="3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1895294" y="5354"/>
            <a:ext cx="9401701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Challenges for interactive CA</a:t>
            </a:r>
            <a:endParaRPr sz="4000" dirty="0"/>
          </a:p>
        </p:txBody>
      </p:sp>
      <p:sp>
        <p:nvSpPr>
          <p:cNvPr id="9" name="Google Shape;449;p7">
            <a:extLst>
              <a:ext uri="{FF2B5EF4-FFF2-40B4-BE49-F238E27FC236}">
                <a16:creationId xmlns:a16="http://schemas.microsoft.com/office/drawing/2014/main" id="{3A55B65D-EAAE-B238-6109-2F57EED60B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20784-9396-A7D9-1C85-38A6571BF266}"/>
              </a:ext>
            </a:extLst>
          </p:cNvPr>
          <p:cNvSpPr txBox="1"/>
          <p:nvPr/>
        </p:nvSpPr>
        <p:spPr>
          <a:xfrm>
            <a:off x="744508" y="1503279"/>
            <a:ext cx="368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Minimum number of queries</a:t>
            </a:r>
            <a:endParaRPr lang="en-BE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54D91-02E7-FCE0-8B15-992A5243C45E}"/>
              </a:ext>
            </a:extLst>
          </p:cNvPr>
          <p:cNvSpPr txBox="1"/>
          <p:nvPr/>
        </p:nvSpPr>
        <p:spPr>
          <a:xfrm>
            <a:off x="6329981" y="1503279"/>
            <a:ext cx="476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Minimum waiting time for the user</a:t>
            </a:r>
            <a:endParaRPr lang="en-BE" sz="2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D3B5B0-9B75-3508-57EF-4AD97D9A8807}"/>
              </a:ext>
            </a:extLst>
          </p:cNvPr>
          <p:cNvSpPr/>
          <p:nvPr/>
        </p:nvSpPr>
        <p:spPr>
          <a:xfrm>
            <a:off x="1454329" y="3529129"/>
            <a:ext cx="460015" cy="266842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793A82-5231-9DEE-1DF9-D628C6A45982}"/>
              </a:ext>
            </a:extLst>
          </p:cNvPr>
          <p:cNvSpPr/>
          <p:nvPr/>
        </p:nvSpPr>
        <p:spPr>
          <a:xfrm>
            <a:off x="1536942" y="3866192"/>
            <a:ext cx="347007" cy="231154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42393-F174-DFD3-E70F-356BD80F6DDB}"/>
              </a:ext>
            </a:extLst>
          </p:cNvPr>
          <p:cNvSpPr/>
          <p:nvPr/>
        </p:nvSpPr>
        <p:spPr>
          <a:xfrm>
            <a:off x="1273561" y="2625777"/>
            <a:ext cx="2453752" cy="879697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tx1">
                    <a:lumMod val="50000"/>
                  </a:schemeClr>
                </a:solidFill>
              </a:rPr>
              <a:t>Too many questions</a:t>
            </a:r>
            <a:endParaRPr lang="en-BE" sz="25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4" name="Picture 2" descr="Angry">
            <a:extLst>
              <a:ext uri="{FF2B5EF4-FFF2-40B4-BE49-F238E27FC236}">
                <a16:creationId xmlns:a16="http://schemas.microsoft.com/office/drawing/2014/main" id="{128CD174-E26F-B1A2-7780-1128977D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44" y="41381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BEFFFB7-495D-6B64-F2FB-F53D0A228DDA}"/>
              </a:ext>
            </a:extLst>
          </p:cNvPr>
          <p:cNvSpPr/>
          <p:nvPr/>
        </p:nvSpPr>
        <p:spPr>
          <a:xfrm>
            <a:off x="1667926" y="4146496"/>
            <a:ext cx="246418" cy="175033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7EC4F6-6ED8-46FA-B605-61C4E8D8D1CB}"/>
              </a:ext>
            </a:extLst>
          </p:cNvPr>
          <p:cNvSpPr/>
          <p:nvPr/>
        </p:nvSpPr>
        <p:spPr>
          <a:xfrm>
            <a:off x="9515552" y="3686424"/>
            <a:ext cx="460015" cy="266842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92722A-D739-2B81-BAE7-4217109D6A83}"/>
              </a:ext>
            </a:extLst>
          </p:cNvPr>
          <p:cNvSpPr/>
          <p:nvPr/>
        </p:nvSpPr>
        <p:spPr>
          <a:xfrm>
            <a:off x="9382656" y="4022601"/>
            <a:ext cx="347007" cy="231154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D127E5-24B8-D364-BC20-FB1D4C53C48E}"/>
              </a:ext>
            </a:extLst>
          </p:cNvPr>
          <p:cNvSpPr/>
          <p:nvPr/>
        </p:nvSpPr>
        <p:spPr>
          <a:xfrm>
            <a:off x="7015625" y="2625777"/>
            <a:ext cx="2991290" cy="125173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50000"/>
                  </a:schemeClr>
                </a:solidFill>
              </a:rPr>
              <a:t>I need to wait too much for each query</a:t>
            </a:r>
            <a:endParaRPr lang="en-B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FDDB3F-835D-F8DD-3630-E0310FD18513}"/>
              </a:ext>
            </a:extLst>
          </p:cNvPr>
          <p:cNvSpPr/>
          <p:nvPr/>
        </p:nvSpPr>
        <p:spPr>
          <a:xfrm>
            <a:off x="9216459" y="4253955"/>
            <a:ext cx="246418" cy="175033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b="1" dirty="0"/>
          </a:p>
        </p:txBody>
      </p:sp>
      <p:pic>
        <p:nvPicPr>
          <p:cNvPr id="22" name="Picture 2" descr="Angry">
            <a:extLst>
              <a:ext uri="{FF2B5EF4-FFF2-40B4-BE49-F238E27FC236}">
                <a16:creationId xmlns:a16="http://schemas.microsoft.com/office/drawing/2014/main" id="{D7730321-7447-3763-4BE5-5309EEFF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316" y="415080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DC4BE-EB00-53F5-3A50-A4F96EC442C3}"/>
              </a:ext>
            </a:extLst>
          </p:cNvPr>
          <p:cNvSpPr txBox="1"/>
          <p:nvPr/>
        </p:nvSpPr>
        <p:spPr>
          <a:xfrm>
            <a:off x="2083060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 models from data, D Tsouros et al.,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39770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0" name="Google Shape;542;gf5476285b9_0_59">
            <a:extLst>
              <a:ext uri="{FF2B5EF4-FFF2-40B4-BE49-F238E27FC236}">
                <a16:creationId xmlns:a16="http://schemas.microsoft.com/office/drawing/2014/main" id="{562D51AB-BE45-C1B6-9C67-95F051A628FE}"/>
              </a:ext>
            </a:extLst>
          </p:cNvPr>
          <p:cNvSpPr/>
          <p:nvPr/>
        </p:nvSpPr>
        <p:spPr>
          <a:xfrm>
            <a:off x="8687987" y="4184110"/>
            <a:ext cx="2427300" cy="14121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" name="Google Shape;543;gf5476285b9_0_59">
            <a:extLst>
              <a:ext uri="{FF2B5EF4-FFF2-40B4-BE49-F238E27FC236}">
                <a16:creationId xmlns:a16="http://schemas.microsoft.com/office/drawing/2014/main" id="{6DAFDB68-09B5-9D4D-9601-4C01A6D04E2C}"/>
              </a:ext>
            </a:extLst>
          </p:cNvPr>
          <p:cNvSpPr/>
          <p:nvPr/>
        </p:nvSpPr>
        <p:spPr>
          <a:xfrm>
            <a:off x="8440359" y="1145011"/>
            <a:ext cx="2427300" cy="190441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2" name="Google Shape;546;gf5476285b9_0_59">
            <a:extLst>
              <a:ext uri="{FF2B5EF4-FFF2-40B4-BE49-F238E27FC236}">
                <a16:creationId xmlns:a16="http://schemas.microsoft.com/office/drawing/2014/main" id="{BCFDB31C-5FF9-B671-A1E4-C78904A46277}"/>
              </a:ext>
            </a:extLst>
          </p:cNvPr>
          <p:cNvGrpSpPr/>
          <p:nvPr/>
        </p:nvGrpSpPr>
        <p:grpSpPr>
          <a:xfrm>
            <a:off x="7234390" y="3808579"/>
            <a:ext cx="3764622" cy="1216653"/>
            <a:chOff x="2940249" y="-144810"/>
            <a:chExt cx="4076030" cy="3291813"/>
          </a:xfrm>
        </p:grpSpPr>
        <p:sp>
          <p:nvSpPr>
            <p:cNvPr id="13" name="Google Shape;547;gf5476285b9_0_59">
              <a:extLst>
                <a:ext uri="{FF2B5EF4-FFF2-40B4-BE49-F238E27FC236}">
                  <a16:creationId xmlns:a16="http://schemas.microsoft.com/office/drawing/2014/main" id="{C110969E-E7E3-D594-A140-EB9F1BF7BAC0}"/>
                </a:ext>
              </a:extLst>
            </p:cNvPr>
            <p:cNvSpPr txBox="1"/>
            <p:nvPr/>
          </p:nvSpPr>
          <p:spPr>
            <a:xfrm>
              <a:off x="4639979" y="1196103"/>
              <a:ext cx="2376300" cy="19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Shrink version space: 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remove violated constraints from B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548;gf5476285b9_0_59">
              <a:extLst>
                <a:ext uri="{FF2B5EF4-FFF2-40B4-BE49-F238E27FC236}">
                  <a16:creationId xmlns:a16="http://schemas.microsoft.com/office/drawing/2014/main" id="{2CCBA861-269D-2AFF-A692-E0C135C9A4C9}"/>
                </a:ext>
              </a:extLst>
            </p:cNvPr>
            <p:cNvCxnSpPr>
              <a:cxnSpLocks/>
              <a:stCxn id="10" idx="1"/>
              <a:endCxn id="26" idx="3"/>
            </p:cNvCxnSpPr>
            <p:nvPr/>
          </p:nvCxnSpPr>
          <p:spPr>
            <a:xfrm flipH="1" flipV="1">
              <a:off x="2940249" y="-144810"/>
              <a:ext cx="1573838" cy="2926358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" name="Google Shape;549;gf5476285b9_0_59">
            <a:extLst>
              <a:ext uri="{FF2B5EF4-FFF2-40B4-BE49-F238E27FC236}">
                <a16:creationId xmlns:a16="http://schemas.microsoft.com/office/drawing/2014/main" id="{3BA32F07-83F5-FD7C-CF56-43C7B6461309}"/>
              </a:ext>
            </a:extLst>
          </p:cNvPr>
          <p:cNvGrpSpPr/>
          <p:nvPr/>
        </p:nvGrpSpPr>
        <p:grpSpPr>
          <a:xfrm>
            <a:off x="7234390" y="1285763"/>
            <a:ext cx="3509313" cy="1441314"/>
            <a:chOff x="3314733" y="1254967"/>
            <a:chExt cx="3799602" cy="3899660"/>
          </a:xfrm>
        </p:grpSpPr>
        <p:sp>
          <p:nvSpPr>
            <p:cNvPr id="16" name="Google Shape;550;gf5476285b9_0_59">
              <a:extLst>
                <a:ext uri="{FF2B5EF4-FFF2-40B4-BE49-F238E27FC236}">
                  <a16:creationId xmlns:a16="http://schemas.microsoft.com/office/drawing/2014/main" id="{90064820-9F34-6B44-382A-C0E49A19F485}"/>
                </a:ext>
              </a:extLst>
            </p:cNvPr>
            <p:cNvSpPr txBox="1"/>
            <p:nvPr/>
          </p:nvSpPr>
          <p:spPr>
            <a:xfrm>
              <a:off x="4738035" y="1254967"/>
              <a:ext cx="2376300" cy="195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 constraints: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zoom in </a:t>
              </a:r>
              <a:r>
                <a:rPr lang="en-US" sz="1800" dirty="0">
                  <a:solidFill>
                    <a:schemeClr val="lt1"/>
                  </a:solidFill>
                </a:rPr>
                <a:t>violated 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constraints’ scopes using partial queries and add them to C</a:t>
              </a:r>
              <a:r>
                <a:rPr lang="en-US" sz="1800" b="0" i="0" u="none" strike="noStrike" cap="none" baseline="-25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18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551;gf5476285b9_0_59">
              <a:extLst>
                <a:ext uri="{FF2B5EF4-FFF2-40B4-BE49-F238E27FC236}">
                  <a16:creationId xmlns:a16="http://schemas.microsoft.com/office/drawing/2014/main" id="{4FF8C3F0-C935-EB58-5B70-597219E952A3}"/>
                </a:ext>
              </a:extLst>
            </p:cNvPr>
            <p:cNvCxnSpPr>
              <a:cxnSpLocks/>
              <a:stCxn id="11" idx="1"/>
              <a:endCxn id="25" idx="3"/>
            </p:cNvCxnSpPr>
            <p:nvPr/>
          </p:nvCxnSpPr>
          <p:spPr>
            <a:xfrm flipH="1">
              <a:off x="3314733" y="3450457"/>
              <a:ext cx="1305726" cy="1704170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14FE72A-C87C-BD81-106F-511527E5529B}"/>
              </a:ext>
            </a:extLst>
          </p:cNvPr>
          <p:cNvSpPr/>
          <p:nvPr/>
        </p:nvSpPr>
        <p:spPr>
          <a:xfrm>
            <a:off x="280428" y="2998395"/>
            <a:ext cx="1302328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Generate example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4E71F5-F2AB-2CB7-8C30-58522EE7BC1B}"/>
              </a:ext>
            </a:extLst>
          </p:cNvPr>
          <p:cNvSpPr/>
          <p:nvPr/>
        </p:nvSpPr>
        <p:spPr>
          <a:xfrm>
            <a:off x="2377083" y="2998394"/>
            <a:ext cx="1302328" cy="563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Ask query to the user</a:t>
            </a:r>
            <a:endParaRPr lang="en-BE" b="1" dirty="0">
              <a:solidFill>
                <a:srgbClr val="0070C0"/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0B84ECA-C372-27AE-CFBD-24FB571BEBBD}"/>
              </a:ext>
            </a:extLst>
          </p:cNvPr>
          <p:cNvSpPr/>
          <p:nvPr/>
        </p:nvSpPr>
        <p:spPr>
          <a:xfrm>
            <a:off x="4082221" y="2942083"/>
            <a:ext cx="1145308" cy="67603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Answer</a:t>
            </a:r>
            <a:endParaRPr lang="en-BE" sz="13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781664-7D1E-12FA-0783-BF27EFA23545}"/>
              </a:ext>
            </a:extLst>
          </p:cNvPr>
          <p:cNvSpPr/>
          <p:nvPr/>
        </p:nvSpPr>
        <p:spPr>
          <a:xfrm>
            <a:off x="5932062" y="2455759"/>
            <a:ext cx="1302328" cy="542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Learn violated constraints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0FBE3-354E-F1B5-760F-0AFFDD5B29EC}"/>
              </a:ext>
            </a:extLst>
          </p:cNvPr>
          <p:cNvSpPr/>
          <p:nvPr/>
        </p:nvSpPr>
        <p:spPr>
          <a:xfrm>
            <a:off x="5932062" y="3504086"/>
            <a:ext cx="1302328" cy="608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B050"/>
                </a:solidFill>
              </a:rPr>
              <a:t>Eliminate violated candidates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D3FC68-15AC-CD16-DFF3-0562DD1A272B}"/>
              </a:ext>
            </a:extLst>
          </p:cNvPr>
          <p:cNvSpPr/>
          <p:nvPr/>
        </p:nvSpPr>
        <p:spPr>
          <a:xfrm>
            <a:off x="1517499" y="4115187"/>
            <a:ext cx="1580477" cy="468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Converged</a:t>
            </a:r>
            <a:endParaRPr lang="en-BE" sz="1400" b="1" dirty="0">
              <a:solidFill>
                <a:schemeClr val="tx1"/>
              </a:solidFill>
            </a:endParaRPr>
          </a:p>
          <a:p>
            <a:pPr algn="ctr"/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01F2BF-FEAA-F1A7-855B-2F03FF33CA9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1582756" y="3280103"/>
            <a:ext cx="7943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245AA4-A90C-452A-40D7-78D51D31BE1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679411" y="3280103"/>
            <a:ext cx="402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30011-7FF0-8C70-BFE4-0709FFC997AF}"/>
              </a:ext>
            </a:extLst>
          </p:cNvPr>
          <p:cNvSpPr/>
          <p:nvPr/>
        </p:nvSpPr>
        <p:spPr>
          <a:xfrm>
            <a:off x="5624695" y="2023956"/>
            <a:ext cx="1947854" cy="251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5177C737-540D-1C7F-BEC6-3FDBFB4ABF61}"/>
              </a:ext>
            </a:extLst>
          </p:cNvPr>
          <p:cNvSpPr txBox="1"/>
          <p:nvPr/>
        </p:nvSpPr>
        <p:spPr>
          <a:xfrm>
            <a:off x="6086936" y="2047679"/>
            <a:ext cx="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Update</a:t>
            </a:r>
          </a:p>
          <a:p>
            <a:pPr algn="ctr"/>
            <a:r>
              <a:rPr lang="en-GB" sz="1000" dirty="0"/>
              <a:t>Version space</a:t>
            </a:r>
            <a:endParaRPr lang="en-BE" sz="1000" dirty="0"/>
          </a:p>
        </p:txBody>
      </p:sp>
      <p:cxnSp>
        <p:nvCxnSpPr>
          <p:cNvPr id="515" name="Connector: Elbow 514">
            <a:extLst>
              <a:ext uri="{FF2B5EF4-FFF2-40B4-BE49-F238E27FC236}">
                <a16:creationId xmlns:a16="http://schemas.microsoft.com/office/drawing/2014/main" id="{36812052-B5C5-D75B-D1DF-A4EA3EB58EEA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rot="5400000" flipH="1" flipV="1">
            <a:off x="5185965" y="2195987"/>
            <a:ext cx="215006" cy="1277187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60C9FD99-B01E-F5CD-9185-D78383D28BD2}"/>
              </a:ext>
            </a:extLst>
          </p:cNvPr>
          <p:cNvCxnSpPr>
            <a:cxnSpLocks/>
            <a:stCxn id="24" idx="2"/>
            <a:endCxn id="26" idx="1"/>
          </p:cNvCxnSpPr>
          <p:nvPr/>
        </p:nvCxnSpPr>
        <p:spPr>
          <a:xfrm rot="16200000" flipH="1">
            <a:off x="5198240" y="3074756"/>
            <a:ext cx="190457" cy="1277187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TextBox 516">
            <a:extLst>
              <a:ext uri="{FF2B5EF4-FFF2-40B4-BE49-F238E27FC236}">
                <a16:creationId xmlns:a16="http://schemas.microsoft.com/office/drawing/2014/main" id="{CFAC2D35-D939-00B6-193C-C1ACE91415DC}"/>
              </a:ext>
            </a:extLst>
          </p:cNvPr>
          <p:cNvSpPr txBox="1"/>
          <p:nvPr/>
        </p:nvSpPr>
        <p:spPr>
          <a:xfrm>
            <a:off x="4949869" y="2471596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3A2376AD-03DD-BCBA-BD97-AFF0FC68B6D8}"/>
              </a:ext>
            </a:extLst>
          </p:cNvPr>
          <p:cNvSpPr txBox="1"/>
          <p:nvPr/>
        </p:nvSpPr>
        <p:spPr>
          <a:xfrm>
            <a:off x="4916206" y="3861253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Yes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66BBA5D3-0528-27B8-A32B-35BD1E43DDF0}"/>
              </a:ext>
            </a:extLst>
          </p:cNvPr>
          <p:cNvSpPr txBox="1"/>
          <p:nvPr/>
        </p:nvSpPr>
        <p:spPr>
          <a:xfrm>
            <a:off x="899693" y="3767964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 example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found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96F7A40F-FC28-3DC8-48D0-164CA76A8C66}"/>
              </a:ext>
            </a:extLst>
          </p:cNvPr>
          <p:cNvSpPr txBox="1"/>
          <p:nvPr/>
        </p:nvSpPr>
        <p:spPr>
          <a:xfrm>
            <a:off x="1594488" y="27529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Example</a:t>
            </a:r>
          </a:p>
          <a:p>
            <a:r>
              <a:rPr lang="en-GB" sz="1200" b="1" dirty="0">
                <a:solidFill>
                  <a:srgbClr val="00B050"/>
                </a:solidFill>
              </a:rPr>
              <a:t>found</a:t>
            </a:r>
            <a:endParaRPr lang="en-BE" sz="1200" b="1" dirty="0">
              <a:solidFill>
                <a:srgbClr val="00B050"/>
              </a:solidFill>
            </a:endParaRPr>
          </a:p>
        </p:txBody>
      </p:sp>
      <p:cxnSp>
        <p:nvCxnSpPr>
          <p:cNvPr id="523" name="Connector: Elbow 522">
            <a:extLst>
              <a:ext uri="{FF2B5EF4-FFF2-40B4-BE49-F238E27FC236}">
                <a16:creationId xmlns:a16="http://schemas.microsoft.com/office/drawing/2014/main" id="{24B90A6C-26CB-524B-E835-8CD3A31B1E19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 flipV="1">
            <a:off x="931592" y="2998395"/>
            <a:ext cx="6640957" cy="281707"/>
          </a:xfrm>
          <a:prstGeom prst="bentConnector4">
            <a:avLst>
              <a:gd name="adj1" fmla="val -8715"/>
              <a:gd name="adj2" fmla="val 565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or: Elbow 527">
            <a:extLst>
              <a:ext uri="{FF2B5EF4-FFF2-40B4-BE49-F238E27FC236}">
                <a16:creationId xmlns:a16="http://schemas.microsoft.com/office/drawing/2014/main" id="{32CA2E9B-F02D-F83E-FD05-29FE29AEE753}"/>
              </a:ext>
            </a:extLst>
          </p:cNvPr>
          <p:cNvCxnSpPr>
            <a:stCxn id="22" idx="2"/>
            <a:endCxn id="28" idx="2"/>
          </p:cNvCxnSpPr>
          <p:nvPr/>
        </p:nvCxnSpPr>
        <p:spPr>
          <a:xfrm rot="16200000" flipH="1">
            <a:off x="830767" y="3662637"/>
            <a:ext cx="787556" cy="5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Interactive Constraint Acquisition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109F4-1344-B227-62F5-5BBF6389DFEE}"/>
              </a:ext>
            </a:extLst>
          </p:cNvPr>
          <p:cNvSpPr txBox="1"/>
          <p:nvPr/>
        </p:nvSpPr>
        <p:spPr>
          <a:xfrm>
            <a:off x="2083060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Constraints through Partial Queries, C. Bessiere et al., AIJ,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287823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1" grpId="0" animBg="1"/>
      <p:bldP spid="512" grpId="0"/>
      <p:bldP spid="517" grpId="0"/>
      <p:bldP spid="518" grpId="0"/>
      <p:bldP spid="519" grpId="0"/>
      <p:bldP spid="5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2211500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Query generation</a:t>
            </a:r>
            <a:endParaRPr sz="4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674F70-A645-FDF5-1C03-C575BACBD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759042"/>
              </p:ext>
            </p:extLst>
          </p:nvPr>
        </p:nvGraphicFramePr>
        <p:xfrm>
          <a:off x="1928035" y="924129"/>
          <a:ext cx="7915484" cy="321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FD222BC-1336-C711-B9D1-AC4388FC9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0788" y="4293705"/>
            <a:ext cx="6629979" cy="24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9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2211500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Query generation</a:t>
            </a:r>
            <a:endParaRPr sz="4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674F70-A645-FDF5-1C03-C575BACBD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450037"/>
              </p:ext>
            </p:extLst>
          </p:nvPr>
        </p:nvGraphicFramePr>
        <p:xfrm>
          <a:off x="2261419" y="985856"/>
          <a:ext cx="7915484" cy="1542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FD222BC-1336-C711-B9D1-AC4388FC9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565" y="3342350"/>
            <a:ext cx="8652338" cy="3226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A97DBE-A8D4-E700-05C5-322ED65AFA27}"/>
                  </a:ext>
                </a:extLst>
              </p:cNvPr>
              <p:cNvSpPr txBox="1"/>
              <p:nvPr/>
            </p:nvSpPr>
            <p:spPr>
              <a:xfrm>
                <a:off x="2391048" y="2666835"/>
                <a:ext cx="614362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buNone/>
                </a:pPr>
                <a:r>
                  <a:rPr lang="en-GB" sz="2500" i="0" dirty="0">
                    <a:solidFill>
                      <a:schemeClr val="bg2">
                        <a:lumMod val="10000"/>
                      </a:schemeClr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GB" sz="25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sz="25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5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𝑠𝑜𝑙</m:t>
                    </m:r>
                    <m:r>
                      <a:rPr lang="en-GB" sz="25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5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nary>
                      <m:naryPr>
                        <m:chr m:val="⋁"/>
                        <m:supHide m:val="on"/>
                        <m:ctrlP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GB" sz="25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nary>
                    <m:r>
                      <a:rPr lang="en-GB" sz="25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5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A97DBE-A8D4-E700-05C5-322ED65A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48" y="2666835"/>
                <a:ext cx="6143624" cy="477054"/>
              </a:xfrm>
              <a:prstGeom prst="rect">
                <a:avLst/>
              </a:prstGeom>
              <a:blipFill>
                <a:blip r:embed="rId10"/>
                <a:stretch>
                  <a:fillRect t="-8861" b="-2911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A2CBE2D-E60D-D59D-8A22-4846A51BE698}"/>
              </a:ext>
            </a:extLst>
          </p:cNvPr>
          <p:cNvSpPr txBox="1"/>
          <p:nvPr/>
        </p:nvSpPr>
        <p:spPr>
          <a:xfrm rot="20183033">
            <a:off x="839754" y="167951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Why??</a:t>
            </a:r>
            <a:endParaRPr lang="en-BE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1BE87-9C90-CF5F-BD11-5CF5E88902EB}"/>
              </a:ext>
            </a:extLst>
          </p:cNvPr>
          <p:cNvSpPr txBox="1"/>
          <p:nvPr/>
        </p:nvSpPr>
        <p:spPr>
          <a:xfrm>
            <a:off x="2083060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Constraints through Partial Queries, C. Bessiere et al., AIJ,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26766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261419" y="5355"/>
            <a:ext cx="9031421" cy="7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What we can learn from examples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85323-0E60-5E43-5CD9-852BB8286D1B}"/>
              </a:ext>
            </a:extLst>
          </p:cNvPr>
          <p:cNvSpPr txBox="1"/>
          <p:nvPr/>
        </p:nvSpPr>
        <p:spPr>
          <a:xfrm>
            <a:off x="3196400" y="6180892"/>
            <a:ext cx="6638356" cy="6771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/>
              <a:t>In both cases, we get information only about the violated </a:t>
            </a:r>
          </a:p>
          <a:p>
            <a:r>
              <a:rPr lang="en-GB" sz="1900" dirty="0"/>
              <a:t>candidates and not about the satisfied ones!</a:t>
            </a:r>
            <a:endParaRPr lang="en-BE" sz="1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75940-0B33-5844-F22E-0002083EE6CB}"/>
              </a:ext>
            </a:extLst>
          </p:cNvPr>
          <p:cNvSpPr txBox="1"/>
          <p:nvPr/>
        </p:nvSpPr>
        <p:spPr>
          <a:xfrm>
            <a:off x="769930" y="999619"/>
            <a:ext cx="5099019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Learning from </a:t>
            </a:r>
            <a:r>
              <a:rPr lang="en-GB" sz="1800" b="1" i="1" dirty="0"/>
              <a:t>positive </a:t>
            </a:r>
            <a:r>
              <a:rPr lang="en-GB" sz="1800" dirty="0"/>
              <a:t>examples (Solutions):</a:t>
            </a:r>
            <a:endParaRPr lang="en-GB" sz="1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670E5-3C84-D4B6-4912-67FF77049F67}"/>
              </a:ext>
            </a:extLst>
          </p:cNvPr>
          <p:cNvSpPr txBox="1"/>
          <p:nvPr/>
        </p:nvSpPr>
        <p:spPr>
          <a:xfrm>
            <a:off x="6142030" y="999619"/>
            <a:ext cx="5595879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Learning from </a:t>
            </a:r>
            <a:r>
              <a:rPr lang="en-GB" sz="1800" b="1" i="1" dirty="0"/>
              <a:t>negative </a:t>
            </a:r>
            <a:r>
              <a:rPr lang="en-GB" sz="1800" dirty="0"/>
              <a:t>examples (Non-solutions):</a:t>
            </a:r>
            <a:endParaRPr lang="en-GB" sz="1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96F15-4F28-EDA2-8B87-1B945DCE4F5A}"/>
              </a:ext>
            </a:extLst>
          </p:cNvPr>
          <p:cNvSpPr txBox="1"/>
          <p:nvPr/>
        </p:nvSpPr>
        <p:spPr>
          <a:xfrm>
            <a:off x="769931" y="1461284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- Violated constraints cannot be part of the  model</a:t>
            </a:r>
          </a:p>
          <a:p>
            <a:r>
              <a:rPr lang="en-GB" sz="1400" dirty="0"/>
              <a:t>- Otherwise, it could not be a solution</a:t>
            </a:r>
            <a:endParaRPr lang="en-BE" sz="1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D6FF262-46C5-39B0-04A9-702E90279DD0}"/>
              </a:ext>
            </a:extLst>
          </p:cNvPr>
          <p:cNvCxnSpPr>
            <a:cxnSpLocks/>
          </p:cNvCxnSpPr>
          <p:nvPr/>
        </p:nvCxnSpPr>
        <p:spPr>
          <a:xfrm>
            <a:off x="1004181" y="2153329"/>
            <a:ext cx="606835" cy="292840"/>
          </a:xfrm>
          <a:prstGeom prst="bentConnector3">
            <a:avLst>
              <a:gd name="adj1" fmla="val -2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618E26-0CD0-34E1-79B5-5CD854E8C72A}"/>
              </a:ext>
            </a:extLst>
          </p:cNvPr>
          <p:cNvSpPr txBox="1"/>
          <p:nvPr/>
        </p:nvSpPr>
        <p:spPr>
          <a:xfrm>
            <a:off x="1703503" y="2278631"/>
            <a:ext cx="1631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Shrinking the bias</a:t>
            </a:r>
            <a:endParaRPr lang="en-BE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04C5B89-D2D1-8107-8F2F-84DC16E68F3E}"/>
              </a:ext>
            </a:extLst>
          </p:cNvPr>
          <p:cNvCxnSpPr>
            <a:cxnSpLocks/>
          </p:cNvCxnSpPr>
          <p:nvPr/>
        </p:nvCxnSpPr>
        <p:spPr>
          <a:xfrm>
            <a:off x="6349564" y="2153329"/>
            <a:ext cx="563991" cy="345983"/>
          </a:xfrm>
          <a:prstGeom prst="bentConnector3">
            <a:avLst>
              <a:gd name="adj1" fmla="val 10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9D914F-1E13-9574-8AC7-64E1916EB0BA}"/>
              </a:ext>
            </a:extLst>
          </p:cNvPr>
          <p:cNvSpPr txBox="1"/>
          <p:nvPr/>
        </p:nvSpPr>
        <p:spPr>
          <a:xfrm>
            <a:off x="6078710" y="1498505"/>
            <a:ext cx="5297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- One (or more) violated constraint is a constraint of the problem</a:t>
            </a:r>
          </a:p>
          <a:p>
            <a:r>
              <a:rPr lang="en-GB" dirty="0"/>
              <a:t>- </a:t>
            </a:r>
            <a:r>
              <a:rPr lang="en-GB" sz="1400" dirty="0"/>
              <a:t>Otherwise, it would be a solution</a:t>
            </a:r>
            <a:endParaRPr lang="en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05CEB-9D93-2E99-22D3-20A0FFB62169}"/>
              </a:ext>
            </a:extLst>
          </p:cNvPr>
          <p:cNvSpPr txBox="1"/>
          <p:nvPr/>
        </p:nvSpPr>
        <p:spPr>
          <a:xfrm>
            <a:off x="7039516" y="2316380"/>
            <a:ext cx="2073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Learning Constraints</a:t>
            </a:r>
            <a:endParaRPr lang="en-BE" dirty="0"/>
          </a:p>
        </p:txBody>
      </p:sp>
      <p:pic>
        <p:nvPicPr>
          <p:cNvPr id="21" name="Picture 20" descr="A screenshot of a screen&#10;&#10;Description automatically generated">
            <a:extLst>
              <a:ext uri="{FF2B5EF4-FFF2-40B4-BE49-F238E27FC236}">
                <a16:creationId xmlns:a16="http://schemas.microsoft.com/office/drawing/2014/main" id="{C8F2B867-52C2-562C-161A-24666823C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81" y="2582062"/>
            <a:ext cx="2997316" cy="3423981"/>
          </a:xfrm>
          <a:prstGeom prst="rect">
            <a:avLst/>
          </a:prstGeom>
        </p:spPr>
      </p:pic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D4C99C21-F7F4-8026-FAEB-1281F7C1E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170" y="2624538"/>
            <a:ext cx="2996983" cy="34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454b848f_0_0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81" name="Google Shape;281;g100454b848f_0_0"/>
          <p:cNvSpPr txBox="1">
            <a:spLocks noGrp="1"/>
          </p:cNvSpPr>
          <p:nvPr>
            <p:ph type="body" idx="1"/>
          </p:nvPr>
        </p:nvSpPr>
        <p:spPr>
          <a:xfrm>
            <a:off x="901467" y="1272746"/>
            <a:ext cx="10548853" cy="51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9370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Constraint programming (CP) </a:t>
            </a:r>
            <a:endParaRPr lang="el-GR" dirty="0">
              <a:latin typeface="Arial"/>
              <a:ea typeface="Arial"/>
              <a:cs typeface="Arial"/>
              <a:sym typeface="Arial"/>
            </a:endParaRPr>
          </a:p>
          <a:p>
            <a:pPr marL="889000" lvl="1" indent="-323850">
              <a:lnSpc>
                <a:spcPct val="100000"/>
              </a:lnSpc>
              <a:spcBef>
                <a:spcPts val="0"/>
              </a:spcBef>
              <a:buSzPts val="1440"/>
              <a:buFont typeface="Wingdings" panose="05000000000000000000" pitchFamily="2" charset="2"/>
              <a:buChar char="q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Solving combinatorial problems in AI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"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0795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40"/>
              <a:buNone/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Job-shop scheduling                               Bin-packing                                  Room assignment</a:t>
            </a:r>
          </a:p>
        </p:txBody>
      </p:sp>
      <p:sp>
        <p:nvSpPr>
          <p:cNvPr id="294" name="Google Shape;294;g100454b848f_0_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27099-C665-8A58-16F0-FED625F2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38" y="2251308"/>
            <a:ext cx="2848940" cy="942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3DF8DA-6460-7F75-AC6C-9112086EE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10" y="1967868"/>
            <a:ext cx="4986112" cy="1461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4DB70E-554C-29A2-F846-F626D31A7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195" y="2083880"/>
            <a:ext cx="1760097" cy="1641695"/>
          </a:xfrm>
          <a:prstGeom prst="rect">
            <a:avLst/>
          </a:prstGeom>
        </p:spPr>
      </p:pic>
      <p:sp>
        <p:nvSpPr>
          <p:cNvPr id="2" name="Google Shape;281;g100454b848f_0_0">
            <a:extLst>
              <a:ext uri="{FF2B5EF4-FFF2-40B4-BE49-F238E27FC236}">
                <a16:creationId xmlns:a16="http://schemas.microsoft.com/office/drawing/2014/main" id="{B733EFB7-8D93-44D9-E021-43467C755B6A}"/>
              </a:ext>
            </a:extLst>
          </p:cNvPr>
          <p:cNvSpPr txBox="1">
            <a:spLocks/>
          </p:cNvSpPr>
          <p:nvPr/>
        </p:nvSpPr>
        <p:spPr>
          <a:xfrm>
            <a:off x="923938" y="4240134"/>
            <a:ext cx="4533175" cy="75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431800" indent="-323850">
              <a:lnSpc>
                <a:spcPct val="100000"/>
              </a:lnSpc>
              <a:spcBef>
                <a:spcPts val="1417"/>
              </a:spcBef>
              <a:buFont typeface="Wingdings" panose="05000000000000000000" pitchFamily="2" charset="2"/>
              <a:buChar char="v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Model + Solve paradigm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282;g100454b848f_0_0">
            <a:extLst>
              <a:ext uri="{FF2B5EF4-FFF2-40B4-BE49-F238E27FC236}">
                <a16:creationId xmlns:a16="http://schemas.microsoft.com/office/drawing/2014/main" id="{12AFE328-5AE8-6156-540F-30273834187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86231" y="5086899"/>
            <a:ext cx="2080811" cy="1668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283;g100454b848f_0_0">
            <a:extLst>
              <a:ext uri="{FF2B5EF4-FFF2-40B4-BE49-F238E27FC236}">
                <a16:creationId xmlns:a16="http://schemas.microsoft.com/office/drawing/2014/main" id="{08C19D7C-F1ED-925E-1E1D-25897CF911AF}"/>
              </a:ext>
            </a:extLst>
          </p:cNvPr>
          <p:cNvGrpSpPr/>
          <p:nvPr/>
        </p:nvGrpSpPr>
        <p:grpSpPr>
          <a:xfrm>
            <a:off x="4773254" y="5043889"/>
            <a:ext cx="2220193" cy="757284"/>
            <a:chOff x="0" y="27137"/>
            <a:chExt cx="1733700" cy="648000"/>
          </a:xfrm>
        </p:grpSpPr>
        <p:sp>
          <p:nvSpPr>
            <p:cNvPr id="6" name="Google Shape;284;g100454b848f_0_0">
              <a:extLst>
                <a:ext uri="{FF2B5EF4-FFF2-40B4-BE49-F238E27FC236}">
                  <a16:creationId xmlns:a16="http://schemas.microsoft.com/office/drawing/2014/main" id="{E37EF002-561B-A008-1DA5-FEA537D653F4}"/>
                </a:ext>
              </a:extLst>
            </p:cNvPr>
            <p:cNvSpPr/>
            <p:nvPr/>
          </p:nvSpPr>
          <p:spPr>
            <a:xfrm>
              <a:off x="0" y="27137"/>
              <a:ext cx="1733700" cy="648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1A9B9"/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85;g100454b848f_0_0">
              <a:extLst>
                <a:ext uri="{FF2B5EF4-FFF2-40B4-BE49-F238E27FC236}">
                  <a16:creationId xmlns:a16="http://schemas.microsoft.com/office/drawing/2014/main" id="{AC00887F-646D-CEE5-95F0-A2B23773015D}"/>
                </a:ext>
              </a:extLst>
            </p:cNvPr>
            <p:cNvSpPr/>
            <p:nvPr/>
          </p:nvSpPr>
          <p:spPr>
            <a:xfrm>
              <a:off x="139835" y="189137"/>
              <a:ext cx="14205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86;g100454b848f_0_0">
              <a:extLst>
                <a:ext uri="{FF2B5EF4-FFF2-40B4-BE49-F238E27FC236}">
                  <a16:creationId xmlns:a16="http://schemas.microsoft.com/office/drawing/2014/main" id="{F68587B2-62B0-F8E4-0EBB-354D2614F753}"/>
                </a:ext>
              </a:extLst>
            </p:cNvPr>
            <p:cNvSpPr txBox="1"/>
            <p:nvPr/>
          </p:nvSpPr>
          <p:spPr>
            <a:xfrm>
              <a:off x="139835" y="189137"/>
              <a:ext cx="14205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Schoolbook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Give model</a:t>
              </a:r>
              <a:endParaRPr sz="9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9" name="Google Shape;287;g100454b848f_0_0">
            <a:extLst>
              <a:ext uri="{FF2B5EF4-FFF2-40B4-BE49-F238E27FC236}">
                <a16:creationId xmlns:a16="http://schemas.microsoft.com/office/drawing/2014/main" id="{6890B179-65B8-70B0-CB08-E4020D6C5CC8}"/>
              </a:ext>
            </a:extLst>
          </p:cNvPr>
          <p:cNvGrpSpPr/>
          <p:nvPr/>
        </p:nvGrpSpPr>
        <p:grpSpPr>
          <a:xfrm>
            <a:off x="4733477" y="5755920"/>
            <a:ext cx="2220193" cy="757283"/>
            <a:chOff x="0" y="18453"/>
            <a:chExt cx="1651200" cy="648000"/>
          </a:xfrm>
        </p:grpSpPr>
        <p:sp>
          <p:nvSpPr>
            <p:cNvPr id="10" name="Google Shape;288;g100454b848f_0_0">
              <a:extLst>
                <a:ext uri="{FF2B5EF4-FFF2-40B4-BE49-F238E27FC236}">
                  <a16:creationId xmlns:a16="http://schemas.microsoft.com/office/drawing/2014/main" id="{60A2DBDC-639E-B0C4-BF5E-FD5F7F6BAD15}"/>
                </a:ext>
              </a:extLst>
            </p:cNvPr>
            <p:cNvSpPr/>
            <p:nvPr/>
          </p:nvSpPr>
          <p:spPr>
            <a:xfrm>
              <a:off x="0" y="18453"/>
              <a:ext cx="1651200" cy="6480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1A9B9"/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89;g100454b848f_0_0">
              <a:extLst>
                <a:ext uri="{FF2B5EF4-FFF2-40B4-BE49-F238E27FC236}">
                  <a16:creationId xmlns:a16="http://schemas.microsoft.com/office/drawing/2014/main" id="{FE862EC1-5642-D4AA-C03C-7AAF211F01AC}"/>
                </a:ext>
              </a:extLst>
            </p:cNvPr>
            <p:cNvSpPr/>
            <p:nvPr/>
          </p:nvSpPr>
          <p:spPr>
            <a:xfrm>
              <a:off x="165117" y="180453"/>
              <a:ext cx="13530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0;g100454b848f_0_0">
              <a:extLst>
                <a:ext uri="{FF2B5EF4-FFF2-40B4-BE49-F238E27FC236}">
                  <a16:creationId xmlns:a16="http://schemas.microsoft.com/office/drawing/2014/main" id="{A14E59A9-D1E0-9A4C-E7E0-0B7AD011AE95}"/>
                </a:ext>
              </a:extLst>
            </p:cNvPr>
            <p:cNvSpPr txBox="1"/>
            <p:nvPr/>
          </p:nvSpPr>
          <p:spPr>
            <a:xfrm>
              <a:off x="165117" y="180453"/>
              <a:ext cx="13530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Schoolbook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Return solution</a:t>
              </a:r>
              <a:endParaRPr sz="9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pic>
        <p:nvPicPr>
          <p:cNvPr id="15" name="Google Shape;291;g100454b848f_0_0">
            <a:extLst>
              <a:ext uri="{FF2B5EF4-FFF2-40B4-BE49-F238E27FC236}">
                <a16:creationId xmlns:a16="http://schemas.microsoft.com/office/drawing/2014/main" id="{A875B801-1013-E6B7-70DB-56D50285C8C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05347" y="4851594"/>
            <a:ext cx="1845053" cy="1899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2211500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Query generation</a:t>
            </a:r>
            <a:endParaRPr sz="4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674F70-A645-FDF5-1C03-C575BACBD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591507"/>
              </p:ext>
            </p:extLst>
          </p:nvPr>
        </p:nvGraphicFramePr>
        <p:xfrm>
          <a:off x="1928035" y="924129"/>
          <a:ext cx="7915484" cy="288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FD222BC-1336-C711-B9D1-AC4388FC9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0788" y="4293705"/>
            <a:ext cx="6629979" cy="24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6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2211500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Query generation</a:t>
            </a:r>
            <a:endParaRPr sz="4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674F70-A645-FDF5-1C03-C575BACBD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515404"/>
              </p:ext>
            </p:extLst>
          </p:nvPr>
        </p:nvGraphicFramePr>
        <p:xfrm>
          <a:off x="1928035" y="924129"/>
          <a:ext cx="7915484" cy="151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FD222BC-1336-C711-B9D1-AC4388FC9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0788" y="3901819"/>
            <a:ext cx="6629979" cy="2472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323EBA-219C-0478-9ADA-80FC806A2396}"/>
                  </a:ext>
                </a:extLst>
              </p:cNvPr>
              <p:cNvSpPr txBox="1"/>
              <p:nvPr/>
            </p:nvSpPr>
            <p:spPr>
              <a:xfrm>
                <a:off x="1048171" y="2921575"/>
                <a:ext cx="3409908" cy="83061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Typically:  maximize candidate violations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323EBA-219C-0478-9ADA-80FC806A2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71" y="2921575"/>
                <a:ext cx="3409908" cy="830612"/>
              </a:xfrm>
              <a:prstGeom prst="rect">
                <a:avLst/>
              </a:prstGeom>
              <a:blipFill>
                <a:blip r:embed="rId10"/>
                <a:stretch>
                  <a:fillRect l="-178" t="-56738" b="-11702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3B1D16-78F6-A060-2E3D-2B45BA7FB5AC}"/>
              </a:ext>
            </a:extLst>
          </p:cNvPr>
          <p:cNvCxnSpPr>
            <a:cxnSpLocks/>
          </p:cNvCxnSpPr>
          <p:nvPr/>
        </p:nvCxnSpPr>
        <p:spPr>
          <a:xfrm flipH="1">
            <a:off x="4787661" y="316589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29644E-52C8-F180-9ACB-4662B789A616}"/>
              </a:ext>
            </a:extLst>
          </p:cNvPr>
          <p:cNvSpPr txBox="1"/>
          <p:nvPr/>
        </p:nvSpPr>
        <p:spPr>
          <a:xfrm>
            <a:off x="5857337" y="2905780"/>
            <a:ext cx="2653290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Not fully aligning with the goal!!</a:t>
            </a:r>
          </a:p>
          <a:p>
            <a:r>
              <a:rPr lang="en-GB" dirty="0"/>
              <a:t>We will discuss this later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50EA1-6C45-C030-B2B9-2D7ABCC47252}"/>
              </a:ext>
            </a:extLst>
          </p:cNvPr>
          <p:cNvSpPr txBox="1"/>
          <p:nvPr/>
        </p:nvSpPr>
        <p:spPr>
          <a:xfrm>
            <a:off x="2633567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 err="1"/>
              <a:t>Constraint</a:t>
            </a:r>
            <a:r>
              <a:rPr lang="fr-FR" sz="1200" i="1" dirty="0"/>
              <a:t> acquisition via partial </a:t>
            </a:r>
            <a:r>
              <a:rPr lang="fr-FR" sz="1200" i="1" dirty="0" err="1"/>
              <a:t>queries</a:t>
            </a:r>
            <a:r>
              <a:rPr lang="en-GB" sz="1200" i="1" dirty="0"/>
              <a:t>, C. Bessiere et al., IJCAI, 2013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74363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0" name="Google Shape;542;gf5476285b9_0_59">
            <a:extLst>
              <a:ext uri="{FF2B5EF4-FFF2-40B4-BE49-F238E27FC236}">
                <a16:creationId xmlns:a16="http://schemas.microsoft.com/office/drawing/2014/main" id="{562D51AB-BE45-C1B6-9C67-95F051A628FE}"/>
              </a:ext>
            </a:extLst>
          </p:cNvPr>
          <p:cNvSpPr/>
          <p:nvPr/>
        </p:nvSpPr>
        <p:spPr>
          <a:xfrm>
            <a:off x="8687987" y="4184110"/>
            <a:ext cx="2427300" cy="14121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" name="Google Shape;543;gf5476285b9_0_59">
            <a:extLst>
              <a:ext uri="{FF2B5EF4-FFF2-40B4-BE49-F238E27FC236}">
                <a16:creationId xmlns:a16="http://schemas.microsoft.com/office/drawing/2014/main" id="{6DAFDB68-09B5-9D4D-9601-4C01A6D04E2C}"/>
              </a:ext>
            </a:extLst>
          </p:cNvPr>
          <p:cNvSpPr/>
          <p:nvPr/>
        </p:nvSpPr>
        <p:spPr>
          <a:xfrm>
            <a:off x="8440359" y="1145011"/>
            <a:ext cx="2427300" cy="190441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2" name="Google Shape;546;gf5476285b9_0_59">
            <a:extLst>
              <a:ext uri="{FF2B5EF4-FFF2-40B4-BE49-F238E27FC236}">
                <a16:creationId xmlns:a16="http://schemas.microsoft.com/office/drawing/2014/main" id="{BCFDB31C-5FF9-B671-A1E4-C78904A46277}"/>
              </a:ext>
            </a:extLst>
          </p:cNvPr>
          <p:cNvGrpSpPr/>
          <p:nvPr/>
        </p:nvGrpSpPr>
        <p:grpSpPr>
          <a:xfrm>
            <a:off x="7234390" y="3808579"/>
            <a:ext cx="3764622" cy="1216653"/>
            <a:chOff x="2940249" y="-144810"/>
            <a:chExt cx="4076030" cy="3291813"/>
          </a:xfrm>
        </p:grpSpPr>
        <p:sp>
          <p:nvSpPr>
            <p:cNvPr id="13" name="Google Shape;547;gf5476285b9_0_59">
              <a:extLst>
                <a:ext uri="{FF2B5EF4-FFF2-40B4-BE49-F238E27FC236}">
                  <a16:creationId xmlns:a16="http://schemas.microsoft.com/office/drawing/2014/main" id="{C110969E-E7E3-D594-A140-EB9F1BF7BAC0}"/>
                </a:ext>
              </a:extLst>
            </p:cNvPr>
            <p:cNvSpPr txBox="1"/>
            <p:nvPr/>
          </p:nvSpPr>
          <p:spPr>
            <a:xfrm>
              <a:off x="4639979" y="1196103"/>
              <a:ext cx="2376300" cy="19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Shrink version space: 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remove violated constraints from B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548;gf5476285b9_0_59">
              <a:extLst>
                <a:ext uri="{FF2B5EF4-FFF2-40B4-BE49-F238E27FC236}">
                  <a16:creationId xmlns:a16="http://schemas.microsoft.com/office/drawing/2014/main" id="{2CCBA861-269D-2AFF-A692-E0C135C9A4C9}"/>
                </a:ext>
              </a:extLst>
            </p:cNvPr>
            <p:cNvCxnSpPr>
              <a:cxnSpLocks/>
              <a:stCxn id="10" idx="1"/>
              <a:endCxn id="26" idx="3"/>
            </p:cNvCxnSpPr>
            <p:nvPr/>
          </p:nvCxnSpPr>
          <p:spPr>
            <a:xfrm flipH="1" flipV="1">
              <a:off x="2940249" y="-144810"/>
              <a:ext cx="1573838" cy="2926358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" name="Google Shape;549;gf5476285b9_0_59">
            <a:extLst>
              <a:ext uri="{FF2B5EF4-FFF2-40B4-BE49-F238E27FC236}">
                <a16:creationId xmlns:a16="http://schemas.microsoft.com/office/drawing/2014/main" id="{3BA32F07-83F5-FD7C-CF56-43C7B6461309}"/>
              </a:ext>
            </a:extLst>
          </p:cNvPr>
          <p:cNvGrpSpPr/>
          <p:nvPr/>
        </p:nvGrpSpPr>
        <p:grpSpPr>
          <a:xfrm>
            <a:off x="7234390" y="1285763"/>
            <a:ext cx="3509313" cy="1441314"/>
            <a:chOff x="3314733" y="1254967"/>
            <a:chExt cx="3799602" cy="3899660"/>
          </a:xfrm>
        </p:grpSpPr>
        <p:sp>
          <p:nvSpPr>
            <p:cNvPr id="16" name="Google Shape;550;gf5476285b9_0_59">
              <a:extLst>
                <a:ext uri="{FF2B5EF4-FFF2-40B4-BE49-F238E27FC236}">
                  <a16:creationId xmlns:a16="http://schemas.microsoft.com/office/drawing/2014/main" id="{90064820-9F34-6B44-382A-C0E49A19F485}"/>
                </a:ext>
              </a:extLst>
            </p:cNvPr>
            <p:cNvSpPr txBox="1"/>
            <p:nvPr/>
          </p:nvSpPr>
          <p:spPr>
            <a:xfrm>
              <a:off x="4738035" y="1254967"/>
              <a:ext cx="2376300" cy="195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 constraints: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zoom in </a:t>
              </a:r>
              <a:r>
                <a:rPr lang="en-US" sz="1800" dirty="0">
                  <a:solidFill>
                    <a:schemeClr val="lt1"/>
                  </a:solidFill>
                </a:rPr>
                <a:t>violated 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constraints’ scopes using partial queries and add them to C</a:t>
              </a:r>
              <a:r>
                <a:rPr lang="en-US" sz="1800" b="0" i="0" u="none" strike="noStrike" cap="none" baseline="-25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18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551;gf5476285b9_0_59">
              <a:extLst>
                <a:ext uri="{FF2B5EF4-FFF2-40B4-BE49-F238E27FC236}">
                  <a16:creationId xmlns:a16="http://schemas.microsoft.com/office/drawing/2014/main" id="{4FF8C3F0-C935-EB58-5B70-597219E952A3}"/>
                </a:ext>
              </a:extLst>
            </p:cNvPr>
            <p:cNvCxnSpPr>
              <a:cxnSpLocks/>
              <a:stCxn id="11" idx="1"/>
              <a:endCxn id="25" idx="3"/>
            </p:cNvCxnSpPr>
            <p:nvPr/>
          </p:nvCxnSpPr>
          <p:spPr>
            <a:xfrm flipH="1">
              <a:off x="3314733" y="3450457"/>
              <a:ext cx="1305726" cy="1704170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14FE72A-C87C-BD81-106F-511527E5529B}"/>
              </a:ext>
            </a:extLst>
          </p:cNvPr>
          <p:cNvSpPr/>
          <p:nvPr/>
        </p:nvSpPr>
        <p:spPr>
          <a:xfrm>
            <a:off x="280428" y="2998395"/>
            <a:ext cx="1302328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Generate example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4E71F5-F2AB-2CB7-8C30-58522EE7BC1B}"/>
              </a:ext>
            </a:extLst>
          </p:cNvPr>
          <p:cNvSpPr/>
          <p:nvPr/>
        </p:nvSpPr>
        <p:spPr>
          <a:xfrm>
            <a:off x="2377083" y="2998394"/>
            <a:ext cx="1302328" cy="563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Ask query to the user</a:t>
            </a:r>
            <a:endParaRPr lang="en-BE" b="1" dirty="0">
              <a:solidFill>
                <a:srgbClr val="0070C0"/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0B84ECA-C372-27AE-CFBD-24FB571BEBBD}"/>
              </a:ext>
            </a:extLst>
          </p:cNvPr>
          <p:cNvSpPr/>
          <p:nvPr/>
        </p:nvSpPr>
        <p:spPr>
          <a:xfrm>
            <a:off x="4082221" y="2942083"/>
            <a:ext cx="1145308" cy="67603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Answer</a:t>
            </a:r>
            <a:endParaRPr lang="en-BE" sz="13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781664-7D1E-12FA-0783-BF27EFA23545}"/>
              </a:ext>
            </a:extLst>
          </p:cNvPr>
          <p:cNvSpPr/>
          <p:nvPr/>
        </p:nvSpPr>
        <p:spPr>
          <a:xfrm>
            <a:off x="5932062" y="2455759"/>
            <a:ext cx="1302328" cy="542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Learn violated constraints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0FBE3-354E-F1B5-760F-0AFFDD5B29EC}"/>
              </a:ext>
            </a:extLst>
          </p:cNvPr>
          <p:cNvSpPr/>
          <p:nvPr/>
        </p:nvSpPr>
        <p:spPr>
          <a:xfrm>
            <a:off x="5932062" y="3504086"/>
            <a:ext cx="1302328" cy="608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B050"/>
                </a:solidFill>
              </a:rPr>
              <a:t>Eliminate violated candidates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D3FC68-15AC-CD16-DFF3-0562DD1A272B}"/>
              </a:ext>
            </a:extLst>
          </p:cNvPr>
          <p:cNvSpPr/>
          <p:nvPr/>
        </p:nvSpPr>
        <p:spPr>
          <a:xfrm>
            <a:off x="1517499" y="4115187"/>
            <a:ext cx="1580477" cy="468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Converged</a:t>
            </a:r>
            <a:endParaRPr lang="en-BE" sz="1400" b="1" dirty="0">
              <a:solidFill>
                <a:schemeClr val="tx1"/>
              </a:solidFill>
            </a:endParaRPr>
          </a:p>
          <a:p>
            <a:pPr algn="ctr"/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01F2BF-FEAA-F1A7-855B-2F03FF33CA9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1582756" y="3280103"/>
            <a:ext cx="7943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245AA4-A90C-452A-40D7-78D51D31BE1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679411" y="3280103"/>
            <a:ext cx="402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30011-7FF0-8C70-BFE4-0709FFC997AF}"/>
              </a:ext>
            </a:extLst>
          </p:cNvPr>
          <p:cNvSpPr/>
          <p:nvPr/>
        </p:nvSpPr>
        <p:spPr>
          <a:xfrm>
            <a:off x="5624695" y="2023956"/>
            <a:ext cx="1947854" cy="251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5177C737-540D-1C7F-BEC6-3FDBFB4ABF61}"/>
              </a:ext>
            </a:extLst>
          </p:cNvPr>
          <p:cNvSpPr txBox="1"/>
          <p:nvPr/>
        </p:nvSpPr>
        <p:spPr>
          <a:xfrm>
            <a:off x="6086936" y="2047679"/>
            <a:ext cx="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Update</a:t>
            </a:r>
          </a:p>
          <a:p>
            <a:pPr algn="ctr"/>
            <a:r>
              <a:rPr lang="en-GB" sz="1000" dirty="0"/>
              <a:t>Version space</a:t>
            </a:r>
            <a:endParaRPr lang="en-BE" sz="1000" dirty="0"/>
          </a:p>
        </p:txBody>
      </p:sp>
      <p:cxnSp>
        <p:nvCxnSpPr>
          <p:cNvPr id="515" name="Connector: Elbow 514">
            <a:extLst>
              <a:ext uri="{FF2B5EF4-FFF2-40B4-BE49-F238E27FC236}">
                <a16:creationId xmlns:a16="http://schemas.microsoft.com/office/drawing/2014/main" id="{36812052-B5C5-D75B-D1DF-A4EA3EB58EEA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rot="5400000" flipH="1" flipV="1">
            <a:off x="5185965" y="2195987"/>
            <a:ext cx="215006" cy="1277187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60C9FD99-B01E-F5CD-9185-D78383D28BD2}"/>
              </a:ext>
            </a:extLst>
          </p:cNvPr>
          <p:cNvCxnSpPr>
            <a:cxnSpLocks/>
            <a:stCxn id="24" idx="2"/>
            <a:endCxn id="26" idx="1"/>
          </p:cNvCxnSpPr>
          <p:nvPr/>
        </p:nvCxnSpPr>
        <p:spPr>
          <a:xfrm rot="16200000" flipH="1">
            <a:off x="5198240" y="3074756"/>
            <a:ext cx="190457" cy="1277187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TextBox 516">
            <a:extLst>
              <a:ext uri="{FF2B5EF4-FFF2-40B4-BE49-F238E27FC236}">
                <a16:creationId xmlns:a16="http://schemas.microsoft.com/office/drawing/2014/main" id="{CFAC2D35-D939-00B6-193C-C1ACE91415DC}"/>
              </a:ext>
            </a:extLst>
          </p:cNvPr>
          <p:cNvSpPr txBox="1"/>
          <p:nvPr/>
        </p:nvSpPr>
        <p:spPr>
          <a:xfrm>
            <a:off x="4949869" y="2471596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3A2376AD-03DD-BCBA-BD97-AFF0FC68B6D8}"/>
              </a:ext>
            </a:extLst>
          </p:cNvPr>
          <p:cNvSpPr txBox="1"/>
          <p:nvPr/>
        </p:nvSpPr>
        <p:spPr>
          <a:xfrm>
            <a:off x="4916206" y="3861253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Yes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66BBA5D3-0528-27B8-A32B-35BD1E43DDF0}"/>
              </a:ext>
            </a:extLst>
          </p:cNvPr>
          <p:cNvSpPr txBox="1"/>
          <p:nvPr/>
        </p:nvSpPr>
        <p:spPr>
          <a:xfrm>
            <a:off x="899693" y="3767964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 example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found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96F7A40F-FC28-3DC8-48D0-164CA76A8C66}"/>
              </a:ext>
            </a:extLst>
          </p:cNvPr>
          <p:cNvSpPr txBox="1"/>
          <p:nvPr/>
        </p:nvSpPr>
        <p:spPr>
          <a:xfrm>
            <a:off x="1594488" y="27529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Example</a:t>
            </a:r>
          </a:p>
          <a:p>
            <a:r>
              <a:rPr lang="en-GB" sz="1200" b="1" dirty="0">
                <a:solidFill>
                  <a:srgbClr val="00B050"/>
                </a:solidFill>
              </a:rPr>
              <a:t>found</a:t>
            </a:r>
            <a:endParaRPr lang="en-BE" sz="1200" b="1" dirty="0">
              <a:solidFill>
                <a:srgbClr val="00B050"/>
              </a:solidFill>
            </a:endParaRPr>
          </a:p>
        </p:txBody>
      </p:sp>
      <p:cxnSp>
        <p:nvCxnSpPr>
          <p:cNvPr id="523" name="Connector: Elbow 522">
            <a:extLst>
              <a:ext uri="{FF2B5EF4-FFF2-40B4-BE49-F238E27FC236}">
                <a16:creationId xmlns:a16="http://schemas.microsoft.com/office/drawing/2014/main" id="{24B90A6C-26CB-524B-E835-8CD3A31B1E19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 flipV="1">
            <a:off x="931592" y="2998395"/>
            <a:ext cx="6640957" cy="281707"/>
          </a:xfrm>
          <a:prstGeom prst="bentConnector4">
            <a:avLst>
              <a:gd name="adj1" fmla="val -8715"/>
              <a:gd name="adj2" fmla="val 565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or: Elbow 527">
            <a:extLst>
              <a:ext uri="{FF2B5EF4-FFF2-40B4-BE49-F238E27FC236}">
                <a16:creationId xmlns:a16="http://schemas.microsoft.com/office/drawing/2014/main" id="{32CA2E9B-F02D-F83E-FD05-29FE29AEE753}"/>
              </a:ext>
            </a:extLst>
          </p:cNvPr>
          <p:cNvCxnSpPr>
            <a:stCxn id="22" idx="2"/>
            <a:endCxn id="28" idx="2"/>
          </p:cNvCxnSpPr>
          <p:nvPr/>
        </p:nvCxnSpPr>
        <p:spPr>
          <a:xfrm rot="16200000" flipH="1">
            <a:off x="830767" y="3662637"/>
            <a:ext cx="787556" cy="5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91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Interactive Constraint Acquisition</a:t>
            </a:r>
            <a:br>
              <a:rPr lang="en-US" sz="4000" dirty="0">
                <a:solidFill>
                  <a:srgbClr val="171512"/>
                </a:solidFill>
              </a:rPr>
            </a:b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23CB2E-DF9C-3F46-A83F-5FABAE93FC82}"/>
                  </a:ext>
                </a:extLst>
              </p:cNvPr>
              <p:cNvSpPr txBox="1"/>
              <p:nvPr/>
            </p:nvSpPr>
            <p:spPr>
              <a:xfrm>
                <a:off x="1081838" y="5218517"/>
                <a:ext cx="2213811" cy="58477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generated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∉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23CB2E-DF9C-3F46-A83F-5FABAE93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38" y="5218517"/>
                <a:ext cx="2213811" cy="584775"/>
              </a:xfrm>
              <a:prstGeom prst="rect">
                <a:avLst/>
              </a:prstGeom>
              <a:blipFill>
                <a:blip r:embed="rId4"/>
                <a:stretch>
                  <a:fillRect t="-2000" b="-400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4710FC-E2C5-549B-667F-2D700DFE304E}"/>
              </a:ext>
            </a:extLst>
          </p:cNvPr>
          <p:cNvCxnSpPr>
            <a:cxnSpLocks/>
          </p:cNvCxnSpPr>
          <p:nvPr/>
        </p:nvCxnSpPr>
        <p:spPr>
          <a:xfrm flipH="1">
            <a:off x="3556470" y="4184110"/>
            <a:ext cx="2375592" cy="141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18052A-F52D-EC04-DF75-6FA1BE34CAB7}"/>
                  </a:ext>
                </a:extLst>
              </p:cNvPr>
              <p:cNvSpPr txBox="1"/>
              <p:nvPr/>
            </p:nvSpPr>
            <p:spPr>
              <a:xfrm>
                <a:off x="1224544" y="6037473"/>
                <a:ext cx="2071105" cy="400110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∖</m:t>
                      </m:r>
                      <m: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18052A-F52D-EC04-DF75-6FA1BE34C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44" y="6037473"/>
                <a:ext cx="2071105" cy="40011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" name="TextBox 512">
            <a:extLst>
              <a:ext uri="{FF2B5EF4-FFF2-40B4-BE49-F238E27FC236}">
                <a16:creationId xmlns:a16="http://schemas.microsoft.com/office/drawing/2014/main" id="{12344B01-2508-4EA2-DDD0-608562CF23EE}"/>
              </a:ext>
            </a:extLst>
          </p:cNvPr>
          <p:cNvSpPr txBox="1"/>
          <p:nvPr/>
        </p:nvSpPr>
        <p:spPr>
          <a:xfrm>
            <a:off x="1224544" y="1127178"/>
            <a:ext cx="61468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1" dirty="0">
                <a:solidFill>
                  <a:srgbClr val="171512"/>
                </a:solidFill>
              </a:rPr>
              <a:t>What happens after query generation?</a:t>
            </a:r>
            <a:endParaRPr lang="en-BE" sz="1700" b="1" i="1" dirty="0"/>
          </a:p>
        </p:txBody>
      </p:sp>
      <p:cxnSp>
        <p:nvCxnSpPr>
          <p:cNvPr id="520" name="Straight Arrow Connector 519">
            <a:extLst>
              <a:ext uri="{FF2B5EF4-FFF2-40B4-BE49-F238E27FC236}">
                <a16:creationId xmlns:a16="http://schemas.microsoft.com/office/drawing/2014/main" id="{52E50DF0-DE90-8670-DC86-A17092F1AD6A}"/>
              </a:ext>
            </a:extLst>
          </p:cNvPr>
          <p:cNvCxnSpPr>
            <a:cxnSpLocks/>
          </p:cNvCxnSpPr>
          <p:nvPr/>
        </p:nvCxnSpPr>
        <p:spPr>
          <a:xfrm>
            <a:off x="7234390" y="3049421"/>
            <a:ext cx="623135" cy="25897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2" name="TextBox 521">
            <a:extLst>
              <a:ext uri="{FF2B5EF4-FFF2-40B4-BE49-F238E27FC236}">
                <a16:creationId xmlns:a16="http://schemas.microsoft.com/office/drawing/2014/main" id="{E6581D79-CA1C-CDB1-99B2-7832C1B7DEF7}"/>
              </a:ext>
            </a:extLst>
          </p:cNvPr>
          <p:cNvSpPr txBox="1"/>
          <p:nvPr/>
        </p:nvSpPr>
        <p:spPr>
          <a:xfrm>
            <a:off x="6848058" y="5824996"/>
            <a:ext cx="340178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1" dirty="0">
                <a:solidFill>
                  <a:srgbClr val="171512"/>
                </a:solidFill>
              </a:rPr>
              <a:t>How to find which of the </a:t>
            </a:r>
          </a:p>
          <a:p>
            <a:r>
              <a:rPr lang="en-US" sz="1700" b="1" i="1" dirty="0">
                <a:solidFill>
                  <a:srgbClr val="171512"/>
                </a:solidFill>
              </a:rPr>
              <a:t>violated constraint(s) to learn?</a:t>
            </a:r>
            <a:endParaRPr lang="en-BE" sz="1700" b="1" i="1" dirty="0"/>
          </a:p>
        </p:txBody>
      </p:sp>
    </p:spTree>
    <p:extLst>
      <p:ext uri="{BB962C8B-B14F-4D97-AF65-F5344CB8AC3E}">
        <p14:creationId xmlns:p14="http://schemas.microsoft.com/office/powerpoint/2010/main" val="572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8" grpId="0" animBg="1"/>
      <p:bldP spid="519" grpId="0"/>
      <p:bldP spid="521" grpId="0"/>
      <p:bldP spid="2" grpId="0" animBg="1"/>
      <p:bldP spid="8" grpId="0" animBg="1"/>
      <p:bldP spid="5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2211500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Learning a constraint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2A572-0A43-8427-B30C-D6777C43B852}"/>
              </a:ext>
            </a:extLst>
          </p:cNvPr>
          <p:cNvSpPr/>
          <p:nvPr/>
        </p:nvSpPr>
        <p:spPr>
          <a:xfrm>
            <a:off x="1288134" y="2569187"/>
            <a:ext cx="1302328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Generate example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D748DD-519B-17C5-A4F3-C05B905438FD}"/>
              </a:ext>
            </a:extLst>
          </p:cNvPr>
          <p:cNvSpPr/>
          <p:nvPr/>
        </p:nvSpPr>
        <p:spPr>
          <a:xfrm>
            <a:off x="3384789" y="2569186"/>
            <a:ext cx="1302328" cy="563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Ask query to the user</a:t>
            </a:r>
            <a:endParaRPr lang="en-BE" b="1" dirty="0">
              <a:solidFill>
                <a:srgbClr val="0070C0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979B50BB-4D59-6957-1E45-1EB998321DB2}"/>
              </a:ext>
            </a:extLst>
          </p:cNvPr>
          <p:cNvSpPr/>
          <p:nvPr/>
        </p:nvSpPr>
        <p:spPr>
          <a:xfrm>
            <a:off x="5089927" y="2512875"/>
            <a:ext cx="1145308" cy="67603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Answer</a:t>
            </a:r>
            <a:endParaRPr lang="en-BE" sz="13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0A055-F5D6-B981-DD3A-F971AC9712E0}"/>
              </a:ext>
            </a:extLst>
          </p:cNvPr>
          <p:cNvSpPr/>
          <p:nvPr/>
        </p:nvSpPr>
        <p:spPr>
          <a:xfrm>
            <a:off x="6939768" y="2026551"/>
            <a:ext cx="1302328" cy="542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Learn violated constraints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2A1BDE-C8E7-3EFD-864B-E1C954287B68}"/>
              </a:ext>
            </a:extLst>
          </p:cNvPr>
          <p:cNvSpPr/>
          <p:nvPr/>
        </p:nvSpPr>
        <p:spPr>
          <a:xfrm>
            <a:off x="6939768" y="3074878"/>
            <a:ext cx="1302328" cy="608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B050"/>
                </a:solidFill>
              </a:rPr>
              <a:t>Eliminate violated candidates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6AD92A-C5B7-8642-DE6E-0C454DE203DA}"/>
              </a:ext>
            </a:extLst>
          </p:cNvPr>
          <p:cNvSpPr/>
          <p:nvPr/>
        </p:nvSpPr>
        <p:spPr>
          <a:xfrm>
            <a:off x="2525205" y="3685979"/>
            <a:ext cx="1580477" cy="468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Converged</a:t>
            </a:r>
            <a:endParaRPr lang="en-BE" sz="1400" b="1" dirty="0">
              <a:solidFill>
                <a:schemeClr val="tx1"/>
              </a:solidFill>
            </a:endParaRPr>
          </a:p>
          <a:p>
            <a:pPr algn="ctr"/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4F034E-CFB0-4440-1D76-AF2CDDFA038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590462" y="2850895"/>
            <a:ext cx="7943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B58851-D527-4463-7E15-01D9A957385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687117" y="2850895"/>
            <a:ext cx="402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266742-B990-3DF5-959E-F4B006FFE4EC}"/>
              </a:ext>
            </a:extLst>
          </p:cNvPr>
          <p:cNvSpPr/>
          <p:nvPr/>
        </p:nvSpPr>
        <p:spPr>
          <a:xfrm>
            <a:off x="6632401" y="1594748"/>
            <a:ext cx="1947854" cy="251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CBEEA-B0CE-128F-5D53-BC540886E158}"/>
              </a:ext>
            </a:extLst>
          </p:cNvPr>
          <p:cNvSpPr txBox="1"/>
          <p:nvPr/>
        </p:nvSpPr>
        <p:spPr>
          <a:xfrm>
            <a:off x="7094642" y="1618471"/>
            <a:ext cx="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Update</a:t>
            </a:r>
          </a:p>
          <a:p>
            <a:pPr algn="ctr"/>
            <a:r>
              <a:rPr lang="en-GB" sz="1000" dirty="0"/>
              <a:t>Version space</a:t>
            </a:r>
            <a:endParaRPr lang="en-BE" sz="10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4090448-AF56-BF34-1B39-0576033F5C87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6193671" y="1766779"/>
            <a:ext cx="215006" cy="1277187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1F0069-388C-8F8E-EF7A-8A1660478E8C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6205946" y="2645548"/>
            <a:ext cx="190457" cy="1277187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DC5B2F-18F5-7F1F-D1FA-FBCB4B26375D}"/>
              </a:ext>
            </a:extLst>
          </p:cNvPr>
          <p:cNvSpPr txBox="1"/>
          <p:nvPr/>
        </p:nvSpPr>
        <p:spPr>
          <a:xfrm>
            <a:off x="5957575" y="2042388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BC43C8-82A9-FBCA-7236-8238E8376ED1}"/>
              </a:ext>
            </a:extLst>
          </p:cNvPr>
          <p:cNvSpPr txBox="1"/>
          <p:nvPr/>
        </p:nvSpPr>
        <p:spPr>
          <a:xfrm>
            <a:off x="5923912" y="3432045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Yes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4FDE05-BD26-4AF1-57FF-4601BCD002C7}"/>
              </a:ext>
            </a:extLst>
          </p:cNvPr>
          <p:cNvSpPr txBox="1"/>
          <p:nvPr/>
        </p:nvSpPr>
        <p:spPr>
          <a:xfrm>
            <a:off x="1907399" y="333875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 example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found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813DB-07E3-B43F-1C07-B727DAC920F8}"/>
              </a:ext>
            </a:extLst>
          </p:cNvPr>
          <p:cNvSpPr txBox="1"/>
          <p:nvPr/>
        </p:nvSpPr>
        <p:spPr>
          <a:xfrm>
            <a:off x="2602194" y="232371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Example</a:t>
            </a:r>
          </a:p>
          <a:p>
            <a:r>
              <a:rPr lang="en-GB" sz="1200" b="1" dirty="0">
                <a:solidFill>
                  <a:srgbClr val="00B050"/>
                </a:solidFill>
              </a:rPr>
              <a:t>found</a:t>
            </a:r>
            <a:endParaRPr lang="en-BE" sz="1200" b="1" dirty="0">
              <a:solidFill>
                <a:srgbClr val="00B050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1594829-5DCD-E9E0-6AE7-560ECBB0F93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H="1" flipV="1">
            <a:off x="1939298" y="2569187"/>
            <a:ext cx="6640957" cy="281707"/>
          </a:xfrm>
          <a:prstGeom prst="bentConnector4">
            <a:avLst>
              <a:gd name="adj1" fmla="val -8715"/>
              <a:gd name="adj2" fmla="val 565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C09A172-EF96-F189-6FF5-2D03965352BA}"/>
              </a:ext>
            </a:extLst>
          </p:cNvPr>
          <p:cNvCxnSpPr>
            <a:cxnSpLocks/>
            <a:stCxn id="3" idx="2"/>
            <a:endCxn id="10" idx="2"/>
          </p:cNvCxnSpPr>
          <p:nvPr/>
        </p:nvCxnSpPr>
        <p:spPr>
          <a:xfrm rot="16200000" flipH="1">
            <a:off x="1838473" y="3233429"/>
            <a:ext cx="787556" cy="5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9206AC0-4693-6C86-3F15-650AB19155DB}"/>
              </a:ext>
            </a:extLst>
          </p:cNvPr>
          <p:cNvSpPr/>
          <p:nvPr/>
        </p:nvSpPr>
        <p:spPr>
          <a:xfrm>
            <a:off x="4129301" y="4459246"/>
            <a:ext cx="1767812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Find a minimal conflicting scope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A5A56580-F90B-91AA-AA76-F65F3E0D41C9}"/>
              </a:ext>
            </a:extLst>
          </p:cNvPr>
          <p:cNvSpPr/>
          <p:nvPr/>
        </p:nvSpPr>
        <p:spPr>
          <a:xfrm>
            <a:off x="6691440" y="4459245"/>
            <a:ext cx="1302328" cy="563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Find the constraint </a:t>
            </a:r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128C2B63-D5BA-B4B2-6077-A975966BFA32}"/>
              </a:ext>
            </a:extLst>
          </p:cNvPr>
          <p:cNvCxnSpPr>
            <a:cxnSpLocks/>
            <a:stCxn id="514" idx="3"/>
            <a:endCxn id="520" idx="1"/>
          </p:cNvCxnSpPr>
          <p:nvPr/>
        </p:nvCxnSpPr>
        <p:spPr>
          <a:xfrm flipV="1">
            <a:off x="5897113" y="4740954"/>
            <a:ext cx="794327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TextBox 525">
            <a:extLst>
              <a:ext uri="{FF2B5EF4-FFF2-40B4-BE49-F238E27FC236}">
                <a16:creationId xmlns:a16="http://schemas.microsoft.com/office/drawing/2014/main" id="{2584A1CF-DDC0-9266-1081-755612D2F99B}"/>
              </a:ext>
            </a:extLst>
          </p:cNvPr>
          <p:cNvSpPr txBox="1"/>
          <p:nvPr/>
        </p:nvSpPr>
        <p:spPr>
          <a:xfrm>
            <a:off x="1394068" y="4393733"/>
            <a:ext cx="254268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300" dirty="0"/>
              <a:t>2-step process:</a:t>
            </a:r>
            <a:endParaRPr lang="en-BE" sz="2300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ADD7BC86-78C1-22D1-BDC2-36C9479DF9B5}"/>
              </a:ext>
            </a:extLst>
          </p:cNvPr>
          <p:cNvSpPr txBox="1"/>
          <p:nvPr/>
        </p:nvSpPr>
        <p:spPr>
          <a:xfrm>
            <a:off x="1748024" y="5441020"/>
            <a:ext cx="8715451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900" b="1" i="1" dirty="0" err="1"/>
              <a:t>FindScope</a:t>
            </a:r>
            <a:r>
              <a:rPr lang="en-GB" sz="1900" dirty="0"/>
              <a:t>: exploit</a:t>
            </a:r>
            <a:r>
              <a:rPr lang="en-US" sz="1900" dirty="0"/>
              <a:t> partial (sub)queries to find the problematic part of the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 err="1"/>
              <a:t>FindC</a:t>
            </a:r>
            <a:r>
              <a:rPr lang="en-US" sz="1900" dirty="0"/>
              <a:t>: Try different assignments to find the specific constraint in the scope</a:t>
            </a:r>
            <a:endParaRPr lang="en-BE" sz="1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C8B677-2DB1-ACE0-E610-3D136308900E}"/>
              </a:ext>
            </a:extLst>
          </p:cNvPr>
          <p:cNvSpPr txBox="1"/>
          <p:nvPr/>
        </p:nvSpPr>
        <p:spPr>
          <a:xfrm>
            <a:off x="2810848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Constraints through Partial Queries, C. Bessiere et al., AIJ,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62585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 animBg="1"/>
      <p:bldP spid="10" grpId="0" animBg="1"/>
      <p:bldP spid="13" grpId="0" animBg="1"/>
      <p:bldP spid="14" grpId="0"/>
      <p:bldP spid="17" grpId="0"/>
      <p:bldP spid="18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sudoku game&#10;&#10;Description automatically generated">
            <a:extLst>
              <a:ext uri="{FF2B5EF4-FFF2-40B4-BE49-F238E27FC236}">
                <a16:creationId xmlns:a16="http://schemas.microsoft.com/office/drawing/2014/main" id="{0040399F-A303-86B2-8447-BF60341B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37" y="4615710"/>
            <a:ext cx="2042129" cy="2042129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365B3026-1E67-BB83-D7F6-BB2000BC3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52" y="4615104"/>
            <a:ext cx="2042140" cy="2042140"/>
          </a:xfrm>
          <a:prstGeom prst="rect">
            <a:avLst/>
          </a:prstGeom>
        </p:spPr>
      </p:pic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E1213B-0688-B231-2E3B-2EDB642A1C65}"/>
              </a:ext>
            </a:extLst>
          </p:cNvPr>
          <p:cNvCxnSpPr/>
          <p:nvPr/>
        </p:nvCxnSpPr>
        <p:spPr>
          <a:xfrm>
            <a:off x="3076322" y="2946288"/>
            <a:ext cx="905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FD64AA-BE8F-FCEA-1BEB-68D77BDABC25}"/>
              </a:ext>
            </a:extLst>
          </p:cNvPr>
          <p:cNvCxnSpPr/>
          <p:nvPr/>
        </p:nvCxnSpPr>
        <p:spPr>
          <a:xfrm>
            <a:off x="6481996" y="2936957"/>
            <a:ext cx="105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68B20F-BE10-DF97-3C9A-F89927982509}"/>
              </a:ext>
            </a:extLst>
          </p:cNvPr>
          <p:cNvCxnSpPr>
            <a:cxnSpLocks/>
          </p:cNvCxnSpPr>
          <p:nvPr/>
        </p:nvCxnSpPr>
        <p:spPr>
          <a:xfrm>
            <a:off x="3076322" y="5580630"/>
            <a:ext cx="905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E0EAC-8321-24FE-535C-4CE34A6A1FE1}"/>
              </a:ext>
            </a:extLst>
          </p:cNvPr>
          <p:cNvCxnSpPr>
            <a:cxnSpLocks/>
          </p:cNvCxnSpPr>
          <p:nvPr/>
        </p:nvCxnSpPr>
        <p:spPr>
          <a:xfrm>
            <a:off x="6481996" y="5580630"/>
            <a:ext cx="905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F5903F-C4B6-BED5-A32C-369787F9130A}"/>
              </a:ext>
            </a:extLst>
          </p:cNvPr>
          <p:cNvSpPr txBox="1"/>
          <p:nvPr/>
        </p:nvSpPr>
        <p:spPr>
          <a:xfrm>
            <a:off x="8470192" y="5117162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…</a:t>
            </a:r>
            <a:endParaRPr lang="en-BE" sz="3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B7451F-C384-D332-8CFC-DE345BF3CE08}"/>
              </a:ext>
            </a:extLst>
          </p:cNvPr>
          <p:cNvSpPr/>
          <p:nvPr/>
        </p:nvSpPr>
        <p:spPr>
          <a:xfrm>
            <a:off x="4678895" y="5105301"/>
            <a:ext cx="690005" cy="5505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FED94E-6605-F9C9-2EFF-B50E1C073E55}"/>
              </a:ext>
            </a:extLst>
          </p:cNvPr>
          <p:cNvCxnSpPr/>
          <p:nvPr/>
        </p:nvCxnSpPr>
        <p:spPr>
          <a:xfrm flipH="1">
            <a:off x="5294175" y="4324108"/>
            <a:ext cx="1021071" cy="927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62477B6-C54A-A69F-2C50-687A48F21441}"/>
              </a:ext>
            </a:extLst>
          </p:cNvPr>
          <p:cNvSpPr/>
          <p:nvPr/>
        </p:nvSpPr>
        <p:spPr>
          <a:xfrm>
            <a:off x="660826" y="5105301"/>
            <a:ext cx="1173677" cy="55054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ED76D0C7-957E-5CE8-A385-CB7EB0686074}"/>
              </a:ext>
            </a:extLst>
          </p:cNvPr>
          <p:cNvSpPr txBox="1"/>
          <p:nvPr/>
        </p:nvSpPr>
        <p:spPr>
          <a:xfrm>
            <a:off x="2913196" y="2586088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Negative</a:t>
            </a:r>
            <a:endParaRPr lang="en-BE" dirty="0"/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6D5C1AF6-B838-8D89-58D3-3F31068DCCB7}"/>
              </a:ext>
            </a:extLst>
          </p:cNvPr>
          <p:cNvSpPr txBox="1"/>
          <p:nvPr/>
        </p:nvSpPr>
        <p:spPr>
          <a:xfrm>
            <a:off x="6373908" y="2583012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Negative</a:t>
            </a:r>
            <a:endParaRPr lang="en-BE" dirty="0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81C99F86-1D07-D50C-3247-A8FD623ED8B2}"/>
              </a:ext>
            </a:extLst>
          </p:cNvPr>
          <p:cNvSpPr txBox="1"/>
          <p:nvPr/>
        </p:nvSpPr>
        <p:spPr>
          <a:xfrm>
            <a:off x="2943674" y="522042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Positive</a:t>
            </a:r>
            <a:endParaRPr lang="en-BE" dirty="0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AFD6F237-517C-3105-DEC6-B8B6DD699238}"/>
              </a:ext>
            </a:extLst>
          </p:cNvPr>
          <p:cNvSpPr txBox="1"/>
          <p:nvPr/>
        </p:nvSpPr>
        <p:spPr>
          <a:xfrm>
            <a:off x="6389970" y="522042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Positive</a:t>
            </a:r>
            <a:endParaRPr lang="en-BE" dirty="0"/>
          </a:p>
        </p:txBody>
      </p: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396C6B53-10A5-119E-286B-544F9BDCCEA2}"/>
              </a:ext>
            </a:extLst>
          </p:cNvPr>
          <p:cNvCxnSpPr/>
          <p:nvPr/>
        </p:nvCxnSpPr>
        <p:spPr>
          <a:xfrm>
            <a:off x="9891170" y="2983125"/>
            <a:ext cx="105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4CCCBBB8-988E-BCFD-9ED5-F0E51B863CBD}"/>
              </a:ext>
            </a:extLst>
          </p:cNvPr>
          <p:cNvSpPr txBox="1"/>
          <p:nvPr/>
        </p:nvSpPr>
        <p:spPr>
          <a:xfrm>
            <a:off x="9783082" y="262918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Negative</a:t>
            </a:r>
            <a:endParaRPr lang="en-BE" dirty="0"/>
          </a:p>
        </p:txBody>
      </p:sp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798C3350-D17F-5CE5-9F0F-8B684E75F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62" y="1944761"/>
            <a:ext cx="2042141" cy="2042141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5DEE46FC-C42D-8086-F757-36F369606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626" y="1944761"/>
            <a:ext cx="2042140" cy="2042140"/>
          </a:xfrm>
          <a:prstGeom prst="rect">
            <a:avLst/>
          </a:prstGeom>
        </p:spPr>
      </p:pic>
      <p:pic>
        <p:nvPicPr>
          <p:cNvPr id="10" name="Picture 9" descr="A grid of squares with numbers and dots&#10;&#10;Description automatically generated">
            <a:extLst>
              <a:ext uri="{FF2B5EF4-FFF2-40B4-BE49-F238E27FC236}">
                <a16:creationId xmlns:a16="http://schemas.microsoft.com/office/drawing/2014/main" id="{5DE1C1AB-A020-E8BB-F16F-422F1C92C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276" y="1944760"/>
            <a:ext cx="2042139" cy="2042139"/>
          </a:xfrm>
          <a:prstGeom prst="rect">
            <a:avLst/>
          </a:prstGeom>
        </p:spPr>
      </p:pic>
      <p:sp>
        <p:nvSpPr>
          <p:cNvPr id="513" name="Google Shape;425;p7">
            <a:extLst>
              <a:ext uri="{FF2B5EF4-FFF2-40B4-BE49-F238E27FC236}">
                <a16:creationId xmlns:a16="http://schemas.microsoft.com/office/drawing/2014/main" id="{CC0F84B5-AD1F-EB02-6627-EA7F9E16E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9" y="5354"/>
            <a:ext cx="9035682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Finding the scope of a constraint</a:t>
            </a:r>
            <a:endParaRPr sz="4000" dirty="0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F6C82BBB-DF8B-C45D-3901-20223F9F5779}"/>
              </a:ext>
            </a:extLst>
          </p:cNvPr>
          <p:cNvSpPr/>
          <p:nvPr/>
        </p:nvSpPr>
        <p:spPr>
          <a:xfrm>
            <a:off x="7001898" y="877903"/>
            <a:ext cx="1767812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Find a minimal conflicting scope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D49698EF-44E4-06F6-BF0F-6E4085D2CCF1}"/>
              </a:ext>
            </a:extLst>
          </p:cNvPr>
          <p:cNvSpPr/>
          <p:nvPr/>
        </p:nvSpPr>
        <p:spPr>
          <a:xfrm>
            <a:off x="9564037" y="877902"/>
            <a:ext cx="1302328" cy="563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Find the constraint </a:t>
            </a:r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942ADFA0-1B33-CE8B-05E8-78FB9EA4204A}"/>
              </a:ext>
            </a:extLst>
          </p:cNvPr>
          <p:cNvCxnSpPr>
            <a:cxnSpLocks/>
            <a:stCxn id="515" idx="3"/>
            <a:endCxn id="521" idx="1"/>
          </p:cNvCxnSpPr>
          <p:nvPr/>
        </p:nvCxnSpPr>
        <p:spPr>
          <a:xfrm flipV="1">
            <a:off x="8769710" y="1159611"/>
            <a:ext cx="794327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3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30" grpId="0" animBg="1"/>
      <p:bldP spid="514" grpId="0"/>
      <p:bldP spid="516" grpId="0"/>
      <p:bldP spid="517" grpId="0"/>
      <p:bldP spid="518" grpId="0"/>
      <p:bldP spid="520" grpId="0"/>
      <p:bldP spid="5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83ADBFBA-C721-DAEB-1BDB-AA840DC7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9" y="5354"/>
            <a:ext cx="9035682" cy="77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Finding the relation of a constraint</a:t>
            </a:r>
            <a:endParaRPr sz="4000" dirty="0"/>
          </a:p>
        </p:txBody>
      </p:sp>
      <p:pic>
        <p:nvPicPr>
          <p:cNvPr id="2" name="Picture 1" descr="A screenshot of a game&#10;&#10;Description automatically generated">
            <a:extLst>
              <a:ext uri="{FF2B5EF4-FFF2-40B4-BE49-F238E27FC236}">
                <a16:creationId xmlns:a16="http://schemas.microsoft.com/office/drawing/2014/main" id="{30B3C0D8-188C-0118-C74C-E3E553451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2" y="1381352"/>
            <a:ext cx="2042140" cy="2042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854430-027B-5982-1E5B-5281B8EB046A}"/>
              </a:ext>
            </a:extLst>
          </p:cNvPr>
          <p:cNvSpPr txBox="1"/>
          <p:nvPr/>
        </p:nvSpPr>
        <p:spPr>
          <a:xfrm>
            <a:off x="3165201" y="3423492"/>
            <a:ext cx="5861597" cy="7078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Try different assignments to find the specific constraint in the scope</a:t>
            </a:r>
            <a:endParaRPr lang="en-BE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2923C9-202C-13FC-3512-AF1175770298}"/>
              </a:ext>
            </a:extLst>
          </p:cNvPr>
          <p:cNvSpPr/>
          <p:nvPr/>
        </p:nvSpPr>
        <p:spPr>
          <a:xfrm>
            <a:off x="6932886" y="978103"/>
            <a:ext cx="1767812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Find a minimal conflicting scope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D04A9-A827-D137-D536-53F8CF66DCCF}"/>
              </a:ext>
            </a:extLst>
          </p:cNvPr>
          <p:cNvSpPr/>
          <p:nvPr/>
        </p:nvSpPr>
        <p:spPr>
          <a:xfrm>
            <a:off x="9495025" y="978102"/>
            <a:ext cx="1302328" cy="563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Find the constraint </a:t>
            </a:r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A9D02B-2F8A-EA62-7A15-B267FE32D2E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700698" y="1259811"/>
            <a:ext cx="794327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4E1BB16-5D64-D1EB-23A6-5F1D5B716BE8}"/>
              </a:ext>
            </a:extLst>
          </p:cNvPr>
          <p:cNvSpPr/>
          <p:nvPr/>
        </p:nvSpPr>
        <p:spPr>
          <a:xfrm>
            <a:off x="178209" y="1392941"/>
            <a:ext cx="690005" cy="5505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0F5D5C-05DF-B4AD-96E5-5102245EF1F6}"/>
              </a:ext>
            </a:extLst>
          </p:cNvPr>
          <p:cNvSpPr/>
          <p:nvPr/>
        </p:nvSpPr>
        <p:spPr>
          <a:xfrm>
            <a:off x="652126" y="1865031"/>
            <a:ext cx="690005" cy="5505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CA2335-32D2-DFCC-A0B9-914804A7F9A7}"/>
                  </a:ext>
                </a:extLst>
              </p:cNvPr>
              <p:cNvSpPr txBox="1"/>
              <p:nvPr/>
            </p:nvSpPr>
            <p:spPr>
              <a:xfrm>
                <a:off x="2920906" y="1537736"/>
                <a:ext cx="3497515" cy="1534394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500" dirty="0"/>
                  <a:t>We have found the scope: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1500" dirty="0"/>
              </a:p>
              <a:p>
                <a:r>
                  <a:rPr lang="en-GB" sz="1500" dirty="0"/>
                  <a:t>Assume that the candidate constraints for this scope 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B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E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BE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B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B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B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B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GB" sz="1500" i="1">
                              <a:latin typeface="Cambria Math" panose="02040503050406030204" pitchFamily="18" charset="0"/>
                            </a:rPr>
                            <m:t>&lt; </m:t>
                          </m:r>
                          <m:sSub>
                            <m:sSubPr>
                              <m:ctrlPr>
                                <a:rPr lang="en-B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500" dirty="0"/>
              </a:p>
              <a:p>
                <a:endParaRPr lang="en-GB" sz="1500" dirty="0"/>
              </a:p>
              <a:p>
                <a:r>
                  <a:rPr lang="en-GB" sz="1500" dirty="0"/>
                  <a:t>What is the real conflict?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CA2335-32D2-DFCC-A0B9-914804A7F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06" y="1537736"/>
                <a:ext cx="3497515" cy="1534394"/>
              </a:xfrm>
              <a:prstGeom prst="rect">
                <a:avLst/>
              </a:prstGeom>
              <a:blipFill>
                <a:blip r:embed="rId5"/>
                <a:stretch>
                  <a:fillRect l="-346" b="-273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F5E053FF-5050-121E-546F-2EACBD8A5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27" y="4823395"/>
            <a:ext cx="1729650" cy="172965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DBA5F8-DEF9-7E31-C939-343540B550E3}"/>
              </a:ext>
            </a:extLst>
          </p:cNvPr>
          <p:cNvCxnSpPr>
            <a:cxnSpLocks/>
          </p:cNvCxnSpPr>
          <p:nvPr/>
        </p:nvCxnSpPr>
        <p:spPr>
          <a:xfrm>
            <a:off x="2484806" y="5770411"/>
            <a:ext cx="155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557D4A-6683-D676-C9D0-9EA7171AC8C3}"/>
              </a:ext>
            </a:extLst>
          </p:cNvPr>
          <p:cNvSpPr txBox="1"/>
          <p:nvPr/>
        </p:nvSpPr>
        <p:spPr>
          <a:xfrm>
            <a:off x="2758679" y="53996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Positive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56DF86-5D49-08CC-252E-09C35915C93F}"/>
                  </a:ext>
                </a:extLst>
              </p:cNvPr>
              <p:cNvSpPr txBox="1"/>
              <p:nvPr/>
            </p:nvSpPr>
            <p:spPr>
              <a:xfrm>
                <a:off x="2438225" y="5995846"/>
                <a:ext cx="1691104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56DF86-5D49-08CC-252E-09C35915C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25" y="5995846"/>
                <a:ext cx="1691104" cy="317203"/>
              </a:xfrm>
              <a:prstGeom prst="rect">
                <a:avLst/>
              </a:prstGeom>
              <a:blipFill>
                <a:blip r:embed="rId7"/>
                <a:stretch>
                  <a:fillRect l="-1083" t="-3846" b="-1538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23DE62E6-5C45-99BA-1E2C-62D9C2A20F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9732" y="4823395"/>
            <a:ext cx="1729650" cy="17296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5C7B2C-DCDF-888D-5870-B357A5789EC1}"/>
              </a:ext>
            </a:extLst>
          </p:cNvPr>
          <p:cNvCxnSpPr>
            <a:cxnSpLocks/>
          </p:cNvCxnSpPr>
          <p:nvPr/>
        </p:nvCxnSpPr>
        <p:spPr>
          <a:xfrm>
            <a:off x="6418421" y="5751659"/>
            <a:ext cx="155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E54B4A-D1C1-27F9-34B7-E70E9C7E0030}"/>
              </a:ext>
            </a:extLst>
          </p:cNvPr>
          <p:cNvSpPr txBox="1"/>
          <p:nvPr/>
        </p:nvSpPr>
        <p:spPr>
          <a:xfrm>
            <a:off x="6692294" y="538090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Positive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6D774-A434-AEC3-AF9C-3B6461B951F5}"/>
                  </a:ext>
                </a:extLst>
              </p:cNvPr>
              <p:cNvSpPr txBox="1"/>
              <p:nvPr/>
            </p:nvSpPr>
            <p:spPr>
              <a:xfrm>
                <a:off x="6371840" y="5977094"/>
                <a:ext cx="1731180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6D774-A434-AEC3-AF9C-3B6461B9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40" y="5977094"/>
                <a:ext cx="1731180" cy="317203"/>
              </a:xfrm>
              <a:prstGeom prst="rect">
                <a:avLst/>
              </a:prstGeom>
              <a:blipFill>
                <a:blip r:embed="rId9"/>
                <a:stretch>
                  <a:fillRect l="-1056" t="-1887" b="-1509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B7DF3A-A3C7-36C6-471E-2F4E3E515D85}"/>
                  </a:ext>
                </a:extLst>
              </p:cNvPr>
              <p:cNvSpPr txBox="1"/>
              <p:nvPr/>
            </p:nvSpPr>
            <p:spPr>
              <a:xfrm>
                <a:off x="8399250" y="5252075"/>
                <a:ext cx="2601620" cy="872290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BE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BE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1600" b="1" dirty="0"/>
                  <a:t> left as candidate: Learn 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BE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BE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E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BE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BE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sz="16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B7DF3A-A3C7-36C6-471E-2F4E3E515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50" y="5252075"/>
                <a:ext cx="2601620" cy="872290"/>
              </a:xfrm>
              <a:prstGeom prst="rect">
                <a:avLst/>
              </a:prstGeom>
              <a:blipFill>
                <a:blip r:embed="rId10"/>
                <a:stretch>
                  <a:fillRect l="-928" t="-6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C8BF957-F8C3-4ED7-C1E5-D3542AC144F2}"/>
              </a:ext>
            </a:extLst>
          </p:cNvPr>
          <p:cNvSpPr txBox="1"/>
          <p:nvPr/>
        </p:nvSpPr>
        <p:spPr>
          <a:xfrm>
            <a:off x="2810848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Constraints through Partial Queries, C. Bessiere et al., AIJ,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40002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9" grpId="0"/>
      <p:bldP spid="20" grpId="0"/>
      <p:bldP spid="25" grpId="0"/>
      <p:bldP spid="26" grpId="0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10" name="Google Shape;542;gf5476285b9_0_59">
            <a:extLst>
              <a:ext uri="{FF2B5EF4-FFF2-40B4-BE49-F238E27FC236}">
                <a16:creationId xmlns:a16="http://schemas.microsoft.com/office/drawing/2014/main" id="{562D51AB-BE45-C1B6-9C67-95F051A628FE}"/>
              </a:ext>
            </a:extLst>
          </p:cNvPr>
          <p:cNvSpPr/>
          <p:nvPr/>
        </p:nvSpPr>
        <p:spPr>
          <a:xfrm>
            <a:off x="8687987" y="4184110"/>
            <a:ext cx="2427300" cy="14121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" name="Google Shape;543;gf5476285b9_0_59">
            <a:extLst>
              <a:ext uri="{FF2B5EF4-FFF2-40B4-BE49-F238E27FC236}">
                <a16:creationId xmlns:a16="http://schemas.microsoft.com/office/drawing/2014/main" id="{6DAFDB68-09B5-9D4D-9601-4C01A6D04E2C}"/>
              </a:ext>
            </a:extLst>
          </p:cNvPr>
          <p:cNvSpPr/>
          <p:nvPr/>
        </p:nvSpPr>
        <p:spPr>
          <a:xfrm>
            <a:off x="8440359" y="1145012"/>
            <a:ext cx="2427300" cy="1215634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2" name="Google Shape;546;gf5476285b9_0_59">
            <a:extLst>
              <a:ext uri="{FF2B5EF4-FFF2-40B4-BE49-F238E27FC236}">
                <a16:creationId xmlns:a16="http://schemas.microsoft.com/office/drawing/2014/main" id="{BCFDB31C-5FF9-B671-A1E4-C78904A46277}"/>
              </a:ext>
            </a:extLst>
          </p:cNvPr>
          <p:cNvGrpSpPr/>
          <p:nvPr/>
        </p:nvGrpSpPr>
        <p:grpSpPr>
          <a:xfrm>
            <a:off x="7234390" y="3808579"/>
            <a:ext cx="3764622" cy="1216653"/>
            <a:chOff x="2940249" y="-144810"/>
            <a:chExt cx="4076030" cy="3291813"/>
          </a:xfrm>
        </p:grpSpPr>
        <p:sp>
          <p:nvSpPr>
            <p:cNvPr id="13" name="Google Shape;547;gf5476285b9_0_59">
              <a:extLst>
                <a:ext uri="{FF2B5EF4-FFF2-40B4-BE49-F238E27FC236}">
                  <a16:creationId xmlns:a16="http://schemas.microsoft.com/office/drawing/2014/main" id="{C110969E-E7E3-D594-A140-EB9F1BF7BAC0}"/>
                </a:ext>
              </a:extLst>
            </p:cNvPr>
            <p:cNvSpPr txBox="1"/>
            <p:nvPr/>
          </p:nvSpPr>
          <p:spPr>
            <a:xfrm>
              <a:off x="4639979" y="1196103"/>
              <a:ext cx="2376300" cy="19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Shrink version space: remove violated constraints from B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548;gf5476285b9_0_59">
              <a:extLst>
                <a:ext uri="{FF2B5EF4-FFF2-40B4-BE49-F238E27FC236}">
                  <a16:creationId xmlns:a16="http://schemas.microsoft.com/office/drawing/2014/main" id="{2CCBA861-269D-2AFF-A692-E0C135C9A4C9}"/>
                </a:ext>
              </a:extLst>
            </p:cNvPr>
            <p:cNvCxnSpPr>
              <a:cxnSpLocks/>
              <a:stCxn id="10" idx="1"/>
              <a:endCxn id="26" idx="3"/>
            </p:cNvCxnSpPr>
            <p:nvPr/>
          </p:nvCxnSpPr>
          <p:spPr>
            <a:xfrm flipH="1" flipV="1">
              <a:off x="2940249" y="-144810"/>
              <a:ext cx="1573838" cy="2926358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" name="Google Shape;549;gf5476285b9_0_59">
            <a:extLst>
              <a:ext uri="{FF2B5EF4-FFF2-40B4-BE49-F238E27FC236}">
                <a16:creationId xmlns:a16="http://schemas.microsoft.com/office/drawing/2014/main" id="{3BA32F07-83F5-FD7C-CF56-43C7B6461309}"/>
              </a:ext>
            </a:extLst>
          </p:cNvPr>
          <p:cNvGrpSpPr/>
          <p:nvPr/>
        </p:nvGrpSpPr>
        <p:grpSpPr>
          <a:xfrm>
            <a:off x="7234390" y="1285763"/>
            <a:ext cx="3509313" cy="1441314"/>
            <a:chOff x="3314733" y="1254967"/>
            <a:chExt cx="3799602" cy="3899660"/>
          </a:xfrm>
        </p:grpSpPr>
        <p:sp>
          <p:nvSpPr>
            <p:cNvPr id="16" name="Google Shape;550;gf5476285b9_0_59">
              <a:extLst>
                <a:ext uri="{FF2B5EF4-FFF2-40B4-BE49-F238E27FC236}">
                  <a16:creationId xmlns:a16="http://schemas.microsoft.com/office/drawing/2014/main" id="{90064820-9F34-6B44-382A-C0E49A19F485}"/>
                </a:ext>
              </a:extLst>
            </p:cNvPr>
            <p:cNvSpPr txBox="1"/>
            <p:nvPr/>
          </p:nvSpPr>
          <p:spPr>
            <a:xfrm>
              <a:off x="4738035" y="1254967"/>
              <a:ext cx="2376300" cy="195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 </a:t>
              </a:r>
              <a:r>
                <a:rPr lang="en-US" sz="1800" b="1" i="1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one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violated constraint of the problem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551;gf5476285b9_0_59">
              <a:extLst>
                <a:ext uri="{FF2B5EF4-FFF2-40B4-BE49-F238E27FC236}">
                  <a16:creationId xmlns:a16="http://schemas.microsoft.com/office/drawing/2014/main" id="{4FF8C3F0-C935-EB58-5B70-597219E952A3}"/>
                </a:ext>
              </a:extLst>
            </p:cNvPr>
            <p:cNvCxnSpPr>
              <a:cxnSpLocks/>
              <a:stCxn id="11" idx="1"/>
              <a:endCxn id="25" idx="3"/>
            </p:cNvCxnSpPr>
            <p:nvPr/>
          </p:nvCxnSpPr>
          <p:spPr>
            <a:xfrm flipH="1">
              <a:off x="3314733" y="2518674"/>
              <a:ext cx="1305726" cy="2635953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14FE72A-C87C-BD81-106F-511527E5529B}"/>
              </a:ext>
            </a:extLst>
          </p:cNvPr>
          <p:cNvSpPr/>
          <p:nvPr/>
        </p:nvSpPr>
        <p:spPr>
          <a:xfrm>
            <a:off x="280428" y="2998395"/>
            <a:ext cx="1302328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Generate example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4E71F5-F2AB-2CB7-8C30-58522EE7BC1B}"/>
              </a:ext>
            </a:extLst>
          </p:cNvPr>
          <p:cNvSpPr/>
          <p:nvPr/>
        </p:nvSpPr>
        <p:spPr>
          <a:xfrm>
            <a:off x="2377083" y="2998394"/>
            <a:ext cx="1302328" cy="563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Ask query to the user</a:t>
            </a:r>
            <a:endParaRPr lang="en-BE" b="1" dirty="0">
              <a:solidFill>
                <a:srgbClr val="0070C0"/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0B84ECA-C372-27AE-CFBD-24FB571BEBBD}"/>
              </a:ext>
            </a:extLst>
          </p:cNvPr>
          <p:cNvSpPr/>
          <p:nvPr/>
        </p:nvSpPr>
        <p:spPr>
          <a:xfrm>
            <a:off x="4082221" y="2942083"/>
            <a:ext cx="1145308" cy="67603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Answer</a:t>
            </a:r>
            <a:endParaRPr lang="en-BE" sz="13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781664-7D1E-12FA-0783-BF27EFA23545}"/>
              </a:ext>
            </a:extLst>
          </p:cNvPr>
          <p:cNvSpPr/>
          <p:nvPr/>
        </p:nvSpPr>
        <p:spPr>
          <a:xfrm>
            <a:off x="5932062" y="2455759"/>
            <a:ext cx="1302328" cy="542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Learn violated constraints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0FBE3-354E-F1B5-760F-0AFFDD5B29EC}"/>
              </a:ext>
            </a:extLst>
          </p:cNvPr>
          <p:cNvSpPr/>
          <p:nvPr/>
        </p:nvSpPr>
        <p:spPr>
          <a:xfrm>
            <a:off x="5932062" y="3504086"/>
            <a:ext cx="1302328" cy="608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B050"/>
                </a:solidFill>
              </a:rPr>
              <a:t>Eliminate violated candidates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D3FC68-15AC-CD16-DFF3-0562DD1A272B}"/>
              </a:ext>
            </a:extLst>
          </p:cNvPr>
          <p:cNvSpPr/>
          <p:nvPr/>
        </p:nvSpPr>
        <p:spPr>
          <a:xfrm>
            <a:off x="1517499" y="4115187"/>
            <a:ext cx="1580477" cy="468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Converged</a:t>
            </a:r>
            <a:endParaRPr lang="en-BE" sz="1400" b="1" dirty="0">
              <a:solidFill>
                <a:schemeClr val="tx1"/>
              </a:solidFill>
            </a:endParaRPr>
          </a:p>
          <a:p>
            <a:pPr algn="ctr"/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01F2BF-FEAA-F1A7-855B-2F03FF33CA9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1582756" y="3280103"/>
            <a:ext cx="7943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245AA4-A90C-452A-40D7-78D51D31BE1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679411" y="3280103"/>
            <a:ext cx="402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30011-7FF0-8C70-BFE4-0709FFC997AF}"/>
              </a:ext>
            </a:extLst>
          </p:cNvPr>
          <p:cNvSpPr/>
          <p:nvPr/>
        </p:nvSpPr>
        <p:spPr>
          <a:xfrm>
            <a:off x="5624695" y="2023956"/>
            <a:ext cx="1947854" cy="251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5177C737-540D-1C7F-BEC6-3FDBFB4ABF61}"/>
              </a:ext>
            </a:extLst>
          </p:cNvPr>
          <p:cNvSpPr txBox="1"/>
          <p:nvPr/>
        </p:nvSpPr>
        <p:spPr>
          <a:xfrm>
            <a:off x="6086936" y="2047679"/>
            <a:ext cx="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Update</a:t>
            </a:r>
          </a:p>
          <a:p>
            <a:pPr algn="ctr"/>
            <a:r>
              <a:rPr lang="en-GB" sz="1000" dirty="0"/>
              <a:t>Version space</a:t>
            </a:r>
            <a:endParaRPr lang="en-BE" sz="1000" dirty="0"/>
          </a:p>
        </p:txBody>
      </p:sp>
      <p:cxnSp>
        <p:nvCxnSpPr>
          <p:cNvPr id="515" name="Connector: Elbow 514">
            <a:extLst>
              <a:ext uri="{FF2B5EF4-FFF2-40B4-BE49-F238E27FC236}">
                <a16:creationId xmlns:a16="http://schemas.microsoft.com/office/drawing/2014/main" id="{36812052-B5C5-D75B-D1DF-A4EA3EB58EEA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rot="5400000" flipH="1" flipV="1">
            <a:off x="5185965" y="2195987"/>
            <a:ext cx="215006" cy="1277187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60C9FD99-B01E-F5CD-9185-D78383D28BD2}"/>
              </a:ext>
            </a:extLst>
          </p:cNvPr>
          <p:cNvCxnSpPr>
            <a:cxnSpLocks/>
            <a:stCxn id="24" idx="2"/>
            <a:endCxn id="26" idx="1"/>
          </p:cNvCxnSpPr>
          <p:nvPr/>
        </p:nvCxnSpPr>
        <p:spPr>
          <a:xfrm rot="16200000" flipH="1">
            <a:off x="5198240" y="3074756"/>
            <a:ext cx="190457" cy="1277187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TextBox 516">
            <a:extLst>
              <a:ext uri="{FF2B5EF4-FFF2-40B4-BE49-F238E27FC236}">
                <a16:creationId xmlns:a16="http://schemas.microsoft.com/office/drawing/2014/main" id="{CFAC2D35-D939-00B6-193C-C1ACE91415DC}"/>
              </a:ext>
            </a:extLst>
          </p:cNvPr>
          <p:cNvSpPr txBox="1"/>
          <p:nvPr/>
        </p:nvSpPr>
        <p:spPr>
          <a:xfrm>
            <a:off x="4949869" y="2471596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3A2376AD-03DD-BCBA-BD97-AFF0FC68B6D8}"/>
              </a:ext>
            </a:extLst>
          </p:cNvPr>
          <p:cNvSpPr txBox="1"/>
          <p:nvPr/>
        </p:nvSpPr>
        <p:spPr>
          <a:xfrm>
            <a:off x="4916206" y="3861253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Yes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66BBA5D3-0528-27B8-A32B-35BD1E43DDF0}"/>
              </a:ext>
            </a:extLst>
          </p:cNvPr>
          <p:cNvSpPr txBox="1"/>
          <p:nvPr/>
        </p:nvSpPr>
        <p:spPr>
          <a:xfrm>
            <a:off x="899693" y="3767964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 example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found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96F7A40F-FC28-3DC8-48D0-164CA76A8C66}"/>
              </a:ext>
            </a:extLst>
          </p:cNvPr>
          <p:cNvSpPr txBox="1"/>
          <p:nvPr/>
        </p:nvSpPr>
        <p:spPr>
          <a:xfrm>
            <a:off x="1594488" y="27529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Example</a:t>
            </a:r>
          </a:p>
          <a:p>
            <a:r>
              <a:rPr lang="en-GB" sz="1200" b="1" dirty="0">
                <a:solidFill>
                  <a:srgbClr val="00B050"/>
                </a:solidFill>
              </a:rPr>
              <a:t>found</a:t>
            </a:r>
            <a:endParaRPr lang="en-BE" sz="1200" b="1" dirty="0">
              <a:solidFill>
                <a:srgbClr val="00B050"/>
              </a:solidFill>
            </a:endParaRPr>
          </a:p>
        </p:txBody>
      </p:sp>
      <p:cxnSp>
        <p:nvCxnSpPr>
          <p:cNvPr id="523" name="Connector: Elbow 522">
            <a:extLst>
              <a:ext uri="{FF2B5EF4-FFF2-40B4-BE49-F238E27FC236}">
                <a16:creationId xmlns:a16="http://schemas.microsoft.com/office/drawing/2014/main" id="{24B90A6C-26CB-524B-E835-8CD3A31B1E19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 flipV="1">
            <a:off x="931592" y="2998395"/>
            <a:ext cx="6640957" cy="281707"/>
          </a:xfrm>
          <a:prstGeom prst="bentConnector4">
            <a:avLst>
              <a:gd name="adj1" fmla="val -8715"/>
              <a:gd name="adj2" fmla="val 668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or: Elbow 527">
            <a:extLst>
              <a:ext uri="{FF2B5EF4-FFF2-40B4-BE49-F238E27FC236}">
                <a16:creationId xmlns:a16="http://schemas.microsoft.com/office/drawing/2014/main" id="{32CA2E9B-F02D-F83E-FD05-29FE29AEE753}"/>
              </a:ext>
            </a:extLst>
          </p:cNvPr>
          <p:cNvCxnSpPr>
            <a:stCxn id="22" idx="2"/>
            <a:endCxn id="28" idx="2"/>
          </p:cNvCxnSpPr>
          <p:nvPr/>
        </p:nvCxnSpPr>
        <p:spPr>
          <a:xfrm rot="16200000" flipH="1">
            <a:off x="830767" y="3662637"/>
            <a:ext cx="787556" cy="58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101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>
                <a:solidFill>
                  <a:srgbClr val="171512"/>
                </a:solidFill>
              </a:rPr>
              <a:t>Interactive Constraint Acquisition</a:t>
            </a:r>
            <a:br>
              <a:rPr lang="en-US" sz="4000" dirty="0">
                <a:solidFill>
                  <a:srgbClr val="171512"/>
                </a:solidFill>
              </a:rPr>
            </a:br>
            <a:r>
              <a:rPr lang="en-US" sz="3300" i="1" dirty="0" err="1">
                <a:solidFill>
                  <a:srgbClr val="171512"/>
                </a:solidFill>
              </a:rPr>
              <a:t>QuAcq</a:t>
            </a:r>
            <a:endParaRPr sz="33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AE7A6-2367-E42A-4D88-AED64DB68A0D}"/>
              </a:ext>
            </a:extLst>
          </p:cNvPr>
          <p:cNvSpPr txBox="1"/>
          <p:nvPr/>
        </p:nvSpPr>
        <p:spPr>
          <a:xfrm>
            <a:off x="1315616" y="5253135"/>
            <a:ext cx="69419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err="1"/>
              <a:t>QuAcq</a:t>
            </a:r>
            <a:r>
              <a:rPr lang="en-GB" sz="2200" b="1" dirty="0"/>
              <a:t>: 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Learning one violated constraint per generated example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Logarithmic number of queries for each constraint</a:t>
            </a:r>
            <a:endParaRPr lang="en-BE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31BFC-8C9F-3133-83F0-4F69F04E7004}"/>
              </a:ext>
            </a:extLst>
          </p:cNvPr>
          <p:cNvSpPr txBox="1"/>
          <p:nvPr/>
        </p:nvSpPr>
        <p:spPr>
          <a:xfrm>
            <a:off x="2810848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Learning Constraints through Partial Queries, C. Bessiere et al., AIJ,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1247513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10" name="Google Shape;542;gf5476285b9_0_59">
            <a:extLst>
              <a:ext uri="{FF2B5EF4-FFF2-40B4-BE49-F238E27FC236}">
                <a16:creationId xmlns:a16="http://schemas.microsoft.com/office/drawing/2014/main" id="{562D51AB-BE45-C1B6-9C67-95F051A628FE}"/>
              </a:ext>
            </a:extLst>
          </p:cNvPr>
          <p:cNvSpPr/>
          <p:nvPr/>
        </p:nvSpPr>
        <p:spPr>
          <a:xfrm>
            <a:off x="8697713" y="2740901"/>
            <a:ext cx="2427300" cy="14121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" name="Google Shape;543;gf5476285b9_0_59">
            <a:extLst>
              <a:ext uri="{FF2B5EF4-FFF2-40B4-BE49-F238E27FC236}">
                <a16:creationId xmlns:a16="http://schemas.microsoft.com/office/drawing/2014/main" id="{6DAFDB68-09B5-9D4D-9601-4C01A6D04E2C}"/>
              </a:ext>
            </a:extLst>
          </p:cNvPr>
          <p:cNvSpPr/>
          <p:nvPr/>
        </p:nvSpPr>
        <p:spPr>
          <a:xfrm>
            <a:off x="8455665" y="1275820"/>
            <a:ext cx="2427300" cy="1215634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2" name="Google Shape;546;gf5476285b9_0_59">
            <a:extLst>
              <a:ext uri="{FF2B5EF4-FFF2-40B4-BE49-F238E27FC236}">
                <a16:creationId xmlns:a16="http://schemas.microsoft.com/office/drawing/2014/main" id="{BCFDB31C-5FF9-B671-A1E4-C78904A46277}"/>
              </a:ext>
            </a:extLst>
          </p:cNvPr>
          <p:cNvGrpSpPr/>
          <p:nvPr/>
        </p:nvGrpSpPr>
        <p:grpSpPr>
          <a:xfrm>
            <a:off x="7244117" y="2818235"/>
            <a:ext cx="3754894" cy="721052"/>
            <a:chOff x="2950781" y="-1955772"/>
            <a:chExt cx="4065497" cy="1950900"/>
          </a:xfrm>
        </p:grpSpPr>
        <p:sp>
          <p:nvSpPr>
            <p:cNvPr id="13" name="Google Shape;547;gf5476285b9_0_59">
              <a:extLst>
                <a:ext uri="{FF2B5EF4-FFF2-40B4-BE49-F238E27FC236}">
                  <a16:creationId xmlns:a16="http://schemas.microsoft.com/office/drawing/2014/main" id="{C110969E-E7E3-D594-A140-EB9F1BF7BAC0}"/>
                </a:ext>
              </a:extLst>
            </p:cNvPr>
            <p:cNvSpPr txBox="1"/>
            <p:nvPr/>
          </p:nvSpPr>
          <p:spPr>
            <a:xfrm>
              <a:off x="4639978" y="-1955772"/>
              <a:ext cx="2376300" cy="19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Shrink version space: remove violated constraints from B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548;gf5476285b9_0_59">
              <a:extLst>
                <a:ext uri="{FF2B5EF4-FFF2-40B4-BE49-F238E27FC236}">
                  <a16:creationId xmlns:a16="http://schemas.microsoft.com/office/drawing/2014/main" id="{2CCBA861-269D-2AFF-A692-E0C135C9A4C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950781" y="-1528664"/>
              <a:ext cx="1573837" cy="405422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" name="Google Shape;549;gf5476285b9_0_59">
            <a:extLst>
              <a:ext uri="{FF2B5EF4-FFF2-40B4-BE49-F238E27FC236}">
                <a16:creationId xmlns:a16="http://schemas.microsoft.com/office/drawing/2014/main" id="{3BA32F07-83F5-FD7C-CF56-43C7B6461309}"/>
              </a:ext>
            </a:extLst>
          </p:cNvPr>
          <p:cNvGrpSpPr/>
          <p:nvPr/>
        </p:nvGrpSpPr>
        <p:grpSpPr>
          <a:xfrm>
            <a:off x="7271066" y="1314693"/>
            <a:ext cx="3475781" cy="1210775"/>
            <a:chOff x="3343912" y="2201783"/>
            <a:chExt cx="3763296" cy="3275907"/>
          </a:xfrm>
        </p:grpSpPr>
        <p:sp>
          <p:nvSpPr>
            <p:cNvPr id="16" name="Google Shape;550;gf5476285b9_0_59">
              <a:extLst>
                <a:ext uri="{FF2B5EF4-FFF2-40B4-BE49-F238E27FC236}">
                  <a16:creationId xmlns:a16="http://schemas.microsoft.com/office/drawing/2014/main" id="{90064820-9F34-6B44-382A-C0E49A19F485}"/>
                </a:ext>
              </a:extLst>
            </p:cNvPr>
            <p:cNvSpPr txBox="1"/>
            <p:nvPr/>
          </p:nvSpPr>
          <p:spPr>
            <a:xfrm>
              <a:off x="4730908" y="2201783"/>
              <a:ext cx="2376300" cy="195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 </a:t>
              </a:r>
              <a:r>
                <a:rPr lang="en-US" sz="1800" b="1" i="1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multiple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violated constraints of the problem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551;gf5476285b9_0_59">
              <a:extLst>
                <a:ext uri="{FF2B5EF4-FFF2-40B4-BE49-F238E27FC236}">
                  <a16:creationId xmlns:a16="http://schemas.microsoft.com/office/drawing/2014/main" id="{4FF8C3F0-C935-EB58-5B70-597219E952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3912" y="4917430"/>
              <a:ext cx="1296494" cy="560260"/>
            </a:xfrm>
            <a:prstGeom prst="straightConnector1">
              <a:avLst/>
            </a:prstGeom>
            <a:noFill/>
            <a:ln w="36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14FE72A-C87C-BD81-106F-511527E5529B}"/>
              </a:ext>
            </a:extLst>
          </p:cNvPr>
          <p:cNvSpPr/>
          <p:nvPr/>
        </p:nvSpPr>
        <p:spPr>
          <a:xfrm>
            <a:off x="290155" y="2677382"/>
            <a:ext cx="1302328" cy="56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Generate example</a:t>
            </a:r>
            <a:endParaRPr lang="en-BE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4E71F5-F2AB-2CB7-8C30-58522EE7BC1B}"/>
              </a:ext>
            </a:extLst>
          </p:cNvPr>
          <p:cNvSpPr/>
          <p:nvPr/>
        </p:nvSpPr>
        <p:spPr>
          <a:xfrm>
            <a:off x="2386810" y="2677381"/>
            <a:ext cx="1302328" cy="563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Ask query to the user</a:t>
            </a:r>
            <a:endParaRPr lang="en-BE" b="1" dirty="0">
              <a:solidFill>
                <a:srgbClr val="0070C0"/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0B84ECA-C372-27AE-CFBD-24FB571BEBBD}"/>
              </a:ext>
            </a:extLst>
          </p:cNvPr>
          <p:cNvSpPr/>
          <p:nvPr/>
        </p:nvSpPr>
        <p:spPr>
          <a:xfrm>
            <a:off x="4091948" y="2621070"/>
            <a:ext cx="1145308" cy="67603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Answer</a:t>
            </a:r>
            <a:endParaRPr lang="en-BE" sz="13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781664-7D1E-12FA-0783-BF27EFA23545}"/>
              </a:ext>
            </a:extLst>
          </p:cNvPr>
          <p:cNvSpPr/>
          <p:nvPr/>
        </p:nvSpPr>
        <p:spPr>
          <a:xfrm>
            <a:off x="5941789" y="2134746"/>
            <a:ext cx="1302328" cy="542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Learn violated constraints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0FBE3-354E-F1B5-760F-0AFFDD5B29EC}"/>
              </a:ext>
            </a:extLst>
          </p:cNvPr>
          <p:cNvSpPr/>
          <p:nvPr/>
        </p:nvSpPr>
        <p:spPr>
          <a:xfrm>
            <a:off x="5941789" y="3183073"/>
            <a:ext cx="1302328" cy="608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B050"/>
                </a:solidFill>
              </a:rPr>
              <a:t>Eliminate violated candidates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D3FC68-15AC-CD16-DFF3-0562DD1A272B}"/>
              </a:ext>
            </a:extLst>
          </p:cNvPr>
          <p:cNvSpPr/>
          <p:nvPr/>
        </p:nvSpPr>
        <p:spPr>
          <a:xfrm>
            <a:off x="1527226" y="3794174"/>
            <a:ext cx="1580477" cy="468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Converged</a:t>
            </a:r>
            <a:endParaRPr lang="en-BE" sz="1400" b="1" dirty="0">
              <a:solidFill>
                <a:schemeClr val="tx1"/>
              </a:solidFill>
            </a:endParaRPr>
          </a:p>
          <a:p>
            <a:pPr algn="ctr"/>
            <a:endParaRPr lang="en-BE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01F2BF-FEAA-F1A7-855B-2F03FF33CA9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1592483" y="2959090"/>
            <a:ext cx="7943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245AA4-A90C-452A-40D7-78D51D31BE1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689138" y="2959090"/>
            <a:ext cx="402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30011-7FF0-8C70-BFE4-0709FFC997AF}"/>
              </a:ext>
            </a:extLst>
          </p:cNvPr>
          <p:cNvSpPr/>
          <p:nvPr/>
        </p:nvSpPr>
        <p:spPr>
          <a:xfrm>
            <a:off x="5634422" y="1702943"/>
            <a:ext cx="1947854" cy="251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5177C737-540D-1C7F-BEC6-3FDBFB4ABF61}"/>
              </a:ext>
            </a:extLst>
          </p:cNvPr>
          <p:cNvSpPr txBox="1"/>
          <p:nvPr/>
        </p:nvSpPr>
        <p:spPr>
          <a:xfrm>
            <a:off x="6096663" y="1726666"/>
            <a:ext cx="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Update</a:t>
            </a:r>
          </a:p>
          <a:p>
            <a:pPr algn="ctr"/>
            <a:r>
              <a:rPr lang="en-GB" sz="1000" dirty="0"/>
              <a:t>Version space</a:t>
            </a:r>
            <a:endParaRPr lang="en-BE" sz="1000" dirty="0"/>
          </a:p>
        </p:txBody>
      </p:sp>
      <p:cxnSp>
        <p:nvCxnSpPr>
          <p:cNvPr id="515" name="Connector: Elbow 514">
            <a:extLst>
              <a:ext uri="{FF2B5EF4-FFF2-40B4-BE49-F238E27FC236}">
                <a16:creationId xmlns:a16="http://schemas.microsoft.com/office/drawing/2014/main" id="{36812052-B5C5-D75B-D1DF-A4EA3EB58EEA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rot="5400000" flipH="1" flipV="1">
            <a:off x="5195692" y="1874974"/>
            <a:ext cx="215006" cy="1277187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60C9FD99-B01E-F5CD-9185-D78383D28BD2}"/>
              </a:ext>
            </a:extLst>
          </p:cNvPr>
          <p:cNvCxnSpPr>
            <a:cxnSpLocks/>
            <a:stCxn id="24" idx="2"/>
            <a:endCxn id="26" idx="1"/>
          </p:cNvCxnSpPr>
          <p:nvPr/>
        </p:nvCxnSpPr>
        <p:spPr>
          <a:xfrm rot="16200000" flipH="1">
            <a:off x="5207967" y="2753743"/>
            <a:ext cx="190457" cy="1277187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TextBox 516">
            <a:extLst>
              <a:ext uri="{FF2B5EF4-FFF2-40B4-BE49-F238E27FC236}">
                <a16:creationId xmlns:a16="http://schemas.microsoft.com/office/drawing/2014/main" id="{CFAC2D35-D939-00B6-193C-C1ACE91415DC}"/>
              </a:ext>
            </a:extLst>
          </p:cNvPr>
          <p:cNvSpPr txBox="1"/>
          <p:nvPr/>
        </p:nvSpPr>
        <p:spPr>
          <a:xfrm>
            <a:off x="4959596" y="2150583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3A2376AD-03DD-BCBA-BD97-AFF0FC68B6D8}"/>
              </a:ext>
            </a:extLst>
          </p:cNvPr>
          <p:cNvSpPr txBox="1"/>
          <p:nvPr/>
        </p:nvSpPr>
        <p:spPr>
          <a:xfrm>
            <a:off x="4925933" y="3540240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Yes</a:t>
            </a:r>
            <a:endParaRPr lang="en-BE" sz="1200" b="1" dirty="0">
              <a:solidFill>
                <a:srgbClr val="00B050"/>
              </a:solidFill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66BBA5D3-0528-27B8-A32B-35BD1E43DDF0}"/>
              </a:ext>
            </a:extLst>
          </p:cNvPr>
          <p:cNvSpPr txBox="1"/>
          <p:nvPr/>
        </p:nvSpPr>
        <p:spPr>
          <a:xfrm>
            <a:off x="1228213" y="340374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No example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found</a:t>
            </a:r>
            <a:endParaRPr lang="en-BE" sz="1200" b="1" dirty="0">
              <a:solidFill>
                <a:srgbClr val="FF0000"/>
              </a:solidFill>
            </a:endParaRP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96F7A40F-FC28-3DC8-48D0-164CA76A8C66}"/>
              </a:ext>
            </a:extLst>
          </p:cNvPr>
          <p:cNvSpPr txBox="1"/>
          <p:nvPr/>
        </p:nvSpPr>
        <p:spPr>
          <a:xfrm>
            <a:off x="1604215" y="2431912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Example</a:t>
            </a:r>
          </a:p>
          <a:p>
            <a:r>
              <a:rPr lang="en-GB" sz="1200" b="1" dirty="0">
                <a:solidFill>
                  <a:srgbClr val="00B050"/>
                </a:solidFill>
              </a:rPr>
              <a:t>found</a:t>
            </a:r>
            <a:endParaRPr lang="en-BE" sz="1200" b="1" dirty="0">
              <a:solidFill>
                <a:srgbClr val="00B050"/>
              </a:solidFill>
            </a:endParaRPr>
          </a:p>
        </p:txBody>
      </p:sp>
      <p:cxnSp>
        <p:nvCxnSpPr>
          <p:cNvPr id="523" name="Connector: Elbow 522">
            <a:extLst>
              <a:ext uri="{FF2B5EF4-FFF2-40B4-BE49-F238E27FC236}">
                <a16:creationId xmlns:a16="http://schemas.microsoft.com/office/drawing/2014/main" id="{24B90A6C-26CB-524B-E835-8CD3A31B1E19}"/>
              </a:ext>
            </a:extLst>
          </p:cNvPr>
          <p:cNvCxnSpPr>
            <a:cxnSpLocks/>
            <a:stCxn id="26" idx="3"/>
            <a:endCxn id="22" idx="2"/>
          </p:cNvCxnSpPr>
          <p:nvPr/>
        </p:nvCxnSpPr>
        <p:spPr>
          <a:xfrm flipH="1" flipV="1">
            <a:off x="941319" y="3240800"/>
            <a:ext cx="6302798" cy="246766"/>
          </a:xfrm>
          <a:prstGeom prst="bentConnector4">
            <a:avLst>
              <a:gd name="adj1" fmla="val -7640"/>
              <a:gd name="adj2" fmla="val -4202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or: Elbow 527">
            <a:extLst>
              <a:ext uri="{FF2B5EF4-FFF2-40B4-BE49-F238E27FC236}">
                <a16:creationId xmlns:a16="http://schemas.microsoft.com/office/drawing/2014/main" id="{32CA2E9B-F02D-F83E-FD05-29FE29AEE753}"/>
              </a:ext>
            </a:extLst>
          </p:cNvPr>
          <p:cNvCxnSpPr>
            <a:cxnSpLocks/>
            <a:endCxn id="28" idx="2"/>
          </p:cNvCxnSpPr>
          <p:nvPr/>
        </p:nvCxnSpPr>
        <p:spPr>
          <a:xfrm rot="16200000" flipH="1">
            <a:off x="971195" y="3472324"/>
            <a:ext cx="787555" cy="324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107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Interactive Constraint Acquisition</a:t>
            </a:r>
            <a:br>
              <a:rPr lang="en-US" sz="4000" dirty="0">
                <a:solidFill>
                  <a:srgbClr val="171512"/>
                </a:solidFill>
              </a:rPr>
            </a:br>
            <a:r>
              <a:rPr lang="en-US" sz="3100" i="1" dirty="0">
                <a:solidFill>
                  <a:srgbClr val="171512"/>
                </a:solidFill>
              </a:rPr>
              <a:t>Multiple Acquisition</a:t>
            </a:r>
            <a:endParaRPr sz="3100" i="1" dirty="0"/>
          </a:p>
        </p:txBody>
      </p:sp>
      <p:cxnSp>
        <p:nvCxnSpPr>
          <p:cNvPr id="514" name="Connector: Elbow 513">
            <a:extLst>
              <a:ext uri="{FF2B5EF4-FFF2-40B4-BE49-F238E27FC236}">
                <a16:creationId xmlns:a16="http://schemas.microsoft.com/office/drawing/2014/main" id="{9120C14B-DC34-2C93-834B-88050C443CA1}"/>
              </a:ext>
            </a:extLst>
          </p:cNvPr>
          <p:cNvCxnSpPr>
            <a:cxnSpLocks/>
            <a:stCxn id="25" idx="3"/>
            <a:endCxn id="23" idx="0"/>
          </p:cNvCxnSpPr>
          <p:nvPr/>
        </p:nvCxnSpPr>
        <p:spPr>
          <a:xfrm flipH="1">
            <a:off x="3037974" y="2406064"/>
            <a:ext cx="4206143" cy="271317"/>
          </a:xfrm>
          <a:prstGeom prst="bentConnector4">
            <a:avLst>
              <a:gd name="adj1" fmla="val -12142"/>
              <a:gd name="adj2" fmla="val -3420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TextBox 534">
            <a:extLst>
              <a:ext uri="{FF2B5EF4-FFF2-40B4-BE49-F238E27FC236}">
                <a16:creationId xmlns:a16="http://schemas.microsoft.com/office/drawing/2014/main" id="{64584103-277F-DD0A-F827-EF96292CC9F2}"/>
              </a:ext>
            </a:extLst>
          </p:cNvPr>
          <p:cNvSpPr txBox="1"/>
          <p:nvPr/>
        </p:nvSpPr>
        <p:spPr>
          <a:xfrm>
            <a:off x="3029161" y="1524873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Get sub-query not containing</a:t>
            </a:r>
          </a:p>
          <a:p>
            <a:r>
              <a:rPr lang="en-GB" sz="1200" b="1" dirty="0">
                <a:solidFill>
                  <a:srgbClr val="0070C0"/>
                </a:solidFill>
              </a:rPr>
              <a:t>the violated constraint</a:t>
            </a:r>
            <a:endParaRPr lang="en-BE" sz="1200" b="1" dirty="0">
              <a:solidFill>
                <a:srgbClr val="0070C0"/>
              </a:solidFill>
            </a:endParaRP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0CA92E5A-2908-6B42-8953-CB81980A8B1B}"/>
              </a:ext>
            </a:extLst>
          </p:cNvPr>
          <p:cNvSpPr txBox="1"/>
          <p:nvPr/>
        </p:nvSpPr>
        <p:spPr>
          <a:xfrm>
            <a:off x="1047434" y="4742027"/>
            <a:ext cx="986830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Multiple Acquisition: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Learn multiple constraints in each loop instance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Don’t generate a new example when a constraint is learnt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	- Instead, get an example in a subset of variables not violating the constraint found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62248-D264-8F68-E100-1247F65851C0}"/>
              </a:ext>
            </a:extLst>
          </p:cNvPr>
          <p:cNvSpPr txBox="1"/>
          <p:nvPr/>
        </p:nvSpPr>
        <p:spPr>
          <a:xfrm>
            <a:off x="2810848" y="6498112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Efficient Multiple Constraint Acquisition, D. Tsouros et al., Constraints, 2020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1597605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1957818" y="2992760"/>
            <a:ext cx="8276363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6000" dirty="0"/>
              <a:t>Guiding Interactive Constraint Acquisition</a:t>
            </a:r>
            <a:endParaRPr sz="6000"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2218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Guiding Query Generation</a:t>
            </a:r>
            <a:endParaRPr sz="3100" i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96AABBA-2B5E-E040-EFA6-D254C1227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30617"/>
              </p:ext>
            </p:extLst>
          </p:nvPr>
        </p:nvGraphicFramePr>
        <p:xfrm>
          <a:off x="2040003" y="1307375"/>
          <a:ext cx="7915484" cy="151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BF23DC-89CB-93CB-014C-EFE667798A11}"/>
                  </a:ext>
                </a:extLst>
              </p:cNvPr>
              <p:cNvSpPr txBox="1"/>
              <p:nvPr/>
            </p:nvSpPr>
            <p:spPr>
              <a:xfrm>
                <a:off x="1160139" y="3304821"/>
                <a:ext cx="4339650" cy="1041504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1800" dirty="0">
                    <a:solidFill>
                      <a:schemeClr val="bg1"/>
                    </a:solidFill>
                  </a:rPr>
                  <a:t>Typically:  maximize candidate violations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GB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BE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BF23DC-89CB-93CB-014C-EFE667798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39" y="3304821"/>
                <a:ext cx="4339650" cy="1041504"/>
              </a:xfrm>
              <a:prstGeom prst="rect">
                <a:avLst/>
              </a:prstGeom>
              <a:blipFill>
                <a:blip r:embed="rId9"/>
                <a:stretch>
                  <a:fillRect l="-838" t="-1714" r="-4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00541F-BA22-DF9D-FC87-D9922F09021E}"/>
              </a:ext>
            </a:extLst>
          </p:cNvPr>
          <p:cNvCxnSpPr>
            <a:cxnSpLocks/>
          </p:cNvCxnSpPr>
          <p:nvPr/>
        </p:nvCxnSpPr>
        <p:spPr>
          <a:xfrm flipH="1">
            <a:off x="5864806" y="3300036"/>
            <a:ext cx="1646337" cy="12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E62D0B-1226-A4A8-DF72-6FDCB4E55E8E}"/>
              </a:ext>
            </a:extLst>
          </p:cNvPr>
          <p:cNvSpPr txBox="1"/>
          <p:nvPr/>
        </p:nvSpPr>
        <p:spPr>
          <a:xfrm>
            <a:off x="7807436" y="3115370"/>
            <a:ext cx="3365024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800" dirty="0"/>
              <a:t>Not fully aligning with the goal!!</a:t>
            </a:r>
          </a:p>
        </p:txBody>
      </p:sp>
    </p:spTree>
    <p:extLst>
      <p:ext uri="{BB962C8B-B14F-4D97-AF65-F5344CB8AC3E}">
        <p14:creationId xmlns:p14="http://schemas.microsoft.com/office/powerpoint/2010/main" val="276205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454b848f_0_0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81" name="Google Shape;281;g100454b848f_0_0"/>
          <p:cNvSpPr txBox="1">
            <a:spLocks noGrp="1"/>
          </p:cNvSpPr>
          <p:nvPr>
            <p:ph type="body" idx="1"/>
          </p:nvPr>
        </p:nvSpPr>
        <p:spPr>
          <a:xfrm>
            <a:off x="495067" y="876506"/>
            <a:ext cx="4533175" cy="75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1800" lvl="0" indent="-32385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Model + Solve paradigm</a:t>
            </a:r>
          </a:p>
        </p:txBody>
      </p:sp>
      <p:pic>
        <p:nvPicPr>
          <p:cNvPr id="282" name="Google Shape;282;g100454b848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7360" y="1906151"/>
            <a:ext cx="2080811" cy="1668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g100454b848f_0_0"/>
          <p:cNvGrpSpPr/>
          <p:nvPr/>
        </p:nvGrpSpPr>
        <p:grpSpPr>
          <a:xfrm>
            <a:off x="4344383" y="1863141"/>
            <a:ext cx="2220193" cy="757284"/>
            <a:chOff x="0" y="27137"/>
            <a:chExt cx="1733700" cy="648000"/>
          </a:xfrm>
        </p:grpSpPr>
        <p:sp>
          <p:nvSpPr>
            <p:cNvPr id="284" name="Google Shape;284;g100454b848f_0_0"/>
            <p:cNvSpPr/>
            <p:nvPr/>
          </p:nvSpPr>
          <p:spPr>
            <a:xfrm>
              <a:off x="0" y="27137"/>
              <a:ext cx="1733700" cy="648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1A9B9"/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100454b848f_0_0"/>
            <p:cNvSpPr/>
            <p:nvPr/>
          </p:nvSpPr>
          <p:spPr>
            <a:xfrm>
              <a:off x="139835" y="189137"/>
              <a:ext cx="14205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100454b848f_0_0"/>
            <p:cNvSpPr txBox="1"/>
            <p:nvPr/>
          </p:nvSpPr>
          <p:spPr>
            <a:xfrm>
              <a:off x="139835" y="189137"/>
              <a:ext cx="14205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Schoolbook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Give model</a:t>
              </a:r>
              <a:endParaRPr sz="9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287" name="Google Shape;287;g100454b848f_0_0"/>
          <p:cNvGrpSpPr/>
          <p:nvPr/>
        </p:nvGrpSpPr>
        <p:grpSpPr>
          <a:xfrm>
            <a:off x="4304606" y="2575172"/>
            <a:ext cx="2220193" cy="757283"/>
            <a:chOff x="0" y="18453"/>
            <a:chExt cx="1651200" cy="648000"/>
          </a:xfrm>
        </p:grpSpPr>
        <p:sp>
          <p:nvSpPr>
            <p:cNvPr id="288" name="Google Shape;288;g100454b848f_0_0"/>
            <p:cNvSpPr/>
            <p:nvPr/>
          </p:nvSpPr>
          <p:spPr>
            <a:xfrm>
              <a:off x="0" y="18453"/>
              <a:ext cx="1651200" cy="6480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1A9B9"/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100454b848f_0_0"/>
            <p:cNvSpPr/>
            <p:nvPr/>
          </p:nvSpPr>
          <p:spPr>
            <a:xfrm>
              <a:off x="165117" y="180453"/>
              <a:ext cx="13530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100454b848f_0_0"/>
            <p:cNvSpPr txBox="1"/>
            <p:nvPr/>
          </p:nvSpPr>
          <p:spPr>
            <a:xfrm>
              <a:off x="165117" y="180453"/>
              <a:ext cx="13530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Schoolbook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Return solution</a:t>
              </a:r>
              <a:endParaRPr sz="9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pic>
        <p:nvPicPr>
          <p:cNvPr id="291" name="Google Shape;291;g100454b848f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6476" y="1670846"/>
            <a:ext cx="1845053" cy="189915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00454b848f_0_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Google Shape;281;g100454b848f_0_0">
            <a:extLst>
              <a:ext uri="{FF2B5EF4-FFF2-40B4-BE49-F238E27FC236}">
                <a16:creationId xmlns:a16="http://schemas.microsoft.com/office/drawing/2014/main" id="{1C900EF2-D900-77D5-317A-FEC20C047B66}"/>
              </a:ext>
            </a:extLst>
          </p:cNvPr>
          <p:cNvSpPr txBox="1">
            <a:spLocks/>
          </p:cNvSpPr>
          <p:nvPr/>
        </p:nvSpPr>
        <p:spPr>
          <a:xfrm>
            <a:off x="475127" y="3790582"/>
            <a:ext cx="5214473" cy="286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431800" indent="-323850">
              <a:lnSpc>
                <a:spcPct val="100000"/>
              </a:lnSpc>
              <a:spcBef>
                <a:spcPts val="1417"/>
              </a:spcBef>
              <a:buFont typeface="Wingdings" panose="05000000000000000000" pitchFamily="2" charset="2"/>
              <a:buChar char="v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Model as a Constraint Satisfaction Problem:</a:t>
            </a:r>
          </a:p>
          <a:p>
            <a:pPr marL="393700" indent="-285750">
              <a:lnSpc>
                <a:spcPct val="100000"/>
              </a:lnSpc>
              <a:spcBef>
                <a:spcPts val="1417"/>
              </a:spcBef>
              <a:buFontTx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Set of Variables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X</a:t>
            </a:r>
          </a:p>
          <a:p>
            <a:pPr marL="393700" indent="-285750">
              <a:lnSpc>
                <a:spcPct val="100000"/>
              </a:lnSpc>
              <a:spcBef>
                <a:spcPts val="1417"/>
              </a:spcBef>
              <a:buFontTx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Their Domains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D</a:t>
            </a:r>
          </a:p>
          <a:p>
            <a:pPr marL="393700" indent="-285750">
              <a:lnSpc>
                <a:spcPct val="100000"/>
              </a:lnSpc>
              <a:spcBef>
                <a:spcPts val="1417"/>
              </a:spcBef>
              <a:buFontTx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Set of Constraints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Font typeface="Wingdings" panose="05000000000000000000" pitchFamily="2" charset="2"/>
              <a:buChar char="v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81;g100454b848f_0_0">
            <a:extLst>
              <a:ext uri="{FF2B5EF4-FFF2-40B4-BE49-F238E27FC236}">
                <a16:creationId xmlns:a16="http://schemas.microsoft.com/office/drawing/2014/main" id="{6A72E385-DD74-D3CB-BFAF-E4C0690988BC}"/>
              </a:ext>
            </a:extLst>
          </p:cNvPr>
          <p:cNvSpPr txBox="1">
            <a:spLocks/>
          </p:cNvSpPr>
          <p:nvPr/>
        </p:nvSpPr>
        <p:spPr>
          <a:xfrm>
            <a:off x="5496560" y="3801644"/>
            <a:ext cx="6461760" cy="286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431800" indent="-323850">
              <a:lnSpc>
                <a:spcPct val="100000"/>
              </a:lnSpc>
              <a:spcBef>
                <a:spcPts val="1417"/>
              </a:spcBef>
              <a:buFont typeface="Wingdings" panose="05000000000000000000" pitchFamily="2" charset="2"/>
              <a:buChar char="v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Example: Exam Timetabling for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8 semesters 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6 courses per semester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48 available slots</a:t>
            </a:r>
          </a:p>
          <a:p>
            <a:pPr marL="393700" indent="-285750">
              <a:lnSpc>
                <a:spcPct val="100000"/>
              </a:lnSpc>
              <a:spcBef>
                <a:spcPts val="1417"/>
              </a:spcBef>
              <a:buFontTx/>
              <a:buChar char="-"/>
            </a:pP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X: { Courses[1,1], Courses[1,2], … </a:t>
            </a:r>
            <a:r>
              <a:rPr lang="en-GB" i="1">
                <a:latin typeface="Arial"/>
                <a:ea typeface="Arial"/>
                <a:cs typeface="Arial"/>
                <a:sym typeface="Arial"/>
              </a:rPr>
              <a:t>Courses[8,6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]}</a:t>
            </a:r>
          </a:p>
          <a:p>
            <a:pPr marL="393700" indent="-285750">
              <a:lnSpc>
                <a:spcPct val="100000"/>
              </a:lnSpc>
              <a:spcBef>
                <a:spcPts val="1417"/>
              </a:spcBef>
              <a:buFontTx/>
              <a:buChar char="-"/>
            </a:pP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D: D</a:t>
            </a:r>
            <a:r>
              <a:rPr lang="en-GB" i="1" baseline="-25000" dirty="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 = D</a:t>
            </a:r>
            <a:r>
              <a:rPr lang="en-GB" i="1" baseline="-25000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 = … = {1, …, 48}</a:t>
            </a:r>
          </a:p>
          <a:p>
            <a:pPr marL="393700" indent="-285750">
              <a:lnSpc>
                <a:spcPct val="100000"/>
              </a:lnSpc>
              <a:spcBef>
                <a:spcPts val="1417"/>
              </a:spcBef>
              <a:buFontTx/>
              <a:buChar char="-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Set of Constraints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C: {Courses[1,1] != Courses[2,1], Courses[1,1] != Courses[2,2], …, </a:t>
            </a:r>
            <a:r>
              <a:rPr lang="en-GB" i="1" dirty="0" err="1">
                <a:latin typeface="Arial"/>
                <a:ea typeface="Arial"/>
                <a:cs typeface="Arial"/>
                <a:sym typeface="Arial"/>
              </a:rPr>
              <a:t>differentDay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(Courses[1,1], Courses[1,2]), … }</a:t>
            </a:r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Font typeface="Wingdings" panose="05000000000000000000" pitchFamily="2" charset="2"/>
              <a:buChar char="v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53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Guiding Query Generation</a:t>
            </a:r>
            <a:endParaRPr sz="31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F6D79-225F-8E7A-6A9E-7DC9C7DB3F46}"/>
              </a:ext>
            </a:extLst>
          </p:cNvPr>
          <p:cNvSpPr txBox="1"/>
          <p:nvPr/>
        </p:nvSpPr>
        <p:spPr>
          <a:xfrm>
            <a:off x="131791" y="3368839"/>
            <a:ext cx="4355822" cy="7078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chemeClr val="tx1">
                    <a:lumMod val="50000"/>
                  </a:schemeClr>
                </a:solidFill>
                <a:sym typeface="Arial"/>
              </a:rPr>
              <a:t>The more we have violated the faster B will shrink</a:t>
            </a:r>
            <a:endParaRPr lang="en-US" sz="2000" dirty="0">
              <a:solidFill>
                <a:schemeClr val="tx1">
                  <a:lumMod val="50000"/>
                </a:schemeClr>
              </a:solidFill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F8BC6-7991-BBAA-BADE-B1B543AE94FD}"/>
              </a:ext>
            </a:extLst>
          </p:cNvPr>
          <p:cNvSpPr txBox="1"/>
          <p:nvPr/>
        </p:nvSpPr>
        <p:spPr>
          <a:xfrm>
            <a:off x="483255" y="1878410"/>
            <a:ext cx="4004359" cy="4308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US" sz="2200" dirty="0">
                <a:solidFill>
                  <a:srgbClr val="FFFFFF"/>
                </a:solidFill>
                <a:sym typeface="Arial"/>
              </a:rPr>
              <a:t>Positive answers: shrink </a:t>
            </a:r>
            <a:r>
              <a:rPr lang="en-US" sz="2200" i="1" dirty="0">
                <a:solidFill>
                  <a:srgbClr val="FFFFFF"/>
                </a:solidFill>
                <a:sym typeface="Arial"/>
              </a:rPr>
              <a:t>B</a:t>
            </a:r>
            <a:r>
              <a:rPr lang="en-US" sz="2200" dirty="0">
                <a:solidFill>
                  <a:srgbClr val="FFFFFF"/>
                </a:solidFill>
                <a:sym typeface="Arial"/>
              </a:rPr>
              <a:t> fast</a:t>
            </a:r>
            <a:endParaRPr lang="en-US" sz="2200" b="1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B01B7-C6D0-93D0-5322-83FD2207E789}"/>
              </a:ext>
            </a:extLst>
          </p:cNvPr>
          <p:cNvSpPr txBox="1"/>
          <p:nvPr/>
        </p:nvSpPr>
        <p:spPr>
          <a:xfrm>
            <a:off x="5195455" y="1878411"/>
            <a:ext cx="5527963" cy="430887"/>
          </a:xfrm>
          <a:prstGeom prst="rect">
            <a:avLst/>
          </a:prstGeom>
          <a:solidFill>
            <a:srgbClr val="C82828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-342900" algn="just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Negative answers: Find the conflict fast</a:t>
            </a:r>
            <a:endParaRPr lang="en-US" sz="2200" b="1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754EE7-B653-5D1D-1666-FBB8FA388869}"/>
              </a:ext>
            </a:extLst>
          </p:cNvPr>
          <p:cNvCxnSpPr/>
          <p:nvPr/>
        </p:nvCxnSpPr>
        <p:spPr>
          <a:xfrm>
            <a:off x="2261418" y="2493817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CF6223-F7A6-0E64-7853-949CB4B7F451}"/>
              </a:ext>
            </a:extLst>
          </p:cNvPr>
          <p:cNvCxnSpPr/>
          <p:nvPr/>
        </p:nvCxnSpPr>
        <p:spPr>
          <a:xfrm>
            <a:off x="7824592" y="2493817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678D0A-5FEB-AC27-9194-BE95E40A6A2B}"/>
                  </a:ext>
                </a:extLst>
              </p:cNvPr>
              <p:cNvSpPr txBox="1"/>
              <p:nvPr/>
            </p:nvSpPr>
            <p:spPr>
              <a:xfrm>
                <a:off x="731679" y="4976092"/>
                <a:ext cx="3507509" cy="913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uncPr>
                        <m:fName>
                          <m:r>
                            <a:rPr lang="en-GB" sz="22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𝒎𝒂𝒙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𝒄</m:t>
                              </m:r>
                              <m: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∈</m:t>
                              </m:r>
                              <m: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𝑩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𝒆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 ∉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𝒔𝒐𝒍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𝒄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BE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678D0A-5FEB-AC27-9194-BE95E40A6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79" y="4976092"/>
                <a:ext cx="3507509" cy="9136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F88E89-B134-F9D0-BDC3-F377006BD9E9}"/>
              </a:ext>
            </a:extLst>
          </p:cNvPr>
          <p:cNvCxnSpPr/>
          <p:nvPr/>
        </p:nvCxnSpPr>
        <p:spPr>
          <a:xfrm>
            <a:off x="2261418" y="4471555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397F1D-4093-5F4D-35CD-DF44A0C6B330}"/>
                  </a:ext>
                </a:extLst>
              </p:cNvPr>
              <p:cNvSpPr txBox="1"/>
              <p:nvPr/>
            </p:nvSpPr>
            <p:spPr>
              <a:xfrm>
                <a:off x="6137730" y="4976092"/>
                <a:ext cx="3507509" cy="913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200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𝒎𝒊𝒏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∉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𝒔𝒐𝒍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BE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397F1D-4093-5F4D-35CD-DF44A0C6B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30" y="4976092"/>
                <a:ext cx="3507509" cy="913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6BCD018-A413-9A06-2A78-07D27D287935}"/>
              </a:ext>
            </a:extLst>
          </p:cNvPr>
          <p:cNvSpPr txBox="1"/>
          <p:nvPr/>
        </p:nvSpPr>
        <p:spPr>
          <a:xfrm>
            <a:off x="5262467" y="3275782"/>
            <a:ext cx="5460951" cy="7078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chemeClr val="tx1">
                    <a:lumMod val="50000"/>
                  </a:schemeClr>
                </a:solidFill>
                <a:sym typeface="Arial"/>
              </a:rPr>
              <a:t>The less candidates we have violated, the less queries we need to find the constraint(s)</a:t>
            </a:r>
            <a:endParaRPr lang="en-US" sz="2000" dirty="0">
              <a:solidFill>
                <a:schemeClr val="tx1">
                  <a:lumMod val="50000"/>
                </a:schemeClr>
              </a:solidFill>
              <a:sym typeface="Arial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977A9D-06B4-87EB-5BB8-EC02F42770AF}"/>
              </a:ext>
            </a:extLst>
          </p:cNvPr>
          <p:cNvCxnSpPr/>
          <p:nvPr/>
        </p:nvCxnSpPr>
        <p:spPr>
          <a:xfrm>
            <a:off x="7824592" y="4471555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1C3972-9BE6-B7ED-6AAE-473BF086306F}"/>
              </a:ext>
            </a:extLst>
          </p:cNvPr>
          <p:cNvSpPr txBox="1"/>
          <p:nvPr/>
        </p:nvSpPr>
        <p:spPr>
          <a:xfrm>
            <a:off x="4161453" y="5063584"/>
            <a:ext cx="2220686" cy="83099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Opposite objectives based on the (future) answer</a:t>
            </a:r>
            <a:endParaRPr lang="en-BE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97F41-2A8F-6572-C1B7-DAE5EAD0EF20}"/>
              </a:ext>
            </a:extLst>
          </p:cNvPr>
          <p:cNvSpPr txBox="1"/>
          <p:nvPr/>
        </p:nvSpPr>
        <p:spPr>
          <a:xfrm>
            <a:off x="1054360" y="1167569"/>
            <a:ext cx="916265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000" lvl="1" algn="just"/>
            <a:r>
              <a:rPr lang="en-GB" sz="2400" i="1" dirty="0"/>
              <a:t>Better generated examples lead to faster convergence</a:t>
            </a:r>
            <a:endParaRPr lang="en-BE" sz="2400" i="1" dirty="0"/>
          </a:p>
          <a:p>
            <a:pPr marL="864000" lvl="1" indent="0" algn="just">
              <a:spcBef>
                <a:spcPts val="0"/>
              </a:spcBef>
            </a:pPr>
            <a:endParaRPr lang="en-US" sz="2200" b="1" i="1" dirty="0">
              <a:solidFill>
                <a:schemeClr val="tx1">
                  <a:lumMod val="50000"/>
                </a:schemeClr>
              </a:solidFill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F42CE-91E9-91C7-BE49-982743EC3254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Guided Bottom-up Constraint Acquisition, D. Tsouros et al., CP,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21285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7" grpId="0" animBg="1"/>
      <p:bldP spid="12" grpId="0"/>
      <p:bldP spid="20" grpId="0"/>
      <p:bldP spid="21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Guiding Query Generation</a:t>
            </a:r>
            <a:endParaRPr sz="3100" i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F9FC6C3D-6966-2629-828F-FFC8B638D160}"/>
              </a:ext>
            </a:extLst>
          </p:cNvPr>
          <p:cNvSpPr txBox="1"/>
          <p:nvPr/>
        </p:nvSpPr>
        <p:spPr>
          <a:xfrm>
            <a:off x="1054360" y="1167569"/>
            <a:ext cx="916265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000" lvl="1" algn="just"/>
            <a:r>
              <a:rPr lang="en-GB" sz="2400" i="1" dirty="0"/>
              <a:t>Better generated examples lead to faster convergence</a:t>
            </a:r>
            <a:endParaRPr lang="en-BE" sz="2400" i="1" dirty="0"/>
          </a:p>
          <a:p>
            <a:pPr marL="864000" lvl="1" indent="0" algn="just">
              <a:spcBef>
                <a:spcPts val="0"/>
              </a:spcBef>
            </a:pPr>
            <a:endParaRPr lang="en-US" sz="2200" b="1" i="1" dirty="0">
              <a:solidFill>
                <a:schemeClr val="tx1">
                  <a:lumMod val="50000"/>
                </a:schemeClr>
              </a:solidFill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F6D79-225F-8E7A-6A9E-7DC9C7DB3F46}"/>
              </a:ext>
            </a:extLst>
          </p:cNvPr>
          <p:cNvSpPr txBox="1"/>
          <p:nvPr/>
        </p:nvSpPr>
        <p:spPr>
          <a:xfrm>
            <a:off x="131791" y="3368839"/>
            <a:ext cx="4355822" cy="7078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chemeClr val="tx1">
                    <a:lumMod val="50000"/>
                  </a:schemeClr>
                </a:solidFill>
                <a:sym typeface="Arial"/>
              </a:rPr>
              <a:t>The more we have violated the faster B will shrink</a:t>
            </a:r>
            <a:endParaRPr lang="en-US" sz="2000" dirty="0">
              <a:solidFill>
                <a:schemeClr val="tx1">
                  <a:lumMod val="50000"/>
                </a:schemeClr>
              </a:solidFill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F8BC6-7991-BBAA-BADE-B1B543AE94FD}"/>
              </a:ext>
            </a:extLst>
          </p:cNvPr>
          <p:cNvSpPr txBox="1"/>
          <p:nvPr/>
        </p:nvSpPr>
        <p:spPr>
          <a:xfrm>
            <a:off x="483255" y="1878410"/>
            <a:ext cx="4004359" cy="4308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US" sz="2200" dirty="0">
                <a:solidFill>
                  <a:srgbClr val="FFFFFF"/>
                </a:solidFill>
                <a:sym typeface="Arial"/>
              </a:rPr>
              <a:t>Positive answers: shrink </a:t>
            </a:r>
            <a:r>
              <a:rPr lang="en-US" sz="2200" i="1" dirty="0">
                <a:solidFill>
                  <a:srgbClr val="FFFFFF"/>
                </a:solidFill>
                <a:sym typeface="Arial"/>
              </a:rPr>
              <a:t>B</a:t>
            </a:r>
            <a:r>
              <a:rPr lang="en-US" sz="2200" dirty="0">
                <a:solidFill>
                  <a:srgbClr val="FFFFFF"/>
                </a:solidFill>
                <a:sym typeface="Arial"/>
              </a:rPr>
              <a:t> fast</a:t>
            </a:r>
            <a:endParaRPr lang="en-US" sz="2200" b="1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B01B7-C6D0-93D0-5322-83FD2207E789}"/>
              </a:ext>
            </a:extLst>
          </p:cNvPr>
          <p:cNvSpPr txBox="1"/>
          <p:nvPr/>
        </p:nvSpPr>
        <p:spPr>
          <a:xfrm>
            <a:off x="5195455" y="1878411"/>
            <a:ext cx="5527963" cy="430887"/>
          </a:xfrm>
          <a:prstGeom prst="rect">
            <a:avLst/>
          </a:prstGeom>
          <a:solidFill>
            <a:srgbClr val="C82828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-342900" algn="just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Negative answers: Find the conflict fast</a:t>
            </a:r>
            <a:endParaRPr lang="en-US" sz="2200" b="1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754EE7-B653-5D1D-1666-FBB8FA388869}"/>
              </a:ext>
            </a:extLst>
          </p:cNvPr>
          <p:cNvCxnSpPr/>
          <p:nvPr/>
        </p:nvCxnSpPr>
        <p:spPr>
          <a:xfrm>
            <a:off x="2261418" y="2493817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CF6223-F7A6-0E64-7853-949CB4B7F451}"/>
              </a:ext>
            </a:extLst>
          </p:cNvPr>
          <p:cNvCxnSpPr/>
          <p:nvPr/>
        </p:nvCxnSpPr>
        <p:spPr>
          <a:xfrm>
            <a:off x="7824592" y="2493817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678D0A-5FEB-AC27-9194-BE95E40A6A2B}"/>
                  </a:ext>
                </a:extLst>
              </p:cNvPr>
              <p:cNvSpPr txBox="1"/>
              <p:nvPr/>
            </p:nvSpPr>
            <p:spPr>
              <a:xfrm>
                <a:off x="731679" y="4976092"/>
                <a:ext cx="3507509" cy="913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uncPr>
                        <m:fName>
                          <m:r>
                            <a:rPr lang="en-GB" sz="22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𝒎𝒂𝒙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𝒄</m:t>
                              </m:r>
                              <m: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∈</m:t>
                              </m:r>
                              <m:r>
                                <a:rPr lang="en-GB" sz="2200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𝑩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𝒆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 ∉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𝒔𝒐𝒍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𝒄</m:t>
                                  </m:r>
                                  <m:r>
                                    <a:rPr lang="en-GB" sz="2200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BE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678D0A-5FEB-AC27-9194-BE95E40A6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79" y="4976092"/>
                <a:ext cx="3507509" cy="9136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F88E89-B134-F9D0-BDC3-F377006BD9E9}"/>
              </a:ext>
            </a:extLst>
          </p:cNvPr>
          <p:cNvCxnSpPr/>
          <p:nvPr/>
        </p:nvCxnSpPr>
        <p:spPr>
          <a:xfrm>
            <a:off x="2261418" y="4471555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397F1D-4093-5F4D-35CD-DF44A0C6B330}"/>
                  </a:ext>
                </a:extLst>
              </p:cNvPr>
              <p:cNvSpPr txBox="1"/>
              <p:nvPr/>
            </p:nvSpPr>
            <p:spPr>
              <a:xfrm>
                <a:off x="6137730" y="4976092"/>
                <a:ext cx="3507509" cy="913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1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200" b="1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𝒎𝒊𝒏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200" b="1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∉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𝒔𝒐𝒍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GB" sz="2200" b="1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BE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397F1D-4093-5F4D-35CD-DF44A0C6B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30" y="4976092"/>
                <a:ext cx="3507509" cy="913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6BCD018-A413-9A06-2A78-07D27D287935}"/>
              </a:ext>
            </a:extLst>
          </p:cNvPr>
          <p:cNvSpPr txBox="1"/>
          <p:nvPr/>
        </p:nvSpPr>
        <p:spPr>
          <a:xfrm>
            <a:off x="5659754" y="3275782"/>
            <a:ext cx="5063664" cy="10156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chemeClr val="tx1">
                    <a:lumMod val="50000"/>
                  </a:schemeClr>
                </a:solidFill>
                <a:sym typeface="Arial"/>
              </a:rPr>
              <a:t>The less candidates we have violated, the less queries we need to find the scope (and relation) of the constraint(s)</a:t>
            </a:r>
            <a:endParaRPr lang="en-US" sz="2000" dirty="0">
              <a:solidFill>
                <a:schemeClr val="tx1">
                  <a:lumMod val="50000"/>
                </a:schemeClr>
              </a:solidFill>
              <a:sym typeface="Arial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977A9D-06B4-87EB-5BB8-EC02F42770AF}"/>
              </a:ext>
            </a:extLst>
          </p:cNvPr>
          <p:cNvCxnSpPr/>
          <p:nvPr/>
        </p:nvCxnSpPr>
        <p:spPr>
          <a:xfrm>
            <a:off x="7824592" y="4471555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DF4522-80CA-71AA-DE0E-1ABA95756A52}"/>
              </a:ext>
            </a:extLst>
          </p:cNvPr>
          <p:cNvSpPr txBox="1"/>
          <p:nvPr/>
        </p:nvSpPr>
        <p:spPr>
          <a:xfrm>
            <a:off x="232790" y="2565369"/>
            <a:ext cx="11174854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200" b="1" i="1" dirty="0"/>
              <a:t>We cannot know the answer of the user before we ask the query → max violations</a:t>
            </a:r>
            <a:endParaRPr lang="en-BE" sz="22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3586B1-8A28-61B1-7634-018CB1502B15}"/>
              </a:ext>
            </a:extLst>
          </p:cNvPr>
          <p:cNvSpPr txBox="1"/>
          <p:nvPr/>
        </p:nvSpPr>
        <p:spPr>
          <a:xfrm>
            <a:off x="646322" y="3484251"/>
            <a:ext cx="10650673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200" b="1" i="1" dirty="0"/>
              <a:t>But what if we can predict if a candidate is a constraint of the problem or not?</a:t>
            </a:r>
            <a:endParaRPr lang="en-BE" sz="22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EBFC6-EC7F-741B-0201-3B759CC2B8DE}"/>
              </a:ext>
            </a:extLst>
          </p:cNvPr>
          <p:cNvSpPr txBox="1"/>
          <p:nvPr/>
        </p:nvSpPr>
        <p:spPr>
          <a:xfrm>
            <a:off x="4161453" y="5063584"/>
            <a:ext cx="2220686" cy="83099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Opposite objectives based on the (future) answer</a:t>
            </a: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176360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  <p:bldP spid="13" grpId="0" animBg="1"/>
      <p:bldP spid="4" grpId="0" animBg="1"/>
      <p:bldP spid="7" grpId="0" animBg="1"/>
      <p:bldP spid="12" grpId="0"/>
      <p:bldP spid="20" grpId="0"/>
      <p:bldP spid="21" grpId="0" animBg="1"/>
      <p:bldP spid="27" grpId="0" animBg="1"/>
      <p:bldP spid="28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Guiding Query Generation</a:t>
            </a:r>
            <a:endParaRPr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AFCE3E-9040-C6DC-65D9-0597CC79DA75}"/>
                  </a:ext>
                </a:extLst>
              </p:cNvPr>
              <p:cNvSpPr txBox="1"/>
              <p:nvPr/>
            </p:nvSpPr>
            <p:spPr>
              <a:xfrm>
                <a:off x="286327" y="1067503"/>
                <a:ext cx="8753074" cy="769441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lvl="1" indent="-342900" algn="just">
                  <a:spcBef>
                    <a:spcPts val="0"/>
                  </a:spcBef>
                  <a:buFontTx/>
                  <a:buChar char="-"/>
                </a:pP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Positive answers: shrink </a:t>
                </a:r>
                <a:r>
                  <a:rPr lang="en-US" sz="2200" i="1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B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 fast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→</m:t>
                    </m:r>
                    <m:func>
                      <m:funcPr>
                        <m:ctrlPr>
                          <a:rPr lang="en-US" sz="2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r>
                          <a:rPr lang="en-GB" sz="2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𝒎𝒂𝒙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𝒄</m:t>
                            </m:r>
                            <m: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∈</m:t>
                            </m:r>
                            <m: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𝑩</m:t>
                            </m:r>
                          </m:sub>
                          <m:sup/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pt-BR" sz="22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𝒆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 ∉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𝒔𝒐𝒍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𝒄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2200" b="1" dirty="0">
                  <a:solidFill>
                    <a:schemeClr val="tx1">
                      <a:lumMod val="50000"/>
                    </a:schemeClr>
                  </a:solidFill>
                  <a:sym typeface="Arial"/>
                </a:endParaRPr>
              </a:p>
              <a:p>
                <a:pPr lvl="1" indent="-342900" algn="just">
                  <a:spcBef>
                    <a:spcPts val="0"/>
                  </a:spcBef>
                  <a:buFontTx/>
                  <a:buChar char="-"/>
                </a:pP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Negative answers: Find the conflict fast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→</m:t>
                    </m:r>
                    <m:func>
                      <m:funcPr>
                        <m:ctrlPr>
                          <a:rPr lang="en-US" sz="2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r>
                          <a:rPr lang="en-GB" sz="2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𝒎𝒊𝒏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𝒄</m:t>
                            </m:r>
                            <m: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∈</m:t>
                            </m:r>
                            <m: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𝑩</m:t>
                            </m:r>
                          </m:sub>
                          <m:sup/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pt-BR" sz="22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𝒆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 ∉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𝒔𝒐𝒍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𝒄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2200" b="1" dirty="0">
                  <a:solidFill>
                    <a:schemeClr val="tx1">
                      <a:lumMod val="50000"/>
                    </a:schemeClr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AFCE3E-9040-C6DC-65D9-0597CC79D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27" y="1067503"/>
                <a:ext cx="8753074" cy="769441"/>
              </a:xfrm>
              <a:prstGeom prst="rect">
                <a:avLst/>
              </a:prstGeom>
              <a:blipFill>
                <a:blip r:embed="rId4"/>
                <a:stretch>
                  <a:fillRect l="-694" t="-66923" b="-10230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DF6D79-225F-8E7A-6A9E-7DC9C7DB3F46}"/>
                  </a:ext>
                </a:extLst>
              </p:cNvPr>
              <p:cNvSpPr txBox="1"/>
              <p:nvPr/>
            </p:nvSpPr>
            <p:spPr>
              <a:xfrm>
                <a:off x="-46018" y="2727632"/>
                <a:ext cx="825730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64000" lvl="1" algn="just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Use of 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Oracle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O</m:t>
                    </m:r>
                    <m:r>
                      <a:rPr lang="en-GB" sz="20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m:rPr>
                        <m:sty m:val="p"/>
                      </m:rPr>
                      <a:rPr lang="en-GB" sz="20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c</m:t>
                    </m:r>
                    <m:r>
                      <a:rPr lang="en-GB" sz="20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)=(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c</m:t>
                    </m:r>
                    <m:r>
                      <a:rPr lang="en-GB" sz="20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∈</m:t>
                    </m:r>
                    <m:r>
                      <a:rPr lang="en-GB" sz="20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𝐶𝑇</m:t>
                    </m:r>
                    <m:r>
                      <a:rPr lang="en-GB" sz="20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, to guide query generation based on the 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prediction of the constraint</a:t>
                </a:r>
                <a:endParaRPr lang="en-US" sz="2000" dirty="0">
                  <a:solidFill>
                    <a:schemeClr val="tx1">
                      <a:lumMod val="50000"/>
                    </a:schemeClr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DF6D79-225F-8E7A-6A9E-7DC9C7DB3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018" y="2727632"/>
                <a:ext cx="8257305" cy="707886"/>
              </a:xfrm>
              <a:prstGeom prst="rect">
                <a:avLst/>
              </a:prstGeom>
              <a:blipFill>
                <a:blip r:embed="rId5"/>
                <a:stretch>
                  <a:fillRect t="-3419" r="-738" b="-145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01C42B-DA20-D64F-0684-2CCA046AABC1}"/>
                  </a:ext>
                </a:extLst>
              </p:cNvPr>
              <p:cNvSpPr txBox="1"/>
              <p:nvPr/>
            </p:nvSpPr>
            <p:spPr>
              <a:xfrm>
                <a:off x="789113" y="3576205"/>
                <a:ext cx="7452874" cy="933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25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50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50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5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𝑆𝑜𝑙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⋀"/>
                                  <m:subHide m:val="on"/>
                                  <m:supHide m:val="on"/>
                                  <m:ctrlPr>
                                    <a:rPr lang="en-GB" sz="250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BE" sz="25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𝑒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 ∉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𝑠𝑜𝑙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𝑐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⋅(1−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l-GR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𝛤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GB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𝑂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𝑐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BE" sz="250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BE" sz="25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01C42B-DA20-D64F-0684-2CCA046A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3" y="3576205"/>
                <a:ext cx="7452874" cy="933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iamond 14">
            <a:extLst>
              <a:ext uri="{FF2B5EF4-FFF2-40B4-BE49-F238E27FC236}">
                <a16:creationId xmlns:a16="http://schemas.microsoft.com/office/drawing/2014/main" id="{58112EF1-A741-79A0-FC48-ED79B4F0DB20}"/>
              </a:ext>
            </a:extLst>
          </p:cNvPr>
          <p:cNvSpPr/>
          <p:nvPr/>
        </p:nvSpPr>
        <p:spPr>
          <a:xfrm>
            <a:off x="789113" y="5172633"/>
            <a:ext cx="1549761" cy="869527"/>
          </a:xfrm>
          <a:prstGeom prst="diamond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O(c)</a:t>
            </a:r>
            <a:endParaRPr lang="en-BE" sz="2200" b="1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38FE74-9136-57B8-777F-5A15B3F356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7040" y="5551328"/>
            <a:ext cx="225166" cy="1191258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B1EC40-9CAF-2F05-6765-905D06D3F209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2087958" y="4490413"/>
            <a:ext cx="158256" cy="1206184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D8470B-01B0-EAE6-6082-C971D82D82B8}"/>
              </a:ext>
            </a:extLst>
          </p:cNvPr>
          <p:cNvSpPr txBox="1"/>
          <p:nvPr/>
        </p:nvSpPr>
        <p:spPr>
          <a:xfrm>
            <a:off x="1849807" y="5904352"/>
            <a:ext cx="726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True</a:t>
            </a:r>
            <a:endParaRPr lang="en-BE" sz="2000" b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2A8777-F048-6AFA-7227-148BF6CC47D4}"/>
              </a:ext>
            </a:extLst>
          </p:cNvPr>
          <p:cNvSpPr txBox="1"/>
          <p:nvPr/>
        </p:nvSpPr>
        <p:spPr>
          <a:xfrm>
            <a:off x="1930000" y="5037882"/>
            <a:ext cx="84029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False</a:t>
            </a:r>
            <a:endParaRPr lang="en-BE" sz="2000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731052-8740-4C5D-99E6-46E66B976618}"/>
              </a:ext>
            </a:extLst>
          </p:cNvPr>
          <p:cNvSpPr/>
          <p:nvPr/>
        </p:nvSpPr>
        <p:spPr>
          <a:xfrm>
            <a:off x="2785429" y="4752217"/>
            <a:ext cx="2223529" cy="648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FF0000"/>
                </a:solidFill>
              </a:rPr>
              <a:t>Aim to violate</a:t>
            </a:r>
            <a:endParaRPr lang="en-BE" sz="2200" b="1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8976E-5505-4BDC-52AB-AB863BFD4EDB}"/>
              </a:ext>
            </a:extLst>
          </p:cNvPr>
          <p:cNvSpPr/>
          <p:nvPr/>
        </p:nvSpPr>
        <p:spPr>
          <a:xfrm>
            <a:off x="2770178" y="5952591"/>
            <a:ext cx="2223529" cy="608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00B050"/>
                </a:solidFill>
              </a:rPr>
              <a:t>Aim to satisfy</a:t>
            </a:r>
            <a:endParaRPr lang="en-BE" sz="22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415CC-F6B3-3F8F-CCF3-21B6FE709C4D}"/>
              </a:ext>
            </a:extLst>
          </p:cNvPr>
          <p:cNvSpPr txBox="1"/>
          <p:nvPr/>
        </p:nvSpPr>
        <p:spPr>
          <a:xfrm>
            <a:off x="789113" y="2039420"/>
            <a:ext cx="6502101" cy="30777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b="1" i="1" dirty="0"/>
              <a:t>What if we can predict if a candidate is a constraint of the problem or not?</a:t>
            </a:r>
            <a:endParaRPr lang="en-BE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EE709-E177-82B8-2E08-2BE9A10F1A92}"/>
              </a:ext>
            </a:extLst>
          </p:cNvPr>
          <p:cNvSpPr txBox="1"/>
          <p:nvPr/>
        </p:nvSpPr>
        <p:spPr>
          <a:xfrm rot="19892080">
            <a:off x="5068768" y="538075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Why?</a:t>
            </a:r>
            <a:endParaRPr lang="en-B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C496A0-D6E5-B990-0212-3F18987EA99F}"/>
                  </a:ext>
                </a:extLst>
              </p:cNvPr>
              <p:cNvSpPr txBox="1"/>
              <p:nvPr/>
            </p:nvSpPr>
            <p:spPr>
              <a:xfrm>
                <a:off x="6520872" y="4386556"/>
                <a:ext cx="4318577" cy="196977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R="0" lvl="1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tabLst/>
                  <a:defRPr/>
                </a:pPr>
                <a:r>
                  <a:rPr lang="en-GB" sz="20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1. Aim for positive answers first: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</m:ctrlPr>
                      </m:funcPr>
                      <m:fName>
                        <m:r>
                          <a:rPr kumimoji="0" lang="en-GB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𝒎𝒂𝒙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0" lang="en-GB" sz="2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GB" sz="2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  <a:sym typeface="Arial"/>
                              </a:rPr>
                              <m:t>𝒄</m:t>
                            </m:r>
                            <m:r>
                              <a:rPr kumimoji="0" lang="en-GB" sz="2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  <a:sym typeface="Arial"/>
                              </a:rPr>
                              <m:t>∈</m:t>
                            </m:r>
                            <m:r>
                              <a:rPr kumimoji="0" lang="en-GB" sz="2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  <a:sym typeface="Arial"/>
                              </a:rPr>
                              <m:t>𝑩</m:t>
                            </m:r>
                          </m:sub>
                          <m:sup/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kumimoji="0" lang="pt-BR" sz="2200" b="1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𝒆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 ∉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𝒔𝒐𝒍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(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𝒄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lvl="1" algn="just">
                  <a:spcBef>
                    <a:spcPts val="0"/>
                  </a:spcBef>
                </a:pPr>
                <a:r>
                  <a:rPr lang="en-GB" sz="2000" dirty="0">
                    <a:solidFill>
                      <a:schemeClr val="tx1">
                        <a:lumMod val="50000"/>
                      </a:schemeClr>
                    </a:solidFill>
                  </a:rPr>
                  <a:t>2. When a (probably true) constraint has to be violated, leading to a </a:t>
                </a:r>
                <a:r>
                  <a:rPr lang="en-GB" sz="2000" i="1" dirty="0">
                    <a:solidFill>
                      <a:schemeClr val="tx1">
                        <a:lumMod val="50000"/>
                      </a:schemeClr>
                    </a:solidFill>
                  </a:rPr>
                  <a:t>negative answer</a:t>
                </a:r>
              </a:p>
              <a:p>
                <a:pPr lvl="1" algn="just">
                  <a:spcBef>
                    <a:spcPts val="0"/>
                  </a:spcBef>
                </a:pPr>
                <a:r>
                  <a:rPr lang="en-GB" sz="2000" b="0" dirty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</m:t>
                    </m:r>
                    <m:func>
                      <m:funcPr>
                        <m:ctrlPr>
                          <a:rPr lang="en-US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r>
                          <a:rPr lang="en-GB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𝒎𝒊𝒏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𝒄</m:t>
                            </m:r>
                            <m:r>
                              <a:rPr lang="en-GB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∈</m:t>
                            </m:r>
                            <m:r>
                              <a:rPr lang="en-GB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𝑩</m:t>
                            </m:r>
                          </m:sub>
                          <m:sup/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pt-BR" sz="20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𝒆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 ∉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𝒔𝒐𝒍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𝒄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2000" dirty="0">
                  <a:solidFill>
                    <a:schemeClr val="tx1">
                      <a:lumMod val="50000"/>
                    </a:schemeClr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C496A0-D6E5-B990-0212-3F18987EA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872" y="4386556"/>
                <a:ext cx="4318577" cy="1969770"/>
              </a:xfrm>
              <a:prstGeom prst="rect">
                <a:avLst/>
              </a:prstGeom>
              <a:blipFill>
                <a:blip r:embed="rId7"/>
                <a:stretch>
                  <a:fillRect l="-1264" t="-11315" r="-1124" b="-357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E3EA5F-DFBE-EF47-7957-0E5FF3C638C7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Guided Bottom-up Constraint Acquisition, D. Tsouros et al., CP,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220622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22" grpId="0"/>
      <p:bldP spid="23" grpId="0"/>
      <p:bldP spid="24" grpId="0" animBg="1"/>
      <p:bldP spid="25" grpId="0" animBg="1"/>
      <p:bldP spid="2" grpId="0" animBg="1"/>
      <p:bldP spid="4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Guiding Query Generation</a:t>
            </a:r>
            <a:endParaRPr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AFCE3E-9040-C6DC-65D9-0597CC79DA75}"/>
                  </a:ext>
                </a:extLst>
              </p:cNvPr>
              <p:cNvSpPr txBox="1"/>
              <p:nvPr/>
            </p:nvSpPr>
            <p:spPr>
              <a:xfrm>
                <a:off x="286327" y="1067503"/>
                <a:ext cx="8753074" cy="769441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lvl="1" indent="-342900" algn="just">
                  <a:spcBef>
                    <a:spcPts val="0"/>
                  </a:spcBef>
                  <a:buFontTx/>
                  <a:buChar char="-"/>
                </a:pP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Positive answers: shrink </a:t>
                </a:r>
                <a:r>
                  <a:rPr lang="en-US" sz="2200" i="1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B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 fast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→</m:t>
                    </m:r>
                    <m:func>
                      <m:funcPr>
                        <m:ctrlPr>
                          <a:rPr lang="en-US" sz="2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r>
                          <a:rPr lang="en-GB" sz="2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𝒎𝒂𝒙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𝒄</m:t>
                            </m:r>
                            <m: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∈</m:t>
                            </m:r>
                            <m: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𝑩</m:t>
                            </m:r>
                          </m:sub>
                          <m:sup/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pt-BR" sz="22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𝒆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 ∉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𝒔𝒐𝒍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𝒄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2200" b="1" dirty="0">
                  <a:solidFill>
                    <a:schemeClr val="tx1">
                      <a:lumMod val="50000"/>
                    </a:schemeClr>
                  </a:solidFill>
                  <a:sym typeface="Arial"/>
                </a:endParaRPr>
              </a:p>
              <a:p>
                <a:pPr lvl="1" indent="-342900" algn="just">
                  <a:spcBef>
                    <a:spcPts val="0"/>
                  </a:spcBef>
                  <a:buFontTx/>
                  <a:buChar char="-"/>
                </a:pP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Negative answers: Find the conflict fast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→</m:t>
                    </m:r>
                    <m:func>
                      <m:funcPr>
                        <m:ctrlPr>
                          <a:rPr lang="en-US" sz="2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r>
                          <a:rPr lang="en-GB" sz="22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𝒎𝒊𝒏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𝒄</m:t>
                            </m:r>
                            <m: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∈</m:t>
                            </m:r>
                            <m:r>
                              <a:rPr lang="en-GB" sz="22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𝑩</m:t>
                            </m:r>
                          </m:sub>
                          <m:sup/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pt-BR" sz="22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𝒆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 ∉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𝒔𝒐𝒍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𝒄</m:t>
                                </m:r>
                                <m:r>
                                  <a:rPr lang="en-GB" sz="22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2200" b="1" dirty="0">
                  <a:solidFill>
                    <a:schemeClr val="tx1">
                      <a:lumMod val="50000"/>
                    </a:schemeClr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AFCE3E-9040-C6DC-65D9-0597CC79D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27" y="1067503"/>
                <a:ext cx="8753074" cy="769441"/>
              </a:xfrm>
              <a:prstGeom prst="rect">
                <a:avLst/>
              </a:prstGeom>
              <a:blipFill>
                <a:blip r:embed="rId4"/>
                <a:stretch>
                  <a:fillRect l="-694" t="-66923" b="-10230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DF6D79-225F-8E7A-6A9E-7DC9C7DB3F46}"/>
                  </a:ext>
                </a:extLst>
              </p:cNvPr>
              <p:cNvSpPr txBox="1"/>
              <p:nvPr/>
            </p:nvSpPr>
            <p:spPr>
              <a:xfrm>
                <a:off x="-46018" y="2727632"/>
                <a:ext cx="825730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64000" lvl="1" algn="just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Use of 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Oracle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O</m:t>
                    </m:r>
                    <m:r>
                      <a:rPr lang="en-GB" sz="20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m:rPr>
                        <m:sty m:val="p"/>
                      </m:rPr>
                      <a:rPr lang="en-GB" sz="20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c</m:t>
                    </m:r>
                    <m:r>
                      <a:rPr lang="en-GB" sz="2000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)=(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Arial"/>
                      </a:rPr>
                      <m:t>c</m:t>
                    </m:r>
                    <m:r>
                      <a:rPr lang="en-GB" sz="20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∈</m:t>
                    </m:r>
                    <m:r>
                      <a:rPr lang="en-GB" sz="20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𝐶𝑇</m:t>
                    </m:r>
                    <m:r>
                      <a:rPr lang="en-GB" sz="20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, to guide query generation based on the 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prediction of the constraint</a:t>
                </a:r>
                <a:endParaRPr lang="en-US" sz="2000" dirty="0">
                  <a:solidFill>
                    <a:schemeClr val="tx1">
                      <a:lumMod val="50000"/>
                    </a:schemeClr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DF6D79-225F-8E7A-6A9E-7DC9C7DB3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018" y="2727632"/>
                <a:ext cx="8257305" cy="707886"/>
              </a:xfrm>
              <a:prstGeom prst="rect">
                <a:avLst/>
              </a:prstGeom>
              <a:blipFill>
                <a:blip r:embed="rId5"/>
                <a:stretch>
                  <a:fillRect t="-3419" r="-738" b="-145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01C42B-DA20-D64F-0684-2CCA046AABC1}"/>
                  </a:ext>
                </a:extLst>
              </p:cNvPr>
              <p:cNvSpPr txBox="1"/>
              <p:nvPr/>
            </p:nvSpPr>
            <p:spPr>
              <a:xfrm>
                <a:off x="789113" y="3627105"/>
                <a:ext cx="7452874" cy="933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25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50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50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5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𝑆𝑜𝑙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⋀"/>
                                  <m:subHide m:val="on"/>
                                  <m:supHide m:val="on"/>
                                  <m:ctrlPr>
                                    <a:rPr lang="en-GB" sz="250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BE" sz="25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𝑒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 ∉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𝑠𝑜𝑙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𝑐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⋅(1−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l-GR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𝛤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GB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𝑂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𝑐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BE" sz="250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BE" sz="25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01C42B-DA20-D64F-0684-2CCA046A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3" y="3627105"/>
                <a:ext cx="7452874" cy="933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iamond 14">
            <a:extLst>
              <a:ext uri="{FF2B5EF4-FFF2-40B4-BE49-F238E27FC236}">
                <a16:creationId xmlns:a16="http://schemas.microsoft.com/office/drawing/2014/main" id="{58112EF1-A741-79A0-FC48-ED79B4F0DB20}"/>
              </a:ext>
            </a:extLst>
          </p:cNvPr>
          <p:cNvSpPr/>
          <p:nvPr/>
        </p:nvSpPr>
        <p:spPr>
          <a:xfrm>
            <a:off x="789113" y="5172633"/>
            <a:ext cx="1549761" cy="869527"/>
          </a:xfrm>
          <a:prstGeom prst="diamond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O(c)</a:t>
            </a:r>
            <a:endParaRPr lang="en-BE" sz="2200" b="1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38FE74-9136-57B8-777F-5A15B3F356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7040" y="5551328"/>
            <a:ext cx="225166" cy="1191258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B1EC40-9CAF-2F05-6765-905D06D3F209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2087958" y="4490413"/>
            <a:ext cx="158256" cy="1206184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D8470B-01B0-EAE6-6082-C971D82D82B8}"/>
              </a:ext>
            </a:extLst>
          </p:cNvPr>
          <p:cNvSpPr txBox="1"/>
          <p:nvPr/>
        </p:nvSpPr>
        <p:spPr>
          <a:xfrm>
            <a:off x="1849807" y="5904352"/>
            <a:ext cx="726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True</a:t>
            </a:r>
            <a:endParaRPr lang="en-BE" sz="2000" b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2A8777-F048-6AFA-7227-148BF6CC47D4}"/>
              </a:ext>
            </a:extLst>
          </p:cNvPr>
          <p:cNvSpPr txBox="1"/>
          <p:nvPr/>
        </p:nvSpPr>
        <p:spPr>
          <a:xfrm>
            <a:off x="1930000" y="5037882"/>
            <a:ext cx="84029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False</a:t>
            </a:r>
            <a:endParaRPr lang="en-BE" sz="2000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731052-8740-4C5D-99E6-46E66B976618}"/>
              </a:ext>
            </a:extLst>
          </p:cNvPr>
          <p:cNvSpPr/>
          <p:nvPr/>
        </p:nvSpPr>
        <p:spPr>
          <a:xfrm>
            <a:off x="2785429" y="4752217"/>
            <a:ext cx="2223529" cy="648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FF0000"/>
                </a:solidFill>
              </a:rPr>
              <a:t>Aim to violate</a:t>
            </a:r>
            <a:endParaRPr lang="en-BE" sz="2200" b="1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8976E-5505-4BDC-52AB-AB863BFD4EDB}"/>
              </a:ext>
            </a:extLst>
          </p:cNvPr>
          <p:cNvSpPr/>
          <p:nvPr/>
        </p:nvSpPr>
        <p:spPr>
          <a:xfrm>
            <a:off x="2770178" y="5952591"/>
            <a:ext cx="2223529" cy="608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00B050"/>
                </a:solidFill>
              </a:rPr>
              <a:t>Aim to satisfy</a:t>
            </a:r>
            <a:endParaRPr lang="en-BE" sz="22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415CC-F6B3-3F8F-CCF3-21B6FE709C4D}"/>
              </a:ext>
            </a:extLst>
          </p:cNvPr>
          <p:cNvSpPr txBox="1"/>
          <p:nvPr/>
        </p:nvSpPr>
        <p:spPr>
          <a:xfrm>
            <a:off x="789113" y="2039420"/>
            <a:ext cx="6502101" cy="30777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b="1" i="1" dirty="0"/>
              <a:t>What if we can predict if a candidate is a constraint of the problem or not?</a:t>
            </a:r>
            <a:endParaRPr lang="en-BE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EE709-E177-82B8-2E08-2BE9A10F1A92}"/>
              </a:ext>
            </a:extLst>
          </p:cNvPr>
          <p:cNvSpPr txBox="1"/>
          <p:nvPr/>
        </p:nvSpPr>
        <p:spPr>
          <a:xfrm rot="19892080">
            <a:off x="5068768" y="538075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Why?</a:t>
            </a:r>
            <a:endParaRPr lang="en-B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C496A0-D6E5-B990-0212-3F18987EA99F}"/>
                  </a:ext>
                </a:extLst>
              </p:cNvPr>
              <p:cNvSpPr txBox="1"/>
              <p:nvPr/>
            </p:nvSpPr>
            <p:spPr>
              <a:xfrm>
                <a:off x="6520872" y="4410077"/>
                <a:ext cx="4318577" cy="196977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R="0" lvl="1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tabLst/>
                  <a:defRPr/>
                </a:pPr>
                <a:r>
                  <a:rPr lang="en-GB" sz="2000" dirty="0">
                    <a:solidFill>
                      <a:schemeClr val="tx1">
                        <a:lumMod val="50000"/>
                      </a:schemeClr>
                    </a:solidFill>
                    <a:sym typeface="Arial"/>
                  </a:rPr>
                  <a:t>1. Aim for positive answers first: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</m:ctrlPr>
                      </m:funcPr>
                      <m:fName>
                        <m:r>
                          <a:rPr kumimoji="0" lang="en-GB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𝒎𝒂𝒙</m:t>
                        </m:r>
                      </m:fName>
                      <m:e>
                        <m:r>
                          <m:rPr>
                            <m:brk m:alnAt="23"/>
                          </m:rPr>
                          <a:rPr kumimoji="0" lang="en-GB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0" lang="en-GB" sz="2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GB" sz="2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  <a:sym typeface="Arial"/>
                              </a:rPr>
                              <m:t>𝒄</m:t>
                            </m:r>
                            <m:r>
                              <a:rPr kumimoji="0" lang="en-GB" sz="2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  <a:sym typeface="Arial"/>
                              </a:rPr>
                              <m:t>∈</m:t>
                            </m:r>
                            <m:r>
                              <a:rPr kumimoji="0" lang="en-GB" sz="2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  <a:sym typeface="Arial"/>
                              </a:rPr>
                              <m:t>𝑩</m:t>
                            </m:r>
                          </m:sub>
                          <m:sup/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kumimoji="0" lang="pt-BR" sz="2200" b="1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𝒆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 ∉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𝒔𝒐𝒍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(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𝒄</m:t>
                                </m:r>
                                <m:r>
                                  <a:rPr kumimoji="0" lang="en-GB" sz="2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Arial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  <m:r>
                      <a:rPr kumimoji="0" lang="en-GB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Arial"/>
                      </a:rPr>
                      <m:t>)</m:t>
                    </m:r>
                  </m:oMath>
                </a14:m>
                <a:endPara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lvl="1" algn="just">
                  <a:spcBef>
                    <a:spcPts val="0"/>
                  </a:spcBef>
                </a:pPr>
                <a:r>
                  <a:rPr lang="en-GB" sz="2000" dirty="0">
                    <a:solidFill>
                      <a:schemeClr val="tx1">
                        <a:lumMod val="50000"/>
                      </a:schemeClr>
                    </a:solidFill>
                  </a:rPr>
                  <a:t>2. When a (probably true) constraint has to be violated, leading to a </a:t>
                </a:r>
                <a:r>
                  <a:rPr lang="en-GB" sz="2000" i="1" dirty="0">
                    <a:solidFill>
                      <a:schemeClr val="tx1">
                        <a:lumMod val="50000"/>
                      </a:schemeClr>
                    </a:solidFill>
                  </a:rPr>
                  <a:t>negative answer</a:t>
                </a:r>
              </a:p>
              <a:p>
                <a:pPr lvl="1" algn="just">
                  <a:spcBef>
                    <a:spcPts val="0"/>
                  </a:spcBef>
                </a:pPr>
                <a:r>
                  <a:rPr lang="en-GB" sz="2000" b="0" dirty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</m:t>
                    </m:r>
                    <m:func>
                      <m:funcPr>
                        <m:ctrlPr>
                          <a:rPr lang="en-US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r>
                          <a:rPr lang="en-GB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𝒎𝒊𝒏</m:t>
                        </m:r>
                      </m:fName>
                      <m:e>
                        <m:r>
                          <m:rPr>
                            <m:brk m:alnAt="23"/>
                          </m:rPr>
                          <a:rPr lang="en-GB" sz="20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GB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𝒄</m:t>
                            </m:r>
                            <m:r>
                              <a:rPr lang="en-GB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∈</m:t>
                            </m:r>
                            <m:r>
                              <a:rPr lang="en-GB" sz="20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𝑩</m:t>
                            </m:r>
                          </m:sub>
                          <m:sup/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pt-BR" sz="20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𝒆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 ∉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𝒔𝒐𝒍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𝒄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  <m:r>
                      <a:rPr lang="en-GB" sz="20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>
                      <a:lumMod val="50000"/>
                    </a:schemeClr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C496A0-D6E5-B990-0212-3F18987EA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872" y="4410077"/>
                <a:ext cx="4318577" cy="1969770"/>
              </a:xfrm>
              <a:prstGeom prst="rect">
                <a:avLst/>
              </a:prstGeom>
              <a:blipFill>
                <a:blip r:embed="rId7"/>
                <a:stretch>
                  <a:fillRect l="-1264" t="-11280" r="-1124" b="-3536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47C6E-B0AC-1D28-E12C-72F57A8DFE5E}"/>
              </a:ext>
            </a:extLst>
          </p:cNvPr>
          <p:cNvCxnSpPr>
            <a:cxnSpLocks/>
          </p:cNvCxnSpPr>
          <p:nvPr/>
        </p:nvCxnSpPr>
        <p:spPr>
          <a:xfrm flipH="1">
            <a:off x="4800600" y="2571750"/>
            <a:ext cx="4019550" cy="991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A4D3F147-289D-C3D5-C862-11521475744A}"/>
              </a:ext>
            </a:extLst>
          </p:cNvPr>
          <p:cNvSpPr txBox="1"/>
          <p:nvPr/>
        </p:nvSpPr>
        <p:spPr>
          <a:xfrm>
            <a:off x="8534227" y="2134429"/>
            <a:ext cx="5096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sym typeface="Arial"/>
              </a:rPr>
              <a:t>If the constraint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sym typeface="Arial"/>
              </a:rPr>
              <a:t>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sym typeface="Arial"/>
              </a:rPr>
              <a:t> is violated</a:t>
            </a:r>
            <a:endParaRPr lang="en-BE" sz="1600" dirty="0"/>
          </a:p>
        </p:txBody>
      </p: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88D69767-D0DD-43F1-DF7D-71490121F894}"/>
              </a:ext>
            </a:extLst>
          </p:cNvPr>
          <p:cNvCxnSpPr>
            <a:cxnSpLocks/>
          </p:cNvCxnSpPr>
          <p:nvPr/>
        </p:nvCxnSpPr>
        <p:spPr>
          <a:xfrm flipH="1">
            <a:off x="5857875" y="2803980"/>
            <a:ext cx="3076575" cy="787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TextBox 514">
            <a:extLst>
              <a:ext uri="{FF2B5EF4-FFF2-40B4-BE49-F238E27FC236}">
                <a16:creationId xmlns:a16="http://schemas.microsoft.com/office/drawing/2014/main" id="{6D1B850D-2747-B6D3-2B1A-BDC7DE414BEA}"/>
              </a:ext>
            </a:extLst>
          </p:cNvPr>
          <p:cNvSpPr txBox="1"/>
          <p:nvPr/>
        </p:nvSpPr>
        <p:spPr>
          <a:xfrm>
            <a:off x="9025845" y="2558355"/>
            <a:ext cx="31661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sym typeface="Arial"/>
              </a:rPr>
              <a:t>Increase objective value by 1</a:t>
            </a:r>
            <a:endParaRPr lang="en-BE" sz="1600" dirty="0"/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0E1A38CB-11FA-70BB-61A1-38B81437F12F}"/>
              </a:ext>
            </a:extLst>
          </p:cNvPr>
          <p:cNvSpPr txBox="1"/>
          <p:nvPr/>
        </p:nvSpPr>
        <p:spPr>
          <a:xfrm>
            <a:off x="9045382" y="3273594"/>
            <a:ext cx="31661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sym typeface="Arial"/>
              </a:rPr>
              <a:t>If it is a constraint predicted to be true: reduce objective value significantly</a:t>
            </a:r>
            <a:endParaRPr lang="en-BE" sz="1600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FD095F4-D32C-A59B-21F0-6CF5C5729912}"/>
              </a:ext>
            </a:extLst>
          </p:cNvPr>
          <p:cNvSpPr/>
          <p:nvPr/>
        </p:nvSpPr>
        <p:spPr>
          <a:xfrm rot="5400000">
            <a:off x="4510667" y="3027860"/>
            <a:ext cx="181092" cy="139509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2774E04-3012-A375-0DD8-1498CCD3D717}"/>
              </a:ext>
            </a:extLst>
          </p:cNvPr>
          <p:cNvSpPr/>
          <p:nvPr/>
        </p:nvSpPr>
        <p:spPr>
          <a:xfrm rot="5400000">
            <a:off x="6959744" y="3016647"/>
            <a:ext cx="181092" cy="139509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164C8DE-B405-E9DB-F67B-D8CBEA465401}"/>
              </a:ext>
            </a:extLst>
          </p:cNvPr>
          <p:cNvSpPr/>
          <p:nvPr/>
        </p:nvSpPr>
        <p:spPr>
          <a:xfrm rot="5400000">
            <a:off x="5699939" y="3615048"/>
            <a:ext cx="181093" cy="31409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4C1AB79-3CDD-4BDB-4040-5556EDC0A56F}"/>
              </a:ext>
            </a:extLst>
          </p:cNvPr>
          <p:cNvCxnSpPr>
            <a:cxnSpLocks/>
            <a:endCxn id="10" idx="1"/>
          </p:cNvCxnSpPr>
          <p:nvPr/>
        </p:nvCxnSpPr>
        <p:spPr>
          <a:xfrm rot="10800000" flipV="1">
            <a:off x="7050290" y="3384948"/>
            <a:ext cx="1751528" cy="238701"/>
          </a:xfrm>
          <a:prstGeom prst="bentConnector4">
            <a:avLst>
              <a:gd name="adj1" fmla="val 47415"/>
              <a:gd name="adj2" fmla="val -2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FF05D2-5688-103A-6F07-47121C186915}"/>
              </a:ext>
            </a:extLst>
          </p:cNvPr>
          <p:cNvSpPr txBox="1"/>
          <p:nvPr/>
        </p:nvSpPr>
        <p:spPr>
          <a:xfrm>
            <a:off x="2736206" y="6526105"/>
            <a:ext cx="863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Guided Bottom-up Constraint Acquisition, D. Tsouros et al., CP, 2023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313245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5" grpId="0" animBg="1"/>
      <p:bldP spid="22" grpId="0"/>
      <p:bldP spid="23" grpId="0"/>
      <p:bldP spid="24" grpId="0" animBg="1"/>
      <p:bldP spid="25" grpId="0" animBg="1"/>
      <p:bldP spid="2" grpId="0" animBg="1"/>
      <p:bldP spid="4" grpId="0"/>
      <p:bldP spid="7" grpId="0" animBg="1"/>
      <p:bldP spid="512" grpId="0"/>
      <p:bldP spid="515" grpId="0"/>
      <p:bldP spid="5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950082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3200" dirty="0">
                <a:solidFill>
                  <a:srgbClr val="171512"/>
                </a:solidFill>
              </a:rPr>
              <a:t>Guiding CA when finding the scope and relation</a:t>
            </a:r>
            <a:endParaRPr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01C42B-DA20-D64F-0684-2CCA046AABC1}"/>
                  </a:ext>
                </a:extLst>
              </p:cNvPr>
              <p:cNvSpPr txBox="1"/>
              <p:nvPr/>
            </p:nvSpPr>
            <p:spPr>
              <a:xfrm>
                <a:off x="2686610" y="2631791"/>
                <a:ext cx="7548670" cy="933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5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5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GB" sz="25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50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50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5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⊆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BE" sz="25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50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500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GB" sz="2500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 ∉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𝑠𝑜𝑙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𝑐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⋅(1−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l-GR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𝛤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GB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𝑂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𝑐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BE" sz="250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BE" sz="25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01C42B-DA20-D64F-0684-2CCA046A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10" y="2631791"/>
                <a:ext cx="7548670" cy="933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64FE6DD-64CC-5619-7042-91E3BD5F0AF2}"/>
              </a:ext>
            </a:extLst>
          </p:cNvPr>
          <p:cNvSpPr txBox="1"/>
          <p:nvPr/>
        </p:nvSpPr>
        <p:spPr>
          <a:xfrm>
            <a:off x="605244" y="2008521"/>
            <a:ext cx="6643165" cy="3847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900" b="1" i="1" dirty="0"/>
              <a:t>How are the removed variable assignments decided???</a:t>
            </a:r>
            <a:endParaRPr lang="en-BE" sz="19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62F1B-02D9-824F-C2E3-06C79EF476D6}"/>
              </a:ext>
            </a:extLst>
          </p:cNvPr>
          <p:cNvSpPr txBox="1"/>
          <p:nvPr/>
        </p:nvSpPr>
        <p:spPr>
          <a:xfrm>
            <a:off x="599348" y="1472634"/>
            <a:ext cx="5861597" cy="3847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900" dirty="0"/>
              <a:t>Exploit</a:t>
            </a:r>
            <a:r>
              <a:rPr lang="en-US" sz="1900" dirty="0"/>
              <a:t> partial (sub)queries to find the conflicting part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CF5A8-6759-6EE4-B969-4ADCA69E7B43}"/>
              </a:ext>
            </a:extLst>
          </p:cNvPr>
          <p:cNvSpPr txBox="1"/>
          <p:nvPr/>
        </p:nvSpPr>
        <p:spPr>
          <a:xfrm>
            <a:off x="631192" y="5055433"/>
            <a:ext cx="4567276" cy="3847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900" b="1" i="1" dirty="0"/>
              <a:t>How are the assignments decided???</a:t>
            </a:r>
            <a:endParaRPr lang="en-BE" sz="19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ACFF0-A64C-AE06-C040-17B1B2C7E4DF}"/>
              </a:ext>
            </a:extLst>
          </p:cNvPr>
          <p:cNvSpPr txBox="1"/>
          <p:nvPr/>
        </p:nvSpPr>
        <p:spPr>
          <a:xfrm>
            <a:off x="599348" y="4333240"/>
            <a:ext cx="8180074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Try different assignments to find the specific constraint in the scope</a:t>
            </a:r>
            <a:endParaRPr lang="en-B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045940-4C24-4BA5-29E7-B145F7572DF9}"/>
                  </a:ext>
                </a:extLst>
              </p:cNvPr>
              <p:cNvSpPr txBox="1"/>
              <p:nvPr/>
            </p:nvSpPr>
            <p:spPr>
              <a:xfrm>
                <a:off x="1593885" y="5601319"/>
                <a:ext cx="8283550" cy="933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5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5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sz="25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50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50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500" b="0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𝑆𝑜𝑙</m:t>
                              </m:r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GB" sz="25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⋀"/>
                                  <m:subHide m:val="on"/>
                                  <m:supHide m:val="on"/>
                                  <m:ctrlPr>
                                    <a:rPr lang="en-GB" sz="250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500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500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GB" sz="25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BE" sz="25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pt-BR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500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500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GB" sz="2500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rial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 ∉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𝑠𝑜𝑙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𝑐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⋅(1−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l-GR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𝛤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GB" sz="25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𝑂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𝑐</m:t>
                                  </m:r>
                                  <m:r>
                                    <a:rPr lang="en-GB" sz="2500" b="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sz="2500" b="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BE" sz="250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BE" sz="25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045940-4C24-4BA5-29E7-B145F757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85" y="5601319"/>
                <a:ext cx="8283550" cy="933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46FE5A-6C43-CF01-777F-EFB736F18FD4}"/>
              </a:ext>
            </a:extLst>
          </p:cNvPr>
          <p:cNvSpPr txBox="1"/>
          <p:nvPr/>
        </p:nvSpPr>
        <p:spPr>
          <a:xfrm>
            <a:off x="599348" y="1000712"/>
            <a:ext cx="38795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When finding the scope</a:t>
            </a:r>
            <a:endParaRPr lang="en-BE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F167F-2DF2-2E2D-2531-8F104E9EA884}"/>
              </a:ext>
            </a:extLst>
          </p:cNvPr>
          <p:cNvSpPr txBox="1"/>
          <p:nvPr/>
        </p:nvSpPr>
        <p:spPr>
          <a:xfrm>
            <a:off x="631192" y="3730152"/>
            <a:ext cx="4075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When finding the relation</a:t>
            </a:r>
            <a:endParaRPr lang="en-BE" sz="2500" dirty="0"/>
          </a:p>
        </p:txBody>
      </p:sp>
    </p:spTree>
    <p:extLst>
      <p:ext uri="{BB962C8B-B14F-4D97-AF65-F5344CB8AC3E}">
        <p14:creationId xmlns:p14="http://schemas.microsoft.com/office/powerpoint/2010/main" val="54693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3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/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2000" dirty="0">
                    <a:solidFill>
                      <a:srgbClr val="FFFFFF"/>
                    </a:solidFill>
                  </a:rPr>
                  <a:t>The oracle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 “classifies” a candidate as a problem constraint or not</a:t>
                </a:r>
                <a:endParaRPr lang="en-BE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  <a:blipFill>
                <a:blip r:embed="rId4"/>
                <a:stretch>
                  <a:fillRect l="-594" t="-2857" b="-228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425;p7">
                <a:extLst>
                  <a:ext uri="{FF2B5EF4-FFF2-40B4-BE49-F238E27FC236}">
                    <a16:creationId xmlns:a16="http://schemas.microsoft.com/office/drawing/2014/main" id="{A2B2348B-C186-39D7-AE52-904717D654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1418" y="5354"/>
                <a:ext cx="9035577" cy="791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b" anchorCtr="0">
                <a:normAutofit fontScale="975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entury Schoolbook"/>
                  <a:buNone/>
                  <a:defRPr sz="4400" b="0" i="0" u="none" strike="noStrike" cap="none">
                    <a:solidFill>
                      <a:schemeClr val="dk1"/>
                    </a:solidFill>
                    <a:latin typeface="Century Schoolbook"/>
                    <a:ea typeface="Century Schoolbook"/>
                    <a:cs typeface="Century Schoolbook"/>
                    <a:sym typeface="Century Schoolbook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>
                  <a:buSzPts val="4400"/>
                </a:pPr>
                <a:r>
                  <a:rPr lang="en-GB" sz="4000" i="1" dirty="0">
                    <a:solidFill>
                      <a:srgbClr val="171512"/>
                    </a:solidFill>
                  </a:rPr>
                  <a:t>Do we have an oracle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17151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rgbClr val="1715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rgbClr val="17151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3100" i="1" dirty="0"/>
                  <a:t> </a:t>
                </a:r>
                <a:r>
                  <a:rPr lang="en-GB" sz="4000" i="1" dirty="0"/>
                  <a:t>to guide CA</a:t>
                </a:r>
              </a:p>
            </p:txBody>
          </p:sp>
        </mc:Choice>
        <mc:Fallback xmlns="">
          <p:sp>
            <p:nvSpPr>
              <p:cNvPr id="10" name="Google Shape;425;p7">
                <a:extLst>
                  <a:ext uri="{FF2B5EF4-FFF2-40B4-BE49-F238E27FC236}">
                    <a16:creationId xmlns:a16="http://schemas.microsoft.com/office/drawing/2014/main" id="{A2B2348B-C186-39D7-AE52-904717D65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18" y="5354"/>
                <a:ext cx="9035577" cy="791851"/>
              </a:xfrm>
              <a:prstGeom prst="rect">
                <a:avLst/>
              </a:prstGeom>
              <a:blipFill>
                <a:blip r:embed="rId5"/>
                <a:stretch>
                  <a:fillRect l="-1484" r="-1417" b="-3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29845D4-1428-DC12-1051-F3CFCFF603EE}"/>
              </a:ext>
            </a:extLst>
          </p:cNvPr>
          <p:cNvSpPr txBox="1"/>
          <p:nvPr/>
        </p:nvSpPr>
        <p:spPr>
          <a:xfrm>
            <a:off x="5898708" y="2345265"/>
            <a:ext cx="36776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/>
              <a:t>It is a prediction problem</a:t>
            </a:r>
            <a:endParaRPr lang="en-BE" sz="2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932D3-87A6-B9BE-26DF-08D2A5C49413}"/>
              </a:ext>
            </a:extLst>
          </p:cNvPr>
          <p:cNvSpPr txBox="1"/>
          <p:nvPr/>
        </p:nvSpPr>
        <p:spPr>
          <a:xfrm>
            <a:off x="5898708" y="3798709"/>
            <a:ext cx="4240263" cy="5539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000" dirty="0"/>
              <a:t>Use Machine Learning!!</a:t>
            </a:r>
            <a:endParaRPr lang="en-BE" sz="3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51CE35-0B57-7911-B1F2-A04CBA5922A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737513" y="2822319"/>
            <a:ext cx="281327" cy="97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EE5018C-A368-D354-63DC-34E44629E6E3}"/>
              </a:ext>
            </a:extLst>
          </p:cNvPr>
          <p:cNvSpPr/>
          <p:nvPr/>
        </p:nvSpPr>
        <p:spPr>
          <a:xfrm>
            <a:off x="3941668" y="5470296"/>
            <a:ext cx="1144555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Query</a:t>
            </a:r>
          </a:p>
          <a:p>
            <a:pPr algn="ctr"/>
            <a:r>
              <a:rPr lang="en-GB" dirty="0"/>
              <a:t>Generation</a:t>
            </a:r>
            <a:endParaRPr lang="en-B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BBD9A1-AF9E-C224-B4EA-943200C1E22F}"/>
              </a:ext>
            </a:extLst>
          </p:cNvPr>
          <p:cNvSpPr/>
          <p:nvPr/>
        </p:nvSpPr>
        <p:spPr>
          <a:xfrm>
            <a:off x="6096000" y="5470296"/>
            <a:ext cx="1387151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Learn from user’s answer</a:t>
            </a:r>
            <a:endParaRPr lang="en-BE" dirty="0"/>
          </a:p>
        </p:txBody>
      </p: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F7DAE1A9-71C3-BABA-3D6C-792DE0CBE0D0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5086223" y="5821248"/>
            <a:ext cx="100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Diamond 514">
            <a:extLst>
              <a:ext uri="{FF2B5EF4-FFF2-40B4-BE49-F238E27FC236}">
                <a16:creationId xmlns:a16="http://schemas.microsoft.com/office/drawing/2014/main" id="{5DC09F98-CC78-0820-B64F-26F6FE0BFB1F}"/>
              </a:ext>
            </a:extLst>
          </p:cNvPr>
          <p:cNvSpPr/>
          <p:nvPr/>
        </p:nvSpPr>
        <p:spPr>
          <a:xfrm>
            <a:off x="530390" y="2166870"/>
            <a:ext cx="1549761" cy="869527"/>
          </a:xfrm>
          <a:prstGeom prst="diamond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O(c)</a:t>
            </a:r>
            <a:endParaRPr lang="en-BE" sz="2200" b="1" dirty="0">
              <a:solidFill>
                <a:schemeClr val="tx1"/>
              </a:solidFill>
            </a:endParaRPr>
          </a:p>
        </p:txBody>
      </p: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3263A21A-8539-DF3B-19E9-E6753B7CE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8317" y="2545565"/>
            <a:ext cx="225166" cy="1191258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nector: Elbow 516">
            <a:extLst>
              <a:ext uri="{FF2B5EF4-FFF2-40B4-BE49-F238E27FC236}">
                <a16:creationId xmlns:a16="http://schemas.microsoft.com/office/drawing/2014/main" id="{119C87E7-BC36-570B-77E7-594603609294}"/>
              </a:ext>
            </a:extLst>
          </p:cNvPr>
          <p:cNvCxnSpPr>
            <a:cxnSpLocks/>
            <a:stCxn id="515" idx="0"/>
          </p:cNvCxnSpPr>
          <p:nvPr/>
        </p:nvCxnSpPr>
        <p:spPr>
          <a:xfrm rot="5400000" flipH="1" flipV="1">
            <a:off x="1829235" y="1484650"/>
            <a:ext cx="158256" cy="1206184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>
            <a:extLst>
              <a:ext uri="{FF2B5EF4-FFF2-40B4-BE49-F238E27FC236}">
                <a16:creationId xmlns:a16="http://schemas.microsoft.com/office/drawing/2014/main" id="{F2CB8FD5-FAD8-4B9C-6426-60D7957D202B}"/>
              </a:ext>
            </a:extLst>
          </p:cNvPr>
          <p:cNvSpPr txBox="1"/>
          <p:nvPr/>
        </p:nvSpPr>
        <p:spPr>
          <a:xfrm>
            <a:off x="1591084" y="2898589"/>
            <a:ext cx="726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True</a:t>
            </a:r>
            <a:endParaRPr lang="en-BE" sz="2000" b="1" dirty="0">
              <a:solidFill>
                <a:srgbClr val="00B050"/>
              </a:solidFill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D89CE963-4607-2DCF-2210-77591CEC9693}"/>
              </a:ext>
            </a:extLst>
          </p:cNvPr>
          <p:cNvSpPr txBox="1"/>
          <p:nvPr/>
        </p:nvSpPr>
        <p:spPr>
          <a:xfrm>
            <a:off x="1671277" y="2032119"/>
            <a:ext cx="84029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False</a:t>
            </a:r>
            <a:endParaRPr lang="en-BE" sz="2000" b="1" dirty="0">
              <a:solidFill>
                <a:srgbClr val="FF0000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A07A63F6-9E37-9F5F-D3F1-330E58203153}"/>
              </a:ext>
            </a:extLst>
          </p:cNvPr>
          <p:cNvSpPr/>
          <p:nvPr/>
        </p:nvSpPr>
        <p:spPr>
          <a:xfrm>
            <a:off x="2526706" y="1746454"/>
            <a:ext cx="2223529" cy="648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FF0000"/>
                </a:solidFill>
              </a:rPr>
              <a:t>Aim to violate</a:t>
            </a:r>
            <a:endParaRPr lang="en-BE" sz="2200" b="1" dirty="0">
              <a:solidFill>
                <a:srgbClr val="FF0000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96C4E158-C041-8923-7EAD-5703AE0BFD58}"/>
              </a:ext>
            </a:extLst>
          </p:cNvPr>
          <p:cNvSpPr/>
          <p:nvPr/>
        </p:nvSpPr>
        <p:spPr>
          <a:xfrm>
            <a:off x="2511455" y="2946828"/>
            <a:ext cx="2223529" cy="608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00B050"/>
                </a:solidFill>
              </a:rPr>
              <a:t>Aim to satisfy</a:t>
            </a:r>
            <a:endParaRPr lang="en-BE" sz="2200" b="1" dirty="0">
              <a:solidFill>
                <a:srgbClr val="00B050"/>
              </a:solidFill>
            </a:endParaRPr>
          </a:p>
        </p:txBody>
      </p:sp>
      <p:cxnSp>
        <p:nvCxnSpPr>
          <p:cNvPr id="530" name="Connector: Elbow 529">
            <a:extLst>
              <a:ext uri="{FF2B5EF4-FFF2-40B4-BE49-F238E27FC236}">
                <a16:creationId xmlns:a16="http://schemas.microsoft.com/office/drawing/2014/main" id="{38985726-C5B2-0E7F-E4AC-C9BEBD680266}"/>
              </a:ext>
            </a:extLst>
          </p:cNvPr>
          <p:cNvCxnSpPr>
            <a:stCxn id="31" idx="0"/>
            <a:endCxn id="30" idx="0"/>
          </p:cNvCxnSpPr>
          <p:nvPr/>
        </p:nvCxnSpPr>
        <p:spPr>
          <a:xfrm rot="16200000" flipV="1">
            <a:off x="5651761" y="4332481"/>
            <a:ext cx="12700" cy="227563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2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  <p:bldP spid="26" grpId="0" animBg="1"/>
      <p:bldP spid="30" grpId="0" animBg="1"/>
      <p:bldP spid="31" grpId="0" animBg="1"/>
      <p:bldP spid="515" grpId="0" animBg="1"/>
      <p:bldP spid="518" grpId="0"/>
      <p:bldP spid="519" grpId="0"/>
      <p:bldP spid="520" grpId="0" animBg="1"/>
      <p:bldP spid="5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/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2000" dirty="0">
                    <a:solidFill>
                      <a:srgbClr val="FFFFFF"/>
                    </a:solidFill>
                  </a:rPr>
                  <a:t>The oracle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 “classifies” a candidate as a problem constraint or not</a:t>
                </a:r>
                <a:endParaRPr lang="en-BE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  <a:blipFill>
                <a:blip r:embed="rId4"/>
                <a:stretch>
                  <a:fillRect l="-594" t="-2857" b="-228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425;p7">
                <a:extLst>
                  <a:ext uri="{FF2B5EF4-FFF2-40B4-BE49-F238E27FC236}">
                    <a16:creationId xmlns:a16="http://schemas.microsoft.com/office/drawing/2014/main" id="{A2B2348B-C186-39D7-AE52-904717D654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1418" y="5354"/>
                <a:ext cx="9035577" cy="791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b" anchorCtr="0">
                <a:normAutofit fontScale="975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entury Schoolbook"/>
                  <a:buNone/>
                  <a:defRPr sz="4400" b="0" i="0" u="none" strike="noStrike" cap="none">
                    <a:solidFill>
                      <a:schemeClr val="dk1"/>
                    </a:solidFill>
                    <a:latin typeface="Century Schoolbook"/>
                    <a:ea typeface="Century Schoolbook"/>
                    <a:cs typeface="Century Schoolbook"/>
                    <a:sym typeface="Century Schoolbook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>
                  <a:buSzPts val="4400"/>
                </a:pPr>
                <a:r>
                  <a:rPr lang="en-GB" sz="4000" i="1" dirty="0">
                    <a:solidFill>
                      <a:srgbClr val="171512"/>
                    </a:solidFill>
                  </a:rPr>
                  <a:t>Do we have an oracle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17151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rgbClr val="1715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rgbClr val="17151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3100" i="1" dirty="0"/>
                  <a:t> </a:t>
                </a:r>
                <a:r>
                  <a:rPr lang="en-GB" sz="4000" i="1" dirty="0"/>
                  <a:t>to guide CA</a:t>
                </a:r>
              </a:p>
            </p:txBody>
          </p:sp>
        </mc:Choice>
        <mc:Fallback xmlns="">
          <p:sp>
            <p:nvSpPr>
              <p:cNvPr id="10" name="Google Shape;425;p7">
                <a:extLst>
                  <a:ext uri="{FF2B5EF4-FFF2-40B4-BE49-F238E27FC236}">
                    <a16:creationId xmlns:a16="http://schemas.microsoft.com/office/drawing/2014/main" id="{A2B2348B-C186-39D7-AE52-904717D65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18" y="5354"/>
                <a:ext cx="9035577" cy="791851"/>
              </a:xfrm>
              <a:prstGeom prst="rect">
                <a:avLst/>
              </a:prstGeom>
              <a:blipFill>
                <a:blip r:embed="rId5"/>
                <a:stretch>
                  <a:fillRect l="-1484" r="-1417" b="-3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29845D4-1428-DC12-1051-F3CFCFF603EE}"/>
              </a:ext>
            </a:extLst>
          </p:cNvPr>
          <p:cNvSpPr txBox="1"/>
          <p:nvPr/>
        </p:nvSpPr>
        <p:spPr>
          <a:xfrm>
            <a:off x="5898708" y="2345265"/>
            <a:ext cx="36776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/>
              <a:t>It is a prediction problem</a:t>
            </a:r>
            <a:endParaRPr lang="en-BE" sz="2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932D3-87A6-B9BE-26DF-08D2A5C49413}"/>
              </a:ext>
            </a:extLst>
          </p:cNvPr>
          <p:cNvSpPr txBox="1"/>
          <p:nvPr/>
        </p:nvSpPr>
        <p:spPr>
          <a:xfrm>
            <a:off x="5898708" y="3798709"/>
            <a:ext cx="4240263" cy="5539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000" dirty="0"/>
              <a:t>Use Machine Learning!!</a:t>
            </a:r>
            <a:endParaRPr lang="en-BE" sz="3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51CE35-0B57-7911-B1F2-A04CBA5922A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737513" y="2822319"/>
            <a:ext cx="281327" cy="97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251635-CBBC-2057-19F4-CB0DF1CA713F}"/>
              </a:ext>
            </a:extLst>
          </p:cNvPr>
          <p:cNvSpPr/>
          <p:nvPr/>
        </p:nvSpPr>
        <p:spPr>
          <a:xfrm>
            <a:off x="2261418" y="5470296"/>
            <a:ext cx="839755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ML</a:t>
            </a:r>
            <a:endParaRPr lang="en-BE" dirty="0"/>
          </a:p>
        </p:txBody>
      </p:sp>
      <p:sp>
        <p:nvSpPr>
          <p:cNvPr id="515" name="Diamond 514">
            <a:extLst>
              <a:ext uri="{FF2B5EF4-FFF2-40B4-BE49-F238E27FC236}">
                <a16:creationId xmlns:a16="http://schemas.microsoft.com/office/drawing/2014/main" id="{5DC09F98-CC78-0820-B64F-26F6FE0BFB1F}"/>
              </a:ext>
            </a:extLst>
          </p:cNvPr>
          <p:cNvSpPr/>
          <p:nvPr/>
        </p:nvSpPr>
        <p:spPr>
          <a:xfrm>
            <a:off x="530390" y="2166870"/>
            <a:ext cx="1549761" cy="869527"/>
          </a:xfrm>
          <a:prstGeom prst="diamond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O(c)</a:t>
            </a:r>
            <a:endParaRPr lang="en-BE" sz="2200" b="1" dirty="0">
              <a:solidFill>
                <a:schemeClr val="tx1"/>
              </a:solidFill>
            </a:endParaRPr>
          </a:p>
        </p:txBody>
      </p: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3263A21A-8539-DF3B-19E9-E6753B7CE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8317" y="2545565"/>
            <a:ext cx="225166" cy="1191258"/>
          </a:xfrm>
          <a:prstGeom prst="bentConnector2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nector: Elbow 516">
            <a:extLst>
              <a:ext uri="{FF2B5EF4-FFF2-40B4-BE49-F238E27FC236}">
                <a16:creationId xmlns:a16="http://schemas.microsoft.com/office/drawing/2014/main" id="{119C87E7-BC36-570B-77E7-594603609294}"/>
              </a:ext>
            </a:extLst>
          </p:cNvPr>
          <p:cNvCxnSpPr>
            <a:cxnSpLocks/>
            <a:stCxn id="515" idx="0"/>
          </p:cNvCxnSpPr>
          <p:nvPr/>
        </p:nvCxnSpPr>
        <p:spPr>
          <a:xfrm rot="5400000" flipH="1" flipV="1">
            <a:off x="1829235" y="1484650"/>
            <a:ext cx="158256" cy="1206184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>
            <a:extLst>
              <a:ext uri="{FF2B5EF4-FFF2-40B4-BE49-F238E27FC236}">
                <a16:creationId xmlns:a16="http://schemas.microsoft.com/office/drawing/2014/main" id="{F2CB8FD5-FAD8-4B9C-6426-60D7957D202B}"/>
              </a:ext>
            </a:extLst>
          </p:cNvPr>
          <p:cNvSpPr txBox="1"/>
          <p:nvPr/>
        </p:nvSpPr>
        <p:spPr>
          <a:xfrm>
            <a:off x="1591084" y="2898589"/>
            <a:ext cx="726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True</a:t>
            </a:r>
            <a:endParaRPr lang="en-BE" sz="2000" b="1" dirty="0">
              <a:solidFill>
                <a:srgbClr val="00B050"/>
              </a:solidFill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D89CE963-4607-2DCF-2210-77591CEC9693}"/>
              </a:ext>
            </a:extLst>
          </p:cNvPr>
          <p:cNvSpPr txBox="1"/>
          <p:nvPr/>
        </p:nvSpPr>
        <p:spPr>
          <a:xfrm>
            <a:off x="1671277" y="2032119"/>
            <a:ext cx="84029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False</a:t>
            </a:r>
            <a:endParaRPr lang="en-BE" sz="2000" b="1" dirty="0">
              <a:solidFill>
                <a:srgbClr val="FF0000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A07A63F6-9E37-9F5F-D3F1-330E58203153}"/>
              </a:ext>
            </a:extLst>
          </p:cNvPr>
          <p:cNvSpPr/>
          <p:nvPr/>
        </p:nvSpPr>
        <p:spPr>
          <a:xfrm>
            <a:off x="2526706" y="1746454"/>
            <a:ext cx="2223529" cy="648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FF0000"/>
                </a:solidFill>
              </a:rPr>
              <a:t>Aim to violate</a:t>
            </a:r>
            <a:endParaRPr lang="en-BE" sz="2200" b="1" dirty="0">
              <a:solidFill>
                <a:srgbClr val="FF0000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96C4E158-C041-8923-7EAD-5703AE0BFD58}"/>
              </a:ext>
            </a:extLst>
          </p:cNvPr>
          <p:cNvSpPr/>
          <p:nvPr/>
        </p:nvSpPr>
        <p:spPr>
          <a:xfrm>
            <a:off x="2511455" y="2946828"/>
            <a:ext cx="2223529" cy="608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rgbClr val="00B050"/>
                </a:solidFill>
              </a:rPr>
              <a:t>Aim to satisfy</a:t>
            </a:r>
            <a:endParaRPr lang="en-BE" sz="2200" b="1" dirty="0">
              <a:solidFill>
                <a:srgbClr val="00B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02656E-036E-79DA-E9E8-1EF47C7CFC08}"/>
              </a:ext>
            </a:extLst>
          </p:cNvPr>
          <p:cNvSpPr/>
          <p:nvPr/>
        </p:nvSpPr>
        <p:spPr>
          <a:xfrm>
            <a:off x="3941668" y="5470296"/>
            <a:ext cx="1144555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Query</a:t>
            </a:r>
          </a:p>
          <a:p>
            <a:pPr algn="ctr"/>
            <a:r>
              <a:rPr lang="en-GB" dirty="0"/>
              <a:t>Generation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8A114-D5C9-52E9-66EE-9F1202A11C0C}"/>
              </a:ext>
            </a:extLst>
          </p:cNvPr>
          <p:cNvSpPr/>
          <p:nvPr/>
        </p:nvSpPr>
        <p:spPr>
          <a:xfrm>
            <a:off x="6096000" y="5470296"/>
            <a:ext cx="1387151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Learn from user’s answer</a:t>
            </a:r>
            <a:endParaRPr lang="en-B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3DD2AA-DE2E-72F0-2EDA-87D12E63674B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086223" y="5821248"/>
            <a:ext cx="100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69708A-3721-D248-74CD-955C6C007D4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483151" y="5821248"/>
            <a:ext cx="100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49F24EB-BD46-8BF5-7423-F226CA2FD3A5}"/>
              </a:ext>
            </a:extLst>
          </p:cNvPr>
          <p:cNvSpPr/>
          <p:nvPr/>
        </p:nvSpPr>
        <p:spPr>
          <a:xfrm>
            <a:off x="8491893" y="5470296"/>
            <a:ext cx="1144555" cy="7019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 Constraint dataset</a:t>
            </a:r>
            <a:endParaRPr lang="en-B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757C23-03C4-5665-9084-0D1659779368}"/>
              </a:ext>
            </a:extLst>
          </p:cNvPr>
          <p:cNvCxnSpPr>
            <a:stCxn id="13" idx="0"/>
            <a:endCxn id="29" idx="0"/>
          </p:cNvCxnSpPr>
          <p:nvPr/>
        </p:nvCxnSpPr>
        <p:spPr>
          <a:xfrm rot="16200000" flipV="1">
            <a:off x="5872734" y="2278858"/>
            <a:ext cx="12700" cy="6382875"/>
          </a:xfrm>
          <a:prstGeom prst="bentConnector3">
            <a:avLst>
              <a:gd name="adj1" fmla="val 4371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C5E61A-22EC-F850-2DDA-F0C81D6C5921}"/>
              </a:ext>
            </a:extLst>
          </p:cNvPr>
          <p:cNvCxnSpPr>
            <a:cxnSpLocks/>
            <a:stCxn id="29" idx="3"/>
            <a:endCxn id="3" idx="1"/>
          </p:cNvCxnSpPr>
          <p:nvPr/>
        </p:nvCxnSpPr>
        <p:spPr>
          <a:xfrm>
            <a:off x="3101173" y="5821248"/>
            <a:ext cx="840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17008B-6EAC-B245-B0FC-12076262901F}"/>
              </a:ext>
            </a:extLst>
          </p:cNvPr>
          <p:cNvSpPr txBox="1"/>
          <p:nvPr/>
        </p:nvSpPr>
        <p:spPr>
          <a:xfrm rot="20660431">
            <a:off x="1032632" y="2781008"/>
            <a:ext cx="9732151" cy="5539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000" dirty="0"/>
              <a:t>Predictions for constraints not for variable assignments!!</a:t>
            </a:r>
          </a:p>
        </p:txBody>
      </p:sp>
    </p:spTree>
    <p:extLst>
      <p:ext uri="{BB962C8B-B14F-4D97-AF65-F5344CB8AC3E}">
        <p14:creationId xmlns:p14="http://schemas.microsoft.com/office/powerpoint/2010/main" val="37467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" dur="indefinite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" dur="indefinite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6" dur="indefinite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9" dur="indefinite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" dur="indefinite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" dur="indefinite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  <p:bldP spid="26" grpId="0" animBg="1"/>
      <p:bldP spid="29" grpId="0" animBg="1"/>
      <p:bldP spid="515" grpId="0" animBg="1"/>
      <p:bldP spid="518" grpId="0"/>
      <p:bldP spid="519" grpId="0"/>
      <p:bldP spid="520" grpId="0" animBg="1"/>
      <p:bldP spid="521" grpId="0" animBg="1"/>
      <p:bldP spid="3" grpId="0" animBg="1"/>
      <p:bldP spid="4" grpId="0" animBg="1"/>
      <p:bldP spid="13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113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Using Machine Learning for the prediction</a:t>
            </a:r>
            <a:endParaRPr sz="3100" i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F9FC6C3D-6966-2629-828F-FFC8B638D160}"/>
              </a:ext>
            </a:extLst>
          </p:cNvPr>
          <p:cNvSpPr txBox="1"/>
          <p:nvPr/>
        </p:nvSpPr>
        <p:spPr>
          <a:xfrm>
            <a:off x="2261418" y="1528793"/>
            <a:ext cx="8277630" cy="24622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0" algn="just">
              <a:spcBef>
                <a:spcPts val="0"/>
              </a:spcBef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Dataset: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Constraint features and class (True or False)</a:t>
            </a:r>
          </a:p>
          <a:p>
            <a:pPr lvl="1" indent="-342900" algn="just"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Constructing during the acquisition process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Constraints that we know are part of the problem or not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When a constraint is learned add a positive instance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When a constraint is removed from 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B add a negative instance</a:t>
            </a:r>
          </a:p>
          <a:p>
            <a:pPr lvl="1" indent="-342900" algn="just"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Use both relation and scope features</a:t>
            </a:r>
            <a:endParaRPr lang="en-US" sz="2200" i="1" dirty="0">
              <a:solidFill>
                <a:schemeClr val="tx1">
                  <a:lumMod val="50000"/>
                </a:schemeClr>
              </a:solidFill>
              <a:ea typeface="Arial"/>
              <a:sym typeface="Arial"/>
            </a:endParaRPr>
          </a:p>
          <a:p>
            <a:pPr lvl="1" indent="0" algn="just">
              <a:spcBef>
                <a:spcPts val="0"/>
              </a:spcBef>
            </a:pPr>
            <a:endParaRPr lang="en-US" sz="2200" dirty="0">
              <a:solidFill>
                <a:schemeClr val="tx1">
                  <a:lumMod val="50000"/>
                </a:schemeClr>
              </a:solidFill>
              <a:ea typeface="Arial"/>
              <a:sym typeface="Arial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6F6592F-13CA-F320-9C0C-DA11F78AE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74304"/>
              </p:ext>
            </p:extLst>
          </p:nvPr>
        </p:nvGraphicFramePr>
        <p:xfrm>
          <a:off x="2261418" y="4384040"/>
          <a:ext cx="8128000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6734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3928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Relation-based features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Scope-based features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5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Relation name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Dim[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] </a:t>
                      </a:r>
                      <a:r>
                        <a:rPr lang="en-GB" dirty="0" err="1"/>
                        <a:t>same_val</a:t>
                      </a:r>
                      <a:r>
                        <a:rPr lang="en-GB" dirty="0"/>
                        <a:t> (Bool)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Has constant (Bool)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Dim[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] </a:t>
                      </a:r>
                      <a:r>
                        <a:rPr lang="en-GB" dirty="0" err="1"/>
                        <a:t>avg</a:t>
                      </a:r>
                      <a:r>
                        <a:rPr lang="en-GB" dirty="0"/>
                        <a:t> (float)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6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Constant value (int)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Dim[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] distance (int)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Arity (int)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0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3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113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Using Machine Learning for the prediction</a:t>
            </a:r>
            <a:endParaRPr sz="3100" i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F9FC6C3D-6966-2629-828F-FFC8B638D160}"/>
              </a:ext>
            </a:extLst>
          </p:cNvPr>
          <p:cNvSpPr txBox="1"/>
          <p:nvPr/>
        </p:nvSpPr>
        <p:spPr>
          <a:xfrm>
            <a:off x="2261418" y="1528793"/>
            <a:ext cx="8277630" cy="24622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0" algn="just">
              <a:spcBef>
                <a:spcPts val="0"/>
              </a:spcBef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Dataset: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Constraint features and class (True or False)</a:t>
            </a:r>
          </a:p>
          <a:p>
            <a:pPr lvl="1" indent="-342900" algn="just"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Constructing during the acquisition process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Constraints that we know are part of the problem or not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When a constraint is learned add a positive instance</a:t>
            </a:r>
          </a:p>
          <a:p>
            <a:pPr lvl="1" indent="-342900" algn="just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When a constraint is removed from 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B add a negative instance</a:t>
            </a:r>
          </a:p>
          <a:p>
            <a:pPr lvl="1" indent="-342900" algn="just"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ea typeface="Arial"/>
                <a:sym typeface="Arial"/>
              </a:rPr>
              <a:t>Use both relation and scope features</a:t>
            </a:r>
            <a:endParaRPr lang="en-US" sz="2200" i="1" dirty="0">
              <a:solidFill>
                <a:schemeClr val="tx1">
                  <a:lumMod val="50000"/>
                </a:schemeClr>
              </a:solidFill>
              <a:ea typeface="Arial"/>
              <a:sym typeface="Arial"/>
            </a:endParaRPr>
          </a:p>
          <a:p>
            <a:pPr lvl="1" indent="0" algn="just">
              <a:spcBef>
                <a:spcPts val="0"/>
              </a:spcBef>
            </a:pPr>
            <a:endParaRPr lang="en-US" sz="2200" dirty="0">
              <a:solidFill>
                <a:schemeClr val="tx1">
                  <a:lumMod val="50000"/>
                </a:schemeClr>
              </a:solidFill>
              <a:ea typeface="Arial"/>
              <a:sym typeface="Arial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6F6592F-13CA-F320-9C0C-DA11F78AE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98429"/>
              </p:ext>
            </p:extLst>
          </p:nvPr>
        </p:nvGraphicFramePr>
        <p:xfrm>
          <a:off x="2261418" y="4384040"/>
          <a:ext cx="8128000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6734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3928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Relation-based features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Scope-based features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5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Relation name (string)            </a:t>
                      </a:r>
                      <a:r>
                        <a:rPr lang="en-GB" sz="1400" i="1" dirty="0"/>
                        <a:t>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Dim[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] </a:t>
                      </a:r>
                      <a:r>
                        <a:rPr lang="en-GB" dirty="0" err="1"/>
                        <a:t>same_val</a:t>
                      </a:r>
                      <a:r>
                        <a:rPr lang="en-GB" dirty="0"/>
                        <a:t> (Bool)          True, False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Has constant (Bool)               False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Dim[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] </a:t>
                      </a:r>
                      <a:r>
                        <a:rPr lang="en-GB" dirty="0" err="1"/>
                        <a:t>avg</a:t>
                      </a:r>
                      <a:r>
                        <a:rPr lang="en-GB" dirty="0"/>
                        <a:t> (float)                     1, 1.5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6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Constant value (int)               -1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Dim[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] distance (int)                 0, 1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Arity (int)                                 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008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A34D49-FD19-50F7-2762-EF766726286E}"/>
              </a:ext>
            </a:extLst>
          </p:cNvPr>
          <p:cNvSpPr txBox="1"/>
          <p:nvPr/>
        </p:nvSpPr>
        <p:spPr>
          <a:xfrm>
            <a:off x="147907" y="4122430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Example for constraint</a:t>
            </a:r>
          </a:p>
          <a:p>
            <a:r>
              <a:rPr lang="en-GB" sz="1600" i="1" dirty="0"/>
              <a:t>x</a:t>
            </a:r>
            <a:r>
              <a:rPr lang="en-GB" sz="1600" i="1" baseline="-25000" dirty="0"/>
              <a:t>1,1</a:t>
            </a:r>
            <a:r>
              <a:rPr lang="en-GB" sz="1600" i="1" dirty="0"/>
              <a:t> ≠ x</a:t>
            </a:r>
            <a:r>
              <a:rPr lang="en-GB" sz="1600" i="1" baseline="-25000" dirty="0"/>
              <a:t>1,2 </a:t>
            </a:r>
            <a:r>
              <a:rPr lang="en-GB" sz="1600" i="1" dirty="0"/>
              <a:t>in Sudoku</a:t>
            </a:r>
            <a:endParaRPr lang="en-BE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BF7BDB-FEA1-F694-522D-66B8CF034550}"/>
              </a:ext>
            </a:extLst>
          </p:cNvPr>
          <p:cNvCxnSpPr>
            <a:cxnSpLocks/>
          </p:cNvCxnSpPr>
          <p:nvPr/>
        </p:nvCxnSpPr>
        <p:spPr>
          <a:xfrm flipH="1">
            <a:off x="9899780" y="4829175"/>
            <a:ext cx="1130170" cy="6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10F10A-3E4E-2359-3BA6-5916B1D3FCE1}"/>
              </a:ext>
            </a:extLst>
          </p:cNvPr>
          <p:cNvSpPr txBox="1"/>
          <p:nvPr/>
        </p:nvSpPr>
        <p:spPr>
          <a:xfrm>
            <a:off x="10337005" y="444559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the 2 dimensions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06898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4"/>
            <a:ext cx="9035577" cy="113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Using Machine Learning for the prediction</a:t>
            </a:r>
            <a:endParaRPr sz="3100" i="1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E3F3246-B469-DA3A-993C-FC2AA711F859}"/>
              </a:ext>
            </a:extLst>
          </p:cNvPr>
          <p:cNvSpPr/>
          <p:nvPr/>
        </p:nvSpPr>
        <p:spPr>
          <a:xfrm>
            <a:off x="5551083" y="5188532"/>
            <a:ext cx="741680" cy="157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3928E-A06D-D675-3548-433FB1B0BEFC}"/>
              </a:ext>
            </a:extLst>
          </p:cNvPr>
          <p:cNvSpPr txBox="1"/>
          <p:nvPr/>
        </p:nvSpPr>
        <p:spPr>
          <a:xfrm>
            <a:off x="6403610" y="5445223"/>
            <a:ext cx="3239430" cy="10156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Look for latent dimensions using the divisors of given dimensions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187CB-176E-E643-8B97-D6D17FDE047B}"/>
              </a:ext>
            </a:extLst>
          </p:cNvPr>
          <p:cNvSpPr txBox="1"/>
          <p:nvPr/>
        </p:nvSpPr>
        <p:spPr>
          <a:xfrm>
            <a:off x="6403610" y="1934660"/>
            <a:ext cx="3239430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Constraint relation features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35E8062-6CEE-EFD1-71FE-CB4916F17EC1}"/>
              </a:ext>
            </a:extLst>
          </p:cNvPr>
          <p:cNvSpPr/>
          <p:nvPr/>
        </p:nvSpPr>
        <p:spPr>
          <a:xfrm>
            <a:off x="5551083" y="1500643"/>
            <a:ext cx="741680" cy="13106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FF0F1-B76C-6520-7031-187BCFBA12A7}"/>
              </a:ext>
            </a:extLst>
          </p:cNvPr>
          <p:cNvSpPr txBox="1"/>
          <p:nvPr/>
        </p:nvSpPr>
        <p:spPr>
          <a:xfrm>
            <a:off x="6403610" y="3322883"/>
            <a:ext cx="3239430" cy="13234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Features for variables indices in each dimension</a:t>
            </a:r>
          </a:p>
          <a:p>
            <a:r>
              <a:rPr lang="en-GB" sz="2000" dirty="0">
                <a:solidFill>
                  <a:srgbClr val="FFFFFF"/>
                </a:solidFill>
              </a:rPr>
              <a:t>e.g. same row, same col …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1D39E3E-F3FF-3514-EF27-211A3249E83E}"/>
              </a:ext>
            </a:extLst>
          </p:cNvPr>
          <p:cNvSpPr/>
          <p:nvPr/>
        </p:nvSpPr>
        <p:spPr>
          <a:xfrm>
            <a:off x="5551083" y="3212508"/>
            <a:ext cx="741680" cy="1574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86DA29-7079-6340-FBAB-B197E39BD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12292"/>
              </p:ext>
            </p:extLst>
          </p:nvPr>
        </p:nvGraphicFramePr>
        <p:xfrm>
          <a:off x="1312427" y="867926"/>
          <a:ext cx="3994118" cy="589844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18031">
                  <a:extLst>
                    <a:ext uri="{9D8B030D-6E8A-4147-A177-3AD203B41FA5}">
                      <a16:colId xmlns:a16="http://schemas.microsoft.com/office/drawing/2014/main" val="541278680"/>
                    </a:ext>
                  </a:extLst>
                </a:gridCol>
                <a:gridCol w="2243097">
                  <a:extLst>
                    <a:ext uri="{9D8B030D-6E8A-4147-A177-3AD203B41FA5}">
                      <a16:colId xmlns:a16="http://schemas.microsoft.com/office/drawing/2014/main" val="3587934552"/>
                    </a:ext>
                  </a:extLst>
                </a:gridCol>
                <a:gridCol w="1232990">
                  <a:extLst>
                    <a:ext uri="{9D8B030D-6E8A-4147-A177-3AD203B41FA5}">
                      <a16:colId xmlns:a16="http://schemas.microsoft.com/office/drawing/2014/main" val="435730895"/>
                    </a:ext>
                  </a:extLst>
                </a:gridCol>
              </a:tblGrid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ID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Name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Type</a:t>
                      </a:r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322740522"/>
                  </a:ext>
                </a:extLst>
              </a:tr>
              <a:tr h="161608"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Basic constraint features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 lang="en-BE" sz="1400" dirty="0"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799734807"/>
                  </a:ext>
                </a:extLst>
              </a:tr>
              <a:tr h="161608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Relation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Categ</a:t>
                      </a:r>
                      <a:r>
                        <a:rPr lang="en-GB" sz="1400" dirty="0"/>
                        <a:t>.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410294535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Arity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028711476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Has_constant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Bool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897112715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Constant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052394499"/>
                  </a:ext>
                </a:extLst>
              </a:tr>
              <a:tr h="403771"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Dimension-indices features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855417703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_same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Bool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3481581979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_max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225938815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7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_min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470715119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8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_avg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Float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163825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9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_diff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Float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885477013"/>
                  </a:ext>
                </a:extLst>
              </a:tr>
              <a:tr h="282047"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Latent dimension features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299575632"/>
                  </a:ext>
                </a:extLst>
              </a:tr>
              <a:tr h="282047"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Var_latent_dim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_same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Bool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677535718"/>
                  </a:ext>
                </a:extLst>
              </a:tr>
              <a:tr h="225637">
                <a:tc>
                  <a:txBody>
                    <a:bodyPr/>
                    <a:lstStyle/>
                    <a:p>
                      <a:r>
                        <a:rPr lang="en-GB" sz="1400" dirty="0"/>
                        <a:t>11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Var_latent_dim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_max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3618979264"/>
                  </a:ext>
                </a:extLst>
              </a:tr>
              <a:tr h="169228">
                <a:tc>
                  <a:txBody>
                    <a:bodyPr/>
                    <a:lstStyle/>
                    <a:p>
                      <a:r>
                        <a:rPr lang="en-GB" sz="1400" dirty="0"/>
                        <a:t>12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Var_latent_dim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_min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54694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13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Var_latent_dim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_avg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Float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87329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14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Var_latent_dim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_diff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Float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73296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1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454b848f_0_0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94" name="Google Shape;294;g100454b848f_0_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" name="Google Shape;301;p3">
            <a:extLst>
              <a:ext uri="{FF2B5EF4-FFF2-40B4-BE49-F238E27FC236}">
                <a16:creationId xmlns:a16="http://schemas.microsoft.com/office/drawing/2014/main" id="{BA6715F0-024B-195D-D512-7B79F11230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1461" y="1112334"/>
            <a:ext cx="3213023" cy="23166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4239A-2673-EC12-6AD8-4949AE4233DB}"/>
              </a:ext>
            </a:extLst>
          </p:cNvPr>
          <p:cNvSpPr txBox="1"/>
          <p:nvPr/>
        </p:nvSpPr>
        <p:spPr>
          <a:xfrm>
            <a:off x="674419" y="1786200"/>
            <a:ext cx="59028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rgbClr val="FF0000"/>
                </a:solidFill>
              </a:rPr>
              <a:t>Modelling is not always trivial</a:t>
            </a:r>
          </a:p>
          <a:p>
            <a:endParaRPr lang="en-US" sz="2500" dirty="0"/>
          </a:p>
          <a:p>
            <a:pPr marL="285750" indent="-285750">
              <a:buFontTx/>
              <a:buChar char="-"/>
            </a:pPr>
            <a:r>
              <a:rPr lang="en-US" sz="2500" dirty="0"/>
              <a:t>Requires expertise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Bottleneck for the wider use of CP</a:t>
            </a:r>
          </a:p>
          <a:p>
            <a:endParaRPr lang="en-BE" sz="2500" dirty="0">
              <a:solidFill>
                <a:srgbClr val="FF0000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245F045-4D8A-1C03-7F0E-A1B5186BAA1B}"/>
              </a:ext>
            </a:extLst>
          </p:cNvPr>
          <p:cNvSpPr/>
          <p:nvPr/>
        </p:nvSpPr>
        <p:spPr>
          <a:xfrm>
            <a:off x="4447377" y="5308345"/>
            <a:ext cx="2129910" cy="8638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modelling</a:t>
            </a:r>
            <a:endParaRPr lang="en-BE" sz="1800" dirty="0"/>
          </a:p>
        </p:txBody>
      </p:sp>
      <p:pic>
        <p:nvPicPr>
          <p:cNvPr id="10" name="Picture 9" descr="A picture containing sketch, black, black and white, graphics&#10;&#10;Description automatically generated">
            <a:extLst>
              <a:ext uri="{FF2B5EF4-FFF2-40B4-BE49-F238E27FC236}">
                <a16:creationId xmlns:a16="http://schemas.microsoft.com/office/drawing/2014/main" id="{BEE6FDE2-0242-B612-9DE0-473B423B0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176" y="5029233"/>
            <a:ext cx="1265774" cy="1439817"/>
          </a:xfrm>
          <a:prstGeom prst="rect">
            <a:avLst/>
          </a:prstGeom>
        </p:spPr>
      </p:pic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67021E2-364A-6E59-D531-B3DA3F355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714" y="4882628"/>
            <a:ext cx="1586422" cy="1586422"/>
          </a:xfrm>
          <a:prstGeom prst="rect">
            <a:avLst/>
          </a:prstGeom>
        </p:spPr>
      </p:pic>
      <p:sp>
        <p:nvSpPr>
          <p:cNvPr id="12" name="Google Shape;340;p4">
            <a:extLst>
              <a:ext uri="{FF2B5EF4-FFF2-40B4-BE49-F238E27FC236}">
                <a16:creationId xmlns:a16="http://schemas.microsoft.com/office/drawing/2014/main" id="{F4BAE635-A5C2-5BDA-A23E-91644E0DEFA4}"/>
              </a:ext>
            </a:extLst>
          </p:cNvPr>
          <p:cNvSpPr/>
          <p:nvPr/>
        </p:nvSpPr>
        <p:spPr>
          <a:xfrm>
            <a:off x="767269" y="4233568"/>
            <a:ext cx="450001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Constraint Acquisition</a:t>
            </a:r>
            <a:endParaRPr sz="250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3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" name="Google Shape;425;p7">
            <a:extLst>
              <a:ext uri="{FF2B5EF4-FFF2-40B4-BE49-F238E27FC236}">
                <a16:creationId xmlns:a16="http://schemas.microsoft.com/office/drawing/2014/main" id="{F7D55F68-44D6-79CB-90D5-FFE58611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418" y="5355"/>
            <a:ext cx="9035577" cy="77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>
                <a:solidFill>
                  <a:srgbClr val="171512"/>
                </a:solidFill>
              </a:rPr>
              <a:t>Latent Dimensions</a:t>
            </a:r>
            <a:endParaRPr sz="3100" i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86DA29-7079-6340-FBAB-B197E39BD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3874"/>
              </p:ext>
            </p:extLst>
          </p:nvPr>
        </p:nvGraphicFramePr>
        <p:xfrm>
          <a:off x="0" y="0"/>
          <a:ext cx="3129280" cy="508155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05863">
                  <a:extLst>
                    <a:ext uri="{9D8B030D-6E8A-4147-A177-3AD203B41FA5}">
                      <a16:colId xmlns:a16="http://schemas.microsoft.com/office/drawing/2014/main" val="541278680"/>
                    </a:ext>
                  </a:extLst>
                </a:gridCol>
                <a:gridCol w="1757404">
                  <a:extLst>
                    <a:ext uri="{9D8B030D-6E8A-4147-A177-3AD203B41FA5}">
                      <a16:colId xmlns:a16="http://schemas.microsoft.com/office/drawing/2014/main" val="3587934552"/>
                    </a:ext>
                  </a:extLst>
                </a:gridCol>
                <a:gridCol w="966013">
                  <a:extLst>
                    <a:ext uri="{9D8B030D-6E8A-4147-A177-3AD203B41FA5}">
                      <a16:colId xmlns:a16="http://schemas.microsoft.com/office/drawing/2014/main" val="435730895"/>
                    </a:ext>
                  </a:extLst>
                </a:gridCol>
              </a:tblGrid>
              <a:tr h="267022">
                <a:tc>
                  <a:txBody>
                    <a:bodyPr/>
                    <a:lstStyle/>
                    <a:p>
                      <a:r>
                        <a:rPr lang="en-GB" sz="1100" dirty="0"/>
                        <a:t>ID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Name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Type</a:t>
                      </a:r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322740522"/>
                  </a:ext>
                </a:extLst>
              </a:tr>
              <a:tr h="250245">
                <a:tc gridSpan="3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Basic constraint features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 lang="en-BE" sz="1400" dirty="0"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799734807"/>
                  </a:ext>
                </a:extLst>
              </a:tr>
              <a:tr h="250245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Relation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Categ</a:t>
                      </a:r>
                      <a:r>
                        <a:rPr lang="en-GB" sz="1100" dirty="0"/>
                        <a:t>.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410294535"/>
                  </a:ext>
                </a:extLst>
              </a:tr>
              <a:tr h="267022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Arity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Int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028711476"/>
                  </a:ext>
                </a:extLst>
              </a:tr>
              <a:tr h="267022"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Has_constant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Bool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897112715"/>
                  </a:ext>
                </a:extLst>
              </a:tr>
              <a:tr h="267022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Constant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Int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052394499"/>
                  </a:ext>
                </a:extLst>
              </a:tr>
              <a:tr h="36412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Dimension-indices features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855417703"/>
                  </a:ext>
                </a:extLst>
              </a:tr>
              <a:tr h="267022"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err="1"/>
                        <a:t>Var_dim</a:t>
                      </a:r>
                      <a:r>
                        <a:rPr lang="en-GB" sz="1100" baseline="-25000" dirty="0" err="1"/>
                        <a:t>i</a:t>
                      </a:r>
                      <a:r>
                        <a:rPr lang="en-GB" sz="1100" dirty="0" err="1"/>
                        <a:t>_same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Bool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3481581979"/>
                  </a:ext>
                </a:extLst>
              </a:tr>
              <a:tr h="267022">
                <a:tc>
                  <a:txBody>
                    <a:bodyPr/>
                    <a:lstStyle/>
                    <a:p>
                      <a:r>
                        <a:rPr lang="en-GB" sz="1100" dirty="0"/>
                        <a:t>6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err="1"/>
                        <a:t>Var_dim</a:t>
                      </a:r>
                      <a:r>
                        <a:rPr lang="en-GB" sz="1100" baseline="-25000" dirty="0" err="1"/>
                        <a:t>i</a:t>
                      </a:r>
                      <a:r>
                        <a:rPr lang="en-GB" sz="1100" dirty="0" err="1"/>
                        <a:t>_max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Int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225938815"/>
                  </a:ext>
                </a:extLst>
              </a:tr>
              <a:tr h="267022">
                <a:tc>
                  <a:txBody>
                    <a:bodyPr/>
                    <a:lstStyle/>
                    <a:p>
                      <a:r>
                        <a:rPr lang="en-GB" sz="1100" dirty="0"/>
                        <a:t>7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err="1"/>
                        <a:t>Var_dim</a:t>
                      </a:r>
                      <a:r>
                        <a:rPr lang="en-GB" sz="1100" baseline="-25000" dirty="0" err="1"/>
                        <a:t>i</a:t>
                      </a:r>
                      <a:r>
                        <a:rPr lang="en-GB" sz="1100" dirty="0" err="1"/>
                        <a:t>_min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Int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470715119"/>
                  </a:ext>
                </a:extLst>
              </a:tr>
              <a:tr h="267022">
                <a:tc>
                  <a:txBody>
                    <a:bodyPr/>
                    <a:lstStyle/>
                    <a:p>
                      <a:r>
                        <a:rPr lang="en-GB" sz="1100" dirty="0"/>
                        <a:t>8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err="1"/>
                        <a:t>Var_dim</a:t>
                      </a:r>
                      <a:r>
                        <a:rPr lang="en-GB" sz="1100" baseline="-25000" dirty="0" err="1"/>
                        <a:t>i</a:t>
                      </a:r>
                      <a:r>
                        <a:rPr lang="en-GB" sz="1100" dirty="0" err="1"/>
                        <a:t>_avg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Float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163825853"/>
                  </a:ext>
                </a:extLst>
              </a:tr>
              <a:tr h="250245">
                <a:tc>
                  <a:txBody>
                    <a:bodyPr/>
                    <a:lstStyle/>
                    <a:p>
                      <a:r>
                        <a:rPr lang="en-GB" sz="1100" dirty="0"/>
                        <a:t>9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err="1"/>
                        <a:t>Var_dim</a:t>
                      </a:r>
                      <a:r>
                        <a:rPr lang="en-GB" sz="1100" baseline="-25000" dirty="0" err="1"/>
                        <a:t>i</a:t>
                      </a:r>
                      <a:r>
                        <a:rPr lang="en-GB" sz="1100" dirty="0" err="1"/>
                        <a:t>_diff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Float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885477013"/>
                  </a:ext>
                </a:extLst>
              </a:tr>
              <a:tr h="254349">
                <a:tc gridSpan="3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Latent dimension features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299575632"/>
                  </a:ext>
                </a:extLst>
              </a:tr>
              <a:tr h="254349">
                <a:tc>
                  <a:txBody>
                    <a:bodyPr/>
                    <a:lstStyle/>
                    <a:p>
                      <a:r>
                        <a:rPr lang="en-GB" sz="1100" dirty="0"/>
                        <a:t>10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err="1"/>
                        <a:t>Var_latent_dim</a:t>
                      </a:r>
                      <a:r>
                        <a:rPr lang="en-GB" sz="1100" baseline="-25000" dirty="0" err="1"/>
                        <a:t>i</a:t>
                      </a:r>
                      <a:r>
                        <a:rPr lang="en-GB" sz="1100" dirty="0" err="1"/>
                        <a:t>_same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Bool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677535718"/>
                  </a:ext>
                </a:extLst>
              </a:tr>
              <a:tr h="250245">
                <a:tc>
                  <a:txBody>
                    <a:bodyPr/>
                    <a:lstStyle/>
                    <a:p>
                      <a:r>
                        <a:rPr lang="en-GB" sz="1100" dirty="0"/>
                        <a:t>11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err="1"/>
                        <a:t>Var_latent_dim</a:t>
                      </a:r>
                      <a:r>
                        <a:rPr lang="en-GB" sz="1100" baseline="-25000" dirty="0" err="1"/>
                        <a:t>i</a:t>
                      </a:r>
                      <a:r>
                        <a:rPr lang="en-GB" sz="1100" dirty="0" err="1"/>
                        <a:t>_max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Int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3618979264"/>
                  </a:ext>
                </a:extLst>
              </a:tr>
              <a:tr h="250245">
                <a:tc>
                  <a:txBody>
                    <a:bodyPr/>
                    <a:lstStyle/>
                    <a:p>
                      <a:r>
                        <a:rPr lang="en-GB" sz="1100" dirty="0"/>
                        <a:t>12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err="1"/>
                        <a:t>Var_latent_dim</a:t>
                      </a:r>
                      <a:r>
                        <a:rPr lang="en-GB" sz="1100" baseline="-25000" dirty="0" err="1"/>
                        <a:t>i</a:t>
                      </a:r>
                      <a:r>
                        <a:rPr lang="en-GB" sz="1100" dirty="0" err="1"/>
                        <a:t>_min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Int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54694662"/>
                  </a:ext>
                </a:extLst>
              </a:tr>
              <a:tr h="250245">
                <a:tc>
                  <a:txBody>
                    <a:bodyPr/>
                    <a:lstStyle/>
                    <a:p>
                      <a:r>
                        <a:rPr lang="en-GB" sz="1100" dirty="0"/>
                        <a:t>13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err="1"/>
                        <a:t>Var_latent_dim</a:t>
                      </a:r>
                      <a:r>
                        <a:rPr lang="en-GB" sz="1100" baseline="-25000" dirty="0" err="1"/>
                        <a:t>i</a:t>
                      </a:r>
                      <a:r>
                        <a:rPr lang="en-GB" sz="1100" dirty="0" err="1"/>
                        <a:t>_avg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Float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873297525"/>
                  </a:ext>
                </a:extLst>
              </a:tr>
              <a:tr h="250245">
                <a:tc>
                  <a:txBody>
                    <a:bodyPr/>
                    <a:lstStyle/>
                    <a:p>
                      <a:r>
                        <a:rPr lang="en-GB" sz="1100" dirty="0"/>
                        <a:t>14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err="1"/>
                        <a:t>Var_latent_dim</a:t>
                      </a:r>
                      <a:r>
                        <a:rPr lang="en-GB" sz="1100" baseline="-25000" dirty="0" err="1"/>
                        <a:t>i</a:t>
                      </a:r>
                      <a:r>
                        <a:rPr lang="en-GB" sz="1100" dirty="0" err="1"/>
                        <a:t>_diff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Float</a:t>
                      </a:r>
                      <a:endParaRPr lang="en-BE" sz="11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7329618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442751-165F-DD48-745E-897E30F2D80A}"/>
              </a:ext>
            </a:extLst>
          </p:cNvPr>
          <p:cNvSpPr txBox="1"/>
          <p:nvPr/>
        </p:nvSpPr>
        <p:spPr>
          <a:xfrm>
            <a:off x="3386090" y="1111700"/>
            <a:ext cx="3624310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Example: Exam Timetabling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4A2F0-73D6-5054-6BF4-1B887D585D62}"/>
              </a:ext>
            </a:extLst>
          </p:cNvPr>
          <p:cNvSpPr txBox="1"/>
          <p:nvPr/>
        </p:nvSpPr>
        <p:spPr>
          <a:xfrm>
            <a:off x="3386090" y="3184772"/>
            <a:ext cx="8753074" cy="11079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1" indent="-342900" algn="just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sym typeface="Arial"/>
              </a:rPr>
              <a:t>Can be modeled as a 2D array with dimensions 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  <a:sym typeface="Arial"/>
              </a:rPr>
              <a:t>semesters (s)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sym typeface="Arial"/>
              </a:rPr>
              <a:t>and 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  <a:sym typeface="Arial"/>
              </a:rPr>
              <a:t>courses per semester (cps).</a:t>
            </a:r>
          </a:p>
          <a:p>
            <a:pPr marL="342900" lvl="1" indent="-342900" algn="just">
              <a:spcBef>
                <a:spcPts val="0"/>
              </a:spcBef>
              <a:buFontTx/>
              <a:buChar char="-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sym typeface="Arial"/>
              </a:rPr>
              <a:t>Can also be modeled as a vector of 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  <a:sym typeface="Arial"/>
              </a:rPr>
              <a:t>s*cps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sym typeface="Arial"/>
              </a:rPr>
              <a:t>courses</a:t>
            </a:r>
            <a:endParaRPr lang="en-US" sz="2200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08633-D740-41C7-870E-C72725B5D8E4}"/>
              </a:ext>
            </a:extLst>
          </p:cNvPr>
          <p:cNvSpPr txBox="1"/>
          <p:nvPr/>
        </p:nvSpPr>
        <p:spPr>
          <a:xfrm>
            <a:off x="3386090" y="1675770"/>
            <a:ext cx="7910905" cy="116955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Constraints: </a:t>
            </a:r>
          </a:p>
          <a:p>
            <a:pPr marL="457200"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All exams must be in a different slot</a:t>
            </a:r>
          </a:p>
          <a:p>
            <a:pPr marL="457200"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GB" sz="2000" dirty="0">
                <a:solidFill>
                  <a:srgbClr val="FFFFFF"/>
                </a:solidFill>
              </a:rPr>
              <a:t>Exams for courses of same semester must be in different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DFAB5-A888-9103-3156-F04932BF7A84}"/>
              </a:ext>
            </a:extLst>
          </p:cNvPr>
          <p:cNvSpPr txBox="1"/>
          <p:nvPr/>
        </p:nvSpPr>
        <p:spPr>
          <a:xfrm>
            <a:off x="3386090" y="4632219"/>
            <a:ext cx="7910905" cy="109260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1" indent="-342900" algn="just">
              <a:spcBef>
                <a:spcPts val="600"/>
              </a:spcBef>
              <a:buFontTx/>
              <a:buChar char="-"/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The pattern of the second constraint can be easily identified on the first case: applies in each row!</a:t>
            </a:r>
          </a:p>
          <a:p>
            <a:pPr marL="342900" lvl="1" indent="-342900" algn="just">
              <a:spcBef>
                <a:spcPts val="600"/>
              </a:spcBef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In the second case, this dimension is hidden! Need to discover it</a:t>
            </a:r>
          </a:p>
        </p:txBody>
      </p:sp>
    </p:spTree>
    <p:extLst>
      <p:ext uri="{BB962C8B-B14F-4D97-AF65-F5344CB8AC3E}">
        <p14:creationId xmlns:p14="http://schemas.microsoft.com/office/powerpoint/2010/main" val="1611752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F6D79-225F-8E7A-6A9E-7DC9C7DB3F46}"/>
              </a:ext>
            </a:extLst>
          </p:cNvPr>
          <p:cNvSpPr txBox="1"/>
          <p:nvPr/>
        </p:nvSpPr>
        <p:spPr>
          <a:xfrm>
            <a:off x="573400" y="3287905"/>
            <a:ext cx="2636526" cy="40011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Use of probabilities?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FE6DD-64CC-5619-7042-91E3BD5F0AF2}"/>
              </a:ext>
            </a:extLst>
          </p:cNvPr>
          <p:cNvSpPr txBox="1"/>
          <p:nvPr/>
        </p:nvSpPr>
        <p:spPr>
          <a:xfrm>
            <a:off x="573400" y="1832668"/>
            <a:ext cx="6875600" cy="3847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900" b="1" i="1" dirty="0"/>
              <a:t>Use of any classification technique to simulate the Oracle</a:t>
            </a:r>
            <a:endParaRPr lang="en-BE" sz="19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/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2000" dirty="0">
                    <a:solidFill>
                      <a:srgbClr val="FFFFFF"/>
                    </a:solidFill>
                  </a:rPr>
                  <a:t>The oracle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 “classifies” a candidate as a problem constraint or not</a:t>
                </a:r>
                <a:endParaRPr lang="en-BE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  <a:blipFill>
                <a:blip r:embed="rId4"/>
                <a:stretch>
                  <a:fillRect l="-594" t="-2857" b="-228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Using Machine Learning in the Oracle</a:t>
            </a:r>
            <a:endParaRPr lang="en-GB" sz="4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093322-285C-1785-54AD-745E00C6AD0D}"/>
                  </a:ext>
                </a:extLst>
              </p:cNvPr>
              <p:cNvSpPr txBox="1"/>
              <p:nvPr/>
            </p:nvSpPr>
            <p:spPr>
              <a:xfrm>
                <a:off x="3777148" y="3184965"/>
                <a:ext cx="2055434" cy="624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E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093322-285C-1785-54AD-745E00C6A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148" y="3184965"/>
                <a:ext cx="2055434" cy="6240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6515E-6806-C782-D74B-7F643C8EB269}"/>
              </a:ext>
            </a:extLst>
          </p:cNvPr>
          <p:cNvCxnSpPr>
            <a:cxnSpLocks/>
          </p:cNvCxnSpPr>
          <p:nvPr/>
        </p:nvCxnSpPr>
        <p:spPr>
          <a:xfrm flipV="1">
            <a:off x="2761451" y="4107806"/>
            <a:ext cx="1048550" cy="58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10870-8457-0C92-E49D-40DF20996DAA}"/>
                  </a:ext>
                </a:extLst>
              </p:cNvPr>
              <p:cNvSpPr txBox="1"/>
              <p:nvPr/>
            </p:nvSpPr>
            <p:spPr>
              <a:xfrm>
                <a:off x="439920" y="4820548"/>
                <a:ext cx="66744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b="1" dirty="0"/>
                  <a:t>Minimize the </a:t>
                </a:r>
                <a:r>
                  <a:rPr lang="en-GB" sz="1800" b="1" i="1" dirty="0"/>
                  <a:t>expected</a:t>
                </a:r>
                <a:r>
                  <a:rPr lang="en-GB" sz="1800" b="1" dirty="0"/>
                  <a:t> number of queries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lit/>
                      </m:rP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m:rPr>
                        <m:lit/>
                      </m:rP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: number of queries for each constraint when not guided</a:t>
                </a:r>
              </a:p>
              <a:p>
                <a:r>
                  <a:rPr lang="en-GB" sz="1800" i="1" dirty="0"/>
                  <a:t>|Y| </a:t>
                </a:r>
                <a:r>
                  <a:rPr lang="en-GB" sz="1800" dirty="0"/>
                  <a:t>: size of the example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10870-8457-0C92-E49D-40DF20996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20" y="4820548"/>
                <a:ext cx="6674456" cy="1200329"/>
              </a:xfrm>
              <a:prstGeom prst="rect">
                <a:avLst/>
              </a:prstGeom>
              <a:blipFill>
                <a:blip r:embed="rId6"/>
                <a:stretch>
                  <a:fillRect l="-731" t="-3046" b="-710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8FD9A0-221D-984D-3BA7-CC6091D810A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913984" y="3483970"/>
            <a:ext cx="113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">
            <a:extLst>
              <a:ext uri="{FF2B5EF4-FFF2-40B4-BE49-F238E27FC236}">
                <a16:creationId xmlns:a16="http://schemas.microsoft.com/office/drawing/2014/main" id="{69AB52B1-E9EA-F049-7C3F-34B7B811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921" y="3299304"/>
            <a:ext cx="263652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classifier.predict_proba()</a:t>
            </a:r>
            <a:endParaRPr kumimoji="0" lang="en-BE" altLang="en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BE0EC2-B89E-A13E-023F-71B7212CF2D8}"/>
                  </a:ext>
                </a:extLst>
              </p:cNvPr>
              <p:cNvSpPr txBox="1"/>
              <p:nvPr/>
            </p:nvSpPr>
            <p:spPr>
              <a:xfrm>
                <a:off x="1130709" y="2475212"/>
                <a:ext cx="30238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E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BE0EC2-B89E-A13E-023F-71B7212CF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9" y="2475212"/>
                <a:ext cx="3023896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B1B0AE-9D4A-93E8-8591-97DE4E6DA219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810001" y="2676536"/>
            <a:ext cx="113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">
            <a:extLst>
              <a:ext uri="{FF2B5EF4-FFF2-40B4-BE49-F238E27FC236}">
                <a16:creationId xmlns:a16="http://schemas.microsoft.com/office/drawing/2014/main" id="{B8C9FDA0-C625-CCB8-0CCA-527DDC9F7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938" y="2491870"/>
            <a:ext cx="196404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classifier.predict()</a:t>
            </a:r>
            <a:endParaRPr kumimoji="0" lang="en-BE" altLang="en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2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2" grpId="0" animBg="1"/>
      <p:bldP spid="6" grpId="0"/>
      <p:bldP spid="11" grpId="0"/>
      <p:bldP spid="15" grpId="0" animBg="1"/>
      <p:bldP spid="21" grpId="0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F6D79-225F-8E7A-6A9E-7DC9C7DB3F46}"/>
              </a:ext>
            </a:extLst>
          </p:cNvPr>
          <p:cNvSpPr txBox="1"/>
          <p:nvPr/>
        </p:nvSpPr>
        <p:spPr>
          <a:xfrm>
            <a:off x="573400" y="3287905"/>
            <a:ext cx="2636526" cy="40011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Use of probabilities?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FE6DD-64CC-5619-7042-91E3BD5F0AF2}"/>
              </a:ext>
            </a:extLst>
          </p:cNvPr>
          <p:cNvSpPr txBox="1"/>
          <p:nvPr/>
        </p:nvSpPr>
        <p:spPr>
          <a:xfrm>
            <a:off x="573400" y="1832668"/>
            <a:ext cx="6875600" cy="3847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900" b="1" i="1" dirty="0"/>
              <a:t>Use of any classification technique to simulate the Oracle</a:t>
            </a:r>
            <a:endParaRPr lang="en-BE" sz="19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/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2000" dirty="0">
                    <a:solidFill>
                      <a:srgbClr val="FFFFFF"/>
                    </a:solidFill>
                  </a:rPr>
                  <a:t>The oracle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 “classifies” a candidate as a problem constraint or not</a:t>
                </a:r>
                <a:endParaRPr lang="en-BE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1ABD4F-365C-898D-9217-8FC4E8E1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0" y="1109837"/>
                <a:ext cx="8180074" cy="400110"/>
              </a:xfrm>
              <a:prstGeom prst="rect">
                <a:avLst/>
              </a:prstGeom>
              <a:blipFill>
                <a:blip r:embed="rId4"/>
                <a:stretch>
                  <a:fillRect l="-594" t="-2857" b="-2285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Using Machine Learning in the Oracle</a:t>
            </a:r>
            <a:endParaRPr lang="en-GB" sz="4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093322-285C-1785-54AD-745E00C6AD0D}"/>
                  </a:ext>
                </a:extLst>
              </p:cNvPr>
              <p:cNvSpPr txBox="1"/>
              <p:nvPr/>
            </p:nvSpPr>
            <p:spPr>
              <a:xfrm>
                <a:off x="3777148" y="3184965"/>
                <a:ext cx="2111540" cy="624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E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093322-285C-1785-54AD-745E00C6A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148" y="3184965"/>
                <a:ext cx="2111540" cy="6240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6515E-6806-C782-D74B-7F643C8EB269}"/>
              </a:ext>
            </a:extLst>
          </p:cNvPr>
          <p:cNvCxnSpPr>
            <a:cxnSpLocks/>
          </p:cNvCxnSpPr>
          <p:nvPr/>
        </p:nvCxnSpPr>
        <p:spPr>
          <a:xfrm flipV="1">
            <a:off x="2761451" y="4107806"/>
            <a:ext cx="1048550" cy="58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8FD9A0-221D-984D-3BA7-CC6091D810A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913984" y="3483970"/>
            <a:ext cx="113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">
            <a:extLst>
              <a:ext uri="{FF2B5EF4-FFF2-40B4-BE49-F238E27FC236}">
                <a16:creationId xmlns:a16="http://schemas.microsoft.com/office/drawing/2014/main" id="{69AB52B1-E9EA-F049-7C3F-34B7B811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921" y="3299304"/>
            <a:ext cx="263652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classifier.predict_proba()</a:t>
            </a:r>
            <a:endParaRPr kumimoji="0" lang="en-BE" altLang="en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BE0EC2-B89E-A13E-023F-71B7212CF2D8}"/>
                  </a:ext>
                </a:extLst>
              </p:cNvPr>
              <p:cNvSpPr txBox="1"/>
              <p:nvPr/>
            </p:nvSpPr>
            <p:spPr>
              <a:xfrm>
                <a:off x="1130709" y="2475212"/>
                <a:ext cx="30238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E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BE0EC2-B89E-A13E-023F-71B7212CF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9" y="2475212"/>
                <a:ext cx="3023896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B1B0AE-9D4A-93E8-8591-97DE4E6DA219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810001" y="2676536"/>
            <a:ext cx="113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">
            <a:extLst>
              <a:ext uri="{FF2B5EF4-FFF2-40B4-BE49-F238E27FC236}">
                <a16:creationId xmlns:a16="http://schemas.microsoft.com/office/drawing/2014/main" id="{B8C9FDA0-C625-CCB8-0CCA-527DDC9F7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938" y="2491870"/>
            <a:ext cx="196404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classifier.predict()</a:t>
            </a:r>
            <a:endParaRPr kumimoji="0" lang="en-BE" altLang="en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40CC1A-215E-7DE6-4F1A-D9F1FFA23B85}"/>
                  </a:ext>
                </a:extLst>
              </p:cNvPr>
              <p:cNvSpPr txBox="1"/>
              <p:nvPr/>
            </p:nvSpPr>
            <p:spPr>
              <a:xfrm>
                <a:off x="439920" y="4820548"/>
                <a:ext cx="66744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b="1" dirty="0"/>
                  <a:t>Minimize the </a:t>
                </a:r>
                <a:r>
                  <a:rPr lang="en-GB" sz="1800" b="1" i="1" dirty="0"/>
                  <a:t>expected</a:t>
                </a:r>
                <a:r>
                  <a:rPr lang="en-GB" sz="1800" b="1" dirty="0"/>
                  <a:t> number of queries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lit/>
                      </m:rP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m:rPr>
                        <m:lit/>
                      </m:rP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: number of queries for each constraint when not guided</a:t>
                </a:r>
              </a:p>
              <a:p>
                <a:r>
                  <a:rPr lang="en-GB" sz="1800" i="1" dirty="0"/>
                  <a:t>|Y| </a:t>
                </a:r>
                <a:r>
                  <a:rPr lang="en-GB" sz="1800" dirty="0"/>
                  <a:t>: size of the example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40CC1A-215E-7DE6-4F1A-D9F1FFA2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20" y="4820548"/>
                <a:ext cx="6674456" cy="1200329"/>
              </a:xfrm>
              <a:prstGeom prst="rect">
                <a:avLst/>
              </a:prstGeom>
              <a:blipFill>
                <a:blip r:embed="rId8"/>
                <a:stretch>
                  <a:fillRect l="-731" t="-3046" b="-710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D097E78-DCFE-62BD-ECE6-C5182F4F782B}"/>
              </a:ext>
            </a:extLst>
          </p:cNvPr>
          <p:cNvSpPr txBox="1"/>
          <p:nvPr/>
        </p:nvSpPr>
        <p:spPr>
          <a:xfrm>
            <a:off x="3209926" y="3688015"/>
            <a:ext cx="7480521" cy="147732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</a:pPr>
            <a:r>
              <a:rPr lang="en-GB" sz="2000" dirty="0">
                <a:solidFill>
                  <a:srgbClr val="FFFFFF"/>
                </a:solidFill>
                <a:sym typeface="Arial"/>
              </a:rPr>
              <a:t>- Using predicted probabilities instead of class works way better!! </a:t>
            </a:r>
          </a:p>
          <a:p>
            <a:pPr lvl="1" algn="just">
              <a:spcBef>
                <a:spcPts val="600"/>
              </a:spcBef>
            </a:pPr>
            <a:r>
              <a:rPr lang="en-GB" sz="2000" dirty="0">
                <a:solidFill>
                  <a:srgbClr val="FFFFFF"/>
                </a:solidFill>
              </a:rPr>
              <a:t>- </a:t>
            </a:r>
            <a:r>
              <a:rPr lang="en-GB" sz="2000" dirty="0">
                <a:solidFill>
                  <a:srgbClr val="FFFFFF"/>
                </a:solidFill>
                <a:sym typeface="Arial"/>
              </a:rPr>
              <a:t>Assuming that a candidate is a constraint of the problem even if the probability is less than 50% (but above the threshold)</a:t>
            </a:r>
          </a:p>
          <a:p>
            <a:pPr lvl="1" algn="just">
              <a:spcBef>
                <a:spcPts val="600"/>
              </a:spcBef>
            </a:pPr>
            <a:r>
              <a:rPr lang="en-GB" sz="2000" dirty="0">
                <a:solidFill>
                  <a:srgbClr val="FFFFFF"/>
                </a:solidFill>
              </a:rPr>
              <a:t>- Threshold defined to minimize number of queries!</a:t>
            </a:r>
          </a:p>
        </p:txBody>
      </p:sp>
    </p:spTree>
    <p:extLst>
      <p:ext uri="{BB962C8B-B14F-4D97-AF65-F5344CB8AC3E}">
        <p14:creationId xmlns:p14="http://schemas.microsoft.com/office/powerpoint/2010/main" val="72420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2" grpId="0" animBg="1"/>
      <p:bldP spid="6" grpId="0"/>
      <p:bldP spid="15" grpId="0" animBg="1"/>
      <p:bldP spid="21" grpId="0"/>
      <p:bldP spid="23" grpId="0" animBg="1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Using Machine Learning in the Oracle</a:t>
            </a:r>
            <a:endParaRPr lang="en-GB" sz="4000" i="1" dirty="0"/>
          </a:p>
        </p:txBody>
      </p:sp>
      <p:pic>
        <p:nvPicPr>
          <p:cNvPr id="31" name="Picture 30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149C22AD-3353-ED8D-2785-E7528895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0" y="1482477"/>
            <a:ext cx="12035340" cy="2535096"/>
          </a:xfrm>
          <a:prstGeom prst="rect">
            <a:avLst/>
          </a:prstGeom>
        </p:spPr>
      </p:pic>
      <p:sp>
        <p:nvSpPr>
          <p:cNvPr id="512" name="TextBox 511">
            <a:extLst>
              <a:ext uri="{FF2B5EF4-FFF2-40B4-BE49-F238E27FC236}">
                <a16:creationId xmlns:a16="http://schemas.microsoft.com/office/drawing/2014/main" id="{62D37CE4-22E4-A310-3440-A94FD928F11F}"/>
              </a:ext>
            </a:extLst>
          </p:cNvPr>
          <p:cNvSpPr txBox="1"/>
          <p:nvPr/>
        </p:nvSpPr>
        <p:spPr>
          <a:xfrm>
            <a:off x="156660" y="4784431"/>
            <a:ext cx="120353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500" b="1" dirty="0">
                <a:solidFill>
                  <a:schemeClr val="bg2">
                    <a:lumMod val="25000"/>
                  </a:schemeClr>
                </a:solidFill>
              </a:rPr>
              <a:t>Statistical ML learns the structure implicitly, </a:t>
            </a:r>
          </a:p>
          <a:p>
            <a:pPr algn="ctr"/>
            <a:r>
              <a:rPr lang="en-GB" sz="3500" b="1" dirty="0">
                <a:solidFill>
                  <a:schemeClr val="bg2">
                    <a:lumMod val="25000"/>
                  </a:schemeClr>
                </a:solidFill>
              </a:rPr>
              <a:t>query-based learning makes it explicit</a:t>
            </a:r>
            <a:endParaRPr lang="en-BE" sz="35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85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Using Machine Learning in the Oracle</a:t>
            </a:r>
            <a:endParaRPr lang="en-GB" sz="4000" i="1" dirty="0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62D37CE4-22E4-A310-3440-A94FD928F11F}"/>
              </a:ext>
            </a:extLst>
          </p:cNvPr>
          <p:cNvSpPr txBox="1"/>
          <p:nvPr/>
        </p:nvSpPr>
        <p:spPr>
          <a:xfrm>
            <a:off x="156660" y="4784431"/>
            <a:ext cx="120353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500" b="1" dirty="0">
                <a:solidFill>
                  <a:schemeClr val="bg2">
                    <a:lumMod val="25000"/>
                  </a:schemeClr>
                </a:solidFill>
              </a:rPr>
              <a:t>Guiding using predictions from ML reduces the </a:t>
            </a:r>
            <a:r>
              <a:rPr lang="en-GB" sz="3500" b="1" dirty="0" err="1">
                <a:solidFill>
                  <a:schemeClr val="bg2">
                    <a:lumMod val="25000"/>
                  </a:schemeClr>
                </a:solidFill>
              </a:rPr>
              <a:t>querys</a:t>
            </a:r>
            <a:r>
              <a:rPr lang="en-GB" sz="3500" b="1" dirty="0">
                <a:solidFill>
                  <a:schemeClr val="bg2">
                    <a:lumMod val="25000"/>
                  </a:schemeClr>
                </a:solidFill>
              </a:rPr>
              <a:t> up to 70%</a:t>
            </a:r>
            <a:endParaRPr lang="en-BE" sz="3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C90D281-2B07-5D23-C873-395A41807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080410"/>
              </p:ext>
            </p:extLst>
          </p:nvPr>
        </p:nvGraphicFramePr>
        <p:xfrm>
          <a:off x="3026116" y="1201722"/>
          <a:ext cx="6139768" cy="3173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733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FE6DD-64CC-5619-7042-91E3BD5F0AF2}"/>
              </a:ext>
            </a:extLst>
          </p:cNvPr>
          <p:cNvSpPr txBox="1"/>
          <p:nvPr/>
        </p:nvSpPr>
        <p:spPr>
          <a:xfrm>
            <a:off x="573400" y="1832668"/>
            <a:ext cx="3113353" cy="3847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900" b="1" i="1" dirty="0"/>
              <a:t>Nurse rostering problem:</a:t>
            </a:r>
            <a:endParaRPr lang="en-BE" sz="19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ABD4F-365C-898D-9217-8FC4E8E164D2}"/>
              </a:ext>
            </a:extLst>
          </p:cNvPr>
          <p:cNvSpPr txBox="1"/>
          <p:nvPr/>
        </p:nvSpPr>
        <p:spPr>
          <a:xfrm>
            <a:off x="573400" y="1109836"/>
            <a:ext cx="9035578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Most CA methods learn the model only of the given instance of the problem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Another Limitation</a:t>
            </a:r>
            <a:endParaRPr lang="en-GB" sz="4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10870-8457-0C92-E49D-40DF20996DAA}"/>
              </a:ext>
            </a:extLst>
          </p:cNvPr>
          <p:cNvSpPr txBox="1"/>
          <p:nvPr/>
        </p:nvSpPr>
        <p:spPr>
          <a:xfrm>
            <a:off x="629934" y="4103083"/>
            <a:ext cx="667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What if the instance changes?</a:t>
            </a:r>
          </a:p>
          <a:p>
            <a:r>
              <a:rPr lang="en-GB" sz="1800" dirty="0"/>
              <a:t>-   If the number of nurses changes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If we want to schedule on different timeframe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CD1B9E-9112-B1EE-72FD-AE387D555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62" y="1696852"/>
            <a:ext cx="5172075" cy="2219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7B9393-3D52-73A8-3182-C59245CEBF4F}"/>
              </a:ext>
            </a:extLst>
          </p:cNvPr>
          <p:cNvSpPr txBox="1"/>
          <p:nvPr/>
        </p:nvSpPr>
        <p:spPr>
          <a:xfrm>
            <a:off x="1937871" y="5458628"/>
            <a:ext cx="667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We will need to learn again the constraints for the new instance!!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2640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11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ABD4F-365C-898D-9217-8FC4E8E164D2}"/>
              </a:ext>
            </a:extLst>
          </p:cNvPr>
          <p:cNvSpPr txBox="1"/>
          <p:nvPr/>
        </p:nvSpPr>
        <p:spPr>
          <a:xfrm>
            <a:off x="573400" y="1109836"/>
            <a:ext cx="9035578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Most CA methods learn the model only of the given instance of the problem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Another Limitation</a:t>
            </a:r>
            <a:endParaRPr lang="en-GB" sz="40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AF77D7-C9AB-6642-4BF0-5E7E64DA58AE}"/>
              </a:ext>
            </a:extLst>
          </p:cNvPr>
          <p:cNvSpPr txBox="1"/>
          <p:nvPr/>
        </p:nvSpPr>
        <p:spPr>
          <a:xfrm>
            <a:off x="573400" y="1773467"/>
            <a:ext cx="2823337" cy="40011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b="1" dirty="0">
                <a:solidFill>
                  <a:srgbClr val="FFFFFF"/>
                </a:solidFill>
                <a:sym typeface="Arial"/>
              </a:rPr>
              <a:t>Can we generalize?</a:t>
            </a:r>
            <a:endParaRPr lang="en-GB" sz="2000" b="1" dirty="0">
              <a:solidFill>
                <a:srgbClr val="FFFFFF"/>
              </a:solidFill>
            </a:endParaRPr>
          </a:p>
        </p:txBody>
      </p:sp>
      <p:pic>
        <p:nvPicPr>
          <p:cNvPr id="8" name="Picture 7" descr="A screenshot of a diagram&#10;&#10;Description automatically generated">
            <a:extLst>
              <a:ext uri="{FF2B5EF4-FFF2-40B4-BE49-F238E27FC236}">
                <a16:creationId xmlns:a16="http://schemas.microsoft.com/office/drawing/2014/main" id="{927EA90C-EAE2-248F-41D7-164D3A3C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190" y="2666051"/>
            <a:ext cx="7624521" cy="39995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3D5CA-2CA5-4646-F9F7-75C4E4153847}"/>
              </a:ext>
            </a:extLst>
          </p:cNvPr>
          <p:cNvSpPr txBox="1"/>
          <p:nvPr/>
        </p:nvSpPr>
        <p:spPr>
          <a:xfrm>
            <a:off x="3757315" y="1773467"/>
            <a:ext cx="7996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Each instance is defined through a set of parameters (e.g. nurses, number of days for the schedule etc.). Can we generalize the learned constraints to different parameters?</a:t>
            </a: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3759114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85290CE-6550-EF7A-CE6F-3B2385FD6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524" y="3286853"/>
            <a:ext cx="4659112" cy="3392284"/>
          </a:xfrm>
          <a:prstGeom prst="rect">
            <a:avLst/>
          </a:prstGeom>
        </p:spPr>
      </p:pic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ABD4F-365C-898D-9217-8FC4E8E164D2}"/>
              </a:ext>
            </a:extLst>
          </p:cNvPr>
          <p:cNvSpPr txBox="1"/>
          <p:nvPr/>
        </p:nvSpPr>
        <p:spPr>
          <a:xfrm>
            <a:off x="573400" y="1109836"/>
            <a:ext cx="3176797" cy="13234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A CSP consists of: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A set of variables X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Their domains D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FFFFFF"/>
                </a:solidFill>
              </a:rPr>
              <a:t>A set of constraints C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Generalizing learned constraint models</a:t>
            </a:r>
            <a:endParaRPr lang="en-GB" sz="4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D6463-B3E6-B252-1E0D-B05EB58AE115}"/>
              </a:ext>
            </a:extLst>
          </p:cNvPr>
          <p:cNvSpPr txBox="1"/>
          <p:nvPr/>
        </p:nvSpPr>
        <p:spPr>
          <a:xfrm>
            <a:off x="4288874" y="1109836"/>
            <a:ext cx="3338842" cy="7078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b="1" dirty="0">
                <a:solidFill>
                  <a:srgbClr val="FFFFFF"/>
                </a:solidFill>
                <a:sym typeface="Arial"/>
              </a:rPr>
              <a:t>We need to generalize all for a different instance</a:t>
            </a:r>
            <a:endParaRPr lang="en-GB" sz="2000" b="1" dirty="0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4FA6F-A476-981C-9FF0-12B69AF89644}"/>
              </a:ext>
            </a:extLst>
          </p:cNvPr>
          <p:cNvSpPr txBox="1"/>
          <p:nvPr/>
        </p:nvSpPr>
        <p:spPr>
          <a:xfrm>
            <a:off x="447415" y="3447021"/>
            <a:ext cx="54039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/>
              <a:t>1. Extended list of parameters to capture combinations of them</a:t>
            </a:r>
            <a:endParaRPr lang="en-BE" sz="1700" b="1" dirty="0"/>
          </a:p>
        </p:txBody>
      </p:sp>
      <p:pic>
        <p:nvPicPr>
          <p:cNvPr id="29" name="Picture 28" descr="A screenshot of a list of parameters&#10;&#10;Description automatically generated">
            <a:extLst>
              <a:ext uri="{FF2B5EF4-FFF2-40B4-BE49-F238E27FC236}">
                <a16:creationId xmlns:a16="http://schemas.microsoft.com/office/drawing/2014/main" id="{94378F54-2036-3D9C-6B57-EEA3C9767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097" y="1018549"/>
            <a:ext cx="1914361" cy="191436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32F0B3E-8D56-1C13-8AE4-F143B6FF0FE9}"/>
              </a:ext>
            </a:extLst>
          </p:cNvPr>
          <p:cNvSpPr txBox="1"/>
          <p:nvPr/>
        </p:nvSpPr>
        <p:spPr>
          <a:xfrm>
            <a:off x="5599703" y="2413638"/>
            <a:ext cx="3236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dirty="0"/>
              <a:t>Based on the set of parameters</a:t>
            </a:r>
            <a:endParaRPr lang="en-BE" sz="1700" dirty="0"/>
          </a:p>
        </p:txBody>
      </p:sp>
      <p:cxnSp>
        <p:nvCxnSpPr>
          <p:cNvPr id="518" name="Connector: Elbow 517">
            <a:extLst>
              <a:ext uri="{FF2B5EF4-FFF2-40B4-BE49-F238E27FC236}">
                <a16:creationId xmlns:a16="http://schemas.microsoft.com/office/drawing/2014/main" id="{43504477-1550-2CD5-0039-2EF65ACD24EE}"/>
              </a:ext>
            </a:extLst>
          </p:cNvPr>
          <p:cNvCxnSpPr/>
          <p:nvPr/>
        </p:nvCxnSpPr>
        <p:spPr>
          <a:xfrm>
            <a:off x="6238240" y="1975729"/>
            <a:ext cx="2519680" cy="310271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4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Generalizing learned constraint models</a:t>
            </a:r>
            <a:endParaRPr lang="en-GB" sz="40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B4B61-18A9-8B47-4B8D-F06E3DFE8045}"/>
              </a:ext>
            </a:extLst>
          </p:cNvPr>
          <p:cNvSpPr txBox="1"/>
          <p:nvPr/>
        </p:nvSpPr>
        <p:spPr>
          <a:xfrm>
            <a:off x="300538" y="1158571"/>
            <a:ext cx="54039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/>
              <a:t>2. Recognize parameters that are affecting the variables and their domains</a:t>
            </a:r>
            <a:endParaRPr lang="en-BE" sz="1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9BD2B-BB4D-2CCF-6F7B-1E9947926EE2}"/>
              </a:ext>
            </a:extLst>
          </p:cNvPr>
          <p:cNvSpPr txBox="1"/>
          <p:nvPr/>
        </p:nvSpPr>
        <p:spPr>
          <a:xfrm>
            <a:off x="559370" y="1859206"/>
            <a:ext cx="4886274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dirty="0"/>
              <a:t>Replace:</a:t>
            </a:r>
          </a:p>
          <a:p>
            <a:pPr marL="285750" indent="-285750">
              <a:buFontTx/>
              <a:buChar char="-"/>
            </a:pPr>
            <a:r>
              <a:rPr lang="en-GB" sz="1700" dirty="0"/>
              <a:t>Dimensions of variables matrix</a:t>
            </a:r>
          </a:p>
          <a:p>
            <a:pPr marL="285750" indent="-285750">
              <a:buFontTx/>
              <a:buChar char="-"/>
            </a:pPr>
            <a:r>
              <a:rPr lang="en-GB" sz="1700" dirty="0"/>
              <a:t>Lower and upper bound of domains</a:t>
            </a:r>
          </a:p>
          <a:p>
            <a:endParaRPr lang="en-GB" sz="1700" dirty="0"/>
          </a:p>
          <a:p>
            <a:r>
              <a:rPr lang="en-GB" sz="1700" dirty="0"/>
              <a:t>With named parameters that correspond to them</a:t>
            </a:r>
            <a:endParaRPr lang="en-BE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A5567-EF02-DC27-A9FC-C0DF8839D794}"/>
              </a:ext>
            </a:extLst>
          </p:cNvPr>
          <p:cNvSpPr txBox="1"/>
          <p:nvPr/>
        </p:nvSpPr>
        <p:spPr>
          <a:xfrm>
            <a:off x="4416161" y="3530356"/>
            <a:ext cx="3176797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E.g. for Nurse rostering</a:t>
            </a:r>
            <a:endParaRPr lang="en-BE" sz="2000" dirty="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8A3E353-20A0-2DF1-C442-E377CF3B8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07" y="3997016"/>
            <a:ext cx="3774440" cy="2650434"/>
          </a:xfrm>
          <a:prstGeom prst="rect">
            <a:avLst/>
          </a:prstGeom>
        </p:spPr>
      </p:pic>
      <p:pic>
        <p:nvPicPr>
          <p:cNvPr id="8" name="Picture 7" descr="A close-up of a document&#10;&#10;Description automatically generated">
            <a:extLst>
              <a:ext uri="{FF2B5EF4-FFF2-40B4-BE49-F238E27FC236}">
                <a16:creationId xmlns:a16="http://schemas.microsoft.com/office/drawing/2014/main" id="{85C205F9-9840-5741-67F9-39D128DEC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59" y="4530809"/>
            <a:ext cx="1818522" cy="21166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BF7CD6-28E6-8485-D6AF-710BB849DF3C}"/>
              </a:ext>
            </a:extLst>
          </p:cNvPr>
          <p:cNvCxnSpPr/>
          <p:nvPr/>
        </p:nvCxnSpPr>
        <p:spPr>
          <a:xfrm>
            <a:off x="5090160" y="5589129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4C97A5-2484-6A3A-71E4-5DE782F63E35}"/>
              </a:ext>
            </a:extLst>
          </p:cNvPr>
          <p:cNvSpPr txBox="1"/>
          <p:nvPr/>
        </p:nvSpPr>
        <p:spPr>
          <a:xfrm>
            <a:off x="5479416" y="527641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Generalize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3632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Generalizing learned constraint models</a:t>
            </a:r>
            <a:endParaRPr lang="en-GB" sz="40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B4B61-18A9-8B47-4B8D-F06E3DFE8045}"/>
              </a:ext>
            </a:extLst>
          </p:cNvPr>
          <p:cNvSpPr txBox="1"/>
          <p:nvPr/>
        </p:nvSpPr>
        <p:spPr>
          <a:xfrm>
            <a:off x="300538" y="1158571"/>
            <a:ext cx="54039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/>
              <a:t>3. Generalize the set of constraints C</a:t>
            </a:r>
            <a:endParaRPr lang="en-BE" sz="17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B3EE5-35AD-0A0D-8D80-45ED95A4B77F}"/>
              </a:ext>
            </a:extLst>
          </p:cNvPr>
          <p:cNvSpPr txBox="1"/>
          <p:nvPr/>
        </p:nvSpPr>
        <p:spPr>
          <a:xfrm>
            <a:off x="1357528" y="1739101"/>
            <a:ext cx="3176797" cy="7078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Not a simple replacement task!!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FEBBA-E3D6-94CE-EF60-37565B4C1C5F}"/>
              </a:ext>
            </a:extLst>
          </p:cNvPr>
          <p:cNvSpPr txBox="1"/>
          <p:nvPr/>
        </p:nvSpPr>
        <p:spPr>
          <a:xfrm>
            <a:off x="6012429" y="1901407"/>
            <a:ext cx="2910579" cy="10156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b="1" dirty="0">
                <a:solidFill>
                  <a:srgbClr val="FFFFFF"/>
                </a:solidFill>
                <a:sym typeface="Arial"/>
              </a:rPr>
              <a:t>But we have already a way to detect patterns in sets of constraints</a:t>
            </a:r>
            <a:endParaRPr lang="en-GB" sz="2000" b="1" dirty="0">
              <a:solidFill>
                <a:srgbClr val="FFFFFF"/>
              </a:solidFill>
            </a:endParaRPr>
          </a:p>
        </p:txBody>
      </p:sp>
      <p:pic>
        <p:nvPicPr>
          <p:cNvPr id="7" name="Picture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D24FDC15-54E7-7F86-A58C-7A302C142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0" y="3632379"/>
            <a:ext cx="12035340" cy="253509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81C00-0AD5-29E4-77C0-CBDCB934A787}"/>
              </a:ext>
            </a:extLst>
          </p:cNvPr>
          <p:cNvCxnSpPr/>
          <p:nvPr/>
        </p:nvCxnSpPr>
        <p:spPr>
          <a:xfrm flipH="1">
            <a:off x="6096000" y="3078480"/>
            <a:ext cx="589280" cy="350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3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4"/>
          <p:cNvGrpSpPr/>
          <p:nvPr/>
        </p:nvGrpSpPr>
        <p:grpSpPr>
          <a:xfrm rot="1336341">
            <a:off x="4850497" y="4294762"/>
            <a:ext cx="2037786" cy="1370157"/>
            <a:chOff x="-15625" y="65453"/>
            <a:chExt cx="1831095" cy="1244752"/>
          </a:xfrm>
        </p:grpSpPr>
        <p:sp>
          <p:nvSpPr>
            <p:cNvPr id="315" name="Google Shape;315;p4"/>
            <p:cNvSpPr/>
            <p:nvPr/>
          </p:nvSpPr>
          <p:spPr>
            <a:xfrm rot="-6795356">
              <a:off x="175627" y="441356"/>
              <a:ext cx="629651" cy="83106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2"/>
            </a:solidFill>
            <a:ln w="139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 txBox="1"/>
            <p:nvPr/>
          </p:nvSpPr>
          <p:spPr>
            <a:xfrm rot="-1395356">
              <a:off x="180631" y="677724"/>
              <a:ext cx="720880" cy="31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entury Schoolbook"/>
                <a:buNone/>
              </a:pPr>
              <a:r>
                <a:rPr lang="en-US" sz="1300" i="0" u="none" strike="noStrike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Century Schoolbook"/>
                  <a:cs typeface="Century Schoolbook"/>
                  <a:sym typeface="Century Schoolbook"/>
                </a:rPr>
                <a:t>Queries</a:t>
              </a: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 rot="4063137">
              <a:off x="996769" y="98788"/>
              <a:ext cx="629651" cy="83106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2"/>
            </a:solidFill>
            <a:ln w="139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 txBox="1"/>
            <p:nvPr/>
          </p:nvSpPr>
          <p:spPr>
            <a:xfrm rot="-1336863">
              <a:off x="900174" y="377799"/>
              <a:ext cx="720880" cy="31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entury Schoolbook"/>
                <a:buNone/>
              </a:pPr>
              <a:r>
                <a:rPr lang="en-US" sz="1300" i="0" u="none" strike="noStrike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Century Schoolbook"/>
                  <a:cs typeface="Century Schoolbook"/>
                  <a:sym typeface="Century Schoolbook"/>
                </a:rPr>
                <a:t>Answers</a:t>
              </a: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9" name="Google Shape;3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0832" y="4645260"/>
            <a:ext cx="1033928" cy="13561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4"/>
          <p:cNvGrpSpPr/>
          <p:nvPr/>
        </p:nvGrpSpPr>
        <p:grpSpPr>
          <a:xfrm>
            <a:off x="4839157" y="5394342"/>
            <a:ext cx="2013508" cy="650790"/>
            <a:chOff x="0" y="0"/>
            <a:chExt cx="2013508" cy="650790"/>
          </a:xfrm>
        </p:grpSpPr>
        <p:sp>
          <p:nvSpPr>
            <p:cNvPr id="322" name="Google Shape;322;p4"/>
            <p:cNvSpPr/>
            <p:nvPr/>
          </p:nvSpPr>
          <p:spPr>
            <a:xfrm>
              <a:off x="0" y="0"/>
              <a:ext cx="2013508" cy="650790"/>
            </a:xfrm>
            <a:prstGeom prst="lef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165176" y="184424"/>
              <a:ext cx="1689066" cy="325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 txBox="1"/>
            <p:nvPr/>
          </p:nvSpPr>
          <p:spPr>
            <a:xfrm>
              <a:off x="165176" y="184424"/>
              <a:ext cx="1689066" cy="325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1750" rIns="0" bIns="11175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100"/>
              </a:pPr>
              <a:r>
                <a:rPr lang="en-US" sz="1300" i="0" u="none" strike="noStrik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Century Schoolbook"/>
                  <a:cs typeface="Century Schoolbook"/>
                  <a:sym typeface="Century Schoolbook"/>
                </a:rPr>
                <a:t>CSP Model</a:t>
              </a:r>
            </a:p>
          </p:txBody>
        </p:sp>
      </p:grpSp>
      <p:pic>
        <p:nvPicPr>
          <p:cNvPr id="330" name="Google Shape;3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0999" y="2026115"/>
            <a:ext cx="953593" cy="126883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"/>
          <p:cNvSpPr/>
          <p:nvPr/>
        </p:nvSpPr>
        <p:spPr>
          <a:xfrm>
            <a:off x="3387394" y="1199408"/>
            <a:ext cx="82014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Passive acquisition: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Using existing data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3387394" y="3893350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(Inter)active acquisition: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Interact with the user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"/>
          <p:cNvSpPr txBox="1">
            <a:spLocks noGrp="1"/>
          </p:cNvSpPr>
          <p:nvPr>
            <p:ph type="title"/>
          </p:nvPr>
        </p:nvSpPr>
        <p:spPr>
          <a:xfrm>
            <a:off x="0" y="5354"/>
            <a:ext cx="11296996" cy="10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Introduction </a:t>
            </a:r>
            <a:r>
              <a:rPr lang="en-US" sz="4400" dirty="0">
                <a:solidFill>
                  <a:srgbClr val="171512"/>
                </a:solidFill>
              </a:rPr>
              <a:t>(4/4)</a:t>
            </a:r>
            <a:br>
              <a:rPr lang="en-US" dirty="0"/>
            </a:br>
            <a:endParaRPr sz="2700" dirty="0">
              <a:solidFill>
                <a:srgbClr val="171512"/>
              </a:solidFill>
            </a:endParaRPr>
          </a:p>
        </p:txBody>
      </p:sp>
      <p:sp>
        <p:nvSpPr>
          <p:cNvPr id="347" name="Google Shape;347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" name="Picture 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9D7BC50-BFCC-ED8F-47D5-65AA09D0A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100" y="2022196"/>
            <a:ext cx="1280833" cy="1280833"/>
          </a:xfrm>
          <a:prstGeom prst="rect">
            <a:avLst/>
          </a:prstGeom>
        </p:spPr>
      </p:pic>
      <p:pic>
        <p:nvPicPr>
          <p:cNvPr id="3" name="Picture 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2588BA2-4046-2E71-716D-73C90A97C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101" y="4624909"/>
            <a:ext cx="1280833" cy="1280833"/>
          </a:xfrm>
          <a:prstGeom prst="rect">
            <a:avLst/>
          </a:prstGeom>
        </p:spPr>
      </p:pic>
      <p:grpSp>
        <p:nvGrpSpPr>
          <p:cNvPr id="7" name="Google Shape;321;p4">
            <a:extLst>
              <a:ext uri="{FF2B5EF4-FFF2-40B4-BE49-F238E27FC236}">
                <a16:creationId xmlns:a16="http://schemas.microsoft.com/office/drawing/2014/main" id="{D4D0E6AC-43AB-6787-7D88-4C67959B19CE}"/>
              </a:ext>
            </a:extLst>
          </p:cNvPr>
          <p:cNvGrpSpPr/>
          <p:nvPr/>
        </p:nvGrpSpPr>
        <p:grpSpPr>
          <a:xfrm>
            <a:off x="4835659" y="2785281"/>
            <a:ext cx="2013508" cy="650790"/>
            <a:chOff x="0" y="0"/>
            <a:chExt cx="2013508" cy="650790"/>
          </a:xfrm>
        </p:grpSpPr>
        <p:sp>
          <p:nvSpPr>
            <p:cNvPr id="8" name="Google Shape;322;p4">
              <a:extLst>
                <a:ext uri="{FF2B5EF4-FFF2-40B4-BE49-F238E27FC236}">
                  <a16:creationId xmlns:a16="http://schemas.microsoft.com/office/drawing/2014/main" id="{A2C05C15-4416-91C6-0A84-9CA835187D91}"/>
                </a:ext>
              </a:extLst>
            </p:cNvPr>
            <p:cNvSpPr/>
            <p:nvPr/>
          </p:nvSpPr>
          <p:spPr>
            <a:xfrm>
              <a:off x="0" y="0"/>
              <a:ext cx="2013508" cy="650790"/>
            </a:xfrm>
            <a:prstGeom prst="lef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23;p4">
              <a:extLst>
                <a:ext uri="{FF2B5EF4-FFF2-40B4-BE49-F238E27FC236}">
                  <a16:creationId xmlns:a16="http://schemas.microsoft.com/office/drawing/2014/main" id="{77CDFD22-EF13-14A1-E97A-C78D45482926}"/>
                </a:ext>
              </a:extLst>
            </p:cNvPr>
            <p:cNvSpPr/>
            <p:nvPr/>
          </p:nvSpPr>
          <p:spPr>
            <a:xfrm>
              <a:off x="165176" y="184424"/>
              <a:ext cx="1689066" cy="325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i="0" u="none" strike="noStrik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24;p4">
              <a:extLst>
                <a:ext uri="{FF2B5EF4-FFF2-40B4-BE49-F238E27FC236}">
                  <a16:creationId xmlns:a16="http://schemas.microsoft.com/office/drawing/2014/main" id="{8C327596-0BC1-370E-A56D-E70B7EFD51BC}"/>
                </a:ext>
              </a:extLst>
            </p:cNvPr>
            <p:cNvSpPr txBox="1"/>
            <p:nvPr/>
          </p:nvSpPr>
          <p:spPr>
            <a:xfrm>
              <a:off x="165176" y="184424"/>
              <a:ext cx="1689066" cy="325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1750" rIns="0" bIns="11175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100"/>
              </a:pPr>
              <a:r>
                <a:rPr lang="en-US" sz="1300" i="0" u="none" strike="noStrik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Century Schoolbook"/>
                  <a:cs typeface="Century Schoolbook"/>
                  <a:sym typeface="Century Schoolbook"/>
                </a:rPr>
                <a:t>CSP Model</a:t>
              </a: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26A6FF8-7021-36DD-EEB8-F5FE4BA9EC9B}"/>
              </a:ext>
            </a:extLst>
          </p:cNvPr>
          <p:cNvSpPr/>
          <p:nvPr/>
        </p:nvSpPr>
        <p:spPr>
          <a:xfrm>
            <a:off x="4908845" y="2022196"/>
            <a:ext cx="2013508" cy="62195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Examples</a:t>
            </a:r>
            <a:endParaRPr lang="en-BE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7FE73-6CB1-A867-B0CC-78EFC84CA0DD}"/>
              </a:ext>
            </a:extLst>
          </p:cNvPr>
          <p:cNvSpPr txBox="1"/>
          <p:nvPr/>
        </p:nvSpPr>
        <p:spPr>
          <a:xfrm>
            <a:off x="7593429" y="6549864"/>
            <a:ext cx="3659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Constraint Acquisition, C. Bessiere et al., AIJ, 2017</a:t>
            </a:r>
            <a:endParaRPr lang="en-BE" sz="1200" i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ABD4F-365C-898D-9217-8FC4E8E164D2}"/>
              </a:ext>
            </a:extLst>
          </p:cNvPr>
          <p:cNvSpPr txBox="1"/>
          <p:nvPr/>
        </p:nvSpPr>
        <p:spPr>
          <a:xfrm>
            <a:off x="2379051" y="1250815"/>
            <a:ext cx="3176797" cy="10156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Create a (parameterized) dataset for the input instance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Generalizing learned constraint models</a:t>
            </a:r>
            <a:endParaRPr lang="en-GB" sz="4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D6463-B3E6-B252-1E0D-B05EB58AE115}"/>
              </a:ext>
            </a:extLst>
          </p:cNvPr>
          <p:cNvSpPr txBox="1"/>
          <p:nvPr/>
        </p:nvSpPr>
        <p:spPr>
          <a:xfrm>
            <a:off x="7529785" y="1096928"/>
            <a:ext cx="2910579" cy="1323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b="1" dirty="0">
                <a:solidFill>
                  <a:srgbClr val="FFFFFF"/>
                </a:solidFill>
                <a:sym typeface="Arial"/>
              </a:rPr>
              <a:t>Train a classifier that can recognise which constraints are part of the problem</a:t>
            </a:r>
            <a:endParaRPr lang="en-GB" sz="2000" b="1" dirty="0">
              <a:solidFill>
                <a:srgbClr val="FFFFFF"/>
              </a:solidFill>
            </a:endParaRPr>
          </a:p>
        </p:txBody>
      </p:sp>
      <p:pic>
        <p:nvPicPr>
          <p:cNvPr id="18" name="Picture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ED514940-3932-2311-FFC2-A784971A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09" y="1985713"/>
            <a:ext cx="11806177" cy="2028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89C86-59B0-08EA-B0D0-1F53957BA189}"/>
              </a:ext>
            </a:extLst>
          </p:cNvPr>
          <p:cNvSpPr txBox="1"/>
          <p:nvPr/>
        </p:nvSpPr>
        <p:spPr>
          <a:xfrm>
            <a:off x="4507600" y="5057147"/>
            <a:ext cx="3176797" cy="10156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Replace numeric values with named parameters like before</a:t>
            </a:r>
            <a:endParaRPr lang="en-BE" sz="2000" dirty="0">
              <a:solidFill>
                <a:srgbClr val="FFFFFF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79558C-FEC3-2406-E979-C47C0CD419D7}"/>
              </a:ext>
            </a:extLst>
          </p:cNvPr>
          <p:cNvCxnSpPr/>
          <p:nvPr/>
        </p:nvCxnSpPr>
        <p:spPr>
          <a:xfrm flipV="1">
            <a:off x="6095998" y="4358640"/>
            <a:ext cx="0" cy="538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585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Features </a:t>
            </a:r>
            <a:endParaRPr lang="en-GB" sz="4000" i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6800A1-D226-A874-AF89-4F339848B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68306"/>
              </p:ext>
            </p:extLst>
          </p:nvPr>
        </p:nvGraphicFramePr>
        <p:xfrm>
          <a:off x="1059943" y="867457"/>
          <a:ext cx="3994118" cy="589844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18031">
                  <a:extLst>
                    <a:ext uri="{9D8B030D-6E8A-4147-A177-3AD203B41FA5}">
                      <a16:colId xmlns:a16="http://schemas.microsoft.com/office/drawing/2014/main" val="541278680"/>
                    </a:ext>
                  </a:extLst>
                </a:gridCol>
                <a:gridCol w="2243097">
                  <a:extLst>
                    <a:ext uri="{9D8B030D-6E8A-4147-A177-3AD203B41FA5}">
                      <a16:colId xmlns:a16="http://schemas.microsoft.com/office/drawing/2014/main" val="3587934552"/>
                    </a:ext>
                  </a:extLst>
                </a:gridCol>
                <a:gridCol w="1232990">
                  <a:extLst>
                    <a:ext uri="{9D8B030D-6E8A-4147-A177-3AD203B41FA5}">
                      <a16:colId xmlns:a16="http://schemas.microsoft.com/office/drawing/2014/main" val="435730895"/>
                    </a:ext>
                  </a:extLst>
                </a:gridCol>
              </a:tblGrid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ID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Name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Type</a:t>
                      </a:r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322740522"/>
                  </a:ext>
                </a:extLst>
              </a:tr>
              <a:tr h="161608"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Basic constraint features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 lang="en-BE" sz="1400" dirty="0"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799734807"/>
                  </a:ext>
                </a:extLst>
              </a:tr>
              <a:tr h="161608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Relation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Categ</a:t>
                      </a:r>
                      <a:r>
                        <a:rPr lang="en-GB" sz="1400" dirty="0"/>
                        <a:t>.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410294535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Arity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028711476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Has_constant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Bool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897112715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Constant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052394499"/>
                  </a:ext>
                </a:extLst>
              </a:tr>
              <a:tr h="403771"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Dimension-indices features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855417703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_same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Bool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3481581979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_max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225938815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7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_min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470715119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r>
                        <a:rPr lang="en-GB" sz="1400" dirty="0"/>
                        <a:t>8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_avg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Float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163825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9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_diff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Float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885477013"/>
                  </a:ext>
                </a:extLst>
              </a:tr>
              <a:tr h="282047"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Latent dimension features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9856" marR="109856" marT="54928" marB="54928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299575632"/>
                  </a:ext>
                </a:extLst>
              </a:tr>
              <a:tr h="282047"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Var_latent_dim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_same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Bool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677535718"/>
                  </a:ext>
                </a:extLst>
              </a:tr>
              <a:tr h="225637">
                <a:tc>
                  <a:txBody>
                    <a:bodyPr/>
                    <a:lstStyle/>
                    <a:p>
                      <a:r>
                        <a:rPr lang="en-GB" sz="1400" dirty="0"/>
                        <a:t>11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Var_latent_dim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_max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3618979264"/>
                  </a:ext>
                </a:extLst>
              </a:tr>
              <a:tr h="169228">
                <a:tc>
                  <a:txBody>
                    <a:bodyPr/>
                    <a:lstStyle/>
                    <a:p>
                      <a:r>
                        <a:rPr lang="en-GB" sz="1400" dirty="0"/>
                        <a:t>12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Var_latent_dim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_min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154694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13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Var_latent_dim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_avg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Float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87329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14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pPr marL="0" marR="0" lvl="0" indent="0" algn="l" defTabSz="1481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Var_latent_dim</a:t>
                      </a:r>
                      <a:r>
                        <a:rPr lang="en-GB" sz="1400" baseline="-25000" dirty="0" err="1"/>
                        <a:t>i</a:t>
                      </a:r>
                      <a:r>
                        <a:rPr lang="en-GB" sz="1400" dirty="0" err="1"/>
                        <a:t>_diff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Float</a:t>
                      </a:r>
                      <a:endParaRPr lang="en-BE" sz="1400" dirty="0"/>
                    </a:p>
                  </a:txBody>
                  <a:tcPr marL="109856" marR="109856" marT="54928" marB="54928"/>
                </a:tc>
                <a:extLst>
                  <a:ext uri="{0D108BD9-81ED-4DB2-BD59-A6C34878D82A}">
                    <a16:rowId xmlns:a16="http://schemas.microsoft.com/office/drawing/2014/main" val="273296185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D24552F-DC34-90C3-6DA2-09C5929420A1}"/>
              </a:ext>
            </a:extLst>
          </p:cNvPr>
          <p:cNvSpPr txBox="1"/>
          <p:nvPr/>
        </p:nvSpPr>
        <p:spPr>
          <a:xfrm>
            <a:off x="8363724" y="4154077"/>
            <a:ext cx="3081984" cy="13234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Replace numeric features (int and float) with named parameters to be able to generalize</a:t>
            </a:r>
            <a:endParaRPr lang="en-BE" sz="2000" dirty="0">
              <a:solidFill>
                <a:srgbClr val="FFFFFF"/>
              </a:solidFill>
            </a:endParaRPr>
          </a:p>
        </p:txBody>
      </p:sp>
      <p:pic>
        <p:nvPicPr>
          <p:cNvPr id="521" name="Picture 520">
            <a:extLst>
              <a:ext uri="{FF2B5EF4-FFF2-40B4-BE49-F238E27FC236}">
                <a16:creationId xmlns:a16="http://schemas.microsoft.com/office/drawing/2014/main" id="{BCDAD61B-E682-8FED-3D97-FE6970E5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744" y="150070"/>
            <a:ext cx="1907229" cy="378319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084750-2E9A-41CE-4B2C-92A2E45BED94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175115" y="2694562"/>
            <a:ext cx="3188609" cy="212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56C5E0-F66D-A995-2EC9-F1A417599CF4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282119" y="3725694"/>
            <a:ext cx="3081605" cy="109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C81D72-4674-4633-FF53-EF6D873EBB29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175115" y="4056434"/>
            <a:ext cx="3188609" cy="75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B393C7-13D1-755E-17A2-35CD4149C7EB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175115" y="4815797"/>
            <a:ext cx="3188609" cy="80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46A9D1-DC77-27CD-99F2-24FFA7BAD515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175115" y="4815797"/>
            <a:ext cx="3188609" cy="120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9CD0CE-A151-1AC5-09F8-BDD3FFB2373E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5175115" y="4387175"/>
            <a:ext cx="3188609" cy="4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CCCB3-804B-BAE1-A355-15B017A8641A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5175115" y="4698460"/>
            <a:ext cx="3188609" cy="11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E7DE4E-6FF8-0590-EBDE-A8FE1305EAC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175115" y="4815797"/>
            <a:ext cx="3188609" cy="14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70302E-8D62-80D8-ACA9-8AC401A37A22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175115" y="4815797"/>
            <a:ext cx="3188609" cy="179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Generalizing learned constraint models</a:t>
            </a:r>
            <a:endParaRPr lang="en-GB" sz="4000" i="1" dirty="0"/>
          </a:p>
        </p:txBody>
      </p:sp>
      <p:pic>
        <p:nvPicPr>
          <p:cNvPr id="15" name="Picture 14" descr="A diagram of a computer&#10;&#10;Description automatically generated">
            <a:extLst>
              <a:ext uri="{FF2B5EF4-FFF2-40B4-BE49-F238E27FC236}">
                <a16:creationId xmlns:a16="http://schemas.microsoft.com/office/drawing/2014/main" id="{59D46DD0-916A-E7F4-C7E6-6DA242943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525" y="826367"/>
            <a:ext cx="8486775" cy="5162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95C1B-A4E0-C4E1-5D0B-09C4BE7D6FCD}"/>
              </a:ext>
            </a:extLst>
          </p:cNvPr>
          <p:cNvSpPr txBox="1"/>
          <p:nvPr/>
        </p:nvSpPr>
        <p:spPr>
          <a:xfrm>
            <a:off x="0" y="2614544"/>
            <a:ext cx="2883966" cy="10156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Generate a set of candidates for the new instance</a:t>
            </a:r>
            <a:endParaRPr lang="en-BE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76AA5-6BE5-8522-009C-3260C63A38BD}"/>
              </a:ext>
            </a:extLst>
          </p:cNvPr>
          <p:cNvSpPr txBox="1"/>
          <p:nvPr/>
        </p:nvSpPr>
        <p:spPr>
          <a:xfrm>
            <a:off x="0" y="3818313"/>
            <a:ext cx="3338842" cy="7078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b="1" dirty="0">
                <a:solidFill>
                  <a:srgbClr val="FFFFFF"/>
                </a:solidFill>
                <a:sym typeface="Arial"/>
              </a:rPr>
              <a:t>Then classify them to get the true ones</a:t>
            </a:r>
            <a:endParaRPr lang="en-GB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69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Generalizing learned constraint models</a:t>
            </a:r>
            <a:endParaRPr lang="en-GB" sz="4000" i="1" dirty="0"/>
          </a:p>
        </p:txBody>
      </p:sp>
      <p:pic>
        <p:nvPicPr>
          <p:cNvPr id="15" name="Picture 14" descr="A diagram of a computer&#10;&#10;Description automatically generated">
            <a:extLst>
              <a:ext uri="{FF2B5EF4-FFF2-40B4-BE49-F238E27FC236}">
                <a16:creationId xmlns:a16="http://schemas.microsoft.com/office/drawing/2014/main" id="{59D46DD0-916A-E7F4-C7E6-6DA242943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357" y="2367280"/>
            <a:ext cx="4371006" cy="2658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95C1B-A4E0-C4E1-5D0B-09C4BE7D6FCD}"/>
              </a:ext>
            </a:extLst>
          </p:cNvPr>
          <p:cNvSpPr txBox="1"/>
          <p:nvPr/>
        </p:nvSpPr>
        <p:spPr>
          <a:xfrm>
            <a:off x="2682240" y="5218232"/>
            <a:ext cx="6329680" cy="7078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Can capture patterns that can be described with the features (or combinations of them)!</a:t>
            </a:r>
            <a:endParaRPr lang="en-BE" sz="2000" dirty="0">
              <a:solidFill>
                <a:srgbClr val="FFFFFF"/>
              </a:solidFill>
            </a:endParaRP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3E33E42F-824F-9239-BB44-F63B2AA66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969" y="731631"/>
            <a:ext cx="8403613" cy="1443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7B4805-00BF-6EAE-8787-0C9CFD7D139B}"/>
              </a:ext>
            </a:extLst>
          </p:cNvPr>
          <p:cNvSpPr txBox="1"/>
          <p:nvPr/>
        </p:nvSpPr>
        <p:spPr>
          <a:xfrm>
            <a:off x="2682240" y="6058014"/>
            <a:ext cx="6329680" cy="7078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We showed that even with a simple generic feature representation it can work very well</a:t>
            </a:r>
            <a:endParaRPr lang="en-BE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04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>
            <a:spLocks noGrp="1"/>
          </p:cNvSpPr>
          <p:nvPr>
            <p:ph type="sldNum" idx="12"/>
          </p:nvPr>
        </p:nvSpPr>
        <p:spPr>
          <a:xfrm>
            <a:off x="1129710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10" name="Google Shape;425;p7">
            <a:extLst>
              <a:ext uri="{FF2B5EF4-FFF2-40B4-BE49-F238E27FC236}">
                <a16:creationId xmlns:a16="http://schemas.microsoft.com/office/drawing/2014/main" id="{A2B2348B-C186-39D7-AE52-904717D6548F}"/>
              </a:ext>
            </a:extLst>
          </p:cNvPr>
          <p:cNvSpPr txBox="1">
            <a:spLocks/>
          </p:cNvSpPr>
          <p:nvPr/>
        </p:nvSpPr>
        <p:spPr>
          <a:xfrm>
            <a:off x="2261418" y="5354"/>
            <a:ext cx="9035577" cy="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GB" sz="4000" i="1" dirty="0">
                <a:solidFill>
                  <a:srgbClr val="171512"/>
                </a:solidFill>
              </a:rPr>
              <a:t>Generalizing learned constraint models</a:t>
            </a:r>
            <a:endParaRPr lang="en-GB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76AA5-6BE5-8522-009C-3260C63A38BD}"/>
              </a:ext>
            </a:extLst>
          </p:cNvPr>
          <p:cNvSpPr txBox="1"/>
          <p:nvPr/>
        </p:nvSpPr>
        <p:spPr>
          <a:xfrm>
            <a:off x="135924" y="992797"/>
            <a:ext cx="8235916" cy="40011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just">
              <a:spcBef>
                <a:spcPts val="0"/>
              </a:spcBef>
            </a:pPr>
            <a:r>
              <a:rPr lang="en-GB" sz="2000" b="1" dirty="0">
                <a:solidFill>
                  <a:srgbClr val="FFFFFF"/>
                </a:solidFill>
                <a:sym typeface="Arial"/>
              </a:rPr>
              <a:t>Generalizing with high accuracy in many well-known benchmarks!</a:t>
            </a:r>
            <a:endParaRPr lang="en-GB" sz="20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7F7E3-A3CB-4D25-0BA5-48E8CE75A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39" y="1588499"/>
            <a:ext cx="6761486" cy="2018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01142-52C9-C672-917E-D42DEE72214B}"/>
              </a:ext>
            </a:extLst>
          </p:cNvPr>
          <p:cNvSpPr txBox="1"/>
          <p:nvPr/>
        </p:nvSpPr>
        <p:spPr>
          <a:xfrm>
            <a:off x="7865873" y="2469039"/>
            <a:ext cx="4194048" cy="10156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Even in the presence of noise (almost 100% accuracy even up to 20% noise)</a:t>
            </a:r>
            <a:endParaRPr lang="en-BE" sz="2000" dirty="0">
              <a:solidFill>
                <a:srgbClr val="FFFFFF"/>
              </a:solidFill>
            </a:endParaRPr>
          </a:p>
        </p:txBody>
      </p:sp>
      <p:pic>
        <p:nvPicPr>
          <p:cNvPr id="9" name="Picture 8" descr="A graph of 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9D2F4ADF-B0D6-E1C0-A9AE-31B89B381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95" y="3606969"/>
            <a:ext cx="9975377" cy="32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4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15424" y="2992760"/>
            <a:ext cx="7361151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6000" dirty="0"/>
              <a:t>Open challenges</a:t>
            </a:r>
            <a:endParaRPr sz="6000"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51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F11622-A1FC-2837-FF1D-F8B403EE107D}"/>
              </a:ext>
            </a:extLst>
          </p:cNvPr>
          <p:cNvGrpSpPr/>
          <p:nvPr/>
        </p:nvGrpSpPr>
        <p:grpSpPr>
          <a:xfrm>
            <a:off x="1788809" y="1405325"/>
            <a:ext cx="8128000" cy="1618090"/>
            <a:chOff x="0" y="285813"/>
            <a:chExt cx="8128000" cy="12048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9919F-D166-25DD-09A3-64F7B7F4322E}"/>
                </a:ext>
              </a:extLst>
            </p:cNvPr>
            <p:cNvSpPr/>
            <p:nvPr/>
          </p:nvSpPr>
          <p:spPr>
            <a:xfrm>
              <a:off x="0" y="285813"/>
              <a:ext cx="8128000" cy="1204875"/>
            </a:xfrm>
            <a:prstGeom prst="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B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D8C6C8-3051-1ED7-F900-23F734BFBBCE}"/>
                </a:ext>
              </a:extLst>
            </p:cNvPr>
            <p:cNvSpPr txBox="1"/>
            <p:nvPr/>
          </p:nvSpPr>
          <p:spPr>
            <a:xfrm>
              <a:off x="0" y="285813"/>
              <a:ext cx="8128000" cy="12048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0823" tIns="354076" rIns="630823" bIns="120904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kern="1200" dirty="0"/>
                <a:t>Number of queries needed to converge is still large.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kern="1200" dirty="0"/>
                <a:t>Use also more expressive types of queries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kern="1200" dirty="0"/>
                <a:t>Generalize during learning!</a:t>
              </a:r>
            </a:p>
            <a:p>
              <a:pPr lvl="2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2000" kern="1200" dirty="0"/>
                <a:t>   - Based on patterns detected with ML</a:t>
              </a:r>
              <a:endParaRPr lang="en-BE" sz="20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8B07E9-AF5A-158D-DB2B-328C80642111}"/>
              </a:ext>
            </a:extLst>
          </p:cNvPr>
          <p:cNvGrpSpPr/>
          <p:nvPr/>
        </p:nvGrpSpPr>
        <p:grpSpPr>
          <a:xfrm>
            <a:off x="2195209" y="1154405"/>
            <a:ext cx="5689600" cy="501840"/>
            <a:chOff x="406400" y="34893"/>
            <a:chExt cx="5689600" cy="50184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565DB3-CF53-9345-2FE4-6F5128A89CD6}"/>
                </a:ext>
              </a:extLst>
            </p:cNvPr>
            <p:cNvSpPr/>
            <p:nvPr/>
          </p:nvSpPr>
          <p:spPr>
            <a:xfrm>
              <a:off x="406400" y="34893"/>
              <a:ext cx="5689600" cy="50184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BE"/>
            </a:p>
          </p:txBody>
        </p:sp>
        <p:sp>
          <p:nvSpPr>
            <p:cNvPr id="11" name="Rectangle: Rounded Corners 6">
              <a:extLst>
                <a:ext uri="{FF2B5EF4-FFF2-40B4-BE49-F238E27FC236}">
                  <a16:creationId xmlns:a16="http://schemas.microsoft.com/office/drawing/2014/main" id="{78BFFA93-9B2C-7F4A-6BC9-D001790FF48B}"/>
                </a:ext>
              </a:extLst>
            </p:cNvPr>
            <p:cNvSpPr txBox="1"/>
            <p:nvPr/>
          </p:nvSpPr>
          <p:spPr>
            <a:xfrm>
              <a:off x="430898" y="59391"/>
              <a:ext cx="5640604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/>
                <a:t>Number of queries</a:t>
              </a:r>
              <a:endParaRPr lang="en-BE" sz="2500" kern="12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9B23588-1EDF-49B6-D2A3-5969BD54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519" y="3274335"/>
            <a:ext cx="4203768" cy="34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48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51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CAE7EC-3276-FE35-6A78-054EF8B36902}"/>
              </a:ext>
            </a:extLst>
          </p:cNvPr>
          <p:cNvGrpSpPr/>
          <p:nvPr/>
        </p:nvGrpSpPr>
        <p:grpSpPr>
          <a:xfrm>
            <a:off x="1380931" y="1496278"/>
            <a:ext cx="8864081" cy="1441625"/>
            <a:chOff x="0" y="3381003"/>
            <a:chExt cx="8128000" cy="7229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1634A-38D6-AE8D-D3D7-1C8D153D566B}"/>
                </a:ext>
              </a:extLst>
            </p:cNvPr>
            <p:cNvSpPr/>
            <p:nvPr/>
          </p:nvSpPr>
          <p:spPr>
            <a:xfrm>
              <a:off x="0" y="3381003"/>
              <a:ext cx="8128000" cy="722925"/>
            </a:xfrm>
            <a:prstGeom prst="rect">
              <a:avLst/>
            </a:prstGeom>
          </p:spPr>
          <p:style>
            <a:lnRef idx="2">
              <a:schemeClr val="accent4">
                <a:hueOff val="12078514"/>
                <a:satOff val="-5354"/>
                <a:lumOff val="-1071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B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695B08-358B-1F0C-2318-DFC1BB8054E4}"/>
                </a:ext>
              </a:extLst>
            </p:cNvPr>
            <p:cNvSpPr txBox="1"/>
            <p:nvPr/>
          </p:nvSpPr>
          <p:spPr>
            <a:xfrm>
              <a:off x="0" y="3381003"/>
              <a:ext cx="8128000" cy="722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0823" tIns="354076" rIns="630823" bIns="128016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b="1" kern="1200" dirty="0"/>
                <a:t>Global constraints: </a:t>
              </a:r>
              <a:r>
                <a:rPr lang="en-GB" sz="2000" kern="1200" dirty="0"/>
                <a:t>Exploding the set of candidate constraints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b="1" kern="1200" dirty="0"/>
                <a:t>Linear inequalities</a:t>
              </a:r>
              <a:r>
                <a:rPr lang="en-GB" sz="2000" kern="1200" dirty="0"/>
                <a:t> with constants: Need to consider all possible constants -&gt; Exploding the set of candidate constraints</a:t>
              </a:r>
            </a:p>
            <a:p>
              <a:pPr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BE" sz="20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1DBD7E-4C28-20AC-B494-7800CBCE306D}"/>
              </a:ext>
            </a:extLst>
          </p:cNvPr>
          <p:cNvGrpSpPr/>
          <p:nvPr/>
        </p:nvGrpSpPr>
        <p:grpSpPr>
          <a:xfrm>
            <a:off x="2336800" y="1245358"/>
            <a:ext cx="5689600" cy="501840"/>
            <a:chOff x="406400" y="3130083"/>
            <a:chExt cx="5689600" cy="50184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A80117A-EB6A-D619-DDC6-017F0FA15A1E}"/>
                </a:ext>
              </a:extLst>
            </p:cNvPr>
            <p:cNvSpPr/>
            <p:nvPr/>
          </p:nvSpPr>
          <p:spPr>
            <a:xfrm>
              <a:off x="406400" y="3130083"/>
              <a:ext cx="5689600" cy="50184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2078514"/>
                <a:satOff val="-5354"/>
                <a:lumOff val="-10719"/>
                <a:alphaOff val="0"/>
              </a:schemeClr>
            </a:fillRef>
            <a:effectRef idx="1">
              <a:schemeClr val="accent4">
                <a:hueOff val="12078514"/>
                <a:satOff val="-5354"/>
                <a:lumOff val="-1071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BE"/>
            </a:p>
          </p:txBody>
        </p:sp>
        <p:sp>
          <p:nvSpPr>
            <p:cNvPr id="11" name="Rectangle: Rounded Corners 6">
              <a:extLst>
                <a:ext uri="{FF2B5EF4-FFF2-40B4-BE49-F238E27FC236}">
                  <a16:creationId xmlns:a16="http://schemas.microsoft.com/office/drawing/2014/main" id="{A751DDBF-C197-E85A-9777-031FDA3A6F49}"/>
                </a:ext>
              </a:extLst>
            </p:cNvPr>
            <p:cNvSpPr txBox="1"/>
            <p:nvPr/>
          </p:nvSpPr>
          <p:spPr>
            <a:xfrm>
              <a:off x="430898" y="3154581"/>
              <a:ext cx="5640604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/>
                <a:t>Specific classes of constraints</a:t>
              </a:r>
              <a:endParaRPr lang="en-BE" sz="2500" kern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A8ECE3-CB7B-D7CC-0E7C-3A09EF2FE868}"/>
              </a:ext>
            </a:extLst>
          </p:cNvPr>
          <p:cNvSpPr txBox="1"/>
          <p:nvPr/>
        </p:nvSpPr>
        <p:spPr>
          <a:xfrm>
            <a:off x="3425461" y="3666559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ALLDIFFERENT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2D8DB-36FC-E76A-9EF2-E02524AF91F9}"/>
              </a:ext>
            </a:extLst>
          </p:cNvPr>
          <p:cNvSpPr txBox="1"/>
          <p:nvPr/>
        </p:nvSpPr>
        <p:spPr>
          <a:xfrm>
            <a:off x="3608341" y="4052639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CUMULATIVE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47CE98-8BBC-D22A-20AE-E76A76B64D8B}"/>
              </a:ext>
            </a:extLst>
          </p:cNvPr>
          <p:cNvSpPr txBox="1"/>
          <p:nvPr/>
        </p:nvSpPr>
        <p:spPr>
          <a:xfrm>
            <a:off x="3920380" y="3319630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</a:t>
            </a:r>
            <a:endParaRPr lang="en-B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3CB87-1A58-BD32-9FDC-40DB1F708E7C}"/>
              </a:ext>
            </a:extLst>
          </p:cNvPr>
          <p:cNvSpPr txBox="1"/>
          <p:nvPr/>
        </p:nvSpPr>
        <p:spPr>
          <a:xfrm>
            <a:off x="4039803" y="4444555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</a:t>
            </a:r>
            <a:endParaRPr lang="en-B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CA31D-A460-7C99-A6EF-6100ECDF0CD4}"/>
              </a:ext>
            </a:extLst>
          </p:cNvPr>
          <p:cNvSpPr txBox="1"/>
          <p:nvPr/>
        </p:nvSpPr>
        <p:spPr>
          <a:xfrm>
            <a:off x="3891909" y="4811946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CIRCUIT</a:t>
            </a:r>
            <a:endParaRPr lang="en-B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BB7914-2557-E911-202E-E70546324D61}"/>
              </a:ext>
            </a:extLst>
          </p:cNvPr>
          <p:cNvSpPr txBox="1"/>
          <p:nvPr/>
        </p:nvSpPr>
        <p:spPr>
          <a:xfrm>
            <a:off x="6096000" y="324433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x</a:t>
            </a:r>
            <a:r>
              <a:rPr lang="en-GB" sz="1800" baseline="-25000" dirty="0"/>
              <a:t>1</a:t>
            </a:r>
            <a:r>
              <a:rPr lang="en-GB" sz="1800" dirty="0"/>
              <a:t> + 5 &lt; x</a:t>
            </a:r>
            <a:r>
              <a:rPr lang="en-GB" sz="1800" baseline="-25000" dirty="0"/>
              <a:t>2</a:t>
            </a:r>
            <a:r>
              <a:rPr lang="en-GB" sz="1800" dirty="0"/>
              <a:t> </a:t>
            </a:r>
            <a:endParaRPr lang="en-BE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7A021B-52CD-7354-05ED-990FF4F33C59}"/>
              </a:ext>
            </a:extLst>
          </p:cNvPr>
          <p:cNvSpPr txBox="1"/>
          <p:nvPr/>
        </p:nvSpPr>
        <p:spPr>
          <a:xfrm>
            <a:off x="6096000" y="3792677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|x</a:t>
            </a:r>
            <a:r>
              <a:rPr lang="en-GB" sz="1800" baseline="-25000" dirty="0"/>
              <a:t>1</a:t>
            </a:r>
            <a:r>
              <a:rPr lang="en-GB" sz="1800" dirty="0"/>
              <a:t> + 12| &gt; x</a:t>
            </a:r>
            <a:r>
              <a:rPr lang="en-GB" sz="1800" baseline="-25000" dirty="0"/>
              <a:t>4</a:t>
            </a:r>
            <a:r>
              <a:rPr lang="en-GB" sz="1800" dirty="0"/>
              <a:t> </a:t>
            </a:r>
            <a:endParaRPr lang="en-BE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07937F-69B0-D948-4C6A-A6EEE9F2F79B}"/>
              </a:ext>
            </a:extLst>
          </p:cNvPr>
          <p:cNvSpPr txBox="1"/>
          <p:nvPr/>
        </p:nvSpPr>
        <p:spPr>
          <a:xfrm>
            <a:off x="6115755" y="434102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x</a:t>
            </a:r>
            <a:r>
              <a:rPr lang="en-GB" sz="1800" baseline="-25000" dirty="0"/>
              <a:t>1</a:t>
            </a:r>
            <a:r>
              <a:rPr lang="en-GB" sz="1800" dirty="0"/>
              <a:t> - x</a:t>
            </a:r>
            <a:r>
              <a:rPr lang="en-GB" sz="1800" baseline="-25000" dirty="0"/>
              <a:t>2</a:t>
            </a:r>
            <a:r>
              <a:rPr lang="en-GB" sz="1800" dirty="0"/>
              <a:t> != 238</a:t>
            </a:r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1977429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51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012985-6B26-B091-8642-69AA5662EBD8}"/>
              </a:ext>
            </a:extLst>
          </p:cNvPr>
          <p:cNvGrpSpPr/>
          <p:nvPr/>
        </p:nvGrpSpPr>
        <p:grpSpPr>
          <a:xfrm>
            <a:off x="2018287" y="1396706"/>
            <a:ext cx="8128000" cy="1887669"/>
            <a:chOff x="0" y="4446648"/>
            <a:chExt cx="8128000" cy="9371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CE48C0-54D0-F92E-1F27-0CF2ADAEA013}"/>
                </a:ext>
              </a:extLst>
            </p:cNvPr>
            <p:cNvSpPr/>
            <p:nvPr/>
          </p:nvSpPr>
          <p:spPr>
            <a:xfrm>
              <a:off x="0" y="4446648"/>
              <a:ext cx="8128000" cy="937125"/>
            </a:xfrm>
            <a:prstGeom prst="rect">
              <a:avLst/>
            </a:prstGeom>
          </p:spPr>
          <p:style>
            <a:lnRef idx="2">
              <a:schemeClr val="accent4">
                <a:hueOff val="18117770"/>
                <a:satOff val="-8031"/>
                <a:lumOff val="-1607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D05D7B-E84D-8436-CDA6-9F03CF17EB44}"/>
                </a:ext>
              </a:extLst>
            </p:cNvPr>
            <p:cNvSpPr txBox="1"/>
            <p:nvPr/>
          </p:nvSpPr>
          <p:spPr>
            <a:xfrm>
              <a:off x="0" y="4446648"/>
              <a:ext cx="8128000" cy="937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0823" tIns="354076" rIns="630823" bIns="120904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ts val="2500"/>
                <a:buFont typeface="Arial" panose="020B0604020202020204" pitchFamily="34" charset="0"/>
                <a:buChar char="•"/>
              </a:pPr>
              <a:r>
                <a:rPr lang="en-GB" sz="2000" kern="1200" dirty="0">
                  <a:ea typeface="Arial"/>
                  <a:cs typeface="Arial"/>
                </a:rPr>
                <a:t>U</a:t>
              </a:r>
              <a:r>
                <a:rPr lang="en-GB" sz="2000" kern="1200" dirty="0">
                  <a:latin typeface="+mn-lt"/>
                  <a:ea typeface="Arial"/>
                  <a:cs typeface="Arial"/>
                  <a:sym typeface="Arial"/>
                </a:rPr>
                <a:t>nlike in machine learning, most constraint acquisition techniques still assume the user always (knows how to) answer correctly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ts val="2500"/>
                <a:buFont typeface="Arial" panose="020B0604020202020204" pitchFamily="34" charset="0"/>
                <a:buChar char="•"/>
              </a:pPr>
              <a:r>
                <a:rPr lang="en-GB" sz="2000" kern="1200" dirty="0"/>
                <a:t>Tighter integration with machine learning predictions, to detect when the user may answer wrongly</a:t>
              </a:r>
              <a:endParaRPr lang="en-BE" sz="20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5E5901-E5CC-1246-E915-B0EDE93F181F}"/>
              </a:ext>
            </a:extLst>
          </p:cNvPr>
          <p:cNvGrpSpPr/>
          <p:nvPr/>
        </p:nvGrpSpPr>
        <p:grpSpPr>
          <a:xfrm>
            <a:off x="2424687" y="1145787"/>
            <a:ext cx="5689600" cy="501840"/>
            <a:chOff x="406400" y="4195728"/>
            <a:chExt cx="5689600" cy="5018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F76358D-7C5D-694D-3800-DF850430E969}"/>
                </a:ext>
              </a:extLst>
            </p:cNvPr>
            <p:cNvSpPr/>
            <p:nvPr/>
          </p:nvSpPr>
          <p:spPr>
            <a:xfrm>
              <a:off x="406400" y="4195728"/>
              <a:ext cx="5689600" cy="50184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8117770"/>
                <a:satOff val="-8031"/>
                <a:lumOff val="-16078"/>
                <a:alphaOff val="0"/>
              </a:schemeClr>
            </a:fillRef>
            <a:effectRef idx="1">
              <a:schemeClr val="accent4">
                <a:hueOff val="18117770"/>
                <a:satOff val="-8031"/>
                <a:lumOff val="-160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BE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591BE3-9667-6BF4-3CEE-897DC98F53F0}"/>
                </a:ext>
              </a:extLst>
            </p:cNvPr>
            <p:cNvSpPr txBox="1"/>
            <p:nvPr/>
          </p:nvSpPr>
          <p:spPr>
            <a:xfrm>
              <a:off x="430898" y="4220226"/>
              <a:ext cx="5640604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/>
                <a:t>Noisy data</a:t>
              </a:r>
              <a:endParaRPr lang="en-BE" sz="2500" kern="1200" dirty="0"/>
            </a:p>
          </p:txBody>
        </p:sp>
      </p:grpSp>
      <p:pic>
        <p:nvPicPr>
          <p:cNvPr id="1026" name="Picture 2" descr="wrong answer | Jo Lamble">
            <a:extLst>
              <a:ext uri="{FF2B5EF4-FFF2-40B4-BE49-F238E27FC236}">
                <a16:creationId xmlns:a16="http://schemas.microsoft.com/office/drawing/2014/main" id="{A2D6EEF4-1411-A9D5-5761-C4365464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986" y="3495628"/>
            <a:ext cx="3014601" cy="335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880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7361151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DF6C1-A365-0E55-C8F9-AAD03B4D3AAB}"/>
              </a:ext>
            </a:extLst>
          </p:cNvPr>
          <p:cNvSpPr txBox="1"/>
          <p:nvPr/>
        </p:nvSpPr>
        <p:spPr>
          <a:xfrm>
            <a:off x="2415424" y="1286645"/>
            <a:ext cx="7361151" cy="36009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200" dirty="0"/>
              <a:t>We discussed: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2200" dirty="0"/>
              <a:t>Passive and interactive constraint acquisition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2200" dirty="0"/>
              <a:t>How to guide constraint acquisition using probabilities for the candidates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2200" dirty="0"/>
              <a:t>Using ML to learn how to learn in interactive constraint acquisition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2200" dirty="0"/>
              <a:t>Using ML to generalize constraint models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2200" dirty="0"/>
              <a:t>Open challenges</a:t>
            </a:r>
          </a:p>
          <a:p>
            <a:pPr lvl="1">
              <a:spcAft>
                <a:spcPts val="600"/>
              </a:spcAft>
            </a:pPr>
            <a:r>
              <a:rPr lang="en-GB" sz="2200" dirty="0"/>
              <a:t>   - Using ML has great potential on tackling them</a:t>
            </a:r>
          </a:p>
        </p:txBody>
      </p:sp>
    </p:spTree>
    <p:extLst>
      <p:ext uri="{BB962C8B-B14F-4D97-AF65-F5344CB8AC3E}">
        <p14:creationId xmlns:p14="http://schemas.microsoft.com/office/powerpoint/2010/main" val="310125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Inputs and Outputs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7" name="Picture 2" descr="Katholieke Universiteit Leuven - Wikipedia">
            <a:extLst>
              <a:ext uri="{FF2B5EF4-FFF2-40B4-BE49-F238E27FC236}">
                <a16:creationId xmlns:a16="http://schemas.microsoft.com/office/drawing/2014/main" id="{5D78C5B1-248D-7E07-153E-8CC8B3A4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56D3DF-5653-BA82-3E02-10AB4BF78066}"/>
              </a:ext>
            </a:extLst>
          </p:cNvPr>
          <p:cNvSpPr/>
          <p:nvPr/>
        </p:nvSpPr>
        <p:spPr>
          <a:xfrm>
            <a:off x="5504884" y="1359960"/>
            <a:ext cx="2621199" cy="1250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 Acquisition system</a:t>
            </a:r>
            <a:endParaRPr lang="en-B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166767-B8F6-71E8-1DBC-6B841ECB0AF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175193" y="2254794"/>
            <a:ext cx="2329691" cy="11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BF116-29A2-B20C-DAAA-07FF055E7367}"/>
              </a:ext>
            </a:extLst>
          </p:cNvPr>
          <p:cNvCxnSpPr>
            <a:cxnSpLocks/>
          </p:cNvCxnSpPr>
          <p:nvPr/>
        </p:nvCxnSpPr>
        <p:spPr>
          <a:xfrm>
            <a:off x="8126083" y="1985375"/>
            <a:ext cx="1173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AA1DDD-6370-4B6C-D7F9-C26C9507FDEF}"/>
              </a:ext>
            </a:extLst>
          </p:cNvPr>
          <p:cNvSpPr txBox="1"/>
          <p:nvPr/>
        </p:nvSpPr>
        <p:spPr>
          <a:xfrm>
            <a:off x="8712679" y="1677598"/>
            <a:ext cx="394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C</a:t>
            </a:r>
            <a:r>
              <a:rPr lang="en-GB" sz="1500" baseline="-25000" dirty="0"/>
              <a:t>L</a:t>
            </a:r>
            <a:endParaRPr lang="en-BE" sz="15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2F0AB-7FF8-6D6F-9336-99F268F2A125}"/>
              </a:ext>
            </a:extLst>
          </p:cNvPr>
          <p:cNvSpPr txBox="1"/>
          <p:nvPr/>
        </p:nvSpPr>
        <p:spPr>
          <a:xfrm>
            <a:off x="576564" y="4272317"/>
            <a:ext cx="5197257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i="1" dirty="0"/>
              <a:t>Terminology</a:t>
            </a:r>
          </a:p>
          <a:p>
            <a:pPr>
              <a:spcAft>
                <a:spcPts val="600"/>
              </a:spcAft>
            </a:pPr>
            <a:r>
              <a:rPr lang="en-GB" sz="1600" b="1" i="1" dirty="0"/>
              <a:t>Vocabulary: (X,D) </a:t>
            </a:r>
            <a:r>
              <a:rPr lang="en-GB" sz="1600" b="1" dirty="0"/>
              <a:t> </a:t>
            </a:r>
            <a:r>
              <a:rPr lang="en-GB" sz="1600" dirty="0"/>
              <a:t>Variables and domains, given</a:t>
            </a:r>
            <a:endParaRPr lang="en-GB" sz="1600" i="1" dirty="0"/>
          </a:p>
          <a:p>
            <a:pPr>
              <a:spcAft>
                <a:spcPts val="600"/>
              </a:spcAft>
            </a:pPr>
            <a:r>
              <a:rPr lang="el-GR" sz="1600" b="1" i="1" dirty="0"/>
              <a:t>Γ</a:t>
            </a:r>
            <a:r>
              <a:rPr lang="en-GB" sz="1600" b="1" dirty="0"/>
              <a:t>:   </a:t>
            </a:r>
            <a:r>
              <a:rPr lang="en-GB" sz="1600" dirty="0"/>
              <a:t>Constraint Language, </a:t>
            </a:r>
            <a:r>
              <a:rPr lang="el-GR" sz="1600" i="1" dirty="0"/>
              <a:t>Γ</a:t>
            </a:r>
            <a:r>
              <a:rPr lang="en-GB" sz="1600" i="1" dirty="0"/>
              <a:t> = {r</a:t>
            </a:r>
            <a:r>
              <a:rPr lang="en-GB" sz="1600" i="1" baseline="-25000" dirty="0"/>
              <a:t>1</a:t>
            </a:r>
            <a:r>
              <a:rPr lang="en-GB" sz="1600" i="1" dirty="0"/>
              <a:t>, r</a:t>
            </a:r>
            <a:r>
              <a:rPr lang="en-GB" sz="1600" i="1" baseline="-25000" dirty="0"/>
              <a:t>2</a:t>
            </a:r>
            <a:r>
              <a:rPr lang="en-GB" sz="1600" i="1" dirty="0"/>
              <a:t>, r</a:t>
            </a:r>
            <a:r>
              <a:rPr lang="en-GB" sz="1600" i="1" baseline="-25000" dirty="0"/>
              <a:t>3</a:t>
            </a:r>
            <a:r>
              <a:rPr lang="en-GB" sz="1600" i="1" dirty="0"/>
              <a:t>, …, r</a:t>
            </a:r>
            <a:r>
              <a:rPr lang="en-GB" sz="1600" i="1" baseline="-25000" dirty="0"/>
              <a:t>|</a:t>
            </a:r>
            <a:r>
              <a:rPr lang="el-GR" sz="1600" i="1" baseline="-25000" dirty="0"/>
              <a:t>Γ|</a:t>
            </a:r>
            <a:r>
              <a:rPr lang="en-GB" sz="1600" i="1" baseline="-25000" dirty="0"/>
              <a:t> </a:t>
            </a:r>
            <a:r>
              <a:rPr lang="en-GB" sz="1600" i="1" dirty="0"/>
              <a:t>}</a:t>
            </a:r>
            <a:endParaRPr lang="en-GB" sz="1600" dirty="0"/>
          </a:p>
          <a:p>
            <a:pPr>
              <a:spcAft>
                <a:spcPts val="600"/>
              </a:spcAft>
            </a:pPr>
            <a:r>
              <a:rPr lang="en-GB" sz="1600" b="1" i="1" dirty="0"/>
              <a:t>B</a:t>
            </a:r>
            <a:r>
              <a:rPr lang="en-GB" sz="1600" b="1" dirty="0"/>
              <a:t>:   </a:t>
            </a:r>
            <a:r>
              <a:rPr lang="en-GB" sz="1600" dirty="0"/>
              <a:t>Set of candidate constraints, </a:t>
            </a:r>
            <a:r>
              <a:rPr lang="en-GB" sz="1600" i="1" dirty="0"/>
              <a:t>B = {c</a:t>
            </a:r>
            <a:r>
              <a:rPr lang="en-GB" sz="1600" i="1" baseline="-25000" dirty="0"/>
              <a:t>1</a:t>
            </a:r>
            <a:r>
              <a:rPr lang="en-GB" sz="1600" i="1" dirty="0"/>
              <a:t>, c</a:t>
            </a:r>
            <a:r>
              <a:rPr lang="en-GB" sz="1600" i="1" baseline="-25000" dirty="0"/>
              <a:t>2</a:t>
            </a:r>
            <a:r>
              <a:rPr lang="en-GB" sz="1600" i="1" dirty="0"/>
              <a:t>, c</a:t>
            </a:r>
            <a:r>
              <a:rPr lang="en-GB" sz="1600" i="1" baseline="-25000" dirty="0"/>
              <a:t>3</a:t>
            </a:r>
            <a:r>
              <a:rPr lang="en-GB" sz="1600" i="1" dirty="0"/>
              <a:t>, …, </a:t>
            </a:r>
            <a:r>
              <a:rPr lang="en-GB" sz="1600" i="1" dirty="0" err="1"/>
              <a:t>c</a:t>
            </a:r>
            <a:r>
              <a:rPr lang="en-GB" sz="1600" i="1" baseline="-25000" dirty="0" err="1"/>
              <a:t>|B</a:t>
            </a:r>
            <a:r>
              <a:rPr lang="en-GB" sz="1600" i="1" baseline="-25000" dirty="0"/>
              <a:t>|</a:t>
            </a:r>
            <a:r>
              <a:rPr lang="en-GB" sz="1600" i="1" dirty="0"/>
              <a:t>}</a:t>
            </a:r>
          </a:p>
          <a:p>
            <a:pPr>
              <a:spcAft>
                <a:spcPts val="600"/>
              </a:spcAft>
            </a:pPr>
            <a:r>
              <a:rPr lang="en-GB" sz="1600" b="1" i="1" dirty="0"/>
              <a:t>C</a:t>
            </a:r>
            <a:r>
              <a:rPr lang="en-GB" sz="1600" b="1" i="1" baseline="-25000" dirty="0"/>
              <a:t>L</a:t>
            </a:r>
            <a:r>
              <a:rPr lang="en-GB" sz="1600" b="1" dirty="0"/>
              <a:t>:  </a:t>
            </a:r>
            <a:r>
              <a:rPr lang="en-GB" sz="1600" dirty="0"/>
              <a:t>Learned constraint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8F5C4-B775-8B00-4F7A-1EF767F691FC}"/>
              </a:ext>
            </a:extLst>
          </p:cNvPr>
          <p:cNvSpPr txBox="1"/>
          <p:nvPr/>
        </p:nvSpPr>
        <p:spPr>
          <a:xfrm>
            <a:off x="1523779" y="2093211"/>
            <a:ext cx="16514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Vocabulary (</a:t>
            </a:r>
            <a:r>
              <a:rPr lang="en-GB" sz="1500" i="1" dirty="0"/>
              <a:t>X,D</a:t>
            </a:r>
            <a:r>
              <a:rPr lang="en-GB" sz="1500" dirty="0"/>
              <a:t>)</a:t>
            </a:r>
            <a:endParaRPr lang="en-BE" sz="15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35F924-1FD3-73F1-031F-3A85F4213A90}"/>
              </a:ext>
            </a:extLst>
          </p:cNvPr>
          <p:cNvCxnSpPr>
            <a:cxnSpLocks/>
          </p:cNvCxnSpPr>
          <p:nvPr/>
        </p:nvCxnSpPr>
        <p:spPr>
          <a:xfrm>
            <a:off x="4960189" y="1697416"/>
            <a:ext cx="5446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550C35-7B01-44F3-4DE6-E0982FD0830A}"/>
              </a:ext>
            </a:extLst>
          </p:cNvPr>
          <p:cNvSpPr txBox="1"/>
          <p:nvPr/>
        </p:nvSpPr>
        <p:spPr>
          <a:xfrm>
            <a:off x="5034859" y="1389639"/>
            <a:ext cx="312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i="1" dirty="0"/>
              <a:t>B</a:t>
            </a:r>
            <a:endParaRPr lang="en-BE" sz="15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400813-25EE-31D8-81AB-61FAA1417987}"/>
              </a:ext>
            </a:extLst>
          </p:cNvPr>
          <p:cNvSpPr/>
          <p:nvPr/>
        </p:nvSpPr>
        <p:spPr>
          <a:xfrm>
            <a:off x="3666706" y="1389639"/>
            <a:ext cx="1293483" cy="5117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candidate set</a:t>
            </a:r>
            <a:endParaRPr lang="en-BE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35DBDD9-F720-FD32-DD5D-38CBAB9EDE0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175193" y="1820800"/>
            <a:ext cx="491513" cy="433994"/>
          </a:xfrm>
          <a:prstGeom prst="bentConnector3">
            <a:avLst>
              <a:gd name="adj1" fmla="val -8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123CA2-5A7C-C768-BB26-BB02EECBAE25}"/>
              </a:ext>
            </a:extLst>
          </p:cNvPr>
          <p:cNvCxnSpPr>
            <a:cxnSpLocks/>
          </p:cNvCxnSpPr>
          <p:nvPr/>
        </p:nvCxnSpPr>
        <p:spPr>
          <a:xfrm>
            <a:off x="3175193" y="1591734"/>
            <a:ext cx="4915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D19977-6FC3-D67E-DAFA-C9F4F6AF05DB}"/>
              </a:ext>
            </a:extLst>
          </p:cNvPr>
          <p:cNvSpPr txBox="1"/>
          <p:nvPr/>
        </p:nvSpPr>
        <p:spPr>
          <a:xfrm>
            <a:off x="2870346" y="1300156"/>
            <a:ext cx="2954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500" i="1" dirty="0"/>
              <a:t>Γ</a:t>
            </a:r>
            <a:endParaRPr lang="en-BE" sz="1500" dirty="0"/>
          </a:p>
        </p:txBody>
      </p:sp>
      <p:pic>
        <p:nvPicPr>
          <p:cNvPr id="371" name="Google Shape;330;p4">
            <a:extLst>
              <a:ext uri="{FF2B5EF4-FFF2-40B4-BE49-F238E27FC236}">
                <a16:creationId xmlns:a16="http://schemas.microsoft.com/office/drawing/2014/main" id="{E08532A1-58C5-FA21-D3EE-FBA43D4AA7A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2832" y="2814669"/>
            <a:ext cx="953593" cy="1268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14;p4">
            <a:extLst>
              <a:ext uri="{FF2B5EF4-FFF2-40B4-BE49-F238E27FC236}">
                <a16:creationId xmlns:a16="http://schemas.microsoft.com/office/drawing/2014/main" id="{119660B2-4CA8-4EA9-750E-37652871F301}"/>
              </a:ext>
            </a:extLst>
          </p:cNvPr>
          <p:cNvGrpSpPr/>
          <p:nvPr/>
        </p:nvGrpSpPr>
        <p:grpSpPr>
          <a:xfrm>
            <a:off x="4019620" y="2814669"/>
            <a:ext cx="1941672" cy="1394061"/>
            <a:chOff x="-15625" y="65453"/>
            <a:chExt cx="1831095" cy="1244752"/>
          </a:xfrm>
        </p:grpSpPr>
        <p:sp>
          <p:nvSpPr>
            <p:cNvPr id="373" name="Google Shape;315;p4">
              <a:extLst>
                <a:ext uri="{FF2B5EF4-FFF2-40B4-BE49-F238E27FC236}">
                  <a16:creationId xmlns:a16="http://schemas.microsoft.com/office/drawing/2014/main" id="{D806719E-4D7C-EF27-FC5A-364C1B2516A9}"/>
                </a:ext>
              </a:extLst>
            </p:cNvPr>
            <p:cNvSpPr/>
            <p:nvPr/>
          </p:nvSpPr>
          <p:spPr>
            <a:xfrm rot="-6795356">
              <a:off x="175627" y="441356"/>
              <a:ext cx="629651" cy="83106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2"/>
            </a:solidFill>
            <a:ln w="139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16;p4">
              <a:extLst>
                <a:ext uri="{FF2B5EF4-FFF2-40B4-BE49-F238E27FC236}">
                  <a16:creationId xmlns:a16="http://schemas.microsoft.com/office/drawing/2014/main" id="{B1EABEAA-5E1B-5650-CF6D-39BE2E5F8455}"/>
                </a:ext>
              </a:extLst>
            </p:cNvPr>
            <p:cNvSpPr txBox="1"/>
            <p:nvPr/>
          </p:nvSpPr>
          <p:spPr>
            <a:xfrm rot="-1395356">
              <a:off x="180631" y="677724"/>
              <a:ext cx="720880" cy="31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entury Schoolbook"/>
                <a:buNone/>
              </a:pPr>
              <a:r>
                <a:rPr lang="en-US" sz="10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Queries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17;p4">
              <a:extLst>
                <a:ext uri="{FF2B5EF4-FFF2-40B4-BE49-F238E27FC236}">
                  <a16:creationId xmlns:a16="http://schemas.microsoft.com/office/drawing/2014/main" id="{55C2CD8D-2171-D9B7-138F-44BA0A948765}"/>
                </a:ext>
              </a:extLst>
            </p:cNvPr>
            <p:cNvSpPr/>
            <p:nvPr/>
          </p:nvSpPr>
          <p:spPr>
            <a:xfrm rot="4063137">
              <a:off x="996769" y="98788"/>
              <a:ext cx="629651" cy="83106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2"/>
            </a:solidFill>
            <a:ln w="139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18;p4">
              <a:extLst>
                <a:ext uri="{FF2B5EF4-FFF2-40B4-BE49-F238E27FC236}">
                  <a16:creationId xmlns:a16="http://schemas.microsoft.com/office/drawing/2014/main" id="{E189DC19-D1D5-A9AC-3606-F387D40C1596}"/>
                </a:ext>
              </a:extLst>
            </p:cNvPr>
            <p:cNvSpPr txBox="1"/>
            <p:nvPr/>
          </p:nvSpPr>
          <p:spPr>
            <a:xfrm rot="-1336863">
              <a:off x="900174" y="377799"/>
              <a:ext cx="720880" cy="31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entury Schoolbook"/>
                <a:buNone/>
              </a:pPr>
              <a:r>
                <a:rPr lang="en-US" sz="10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Answers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36;p4">
            <a:extLst>
              <a:ext uri="{FF2B5EF4-FFF2-40B4-BE49-F238E27FC236}">
                <a16:creationId xmlns:a16="http://schemas.microsoft.com/office/drawing/2014/main" id="{8AD3EBE2-C1AE-7507-7477-2D55EA5A5D0D}"/>
              </a:ext>
            </a:extLst>
          </p:cNvPr>
          <p:cNvGrpSpPr/>
          <p:nvPr/>
        </p:nvGrpSpPr>
        <p:grpSpPr>
          <a:xfrm rot="174120">
            <a:off x="3783526" y="2277776"/>
            <a:ext cx="1521602" cy="1109122"/>
            <a:chOff x="-70849" y="-584199"/>
            <a:chExt cx="1552428" cy="1174026"/>
          </a:xfrm>
        </p:grpSpPr>
        <p:sp>
          <p:nvSpPr>
            <p:cNvPr id="378" name="Google Shape;337;p4">
              <a:extLst>
                <a:ext uri="{FF2B5EF4-FFF2-40B4-BE49-F238E27FC236}">
                  <a16:creationId xmlns:a16="http://schemas.microsoft.com/office/drawing/2014/main" id="{9735ADF5-E6A7-8CC1-18D9-ED1213CD5D1B}"/>
                </a:ext>
              </a:extLst>
            </p:cNvPr>
            <p:cNvSpPr/>
            <p:nvPr/>
          </p:nvSpPr>
          <p:spPr>
            <a:xfrm rot="-1467803">
              <a:off x="0" y="-321186"/>
              <a:ext cx="1410730" cy="648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1A9B9"/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333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38;p4">
              <a:extLst>
                <a:ext uri="{FF2B5EF4-FFF2-40B4-BE49-F238E27FC236}">
                  <a16:creationId xmlns:a16="http://schemas.microsoft.com/office/drawing/2014/main" id="{D897BB44-4B0D-5C5E-FBD9-FAA2BF7D4B45}"/>
                </a:ext>
              </a:extLst>
            </p:cNvPr>
            <p:cNvSpPr/>
            <p:nvPr/>
          </p:nvSpPr>
          <p:spPr>
            <a:xfrm rot="-1438303">
              <a:off x="18620" y="-75137"/>
              <a:ext cx="1156276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39;p4">
              <a:extLst>
                <a:ext uri="{FF2B5EF4-FFF2-40B4-BE49-F238E27FC236}">
                  <a16:creationId xmlns:a16="http://schemas.microsoft.com/office/drawing/2014/main" id="{E19C02E4-31B4-55B3-E693-2150BCEFDB33}"/>
                </a:ext>
              </a:extLst>
            </p:cNvPr>
            <p:cNvSpPr txBox="1"/>
            <p:nvPr/>
          </p:nvSpPr>
          <p:spPr>
            <a:xfrm rot="-1438303">
              <a:off x="18620" y="-75137"/>
              <a:ext cx="1156276" cy="3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Schoolbook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Examples E</a:t>
              </a:r>
              <a:endParaRPr sz="12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3A3EB04C-D533-9605-DB0E-0465FE2FE460}"/>
              </a:ext>
            </a:extLst>
          </p:cNvPr>
          <p:cNvSpPr txBox="1"/>
          <p:nvPr/>
        </p:nvSpPr>
        <p:spPr>
          <a:xfrm rot="174120">
            <a:off x="4507290" y="30207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  <a:endParaRPr lang="en-BE" dirty="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B7FA25B-A24B-2485-7D13-3095B1EF6560}"/>
              </a:ext>
            </a:extLst>
          </p:cNvPr>
          <p:cNvSpPr txBox="1"/>
          <p:nvPr/>
        </p:nvSpPr>
        <p:spPr>
          <a:xfrm>
            <a:off x="6144385" y="4341168"/>
            <a:ext cx="5437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Goal</a:t>
            </a:r>
            <a:r>
              <a:rPr lang="en-GB" sz="2000" dirty="0"/>
              <a:t>:</a:t>
            </a:r>
          </a:p>
          <a:p>
            <a:r>
              <a:rPr lang="en-GB" sz="2000" dirty="0"/>
              <a:t>C</a:t>
            </a:r>
            <a:r>
              <a:rPr lang="en-GB" sz="2000" baseline="-25000" dirty="0"/>
              <a:t>L</a:t>
            </a:r>
            <a:r>
              <a:rPr lang="en-GB" sz="2000" dirty="0"/>
              <a:t> is equivalent to the (unknown) target set C</a:t>
            </a:r>
            <a:r>
              <a:rPr lang="en-GB" sz="2000" baseline="-25000" dirty="0"/>
              <a:t>T</a:t>
            </a:r>
            <a:endParaRPr lang="en-BE" sz="2000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D65F7-3A0F-8289-FD53-B53DA1B489F0}"/>
              </a:ext>
            </a:extLst>
          </p:cNvPr>
          <p:cNvSpPr txBox="1"/>
          <p:nvPr/>
        </p:nvSpPr>
        <p:spPr>
          <a:xfrm>
            <a:off x="7593429" y="6549864"/>
            <a:ext cx="3659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Constraint Acquisition, C. Bessiere et al., AIJ, 2017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25739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Inputs and Outputs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7" name="Picture 2" descr="Katholieke Universiteit Leuven - Wikipedia">
            <a:extLst>
              <a:ext uri="{FF2B5EF4-FFF2-40B4-BE49-F238E27FC236}">
                <a16:creationId xmlns:a16="http://schemas.microsoft.com/office/drawing/2014/main" id="{5D78C5B1-248D-7E07-153E-8CC8B3A4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08"/>
            <a:ext cx="2261419" cy="8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2F0AB-7FF8-6D6F-9336-99F268F2A125}"/>
              </a:ext>
            </a:extLst>
          </p:cNvPr>
          <p:cNvSpPr txBox="1"/>
          <p:nvPr/>
        </p:nvSpPr>
        <p:spPr>
          <a:xfrm>
            <a:off x="485554" y="1513505"/>
            <a:ext cx="10412601" cy="20928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200" b="1" i="1" dirty="0"/>
              <a:t>X</a:t>
            </a:r>
            <a:r>
              <a:rPr lang="en-GB" sz="2200" b="1" dirty="0"/>
              <a:t>:   </a:t>
            </a:r>
            <a:r>
              <a:rPr lang="en-GB" sz="2200" dirty="0"/>
              <a:t>Variables of the problem, </a:t>
            </a:r>
            <a:r>
              <a:rPr lang="en-GB" sz="2200" i="1" dirty="0"/>
              <a:t>X = {x</a:t>
            </a:r>
            <a:r>
              <a:rPr lang="en-GB" sz="2200" i="1" baseline="-25000" dirty="0"/>
              <a:t>1,1</a:t>
            </a:r>
            <a:r>
              <a:rPr lang="en-GB" sz="2200" i="1" dirty="0"/>
              <a:t>, x</a:t>
            </a:r>
            <a:r>
              <a:rPr lang="en-GB" sz="2200" i="1" baseline="-25000" dirty="0"/>
              <a:t>1,2</a:t>
            </a:r>
            <a:r>
              <a:rPr lang="en-GB" sz="2200" i="1" dirty="0"/>
              <a:t>, x</a:t>
            </a:r>
            <a:r>
              <a:rPr lang="en-GB" sz="2200" i="1" baseline="-25000" dirty="0"/>
              <a:t>1,3</a:t>
            </a:r>
            <a:r>
              <a:rPr lang="en-GB" sz="2200" i="1" dirty="0"/>
              <a:t>, …, x</a:t>
            </a:r>
            <a:r>
              <a:rPr lang="en-GB" sz="2200" i="1" baseline="-25000" dirty="0"/>
              <a:t>4,4 </a:t>
            </a:r>
            <a:r>
              <a:rPr lang="en-GB" sz="2200" i="1" dirty="0"/>
              <a:t>} </a:t>
            </a:r>
          </a:p>
          <a:p>
            <a:pPr>
              <a:spcAft>
                <a:spcPts val="600"/>
              </a:spcAft>
            </a:pPr>
            <a:r>
              <a:rPr lang="en-GB" sz="2200" b="1" i="1" dirty="0"/>
              <a:t>D</a:t>
            </a:r>
            <a:r>
              <a:rPr lang="en-GB" sz="2200" b="1" i="1" baseline="30000" dirty="0"/>
              <a:t>X</a:t>
            </a:r>
            <a:r>
              <a:rPr lang="en-GB" sz="2200" b="1" dirty="0"/>
              <a:t>: </a:t>
            </a:r>
            <a:r>
              <a:rPr lang="en-GB" sz="2200" dirty="0"/>
              <a:t>Domains of the variables,</a:t>
            </a:r>
            <a:r>
              <a:rPr lang="en-GB" sz="2200" i="1" dirty="0"/>
              <a:t> </a:t>
            </a:r>
            <a:r>
              <a:rPr lang="en-GB" sz="2200" i="1" dirty="0" err="1"/>
              <a:t>D</a:t>
            </a:r>
            <a:r>
              <a:rPr lang="en-GB" sz="2200" i="1" baseline="30000" dirty="0" err="1"/>
              <a:t>X</a:t>
            </a:r>
            <a:r>
              <a:rPr lang="en-GB" sz="2200" i="1" baseline="14000" dirty="0" err="1"/>
              <a:t>i</a:t>
            </a:r>
            <a:r>
              <a:rPr lang="en-GB" sz="2200" i="1" dirty="0"/>
              <a:t> = {1, 2, 3, 4}</a:t>
            </a:r>
          </a:p>
          <a:p>
            <a:pPr>
              <a:spcAft>
                <a:spcPts val="600"/>
              </a:spcAft>
            </a:pPr>
            <a:r>
              <a:rPr lang="el-GR" sz="2200" b="1" i="1" dirty="0"/>
              <a:t>Γ</a:t>
            </a:r>
            <a:r>
              <a:rPr lang="en-GB" sz="2200" b="1" dirty="0"/>
              <a:t>:   </a:t>
            </a:r>
            <a:r>
              <a:rPr lang="en-GB" sz="2200" dirty="0"/>
              <a:t>Constraint Language, </a:t>
            </a:r>
            <a:r>
              <a:rPr lang="el-GR" sz="2200" i="1" dirty="0"/>
              <a:t>Γ</a:t>
            </a:r>
            <a:r>
              <a:rPr lang="en-GB" sz="2200" i="1" dirty="0"/>
              <a:t> = {═, ≠, ≤, ≥}</a:t>
            </a:r>
            <a:endParaRPr lang="en-GB" sz="2200" i="1" baseline="14000" dirty="0"/>
          </a:p>
          <a:p>
            <a:pPr>
              <a:spcAft>
                <a:spcPts val="600"/>
              </a:spcAft>
            </a:pPr>
            <a:r>
              <a:rPr lang="en-GB" sz="2200" b="1" i="1" dirty="0"/>
              <a:t>B</a:t>
            </a:r>
            <a:r>
              <a:rPr lang="en-GB" sz="2200" b="1" dirty="0"/>
              <a:t>:   </a:t>
            </a:r>
            <a:r>
              <a:rPr lang="en-GB" sz="2200" dirty="0"/>
              <a:t>Set of candidate constraints, </a:t>
            </a:r>
            <a:r>
              <a:rPr lang="en-GB" sz="2200" i="1" dirty="0"/>
              <a:t>B = {x</a:t>
            </a:r>
            <a:r>
              <a:rPr lang="en-GB" sz="2200" i="1" baseline="-25000" dirty="0"/>
              <a:t>1,1</a:t>
            </a:r>
            <a:r>
              <a:rPr lang="en-GB" sz="2200" i="1" dirty="0"/>
              <a:t> ≠ x</a:t>
            </a:r>
            <a:r>
              <a:rPr lang="en-GB" sz="2200" i="1" baseline="-25000" dirty="0"/>
              <a:t>1,2</a:t>
            </a:r>
            <a:r>
              <a:rPr lang="en-GB" sz="2200" i="1" dirty="0"/>
              <a:t>, x</a:t>
            </a:r>
            <a:r>
              <a:rPr lang="en-GB" sz="2200" i="1" baseline="-25000" dirty="0"/>
              <a:t>1,1</a:t>
            </a:r>
            <a:r>
              <a:rPr lang="en-GB" sz="2200" i="1" dirty="0"/>
              <a:t> ═ x</a:t>
            </a:r>
            <a:r>
              <a:rPr lang="en-GB" sz="2200" i="1" baseline="-25000" dirty="0"/>
              <a:t>1,2</a:t>
            </a:r>
            <a:r>
              <a:rPr lang="en-GB" sz="2200" i="1" dirty="0"/>
              <a:t>, …}</a:t>
            </a:r>
          </a:p>
          <a:p>
            <a:pPr>
              <a:spcAft>
                <a:spcPts val="600"/>
              </a:spcAft>
            </a:pPr>
            <a:r>
              <a:rPr lang="en-GB" sz="2200" b="1" i="1" dirty="0"/>
              <a:t>C</a:t>
            </a:r>
            <a:r>
              <a:rPr lang="en-GB" sz="2200" b="1" i="1" baseline="-25000" dirty="0"/>
              <a:t>L</a:t>
            </a:r>
            <a:r>
              <a:rPr lang="en-GB" sz="2200" b="1" dirty="0"/>
              <a:t>: </a:t>
            </a:r>
            <a:r>
              <a:rPr lang="en-GB" sz="2200" dirty="0"/>
              <a:t>learned constraints</a:t>
            </a:r>
            <a:r>
              <a:rPr lang="en-GB" sz="2200" b="1" dirty="0"/>
              <a:t>, </a:t>
            </a:r>
            <a:r>
              <a:rPr lang="en-GB" sz="2200" dirty="0"/>
              <a:t>ideally</a:t>
            </a:r>
            <a:r>
              <a:rPr lang="en-GB" sz="2200" b="1" dirty="0"/>
              <a:t> </a:t>
            </a:r>
            <a:r>
              <a:rPr lang="en-GB" sz="2200" dirty="0"/>
              <a:t>all the </a:t>
            </a:r>
            <a:r>
              <a:rPr lang="en-GB" sz="2200" i="1" dirty="0"/>
              <a:t>≠ constraints in rows, cols and blocks</a:t>
            </a:r>
            <a:endParaRPr lang="en-GB" sz="2200" dirty="0"/>
          </a:p>
        </p:txBody>
      </p:sp>
      <p:pic>
        <p:nvPicPr>
          <p:cNvPr id="3" name="Picture 2" descr="A grid of black and white squares with black text&#10;&#10;Description automatically generated">
            <a:extLst>
              <a:ext uri="{FF2B5EF4-FFF2-40B4-BE49-F238E27FC236}">
                <a16:creationId xmlns:a16="http://schemas.microsoft.com/office/drawing/2014/main" id="{E870813A-7363-A312-D538-86BEBAE8E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54" y="4454014"/>
            <a:ext cx="2269675" cy="2269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CA90B7-5BBA-5FAA-E7F8-D9BE3D6FA827}"/>
              </a:ext>
            </a:extLst>
          </p:cNvPr>
          <p:cNvSpPr txBox="1"/>
          <p:nvPr/>
        </p:nvSpPr>
        <p:spPr>
          <a:xfrm>
            <a:off x="485554" y="1028299"/>
            <a:ext cx="5788373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/>
              <a:t>Running Example: </a:t>
            </a:r>
            <a:r>
              <a:rPr lang="en-GB" sz="2000" i="1" dirty="0"/>
              <a:t>4x4</a:t>
            </a:r>
            <a:r>
              <a:rPr lang="en-GB" sz="2000" dirty="0"/>
              <a:t> Sudoku</a:t>
            </a:r>
          </a:p>
        </p:txBody>
      </p:sp>
      <p:pic>
        <p:nvPicPr>
          <p:cNvPr id="10" name="Google Shape;445;p7">
            <a:extLst>
              <a:ext uri="{FF2B5EF4-FFF2-40B4-BE49-F238E27FC236}">
                <a16:creationId xmlns:a16="http://schemas.microsoft.com/office/drawing/2014/main" id="{CA4B78B8-4B4B-E8F2-FA68-44C190C4B2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99747" y="4441516"/>
            <a:ext cx="2379343" cy="2338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AED4B6-966A-7739-DD23-0D597B609E84}"/>
              </a:ext>
            </a:extLst>
          </p:cNvPr>
          <p:cNvSpPr txBox="1"/>
          <p:nvPr/>
        </p:nvSpPr>
        <p:spPr>
          <a:xfrm>
            <a:off x="773738" y="4107796"/>
            <a:ext cx="2062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Problem Formulation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210480-1D87-8DF3-9FDD-FD2AA0FD84EA}"/>
              </a:ext>
            </a:extLst>
          </p:cNvPr>
          <p:cNvSpPr txBox="1"/>
          <p:nvPr/>
        </p:nvSpPr>
        <p:spPr>
          <a:xfrm>
            <a:off x="3509171" y="4095038"/>
            <a:ext cx="1173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Example </a:t>
            </a:r>
            <a:r>
              <a:rPr lang="en-GB" sz="1400" i="1" dirty="0"/>
              <a:t>e</a:t>
            </a:r>
            <a:r>
              <a:rPr lang="en-GB" sz="1400" i="1" baseline="-25000" dirty="0"/>
              <a:t>1</a:t>
            </a:r>
            <a:endParaRPr lang="en-B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F8480A-65EF-4EA0-002D-D4A8A4C18DFA}"/>
              </a:ext>
            </a:extLst>
          </p:cNvPr>
          <p:cNvCxnSpPr>
            <a:cxnSpLocks/>
          </p:cNvCxnSpPr>
          <p:nvPr/>
        </p:nvCxnSpPr>
        <p:spPr>
          <a:xfrm flipH="1">
            <a:off x="5775649" y="2593910"/>
            <a:ext cx="9703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C9B578-8540-1C5D-B91F-3C9E3F15BDC5}"/>
              </a:ext>
            </a:extLst>
          </p:cNvPr>
          <p:cNvSpPr txBox="1"/>
          <p:nvPr/>
        </p:nvSpPr>
        <p:spPr>
          <a:xfrm>
            <a:off x="6778690" y="2086704"/>
            <a:ext cx="40868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The user may not know exactly what constraint relations appear in the model and use many</a:t>
            </a:r>
            <a:endParaRPr lang="en-BE" sz="15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96433A-FA25-AA2B-D2FF-494A6ED9F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4915" y="4488267"/>
            <a:ext cx="6167632" cy="220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3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Adapting Candidate Elimination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3F2B6-7D0E-11A7-AA51-E6169F59E1D8}"/>
              </a:ext>
            </a:extLst>
          </p:cNvPr>
          <p:cNvSpPr txBox="1"/>
          <p:nvPr/>
        </p:nvSpPr>
        <p:spPr>
          <a:xfrm>
            <a:off x="233266" y="1511559"/>
            <a:ext cx="3442334" cy="255454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B</a:t>
            </a:r>
            <a:r>
              <a:rPr lang="en-GB" sz="2000" dirty="0"/>
              <a:t>: set of (remaining) candidate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</a:t>
            </a:r>
            <a:r>
              <a:rPr lang="en-GB" sz="2000" b="1" baseline="-25000" dirty="0"/>
              <a:t>T</a:t>
            </a:r>
            <a:r>
              <a:rPr lang="en-GB" sz="2000" dirty="0"/>
              <a:t>: target set of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</a:t>
            </a:r>
            <a:r>
              <a:rPr lang="en-GB" sz="2000" b="1" baseline="-25000" dirty="0"/>
              <a:t>L</a:t>
            </a:r>
            <a:r>
              <a:rPr lang="en-GB" sz="2000" dirty="0"/>
              <a:t>: learned set of constraints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12AC8B-3F34-6E99-D70A-22CDE1405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00" y="1511559"/>
            <a:ext cx="4445724" cy="4392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1823F6-2E72-EB7A-1C01-FD1F7D27DD97}"/>
              </a:ext>
            </a:extLst>
          </p:cNvPr>
          <p:cNvCxnSpPr>
            <a:cxnSpLocks/>
          </p:cNvCxnSpPr>
          <p:nvPr/>
        </p:nvCxnSpPr>
        <p:spPr>
          <a:xfrm flipH="1">
            <a:off x="9104243" y="2981739"/>
            <a:ext cx="1013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23A486-5445-17CE-A141-0996F81CE295}"/>
              </a:ext>
            </a:extLst>
          </p:cNvPr>
          <p:cNvCxnSpPr>
            <a:cxnSpLocks/>
          </p:cNvCxnSpPr>
          <p:nvPr/>
        </p:nvCxnSpPr>
        <p:spPr>
          <a:xfrm flipH="1">
            <a:off x="9104243" y="5072269"/>
            <a:ext cx="1013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B2659E-E55A-5B7E-C190-5A10158BEA82}"/>
              </a:ext>
            </a:extLst>
          </p:cNvPr>
          <p:cNvSpPr txBox="1"/>
          <p:nvPr/>
        </p:nvSpPr>
        <p:spPr>
          <a:xfrm>
            <a:off x="10316825" y="2723381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Should not be </a:t>
            </a:r>
          </a:p>
          <a:p>
            <a:r>
              <a:rPr lang="en-GB" dirty="0"/>
              <a:t>learned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0FE07A-8E09-F79C-6D06-11EC7156B59B}"/>
              </a:ext>
            </a:extLst>
          </p:cNvPr>
          <p:cNvSpPr txBox="1"/>
          <p:nvPr/>
        </p:nvSpPr>
        <p:spPr>
          <a:xfrm>
            <a:off x="10316825" y="4810659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Should be </a:t>
            </a:r>
          </a:p>
          <a:p>
            <a:r>
              <a:rPr lang="en-GB" dirty="0"/>
              <a:t>learned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1505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2435180" y="5355"/>
            <a:ext cx="8857660" cy="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Adapting Candidate Elimination</a:t>
            </a:r>
            <a:endParaRPr dirty="0"/>
          </a:p>
        </p:txBody>
      </p:sp>
      <p:sp>
        <p:nvSpPr>
          <p:cNvPr id="356" name="Google Shape;35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AA7E2-8B5E-0CB7-C9A3-8F22DEAF0354}"/>
              </a:ext>
            </a:extLst>
          </p:cNvPr>
          <p:cNvSpPr txBox="1"/>
          <p:nvPr/>
        </p:nvSpPr>
        <p:spPr>
          <a:xfrm>
            <a:off x="233265" y="1511559"/>
            <a:ext cx="4229405" cy="116955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/>
              <a:t>During the learning process:</a:t>
            </a:r>
          </a:p>
          <a:p>
            <a:pPr marL="342900" lvl="5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Constraints are removed from </a:t>
            </a:r>
            <a:r>
              <a:rPr lang="en-GB" sz="2000" i="1" dirty="0"/>
              <a:t>B</a:t>
            </a:r>
          </a:p>
          <a:p>
            <a:pPr marL="342900" lvl="5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Constraints are added to </a:t>
            </a:r>
            <a:r>
              <a:rPr lang="en-GB" sz="2000" i="1" dirty="0"/>
              <a:t>C</a:t>
            </a:r>
            <a:r>
              <a:rPr lang="en-GB" sz="2000" i="1" baseline="-25000" dirty="0"/>
              <a:t>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791A1-B4FA-A88D-E84A-3C497F79546C}"/>
              </a:ext>
            </a:extLst>
          </p:cNvPr>
          <p:cNvSpPr txBox="1"/>
          <p:nvPr/>
        </p:nvSpPr>
        <p:spPr>
          <a:xfrm>
            <a:off x="472440" y="3502284"/>
            <a:ext cx="3442334" cy="255454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B</a:t>
            </a:r>
            <a:r>
              <a:rPr lang="en-GB" sz="2000" dirty="0"/>
              <a:t>: set of (remaining) candidate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</a:t>
            </a:r>
            <a:r>
              <a:rPr lang="en-GB" sz="2000" b="1" baseline="-25000" dirty="0"/>
              <a:t>T</a:t>
            </a:r>
            <a:r>
              <a:rPr lang="en-GB" sz="2000" dirty="0"/>
              <a:t>: target set of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</a:t>
            </a:r>
            <a:r>
              <a:rPr lang="en-GB" sz="2000" b="1" baseline="-25000" dirty="0"/>
              <a:t>L</a:t>
            </a:r>
            <a:r>
              <a:rPr lang="en-GB" sz="2000" dirty="0"/>
              <a:t>: learned set of constraints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87B071-9523-33E8-98CD-C05B463B0DFD}"/>
              </a:ext>
            </a:extLst>
          </p:cNvPr>
          <p:cNvCxnSpPr>
            <a:cxnSpLocks/>
          </p:cNvCxnSpPr>
          <p:nvPr/>
        </p:nvCxnSpPr>
        <p:spPr>
          <a:xfrm>
            <a:off x="4293704" y="2206487"/>
            <a:ext cx="705679" cy="208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3C33AA-F98A-0E4D-78C7-7A2D67F09E89}"/>
              </a:ext>
            </a:extLst>
          </p:cNvPr>
          <p:cNvCxnSpPr>
            <a:cxnSpLocks/>
          </p:cNvCxnSpPr>
          <p:nvPr/>
        </p:nvCxnSpPr>
        <p:spPr>
          <a:xfrm>
            <a:off x="3657600" y="2862470"/>
            <a:ext cx="1292087" cy="2483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0F24455-F007-BFBC-730B-1AB6D5A93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00" y="1512000"/>
            <a:ext cx="4528822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950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16162</TotalTime>
  <Words>3727</Words>
  <Application>Microsoft Office PowerPoint</Application>
  <PresentationFormat>Widescreen</PresentationFormat>
  <Paragraphs>776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Wingdings</vt:lpstr>
      <vt:lpstr>Arial</vt:lpstr>
      <vt:lpstr>Cambria Math</vt:lpstr>
      <vt:lpstr>JetBrains Mono</vt:lpstr>
      <vt:lpstr>Century Schoolbook</vt:lpstr>
      <vt:lpstr>Noto Sans Symbols</vt:lpstr>
      <vt:lpstr>View</vt:lpstr>
      <vt:lpstr>Constraint Acquisition: Learning to Learn and to Generalize</vt:lpstr>
      <vt:lpstr>Introduction</vt:lpstr>
      <vt:lpstr>Introduction</vt:lpstr>
      <vt:lpstr>Introduction</vt:lpstr>
      <vt:lpstr>Introduction (4/4) </vt:lpstr>
      <vt:lpstr>Inputs and Outputs</vt:lpstr>
      <vt:lpstr>Inputs and Outputs</vt:lpstr>
      <vt:lpstr>Adapting Candidate Elimination</vt:lpstr>
      <vt:lpstr>Adapting Candidate Elimination</vt:lpstr>
      <vt:lpstr>Adapting Candidate Elimination</vt:lpstr>
      <vt:lpstr>Adapting Candidate Elimination</vt:lpstr>
      <vt:lpstr>Adapting Candidate Elimination</vt:lpstr>
      <vt:lpstr>Passive Acquisition</vt:lpstr>
      <vt:lpstr>Interactive Constraint Acquisition</vt:lpstr>
      <vt:lpstr>Challenges for interactive CA</vt:lpstr>
      <vt:lpstr>Interactive Constraint Acquisition</vt:lpstr>
      <vt:lpstr>Query generation</vt:lpstr>
      <vt:lpstr>Query generation</vt:lpstr>
      <vt:lpstr>What we can learn from examples</vt:lpstr>
      <vt:lpstr>Query generation</vt:lpstr>
      <vt:lpstr>Query generation</vt:lpstr>
      <vt:lpstr>Interactive Constraint Acquisition </vt:lpstr>
      <vt:lpstr>Learning a constraint</vt:lpstr>
      <vt:lpstr>Finding the scope of a constraint</vt:lpstr>
      <vt:lpstr>Finding the relation of a constraint</vt:lpstr>
      <vt:lpstr>Interactive Constraint Acquisition QuAcq</vt:lpstr>
      <vt:lpstr>Interactive Constraint Acquisition Multiple Acquisition</vt:lpstr>
      <vt:lpstr>Guiding Interactive Constraint Acquisition</vt:lpstr>
      <vt:lpstr>Guiding Query Generation</vt:lpstr>
      <vt:lpstr>Guiding Query Generation</vt:lpstr>
      <vt:lpstr>Guiding Query Generation</vt:lpstr>
      <vt:lpstr>Guiding Query Generation</vt:lpstr>
      <vt:lpstr>Guiding Query Generation</vt:lpstr>
      <vt:lpstr>Guiding CA when finding the scope and relation</vt:lpstr>
      <vt:lpstr>PowerPoint Presentation</vt:lpstr>
      <vt:lpstr>PowerPoint Presentation</vt:lpstr>
      <vt:lpstr>Using Machine Learning for the prediction</vt:lpstr>
      <vt:lpstr>Using Machine Learning for the prediction</vt:lpstr>
      <vt:lpstr>Using Machine Learning for the prediction</vt:lpstr>
      <vt:lpstr>Latent Dimensions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challenges</vt:lpstr>
      <vt:lpstr>Challenges</vt:lpstr>
      <vt:lpstr>Challenges</vt:lpstr>
      <vt:lpstr>Challenges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Methods for Constraint Acquisition</dc:title>
  <cp:lastModifiedBy>Dimos Tsouros</cp:lastModifiedBy>
  <cp:revision>253</cp:revision>
  <dcterms:created xsi:type="dcterms:W3CDTF">2012-08-02T13:11:46Z</dcterms:created>
  <dcterms:modified xsi:type="dcterms:W3CDTF">2024-04-05T08:53:13Z</dcterms:modified>
</cp:coreProperties>
</file>