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3.xml" ContentType="application/vnd.openxmlformats-officedocument.presentationml.notesSlide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diagrams/data9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379" r:id="rId4"/>
    <p:sldId id="440" r:id="rId5"/>
    <p:sldId id="358" r:id="rId6"/>
    <p:sldId id="393" r:id="rId7"/>
    <p:sldId id="394" r:id="rId8"/>
    <p:sldId id="354" r:id="rId9"/>
    <p:sldId id="356" r:id="rId10"/>
    <p:sldId id="406" r:id="rId11"/>
    <p:sldId id="377" r:id="rId12"/>
    <p:sldId id="407" r:id="rId13"/>
    <p:sldId id="265" r:id="rId14"/>
    <p:sldId id="353" r:id="rId15"/>
    <p:sldId id="381" r:id="rId16"/>
    <p:sldId id="363" r:id="rId17"/>
    <p:sldId id="382" r:id="rId18"/>
    <p:sldId id="431" r:id="rId19"/>
    <p:sldId id="383" r:id="rId20"/>
    <p:sldId id="446" r:id="rId21"/>
    <p:sldId id="408" r:id="rId22"/>
    <p:sldId id="380" r:id="rId23"/>
    <p:sldId id="442" r:id="rId24"/>
    <p:sldId id="362" r:id="rId25"/>
    <p:sldId id="386" r:id="rId26"/>
    <p:sldId id="410" r:id="rId27"/>
    <p:sldId id="366" r:id="rId28"/>
    <p:sldId id="409" r:id="rId29"/>
    <p:sldId id="404" r:id="rId30"/>
    <p:sldId id="411" r:id="rId31"/>
    <p:sldId id="441" r:id="rId32"/>
    <p:sldId id="398" r:id="rId33"/>
    <p:sldId id="387" r:id="rId34"/>
    <p:sldId id="412" r:id="rId35"/>
    <p:sldId id="365" r:id="rId36"/>
    <p:sldId id="414" r:id="rId37"/>
    <p:sldId id="385" r:id="rId38"/>
    <p:sldId id="359" r:id="rId39"/>
    <p:sldId id="367" r:id="rId40"/>
    <p:sldId id="415" r:id="rId41"/>
    <p:sldId id="429" r:id="rId42"/>
    <p:sldId id="432" r:id="rId43"/>
    <p:sldId id="417" r:id="rId44"/>
    <p:sldId id="449" r:id="rId45"/>
    <p:sldId id="391" r:id="rId46"/>
    <p:sldId id="428" r:id="rId47"/>
    <p:sldId id="421" r:id="rId48"/>
    <p:sldId id="447" r:id="rId49"/>
    <p:sldId id="430" r:id="rId50"/>
    <p:sldId id="416" r:id="rId51"/>
    <p:sldId id="422" r:id="rId52"/>
    <p:sldId id="423" r:id="rId53"/>
    <p:sldId id="425" r:id="rId54"/>
    <p:sldId id="418" r:id="rId55"/>
    <p:sldId id="426" r:id="rId56"/>
    <p:sldId id="424" r:id="rId57"/>
    <p:sldId id="427" r:id="rId58"/>
    <p:sldId id="433" r:id="rId59"/>
    <p:sldId id="450" r:id="rId60"/>
    <p:sldId id="260" r:id="rId61"/>
    <p:sldId id="448" r:id="rId62"/>
    <p:sldId id="443" r:id="rId63"/>
    <p:sldId id="445" r:id="rId64"/>
    <p:sldId id="444" r:id="rId65"/>
    <p:sldId id="378" r:id="rId66"/>
    <p:sldId id="376" r:id="rId67"/>
    <p:sldId id="375" r:id="rId68"/>
    <p:sldId id="435" r:id="rId69"/>
  </p:sldIdLst>
  <p:sldSz cx="12192000" cy="6858000"/>
  <p:notesSz cx="6858000" cy="9144000"/>
  <p:embeddedFontLst>
    <p:embeddedFont>
      <p:font typeface="Cambria Math" panose="02040503050406030204" pitchFamily="18" charset="0"/>
      <p:regular r:id="rId71"/>
    </p:embeddedFont>
    <p:embeddedFont>
      <p:font typeface="Century Schoolbook" panose="02040604050505020304" pitchFamily="18" charset="0"/>
      <p:regular r:id="rId72"/>
      <p:bold r:id="rId73"/>
      <p:italic r:id="rId74"/>
      <p:boldItalic r:id="rId75"/>
    </p:embeddedFont>
    <p:embeddedFont>
      <p:font typeface="Helvetica" panose="020B0604020202020204" pitchFamily="34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76CE2BE-50E2-402D-9B5B-5536B691DCD7}">
          <p14:sldIdLst>
            <p14:sldId id="256"/>
            <p14:sldId id="257"/>
            <p14:sldId id="379"/>
            <p14:sldId id="440"/>
            <p14:sldId id="358"/>
            <p14:sldId id="393"/>
            <p14:sldId id="394"/>
            <p14:sldId id="354"/>
            <p14:sldId id="356"/>
            <p14:sldId id="406"/>
            <p14:sldId id="377"/>
            <p14:sldId id="407"/>
          </p14:sldIdLst>
        </p14:section>
        <p14:section name="Passive acquisition" id="{26C1E0BB-4AE3-42A1-AC3E-C3679A6CB713}">
          <p14:sldIdLst>
            <p14:sldId id="265"/>
            <p14:sldId id="353"/>
            <p14:sldId id="381"/>
            <p14:sldId id="363"/>
            <p14:sldId id="382"/>
            <p14:sldId id="431"/>
            <p14:sldId id="383"/>
            <p14:sldId id="446"/>
            <p14:sldId id="408"/>
          </p14:sldIdLst>
        </p14:section>
        <p14:section name="Active Acquisition" id="{739669E5-37DE-4E30-8AE4-C801637148A5}">
          <p14:sldIdLst>
            <p14:sldId id="380"/>
            <p14:sldId id="442"/>
            <p14:sldId id="362"/>
            <p14:sldId id="386"/>
            <p14:sldId id="410"/>
            <p14:sldId id="366"/>
            <p14:sldId id="409"/>
            <p14:sldId id="404"/>
            <p14:sldId id="411"/>
            <p14:sldId id="441"/>
            <p14:sldId id="398"/>
            <p14:sldId id="387"/>
            <p14:sldId id="412"/>
            <p14:sldId id="365"/>
            <p14:sldId id="414"/>
            <p14:sldId id="385"/>
            <p14:sldId id="359"/>
            <p14:sldId id="367"/>
            <p14:sldId id="415"/>
            <p14:sldId id="429"/>
            <p14:sldId id="432"/>
            <p14:sldId id="417"/>
            <p14:sldId id="449"/>
          </p14:sldIdLst>
        </p14:section>
        <p14:section name="Guiding CA" id="{FADF3854-0D9A-4935-8938-73FDA66530A9}">
          <p14:sldIdLst>
            <p14:sldId id="391"/>
            <p14:sldId id="428"/>
            <p14:sldId id="421"/>
            <p14:sldId id="447"/>
            <p14:sldId id="430"/>
            <p14:sldId id="416"/>
            <p14:sldId id="422"/>
            <p14:sldId id="423"/>
            <p14:sldId id="425"/>
            <p14:sldId id="418"/>
            <p14:sldId id="426"/>
            <p14:sldId id="424"/>
            <p14:sldId id="427"/>
            <p14:sldId id="433"/>
            <p14:sldId id="450"/>
            <p14:sldId id="260"/>
            <p14:sldId id="448"/>
            <p14:sldId id="443"/>
            <p14:sldId id="445"/>
            <p14:sldId id="444"/>
            <p14:sldId id="378"/>
            <p14:sldId id="376"/>
            <p14:sldId id="375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6" roundtripDataSignature="AMtx7mgorTYYR2wVJmEE9xHZ8Aqp/h7k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68DA"/>
    <a:srgbClr val="FFFFFF"/>
    <a:srgbClr val="C82828"/>
    <a:srgbClr val="A4B8C5"/>
    <a:srgbClr val="BE8584"/>
    <a:srgbClr val="779FCB"/>
    <a:srgbClr val="7BAC87"/>
    <a:srgbClr val="6D719E"/>
    <a:srgbClr val="8D6374"/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79" d="100"/>
          <a:sy n="79" d="100"/>
        </p:scale>
        <p:origin x="773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customschemas.google.com/relationships/presentationmetadata" Target="metadata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AFDE1-A5E3-4E0E-8A5B-AE3B2FB7B47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BE"/>
        </a:p>
      </dgm:t>
    </dgm:pt>
    <dgm:pt modelId="{0247A68A-A2FF-4BE7-ADA2-5B31834F4028}">
      <dgm:prSet phldrT="[Text]"/>
      <dgm:spPr/>
      <dgm:t>
        <a:bodyPr/>
        <a:lstStyle/>
        <a:p>
          <a:r>
            <a:rPr lang="en-GB" dirty="0"/>
            <a:t>Version Space Learning</a:t>
          </a:r>
        </a:p>
      </dgm:t>
    </dgm:pt>
    <dgm:pt modelId="{887F3489-18B5-4627-AA16-89F78F99AF77}" type="parTrans" cxnId="{D40AD73A-F115-4353-BFB0-91862204DCEF}">
      <dgm:prSet/>
      <dgm:spPr/>
      <dgm:t>
        <a:bodyPr/>
        <a:lstStyle/>
        <a:p>
          <a:endParaRPr lang="en-BE"/>
        </a:p>
      </dgm:t>
    </dgm:pt>
    <dgm:pt modelId="{768F1ED9-57BF-4B09-B284-2DC720FCCD99}" type="sibTrans" cxnId="{D40AD73A-F115-4353-BFB0-91862204DCEF}">
      <dgm:prSet/>
      <dgm:spPr/>
      <dgm:t>
        <a:bodyPr/>
        <a:lstStyle/>
        <a:p>
          <a:endParaRPr lang="en-BE"/>
        </a:p>
      </dgm:t>
    </dgm:pt>
    <dgm:pt modelId="{F2057375-16E3-4775-BD3E-3A158B150E22}">
      <dgm:prSet phldrT="[Text]"/>
      <dgm:spPr>
        <a:solidFill>
          <a:srgbClr val="7BAC87"/>
        </a:solidFill>
      </dgm:spPr>
      <dgm:t>
        <a:bodyPr/>
        <a:lstStyle/>
        <a:p>
          <a:r>
            <a:rPr lang="en-GB" dirty="0"/>
            <a:t>Training Classifiers</a:t>
          </a:r>
          <a:endParaRPr lang="en-BE" dirty="0"/>
        </a:p>
      </dgm:t>
    </dgm:pt>
    <dgm:pt modelId="{711F5DF7-8769-4212-9DAF-241F6DB88B63}" type="parTrans" cxnId="{6841ED05-4594-4E27-B559-98076FCAE9C8}">
      <dgm:prSet/>
      <dgm:spPr/>
      <dgm:t>
        <a:bodyPr/>
        <a:lstStyle/>
        <a:p>
          <a:endParaRPr lang="en-BE"/>
        </a:p>
      </dgm:t>
    </dgm:pt>
    <dgm:pt modelId="{F8AE36FE-E7F2-450D-A5CB-63B1D218A232}" type="sibTrans" cxnId="{6841ED05-4594-4E27-B559-98076FCAE9C8}">
      <dgm:prSet/>
      <dgm:spPr/>
      <dgm:t>
        <a:bodyPr/>
        <a:lstStyle/>
        <a:p>
          <a:endParaRPr lang="en-BE"/>
        </a:p>
      </dgm:t>
    </dgm:pt>
    <dgm:pt modelId="{47955E00-7B5A-4AAC-A31D-3A51CCD69F43}">
      <dgm:prSet phldrT="[Text]"/>
      <dgm:spPr>
        <a:solidFill>
          <a:srgbClr val="6D719E"/>
        </a:solidFill>
      </dgm:spPr>
      <dgm:t>
        <a:bodyPr/>
        <a:lstStyle/>
        <a:p>
          <a:r>
            <a:rPr lang="en-GB" dirty="0"/>
            <a:t>Statistical Approaches</a:t>
          </a:r>
          <a:endParaRPr lang="en-BE" dirty="0"/>
        </a:p>
      </dgm:t>
    </dgm:pt>
    <dgm:pt modelId="{97682EAB-ADB8-4CBE-8674-677DF6493937}" type="parTrans" cxnId="{4FF3F87B-7FBA-4FD0-AE03-D1472CF34853}">
      <dgm:prSet/>
      <dgm:spPr/>
      <dgm:t>
        <a:bodyPr/>
        <a:lstStyle/>
        <a:p>
          <a:endParaRPr lang="en-BE"/>
        </a:p>
      </dgm:t>
    </dgm:pt>
    <dgm:pt modelId="{AF7283FE-B842-4D09-8812-F1B35286DEF8}" type="sibTrans" cxnId="{4FF3F87B-7FBA-4FD0-AE03-D1472CF34853}">
      <dgm:prSet/>
      <dgm:spPr/>
      <dgm:t>
        <a:bodyPr/>
        <a:lstStyle/>
        <a:p>
          <a:endParaRPr lang="en-BE"/>
        </a:p>
      </dgm:t>
    </dgm:pt>
    <dgm:pt modelId="{5222D519-B6AE-4041-97E5-9B2BCFD1B42C}">
      <dgm:prSet/>
      <dgm:spPr>
        <a:solidFill>
          <a:srgbClr val="8D6374"/>
        </a:solidFill>
      </dgm:spPr>
      <dgm:t>
        <a:bodyPr/>
        <a:lstStyle/>
        <a:p>
          <a:r>
            <a:rPr lang="en-GB" dirty="0"/>
            <a:t>Generate and Aggregate</a:t>
          </a:r>
          <a:endParaRPr lang="en-BE" dirty="0"/>
        </a:p>
      </dgm:t>
    </dgm:pt>
    <dgm:pt modelId="{A46A0730-D7F1-49E8-8FCE-DDC5B877E8D1}" type="parTrans" cxnId="{6059828F-A3DE-4E64-B021-C88AC31CD64F}">
      <dgm:prSet/>
      <dgm:spPr/>
      <dgm:t>
        <a:bodyPr/>
        <a:lstStyle/>
        <a:p>
          <a:endParaRPr lang="en-BE"/>
        </a:p>
      </dgm:t>
    </dgm:pt>
    <dgm:pt modelId="{0868EBCF-C93F-4CD8-9FBE-4D4C11333858}" type="sibTrans" cxnId="{6059828F-A3DE-4E64-B021-C88AC31CD64F}">
      <dgm:prSet/>
      <dgm:spPr/>
      <dgm:t>
        <a:bodyPr/>
        <a:lstStyle/>
        <a:p>
          <a:endParaRPr lang="en-BE"/>
        </a:p>
      </dgm:t>
    </dgm:pt>
    <dgm:pt modelId="{6C780359-BC5E-4102-94F7-EB2EF8D30D11}">
      <dgm:prSet phldrT="[Text]"/>
      <dgm:spPr/>
      <dgm:t>
        <a:bodyPr/>
        <a:lstStyle/>
        <a:p>
          <a:endParaRPr lang="en-BE" dirty="0"/>
        </a:p>
      </dgm:t>
    </dgm:pt>
    <dgm:pt modelId="{7F09861E-9C51-4C28-B140-2FDBF87BCE77}" type="sibTrans" cxnId="{11433921-FBBE-42AA-A73B-15A00F431188}">
      <dgm:prSet/>
      <dgm:spPr/>
      <dgm:t>
        <a:bodyPr/>
        <a:lstStyle/>
        <a:p>
          <a:endParaRPr lang="en-BE"/>
        </a:p>
      </dgm:t>
    </dgm:pt>
    <dgm:pt modelId="{06B0730B-FCE6-4988-9B2E-37A722AA1571}" type="parTrans" cxnId="{11433921-FBBE-42AA-A73B-15A00F431188}">
      <dgm:prSet/>
      <dgm:spPr/>
      <dgm:t>
        <a:bodyPr/>
        <a:lstStyle/>
        <a:p>
          <a:endParaRPr lang="en-BE"/>
        </a:p>
      </dgm:t>
    </dgm:pt>
    <dgm:pt modelId="{665DDA84-A9E4-48F2-B4BA-F908EAFCA153}">
      <dgm:prSet/>
      <dgm:spPr>
        <a:solidFill>
          <a:srgbClr val="779FCB"/>
        </a:solidFill>
      </dgm:spPr>
      <dgm:t>
        <a:bodyPr/>
        <a:lstStyle/>
        <a:p>
          <a:r>
            <a:rPr lang="en-GB" dirty="0"/>
            <a:t>Data Mining</a:t>
          </a:r>
          <a:endParaRPr lang="en-BE" dirty="0"/>
        </a:p>
      </dgm:t>
    </dgm:pt>
    <dgm:pt modelId="{4D4A4123-A9F9-4BBB-8328-955A71E0B7E9}" type="parTrans" cxnId="{FAD7AF8B-F1A9-4D40-9E43-1EFF83DCC023}">
      <dgm:prSet/>
      <dgm:spPr/>
      <dgm:t>
        <a:bodyPr/>
        <a:lstStyle/>
        <a:p>
          <a:endParaRPr lang="en-BE"/>
        </a:p>
      </dgm:t>
    </dgm:pt>
    <dgm:pt modelId="{F7E8911D-2F65-4FCD-A97E-3E84D8155197}" type="sibTrans" cxnId="{FAD7AF8B-F1A9-4D40-9E43-1EFF83DCC023}">
      <dgm:prSet/>
      <dgm:spPr/>
      <dgm:t>
        <a:bodyPr/>
        <a:lstStyle/>
        <a:p>
          <a:endParaRPr lang="en-BE"/>
        </a:p>
      </dgm:t>
    </dgm:pt>
    <dgm:pt modelId="{DA0985B0-45D3-47D5-8348-B1D577CE4A32}">
      <dgm:prSet/>
      <dgm:spPr>
        <a:solidFill>
          <a:srgbClr val="BE8584"/>
        </a:solidFill>
      </dgm:spPr>
      <dgm:t>
        <a:bodyPr/>
        <a:lstStyle/>
        <a:p>
          <a:r>
            <a:rPr lang="en-GB" dirty="0"/>
            <a:t>Other</a:t>
          </a:r>
          <a:endParaRPr lang="en-BE" dirty="0"/>
        </a:p>
      </dgm:t>
    </dgm:pt>
    <dgm:pt modelId="{08DB45B1-9787-4640-A109-86D22E86DB61}" type="parTrans" cxnId="{C166CAA3-712E-4064-82D5-1D0DC65A9ECE}">
      <dgm:prSet/>
      <dgm:spPr/>
      <dgm:t>
        <a:bodyPr/>
        <a:lstStyle/>
        <a:p>
          <a:endParaRPr lang="en-BE"/>
        </a:p>
      </dgm:t>
    </dgm:pt>
    <dgm:pt modelId="{AFAB2F4F-1881-4FCB-BC96-D77B36D107D3}" type="sibTrans" cxnId="{C166CAA3-712E-4064-82D5-1D0DC65A9ECE}">
      <dgm:prSet/>
      <dgm:spPr/>
      <dgm:t>
        <a:bodyPr/>
        <a:lstStyle/>
        <a:p>
          <a:endParaRPr lang="en-BE"/>
        </a:p>
      </dgm:t>
    </dgm:pt>
    <dgm:pt modelId="{BBE79C22-262D-4896-AD21-5FB28B0CAA97}" type="pres">
      <dgm:prSet presAssocID="{BE9AFDE1-A5E3-4E0E-8A5B-AE3B2FB7B47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AA5A04-F83C-420E-BECE-47C0666908FC}" type="pres">
      <dgm:prSet presAssocID="{6C780359-BC5E-4102-94F7-EB2EF8D30D11}" presName="root1" presStyleCnt="0"/>
      <dgm:spPr/>
    </dgm:pt>
    <dgm:pt modelId="{A540B712-967D-4E31-AA37-DACFB3CB2FB7}" type="pres">
      <dgm:prSet presAssocID="{6C780359-BC5E-4102-94F7-EB2EF8D30D11}" presName="LevelOneTextNode" presStyleLbl="node0" presStyleIdx="0" presStyleCnt="1" custScaleX="249968" custScaleY="12747">
        <dgm:presLayoutVars>
          <dgm:chPref val="3"/>
        </dgm:presLayoutVars>
      </dgm:prSet>
      <dgm:spPr>
        <a:prstGeom prst="cube">
          <a:avLst/>
        </a:prstGeom>
      </dgm:spPr>
    </dgm:pt>
    <dgm:pt modelId="{83F31D01-923E-4EEA-9E3C-C56795DC76FA}" type="pres">
      <dgm:prSet presAssocID="{6C780359-BC5E-4102-94F7-EB2EF8D30D11}" presName="level2hierChild" presStyleCnt="0"/>
      <dgm:spPr/>
    </dgm:pt>
    <dgm:pt modelId="{A016AFEC-4E26-4551-B5E5-81C90A8F6ADF}" type="pres">
      <dgm:prSet presAssocID="{887F3489-18B5-4627-AA16-89F78F99AF77}" presName="conn2-1" presStyleLbl="parChTrans1D2" presStyleIdx="0" presStyleCnt="6"/>
      <dgm:spPr/>
    </dgm:pt>
    <dgm:pt modelId="{DFCE536A-CCC6-47C1-804E-8A948C3748FD}" type="pres">
      <dgm:prSet presAssocID="{887F3489-18B5-4627-AA16-89F78F99AF77}" presName="connTx" presStyleLbl="parChTrans1D2" presStyleIdx="0" presStyleCnt="6"/>
      <dgm:spPr/>
    </dgm:pt>
    <dgm:pt modelId="{C34A67CA-04A4-429C-A540-D2DE845A267E}" type="pres">
      <dgm:prSet presAssocID="{0247A68A-A2FF-4BE7-ADA2-5B31834F4028}" presName="root2" presStyleCnt="0"/>
      <dgm:spPr/>
    </dgm:pt>
    <dgm:pt modelId="{1A00D80A-E1F1-4521-82CE-F692883DB5D8}" type="pres">
      <dgm:prSet presAssocID="{0247A68A-A2FF-4BE7-ADA2-5B31834F4028}" presName="LevelTwoTextNode" presStyleLbl="node2" presStyleIdx="0" presStyleCnt="6">
        <dgm:presLayoutVars>
          <dgm:chPref val="3"/>
        </dgm:presLayoutVars>
      </dgm:prSet>
      <dgm:spPr/>
    </dgm:pt>
    <dgm:pt modelId="{CBDF6E64-70BC-460D-B2B7-3D500554DCFC}" type="pres">
      <dgm:prSet presAssocID="{0247A68A-A2FF-4BE7-ADA2-5B31834F4028}" presName="level3hierChild" presStyleCnt="0"/>
      <dgm:spPr/>
    </dgm:pt>
    <dgm:pt modelId="{54D8F8B1-AF2C-4682-9F9A-8AE5FF4FB4A7}" type="pres">
      <dgm:prSet presAssocID="{08DB45B1-9787-4640-A109-86D22E86DB61}" presName="conn2-1" presStyleLbl="parChTrans1D2" presStyleIdx="1" presStyleCnt="6"/>
      <dgm:spPr/>
    </dgm:pt>
    <dgm:pt modelId="{94F43330-B820-4EAB-9B67-56B2C1F44DA9}" type="pres">
      <dgm:prSet presAssocID="{08DB45B1-9787-4640-A109-86D22E86DB61}" presName="connTx" presStyleLbl="parChTrans1D2" presStyleIdx="1" presStyleCnt="6"/>
      <dgm:spPr/>
    </dgm:pt>
    <dgm:pt modelId="{80C7F9F3-C157-40C5-85B2-B04CB3D040C8}" type="pres">
      <dgm:prSet presAssocID="{DA0985B0-45D3-47D5-8348-B1D577CE4A32}" presName="root2" presStyleCnt="0"/>
      <dgm:spPr/>
    </dgm:pt>
    <dgm:pt modelId="{3C2D1D6C-F03F-411A-81AF-A4F717719238}" type="pres">
      <dgm:prSet presAssocID="{DA0985B0-45D3-47D5-8348-B1D577CE4A32}" presName="LevelTwoTextNode" presStyleLbl="node2" presStyleIdx="1" presStyleCnt="6" custLinFactY="271254" custLinFactNeighborY="300000">
        <dgm:presLayoutVars>
          <dgm:chPref val="3"/>
        </dgm:presLayoutVars>
      </dgm:prSet>
      <dgm:spPr/>
    </dgm:pt>
    <dgm:pt modelId="{D0110B0E-5C27-43BB-9AC8-84BC980D60B2}" type="pres">
      <dgm:prSet presAssocID="{DA0985B0-45D3-47D5-8348-B1D577CE4A32}" presName="level3hierChild" presStyleCnt="0"/>
      <dgm:spPr/>
    </dgm:pt>
    <dgm:pt modelId="{D73F90A6-EEA6-43A8-B3EA-21B14A2DA415}" type="pres">
      <dgm:prSet presAssocID="{4D4A4123-A9F9-4BBB-8328-955A71E0B7E9}" presName="conn2-1" presStyleLbl="parChTrans1D2" presStyleIdx="2" presStyleCnt="6"/>
      <dgm:spPr/>
    </dgm:pt>
    <dgm:pt modelId="{DA631CB5-A943-4098-8D95-C4AE1C80B6B1}" type="pres">
      <dgm:prSet presAssocID="{4D4A4123-A9F9-4BBB-8328-955A71E0B7E9}" presName="connTx" presStyleLbl="parChTrans1D2" presStyleIdx="2" presStyleCnt="6"/>
      <dgm:spPr/>
    </dgm:pt>
    <dgm:pt modelId="{97A1D414-8057-445A-97D1-4DD8E6410D42}" type="pres">
      <dgm:prSet presAssocID="{665DDA84-A9E4-48F2-B4BA-F908EAFCA153}" presName="root2" presStyleCnt="0"/>
      <dgm:spPr/>
    </dgm:pt>
    <dgm:pt modelId="{552264C2-B850-4F24-9EC0-B4C87766EBE6}" type="pres">
      <dgm:prSet presAssocID="{665DDA84-A9E4-48F2-B4BA-F908EAFCA153}" presName="LevelTwoTextNode" presStyleLbl="node2" presStyleIdx="2" presStyleCnt="6">
        <dgm:presLayoutVars>
          <dgm:chPref val="3"/>
        </dgm:presLayoutVars>
      </dgm:prSet>
      <dgm:spPr/>
    </dgm:pt>
    <dgm:pt modelId="{3FADA0BA-4402-4C9F-9273-E8EDA66C9FC5}" type="pres">
      <dgm:prSet presAssocID="{665DDA84-A9E4-48F2-B4BA-F908EAFCA153}" presName="level3hierChild" presStyleCnt="0"/>
      <dgm:spPr/>
    </dgm:pt>
    <dgm:pt modelId="{C4F755F4-EAD1-408F-B502-E492C34063EC}" type="pres">
      <dgm:prSet presAssocID="{711F5DF7-8769-4212-9DAF-241F6DB88B63}" presName="conn2-1" presStyleLbl="parChTrans1D2" presStyleIdx="3" presStyleCnt="6"/>
      <dgm:spPr/>
    </dgm:pt>
    <dgm:pt modelId="{DCCD7C6D-A7C6-42D6-B2EA-8850E5961A2F}" type="pres">
      <dgm:prSet presAssocID="{711F5DF7-8769-4212-9DAF-241F6DB88B63}" presName="connTx" presStyleLbl="parChTrans1D2" presStyleIdx="3" presStyleCnt="6"/>
      <dgm:spPr/>
    </dgm:pt>
    <dgm:pt modelId="{05944EB5-D1AC-4148-A92B-C56A80707171}" type="pres">
      <dgm:prSet presAssocID="{F2057375-16E3-4775-BD3E-3A158B150E22}" presName="root2" presStyleCnt="0"/>
      <dgm:spPr/>
    </dgm:pt>
    <dgm:pt modelId="{36D534B7-A8B5-4C68-826D-8704C0B2D70A}" type="pres">
      <dgm:prSet presAssocID="{F2057375-16E3-4775-BD3E-3A158B150E22}" presName="LevelTwoTextNode" presStyleLbl="node2" presStyleIdx="3" presStyleCnt="6">
        <dgm:presLayoutVars>
          <dgm:chPref val="3"/>
        </dgm:presLayoutVars>
      </dgm:prSet>
      <dgm:spPr/>
    </dgm:pt>
    <dgm:pt modelId="{0AC8D912-255E-4935-91AA-AFBAE14C5630}" type="pres">
      <dgm:prSet presAssocID="{F2057375-16E3-4775-BD3E-3A158B150E22}" presName="level3hierChild" presStyleCnt="0"/>
      <dgm:spPr/>
    </dgm:pt>
    <dgm:pt modelId="{99BBDEF2-8C53-406E-BD3B-D4205A508D14}" type="pres">
      <dgm:prSet presAssocID="{97682EAB-ADB8-4CBE-8674-677DF6493937}" presName="conn2-1" presStyleLbl="parChTrans1D2" presStyleIdx="4" presStyleCnt="6"/>
      <dgm:spPr/>
    </dgm:pt>
    <dgm:pt modelId="{4282EB52-2FAA-4A31-B883-9E3E1584A571}" type="pres">
      <dgm:prSet presAssocID="{97682EAB-ADB8-4CBE-8674-677DF6493937}" presName="connTx" presStyleLbl="parChTrans1D2" presStyleIdx="4" presStyleCnt="6"/>
      <dgm:spPr/>
    </dgm:pt>
    <dgm:pt modelId="{514C4121-D50B-4D54-8F9A-C2D39A74EDCC}" type="pres">
      <dgm:prSet presAssocID="{47955E00-7B5A-4AAC-A31D-3A51CCD69F43}" presName="root2" presStyleCnt="0"/>
      <dgm:spPr/>
    </dgm:pt>
    <dgm:pt modelId="{755A2166-5777-4A20-BD01-3B5C0847C64E}" type="pres">
      <dgm:prSet presAssocID="{47955E00-7B5A-4AAC-A31D-3A51CCD69F43}" presName="LevelTwoTextNode" presStyleLbl="node2" presStyleIdx="4" presStyleCnt="6">
        <dgm:presLayoutVars>
          <dgm:chPref val="3"/>
        </dgm:presLayoutVars>
      </dgm:prSet>
      <dgm:spPr/>
    </dgm:pt>
    <dgm:pt modelId="{B651B59D-9ED5-4AAD-8567-EA078246BB9A}" type="pres">
      <dgm:prSet presAssocID="{47955E00-7B5A-4AAC-A31D-3A51CCD69F43}" presName="level3hierChild" presStyleCnt="0"/>
      <dgm:spPr/>
    </dgm:pt>
    <dgm:pt modelId="{2F3FB576-C310-4B81-A1BD-BAF0C103A7C4}" type="pres">
      <dgm:prSet presAssocID="{A46A0730-D7F1-49E8-8FCE-DDC5B877E8D1}" presName="conn2-1" presStyleLbl="parChTrans1D2" presStyleIdx="5" presStyleCnt="6"/>
      <dgm:spPr/>
    </dgm:pt>
    <dgm:pt modelId="{B5E60021-3889-4DE8-8331-B17AFAB68C65}" type="pres">
      <dgm:prSet presAssocID="{A46A0730-D7F1-49E8-8FCE-DDC5B877E8D1}" presName="connTx" presStyleLbl="parChTrans1D2" presStyleIdx="5" presStyleCnt="6"/>
      <dgm:spPr/>
    </dgm:pt>
    <dgm:pt modelId="{33D3AF43-AAF5-4F2B-91DE-EBD2BFE43991}" type="pres">
      <dgm:prSet presAssocID="{5222D519-B6AE-4041-97E5-9B2BCFD1B42C}" presName="root2" presStyleCnt="0"/>
      <dgm:spPr/>
    </dgm:pt>
    <dgm:pt modelId="{6D66C730-8855-4B46-8EA9-46EE0D342FA7}" type="pres">
      <dgm:prSet presAssocID="{5222D519-B6AE-4041-97E5-9B2BCFD1B42C}" presName="LevelTwoTextNode" presStyleLbl="node2" presStyleIdx="5" presStyleCnt="6" custLinFactY="-206921" custLinFactNeighborX="362" custLinFactNeighborY="-300000">
        <dgm:presLayoutVars>
          <dgm:chPref val="3"/>
        </dgm:presLayoutVars>
      </dgm:prSet>
      <dgm:spPr/>
    </dgm:pt>
    <dgm:pt modelId="{5D654FE6-435C-46D3-9CB8-4F6D26C46460}" type="pres">
      <dgm:prSet presAssocID="{5222D519-B6AE-4041-97E5-9B2BCFD1B42C}" presName="level3hierChild" presStyleCnt="0"/>
      <dgm:spPr/>
    </dgm:pt>
  </dgm:ptLst>
  <dgm:cxnLst>
    <dgm:cxn modelId="{6841ED05-4594-4E27-B559-98076FCAE9C8}" srcId="{6C780359-BC5E-4102-94F7-EB2EF8D30D11}" destId="{F2057375-16E3-4775-BD3E-3A158B150E22}" srcOrd="3" destOrd="0" parTransId="{711F5DF7-8769-4212-9DAF-241F6DB88B63}" sibTransId="{F8AE36FE-E7F2-450D-A5CB-63B1D218A232}"/>
    <dgm:cxn modelId="{11433921-FBBE-42AA-A73B-15A00F431188}" srcId="{BE9AFDE1-A5E3-4E0E-8A5B-AE3B2FB7B475}" destId="{6C780359-BC5E-4102-94F7-EB2EF8D30D11}" srcOrd="0" destOrd="0" parTransId="{06B0730B-FCE6-4988-9B2E-37A722AA1571}" sibTransId="{7F09861E-9C51-4C28-B140-2FDBF87BCE77}"/>
    <dgm:cxn modelId="{88A6C327-3DAD-43E0-A365-7283036195D5}" type="presOf" srcId="{A46A0730-D7F1-49E8-8FCE-DDC5B877E8D1}" destId="{B5E60021-3889-4DE8-8331-B17AFAB68C65}" srcOrd="1" destOrd="0" presId="urn:microsoft.com/office/officeart/2008/layout/HorizontalMultiLevelHierarchy"/>
    <dgm:cxn modelId="{457EEC35-4E9A-4912-907D-F820A89C5A36}" type="presOf" srcId="{A46A0730-D7F1-49E8-8FCE-DDC5B877E8D1}" destId="{2F3FB576-C310-4B81-A1BD-BAF0C103A7C4}" srcOrd="0" destOrd="0" presId="urn:microsoft.com/office/officeart/2008/layout/HorizontalMultiLevelHierarchy"/>
    <dgm:cxn modelId="{1E2EB539-FE3E-4866-BD3D-F36D75E6144D}" type="presOf" srcId="{F2057375-16E3-4775-BD3E-3A158B150E22}" destId="{36D534B7-A8B5-4C68-826D-8704C0B2D70A}" srcOrd="0" destOrd="0" presId="urn:microsoft.com/office/officeart/2008/layout/HorizontalMultiLevelHierarchy"/>
    <dgm:cxn modelId="{D40AD73A-F115-4353-BFB0-91862204DCEF}" srcId="{6C780359-BC5E-4102-94F7-EB2EF8D30D11}" destId="{0247A68A-A2FF-4BE7-ADA2-5B31834F4028}" srcOrd="0" destOrd="0" parTransId="{887F3489-18B5-4627-AA16-89F78F99AF77}" sibTransId="{768F1ED9-57BF-4B09-B284-2DC720FCCD99}"/>
    <dgm:cxn modelId="{3FEDF65C-E892-404D-A13A-63AEBB517EF7}" type="presOf" srcId="{711F5DF7-8769-4212-9DAF-241F6DB88B63}" destId="{DCCD7C6D-A7C6-42D6-B2EA-8850E5961A2F}" srcOrd="1" destOrd="0" presId="urn:microsoft.com/office/officeart/2008/layout/HorizontalMultiLevelHierarchy"/>
    <dgm:cxn modelId="{21BE545F-5E0A-4D2C-873A-1BE602ACBC86}" type="presOf" srcId="{97682EAB-ADB8-4CBE-8674-677DF6493937}" destId="{4282EB52-2FAA-4A31-B883-9E3E1584A571}" srcOrd="1" destOrd="0" presId="urn:microsoft.com/office/officeart/2008/layout/HorizontalMultiLevelHierarchy"/>
    <dgm:cxn modelId="{8C5A2B4A-53FD-4D5B-91D7-41C8BB29FF97}" type="presOf" srcId="{BE9AFDE1-A5E3-4E0E-8A5B-AE3B2FB7B475}" destId="{BBE79C22-262D-4896-AD21-5FB28B0CAA97}" srcOrd="0" destOrd="0" presId="urn:microsoft.com/office/officeart/2008/layout/HorizontalMultiLevelHierarchy"/>
    <dgm:cxn modelId="{E7B90959-CAE2-4B03-9D36-4895ACF85C22}" type="presOf" srcId="{08DB45B1-9787-4640-A109-86D22E86DB61}" destId="{54D8F8B1-AF2C-4682-9F9A-8AE5FF4FB4A7}" srcOrd="0" destOrd="0" presId="urn:microsoft.com/office/officeart/2008/layout/HorizontalMultiLevelHierarchy"/>
    <dgm:cxn modelId="{4FF3F87B-7FBA-4FD0-AE03-D1472CF34853}" srcId="{6C780359-BC5E-4102-94F7-EB2EF8D30D11}" destId="{47955E00-7B5A-4AAC-A31D-3A51CCD69F43}" srcOrd="4" destOrd="0" parTransId="{97682EAB-ADB8-4CBE-8674-677DF6493937}" sibTransId="{AF7283FE-B842-4D09-8812-F1B35286DEF8}"/>
    <dgm:cxn modelId="{52B4357E-F5D5-486B-B8E0-0A92A32BC487}" type="presOf" srcId="{711F5DF7-8769-4212-9DAF-241F6DB88B63}" destId="{C4F755F4-EAD1-408F-B502-E492C34063EC}" srcOrd="0" destOrd="0" presId="urn:microsoft.com/office/officeart/2008/layout/HorizontalMultiLevelHierarchy"/>
    <dgm:cxn modelId="{7404CE89-A72C-4EDF-86E9-4BFC12D428BE}" type="presOf" srcId="{5222D519-B6AE-4041-97E5-9B2BCFD1B42C}" destId="{6D66C730-8855-4B46-8EA9-46EE0D342FA7}" srcOrd="0" destOrd="0" presId="urn:microsoft.com/office/officeart/2008/layout/HorizontalMultiLevelHierarchy"/>
    <dgm:cxn modelId="{FAD7AF8B-F1A9-4D40-9E43-1EFF83DCC023}" srcId="{6C780359-BC5E-4102-94F7-EB2EF8D30D11}" destId="{665DDA84-A9E4-48F2-B4BA-F908EAFCA153}" srcOrd="2" destOrd="0" parTransId="{4D4A4123-A9F9-4BBB-8328-955A71E0B7E9}" sibTransId="{F7E8911D-2F65-4FCD-A97E-3E84D8155197}"/>
    <dgm:cxn modelId="{6059828F-A3DE-4E64-B021-C88AC31CD64F}" srcId="{6C780359-BC5E-4102-94F7-EB2EF8D30D11}" destId="{5222D519-B6AE-4041-97E5-9B2BCFD1B42C}" srcOrd="5" destOrd="0" parTransId="{A46A0730-D7F1-49E8-8FCE-DDC5B877E8D1}" sibTransId="{0868EBCF-C93F-4CD8-9FBE-4D4C11333858}"/>
    <dgm:cxn modelId="{9B9BCF94-068C-49D1-A96B-46121FCC4642}" type="presOf" srcId="{4D4A4123-A9F9-4BBB-8328-955A71E0B7E9}" destId="{DA631CB5-A943-4098-8D95-C4AE1C80B6B1}" srcOrd="1" destOrd="0" presId="urn:microsoft.com/office/officeart/2008/layout/HorizontalMultiLevelHierarchy"/>
    <dgm:cxn modelId="{83C62C9A-265D-4A60-BCAE-77CB5EDDD139}" type="presOf" srcId="{887F3489-18B5-4627-AA16-89F78F99AF77}" destId="{DFCE536A-CCC6-47C1-804E-8A948C3748FD}" srcOrd="1" destOrd="0" presId="urn:microsoft.com/office/officeart/2008/layout/HorizontalMultiLevelHierarchy"/>
    <dgm:cxn modelId="{38F8509F-EC09-4879-BEED-649C7A5E1C5B}" type="presOf" srcId="{4D4A4123-A9F9-4BBB-8328-955A71E0B7E9}" destId="{D73F90A6-EEA6-43A8-B3EA-21B14A2DA415}" srcOrd="0" destOrd="0" presId="urn:microsoft.com/office/officeart/2008/layout/HorizontalMultiLevelHierarchy"/>
    <dgm:cxn modelId="{C166CAA3-712E-4064-82D5-1D0DC65A9ECE}" srcId="{6C780359-BC5E-4102-94F7-EB2EF8D30D11}" destId="{DA0985B0-45D3-47D5-8348-B1D577CE4A32}" srcOrd="1" destOrd="0" parTransId="{08DB45B1-9787-4640-A109-86D22E86DB61}" sibTransId="{AFAB2F4F-1881-4FCB-BC96-D77B36D107D3}"/>
    <dgm:cxn modelId="{988DF2B2-6727-4808-AB40-748F9C57C69A}" type="presOf" srcId="{08DB45B1-9787-4640-A109-86D22E86DB61}" destId="{94F43330-B820-4EAB-9B67-56B2C1F44DA9}" srcOrd="1" destOrd="0" presId="urn:microsoft.com/office/officeart/2008/layout/HorizontalMultiLevelHierarchy"/>
    <dgm:cxn modelId="{0DF2D6BC-1030-489E-B501-803B218C0109}" type="presOf" srcId="{47955E00-7B5A-4AAC-A31D-3A51CCD69F43}" destId="{755A2166-5777-4A20-BD01-3B5C0847C64E}" srcOrd="0" destOrd="0" presId="urn:microsoft.com/office/officeart/2008/layout/HorizontalMultiLevelHierarchy"/>
    <dgm:cxn modelId="{D05DB1D5-54EE-43DA-A5EE-1082FE61F6CA}" type="presOf" srcId="{665DDA84-A9E4-48F2-B4BA-F908EAFCA153}" destId="{552264C2-B850-4F24-9EC0-B4C87766EBE6}" srcOrd="0" destOrd="0" presId="urn:microsoft.com/office/officeart/2008/layout/HorizontalMultiLevelHierarchy"/>
    <dgm:cxn modelId="{7919C8D9-E0B7-4CF4-8A3A-905FFB8C1B11}" type="presOf" srcId="{887F3489-18B5-4627-AA16-89F78F99AF77}" destId="{A016AFEC-4E26-4551-B5E5-81C90A8F6ADF}" srcOrd="0" destOrd="0" presId="urn:microsoft.com/office/officeart/2008/layout/HorizontalMultiLevelHierarchy"/>
    <dgm:cxn modelId="{0F9CA6E1-9698-4BAD-A556-F31D42B75F92}" type="presOf" srcId="{6C780359-BC5E-4102-94F7-EB2EF8D30D11}" destId="{A540B712-967D-4E31-AA37-DACFB3CB2FB7}" srcOrd="0" destOrd="0" presId="urn:microsoft.com/office/officeart/2008/layout/HorizontalMultiLevelHierarchy"/>
    <dgm:cxn modelId="{809F33E2-90E2-4FAC-9845-F6D04051BD5C}" type="presOf" srcId="{0247A68A-A2FF-4BE7-ADA2-5B31834F4028}" destId="{1A00D80A-E1F1-4521-82CE-F692883DB5D8}" srcOrd="0" destOrd="0" presId="urn:microsoft.com/office/officeart/2008/layout/HorizontalMultiLevelHierarchy"/>
    <dgm:cxn modelId="{491882F2-DF33-493C-9D51-FBCA104DB094}" type="presOf" srcId="{DA0985B0-45D3-47D5-8348-B1D577CE4A32}" destId="{3C2D1D6C-F03F-411A-81AF-A4F717719238}" srcOrd="0" destOrd="0" presId="urn:microsoft.com/office/officeart/2008/layout/HorizontalMultiLevelHierarchy"/>
    <dgm:cxn modelId="{6F8CC9F6-B681-4349-9570-91241B8574A5}" type="presOf" srcId="{97682EAB-ADB8-4CBE-8674-677DF6493937}" destId="{99BBDEF2-8C53-406E-BD3B-D4205A508D14}" srcOrd="0" destOrd="0" presId="urn:microsoft.com/office/officeart/2008/layout/HorizontalMultiLevelHierarchy"/>
    <dgm:cxn modelId="{5C10B803-0AC9-45B1-85BE-25BD4A4D76A4}" type="presParOf" srcId="{BBE79C22-262D-4896-AD21-5FB28B0CAA97}" destId="{56AA5A04-F83C-420E-BECE-47C0666908FC}" srcOrd="0" destOrd="0" presId="urn:microsoft.com/office/officeart/2008/layout/HorizontalMultiLevelHierarchy"/>
    <dgm:cxn modelId="{4FD562C9-83A2-44F6-AA13-8702E7A1E6C9}" type="presParOf" srcId="{56AA5A04-F83C-420E-BECE-47C0666908FC}" destId="{A540B712-967D-4E31-AA37-DACFB3CB2FB7}" srcOrd="0" destOrd="0" presId="urn:microsoft.com/office/officeart/2008/layout/HorizontalMultiLevelHierarchy"/>
    <dgm:cxn modelId="{1BB7599B-4110-4CB4-A28D-18420E1E3589}" type="presParOf" srcId="{56AA5A04-F83C-420E-BECE-47C0666908FC}" destId="{83F31D01-923E-4EEA-9E3C-C56795DC76FA}" srcOrd="1" destOrd="0" presId="urn:microsoft.com/office/officeart/2008/layout/HorizontalMultiLevelHierarchy"/>
    <dgm:cxn modelId="{3378AA46-51F5-48F6-BDF0-71A9AD9ABE1B}" type="presParOf" srcId="{83F31D01-923E-4EEA-9E3C-C56795DC76FA}" destId="{A016AFEC-4E26-4551-B5E5-81C90A8F6ADF}" srcOrd="0" destOrd="0" presId="urn:microsoft.com/office/officeart/2008/layout/HorizontalMultiLevelHierarchy"/>
    <dgm:cxn modelId="{628AEA2F-2AA0-47B3-8694-30194CC36AD4}" type="presParOf" srcId="{A016AFEC-4E26-4551-B5E5-81C90A8F6ADF}" destId="{DFCE536A-CCC6-47C1-804E-8A948C3748FD}" srcOrd="0" destOrd="0" presId="urn:microsoft.com/office/officeart/2008/layout/HorizontalMultiLevelHierarchy"/>
    <dgm:cxn modelId="{C503CD9B-1132-44B5-8EC6-FA9B54667502}" type="presParOf" srcId="{83F31D01-923E-4EEA-9E3C-C56795DC76FA}" destId="{C34A67CA-04A4-429C-A540-D2DE845A267E}" srcOrd="1" destOrd="0" presId="urn:microsoft.com/office/officeart/2008/layout/HorizontalMultiLevelHierarchy"/>
    <dgm:cxn modelId="{CF843E1A-7C84-4AB9-9CC2-E317CE911A09}" type="presParOf" srcId="{C34A67CA-04A4-429C-A540-D2DE845A267E}" destId="{1A00D80A-E1F1-4521-82CE-F692883DB5D8}" srcOrd="0" destOrd="0" presId="urn:microsoft.com/office/officeart/2008/layout/HorizontalMultiLevelHierarchy"/>
    <dgm:cxn modelId="{0E833183-CE52-4DE5-BC42-A65E1A0DE665}" type="presParOf" srcId="{C34A67CA-04A4-429C-A540-D2DE845A267E}" destId="{CBDF6E64-70BC-460D-B2B7-3D500554DCFC}" srcOrd="1" destOrd="0" presId="urn:microsoft.com/office/officeart/2008/layout/HorizontalMultiLevelHierarchy"/>
    <dgm:cxn modelId="{24545516-A543-40F5-A42A-C1918F4AC13E}" type="presParOf" srcId="{83F31D01-923E-4EEA-9E3C-C56795DC76FA}" destId="{54D8F8B1-AF2C-4682-9F9A-8AE5FF4FB4A7}" srcOrd="2" destOrd="0" presId="urn:microsoft.com/office/officeart/2008/layout/HorizontalMultiLevelHierarchy"/>
    <dgm:cxn modelId="{9389222C-FA37-4C8A-B5F7-631D9799A1CB}" type="presParOf" srcId="{54D8F8B1-AF2C-4682-9F9A-8AE5FF4FB4A7}" destId="{94F43330-B820-4EAB-9B67-56B2C1F44DA9}" srcOrd="0" destOrd="0" presId="urn:microsoft.com/office/officeart/2008/layout/HorizontalMultiLevelHierarchy"/>
    <dgm:cxn modelId="{50F84268-215F-4D9E-BF7C-A3E98C777BCC}" type="presParOf" srcId="{83F31D01-923E-4EEA-9E3C-C56795DC76FA}" destId="{80C7F9F3-C157-40C5-85B2-B04CB3D040C8}" srcOrd="3" destOrd="0" presId="urn:microsoft.com/office/officeart/2008/layout/HorizontalMultiLevelHierarchy"/>
    <dgm:cxn modelId="{7CD8349A-BF1C-4F2B-9DD0-308A20021EBE}" type="presParOf" srcId="{80C7F9F3-C157-40C5-85B2-B04CB3D040C8}" destId="{3C2D1D6C-F03F-411A-81AF-A4F717719238}" srcOrd="0" destOrd="0" presId="urn:microsoft.com/office/officeart/2008/layout/HorizontalMultiLevelHierarchy"/>
    <dgm:cxn modelId="{5BE36ECB-64EC-4570-A2D6-9BD9394A46DC}" type="presParOf" srcId="{80C7F9F3-C157-40C5-85B2-B04CB3D040C8}" destId="{D0110B0E-5C27-43BB-9AC8-84BC980D60B2}" srcOrd="1" destOrd="0" presId="urn:microsoft.com/office/officeart/2008/layout/HorizontalMultiLevelHierarchy"/>
    <dgm:cxn modelId="{4F28699E-FA23-4102-B03F-1EE2361F88E0}" type="presParOf" srcId="{83F31D01-923E-4EEA-9E3C-C56795DC76FA}" destId="{D73F90A6-EEA6-43A8-B3EA-21B14A2DA415}" srcOrd="4" destOrd="0" presId="urn:microsoft.com/office/officeart/2008/layout/HorizontalMultiLevelHierarchy"/>
    <dgm:cxn modelId="{7F8B015E-B8D9-4A1F-8F6E-72CEF3257CF4}" type="presParOf" srcId="{D73F90A6-EEA6-43A8-B3EA-21B14A2DA415}" destId="{DA631CB5-A943-4098-8D95-C4AE1C80B6B1}" srcOrd="0" destOrd="0" presId="urn:microsoft.com/office/officeart/2008/layout/HorizontalMultiLevelHierarchy"/>
    <dgm:cxn modelId="{6FE2E488-4EC6-4F1B-8ADF-61EF9BBEA229}" type="presParOf" srcId="{83F31D01-923E-4EEA-9E3C-C56795DC76FA}" destId="{97A1D414-8057-445A-97D1-4DD8E6410D42}" srcOrd="5" destOrd="0" presId="urn:microsoft.com/office/officeart/2008/layout/HorizontalMultiLevelHierarchy"/>
    <dgm:cxn modelId="{79D48624-3F8E-4E4F-B142-D1773C44A8F9}" type="presParOf" srcId="{97A1D414-8057-445A-97D1-4DD8E6410D42}" destId="{552264C2-B850-4F24-9EC0-B4C87766EBE6}" srcOrd="0" destOrd="0" presId="urn:microsoft.com/office/officeart/2008/layout/HorizontalMultiLevelHierarchy"/>
    <dgm:cxn modelId="{058C4B12-249E-425B-8D01-47C749361F0A}" type="presParOf" srcId="{97A1D414-8057-445A-97D1-4DD8E6410D42}" destId="{3FADA0BA-4402-4C9F-9273-E8EDA66C9FC5}" srcOrd="1" destOrd="0" presId="urn:microsoft.com/office/officeart/2008/layout/HorizontalMultiLevelHierarchy"/>
    <dgm:cxn modelId="{F873B717-BF05-4374-8501-17D4A370665C}" type="presParOf" srcId="{83F31D01-923E-4EEA-9E3C-C56795DC76FA}" destId="{C4F755F4-EAD1-408F-B502-E492C34063EC}" srcOrd="6" destOrd="0" presId="urn:microsoft.com/office/officeart/2008/layout/HorizontalMultiLevelHierarchy"/>
    <dgm:cxn modelId="{CD4DE494-C14D-40BD-B533-8A5C5EFDD3F6}" type="presParOf" srcId="{C4F755F4-EAD1-408F-B502-E492C34063EC}" destId="{DCCD7C6D-A7C6-42D6-B2EA-8850E5961A2F}" srcOrd="0" destOrd="0" presId="urn:microsoft.com/office/officeart/2008/layout/HorizontalMultiLevelHierarchy"/>
    <dgm:cxn modelId="{FEB1D628-833F-4914-8721-C9A0932BB1CD}" type="presParOf" srcId="{83F31D01-923E-4EEA-9E3C-C56795DC76FA}" destId="{05944EB5-D1AC-4148-A92B-C56A80707171}" srcOrd="7" destOrd="0" presId="urn:microsoft.com/office/officeart/2008/layout/HorizontalMultiLevelHierarchy"/>
    <dgm:cxn modelId="{2272533F-1677-4AF7-B1DA-14151E951119}" type="presParOf" srcId="{05944EB5-D1AC-4148-A92B-C56A80707171}" destId="{36D534B7-A8B5-4C68-826D-8704C0B2D70A}" srcOrd="0" destOrd="0" presId="urn:microsoft.com/office/officeart/2008/layout/HorizontalMultiLevelHierarchy"/>
    <dgm:cxn modelId="{08B2A1AC-484A-4779-965D-7494202D03A2}" type="presParOf" srcId="{05944EB5-D1AC-4148-A92B-C56A80707171}" destId="{0AC8D912-255E-4935-91AA-AFBAE14C5630}" srcOrd="1" destOrd="0" presId="urn:microsoft.com/office/officeart/2008/layout/HorizontalMultiLevelHierarchy"/>
    <dgm:cxn modelId="{877798D5-0536-4303-8DA6-157EE1AC4303}" type="presParOf" srcId="{83F31D01-923E-4EEA-9E3C-C56795DC76FA}" destId="{99BBDEF2-8C53-406E-BD3B-D4205A508D14}" srcOrd="8" destOrd="0" presId="urn:microsoft.com/office/officeart/2008/layout/HorizontalMultiLevelHierarchy"/>
    <dgm:cxn modelId="{51107FCA-5CF2-4275-8E79-09BF8F01541C}" type="presParOf" srcId="{99BBDEF2-8C53-406E-BD3B-D4205A508D14}" destId="{4282EB52-2FAA-4A31-B883-9E3E1584A571}" srcOrd="0" destOrd="0" presId="urn:microsoft.com/office/officeart/2008/layout/HorizontalMultiLevelHierarchy"/>
    <dgm:cxn modelId="{C052CCF6-E7D9-4762-BD9F-8DE356CB458B}" type="presParOf" srcId="{83F31D01-923E-4EEA-9E3C-C56795DC76FA}" destId="{514C4121-D50B-4D54-8F9A-C2D39A74EDCC}" srcOrd="9" destOrd="0" presId="urn:microsoft.com/office/officeart/2008/layout/HorizontalMultiLevelHierarchy"/>
    <dgm:cxn modelId="{A6B940D0-0364-463A-950D-0F9131A2013B}" type="presParOf" srcId="{514C4121-D50B-4D54-8F9A-C2D39A74EDCC}" destId="{755A2166-5777-4A20-BD01-3B5C0847C64E}" srcOrd="0" destOrd="0" presId="urn:microsoft.com/office/officeart/2008/layout/HorizontalMultiLevelHierarchy"/>
    <dgm:cxn modelId="{C8D2AAE3-3EE5-4B96-898E-C98BC60C2791}" type="presParOf" srcId="{514C4121-D50B-4D54-8F9A-C2D39A74EDCC}" destId="{B651B59D-9ED5-4AAD-8567-EA078246BB9A}" srcOrd="1" destOrd="0" presId="urn:microsoft.com/office/officeart/2008/layout/HorizontalMultiLevelHierarchy"/>
    <dgm:cxn modelId="{19EB561A-4CB6-4684-B948-79C1E099AFEF}" type="presParOf" srcId="{83F31D01-923E-4EEA-9E3C-C56795DC76FA}" destId="{2F3FB576-C310-4B81-A1BD-BAF0C103A7C4}" srcOrd="10" destOrd="0" presId="urn:microsoft.com/office/officeart/2008/layout/HorizontalMultiLevelHierarchy"/>
    <dgm:cxn modelId="{3670B8A4-4ACC-4291-BA34-A2D03953692A}" type="presParOf" srcId="{2F3FB576-C310-4B81-A1BD-BAF0C103A7C4}" destId="{B5E60021-3889-4DE8-8331-B17AFAB68C65}" srcOrd="0" destOrd="0" presId="urn:microsoft.com/office/officeart/2008/layout/HorizontalMultiLevelHierarchy"/>
    <dgm:cxn modelId="{040C6E4C-26E6-4014-83A1-A429B45627D6}" type="presParOf" srcId="{83F31D01-923E-4EEA-9E3C-C56795DC76FA}" destId="{33D3AF43-AAF5-4F2B-91DE-EBD2BFE43991}" srcOrd="11" destOrd="0" presId="urn:microsoft.com/office/officeart/2008/layout/HorizontalMultiLevelHierarchy"/>
    <dgm:cxn modelId="{11460D9F-5D8C-45C5-B09F-AD7A8351D2FE}" type="presParOf" srcId="{33D3AF43-AAF5-4F2B-91DE-EBD2BFE43991}" destId="{6D66C730-8855-4B46-8EA9-46EE0D342FA7}" srcOrd="0" destOrd="0" presId="urn:microsoft.com/office/officeart/2008/layout/HorizontalMultiLevelHierarchy"/>
    <dgm:cxn modelId="{19AB9FD4-46A5-49AD-B46B-3D81D2B216D5}" type="presParOf" srcId="{33D3AF43-AAF5-4F2B-91DE-EBD2BFE43991}" destId="{5D654FE6-435C-46D3-9CB8-4F6D26C4646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F06370-49D6-402F-8018-9DE55D3690B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BE"/>
        </a:p>
      </dgm:t>
    </dgm:pt>
    <dgm:pt modelId="{88B37EF3-F818-4D82-8862-E9EA39051353}">
      <dgm:prSet phldrT="[Text]" custT="1"/>
      <dgm:spPr/>
      <dgm:t>
        <a:bodyPr/>
        <a:lstStyle/>
        <a:p>
          <a:r>
            <a:rPr lang="en-GB" sz="2100" dirty="0"/>
            <a:t>Quality of query</a:t>
          </a:r>
          <a:endParaRPr lang="en-BE" sz="2100" dirty="0"/>
        </a:p>
      </dgm:t>
    </dgm:pt>
    <dgm:pt modelId="{9E1009DD-938D-4984-ABB5-74815A7FBA68}" type="parTrans" cxnId="{E5829CCA-D83A-49B6-8A64-438C9BC7B06B}">
      <dgm:prSet/>
      <dgm:spPr/>
      <dgm:t>
        <a:bodyPr/>
        <a:lstStyle/>
        <a:p>
          <a:endParaRPr lang="en-BE" sz="2100"/>
        </a:p>
      </dgm:t>
    </dgm:pt>
    <dgm:pt modelId="{A1AC91DA-22A2-4FC0-A8E4-FBF9AA5963DD}" type="sibTrans" cxnId="{E5829CCA-D83A-49B6-8A64-438C9BC7B06B}">
      <dgm:prSet/>
      <dgm:spPr/>
      <dgm:t>
        <a:bodyPr/>
        <a:lstStyle/>
        <a:p>
          <a:endParaRPr lang="en-BE" sz="2100"/>
        </a:p>
      </dgm:t>
    </dgm:pt>
    <dgm:pt modelId="{476CFDFB-05E3-4C5B-9314-0A7C31FA715E}">
      <dgm:prSet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i="1" dirty="0"/>
            <a:t>Better</a:t>
          </a:r>
          <a:r>
            <a:rPr lang="en-GB" sz="2100" dirty="0"/>
            <a:t> generated examples lead to faster convergence</a:t>
          </a:r>
          <a:endParaRPr lang="en-BE" sz="2100" dirty="0"/>
        </a:p>
      </dgm:t>
    </dgm:pt>
    <dgm:pt modelId="{8F597C11-B73C-43AE-AEE6-80586C4DC6EB}" type="parTrans" cxnId="{DDF27BBA-CD70-4179-A3ED-B01A290DEB9F}">
      <dgm:prSet/>
      <dgm:spPr/>
      <dgm:t>
        <a:bodyPr/>
        <a:lstStyle/>
        <a:p>
          <a:endParaRPr lang="en-BE" sz="2100"/>
        </a:p>
      </dgm:t>
    </dgm:pt>
    <dgm:pt modelId="{71EBFE08-4FE8-499C-BCAD-2CCD08AF5EE8}" type="sibTrans" cxnId="{DDF27BBA-CD70-4179-A3ED-B01A290DEB9F}">
      <dgm:prSet/>
      <dgm:spPr/>
      <dgm:t>
        <a:bodyPr/>
        <a:lstStyle/>
        <a:p>
          <a:endParaRPr lang="en-BE" sz="2100"/>
        </a:p>
      </dgm:t>
    </dgm:pt>
    <dgm:pt modelId="{DB8F7954-7D57-47D0-8E9D-F9EA4A05C728}">
      <dgm:prSet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dirty="0"/>
            <a:t>More information per query -&gt; less queries needed</a:t>
          </a:r>
          <a:endParaRPr lang="en-BE" sz="2100" dirty="0"/>
        </a:p>
      </dgm:t>
    </dgm:pt>
    <dgm:pt modelId="{F161DBBD-531E-4792-AA5E-BD49AB0CCFE7}" type="parTrans" cxnId="{B14D85F9-BA61-45B6-97C6-F67708CC23D9}">
      <dgm:prSet/>
      <dgm:spPr/>
      <dgm:t>
        <a:bodyPr/>
        <a:lstStyle/>
        <a:p>
          <a:endParaRPr lang="en-BE"/>
        </a:p>
      </dgm:t>
    </dgm:pt>
    <dgm:pt modelId="{896FAF35-8BEF-4ABA-92F7-30AF3C77405D}" type="sibTrans" cxnId="{B14D85F9-BA61-45B6-97C6-F67708CC23D9}">
      <dgm:prSet/>
      <dgm:spPr/>
      <dgm:t>
        <a:bodyPr/>
        <a:lstStyle/>
        <a:p>
          <a:endParaRPr lang="en-BE"/>
        </a:p>
      </dgm:t>
    </dgm:pt>
    <dgm:pt modelId="{D544CDBB-8FC3-43A7-A2EC-12AE73FA062A}" type="pres">
      <dgm:prSet presAssocID="{5AF06370-49D6-402F-8018-9DE55D3690BD}" presName="linear" presStyleCnt="0">
        <dgm:presLayoutVars>
          <dgm:dir/>
          <dgm:animLvl val="lvl"/>
          <dgm:resizeHandles val="exact"/>
        </dgm:presLayoutVars>
      </dgm:prSet>
      <dgm:spPr/>
    </dgm:pt>
    <dgm:pt modelId="{BA7357DB-BD55-40C6-8504-C990321897E8}" type="pres">
      <dgm:prSet presAssocID="{88B37EF3-F818-4D82-8862-E9EA39051353}" presName="parentLin" presStyleCnt="0"/>
      <dgm:spPr/>
    </dgm:pt>
    <dgm:pt modelId="{61E40F7C-6FE2-4D22-8021-9700693D3122}" type="pres">
      <dgm:prSet presAssocID="{88B37EF3-F818-4D82-8862-E9EA39051353}" presName="parentLeftMargin" presStyleLbl="node1" presStyleIdx="0" presStyleCnt="1"/>
      <dgm:spPr/>
    </dgm:pt>
    <dgm:pt modelId="{5BAAF3D5-B603-4292-91A8-180E5C5ED7F5}" type="pres">
      <dgm:prSet presAssocID="{88B37EF3-F818-4D82-8862-E9EA39051353}" presName="parentText" presStyleLbl="node1" presStyleIdx="0" presStyleCnt="1" custScaleY="112370" custLinFactNeighborX="-58850" custLinFactNeighborY="-22933">
        <dgm:presLayoutVars>
          <dgm:chMax val="0"/>
          <dgm:bulletEnabled val="1"/>
        </dgm:presLayoutVars>
      </dgm:prSet>
      <dgm:spPr/>
    </dgm:pt>
    <dgm:pt modelId="{78BC7EEF-0648-4976-A9D1-FFA30A110797}" type="pres">
      <dgm:prSet presAssocID="{88B37EF3-F818-4D82-8862-E9EA39051353}" presName="negativeSpace" presStyleCnt="0"/>
      <dgm:spPr/>
    </dgm:pt>
    <dgm:pt modelId="{C908797C-AC65-4F20-BB26-C07B518F2D39}" type="pres">
      <dgm:prSet presAssocID="{88B37EF3-F818-4D82-8862-E9EA3905135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0FEF305-5208-4615-B2D4-0253C793548B}" type="presOf" srcId="{5AF06370-49D6-402F-8018-9DE55D3690BD}" destId="{D544CDBB-8FC3-43A7-A2EC-12AE73FA062A}" srcOrd="0" destOrd="0" presId="urn:microsoft.com/office/officeart/2005/8/layout/list1"/>
    <dgm:cxn modelId="{44E20E1D-9DBA-4CDF-B9B6-57DB41837E7A}" type="presOf" srcId="{476CFDFB-05E3-4C5B-9314-0A7C31FA715E}" destId="{C908797C-AC65-4F20-BB26-C07B518F2D39}" srcOrd="0" destOrd="0" presId="urn:microsoft.com/office/officeart/2005/8/layout/list1"/>
    <dgm:cxn modelId="{290B6D2E-2784-4BE9-A6C8-CE5C4ED485D2}" type="presOf" srcId="{88B37EF3-F818-4D82-8862-E9EA39051353}" destId="{5BAAF3D5-B603-4292-91A8-180E5C5ED7F5}" srcOrd="1" destOrd="0" presId="urn:microsoft.com/office/officeart/2005/8/layout/list1"/>
    <dgm:cxn modelId="{DDF27BBA-CD70-4179-A3ED-B01A290DEB9F}" srcId="{88B37EF3-F818-4D82-8862-E9EA39051353}" destId="{476CFDFB-05E3-4C5B-9314-0A7C31FA715E}" srcOrd="0" destOrd="0" parTransId="{8F597C11-B73C-43AE-AEE6-80586C4DC6EB}" sibTransId="{71EBFE08-4FE8-499C-BCAD-2CCD08AF5EE8}"/>
    <dgm:cxn modelId="{E5829CCA-D83A-49B6-8A64-438C9BC7B06B}" srcId="{5AF06370-49D6-402F-8018-9DE55D3690BD}" destId="{88B37EF3-F818-4D82-8862-E9EA39051353}" srcOrd="0" destOrd="0" parTransId="{9E1009DD-938D-4984-ABB5-74815A7FBA68}" sibTransId="{A1AC91DA-22A2-4FC0-A8E4-FBF9AA5963DD}"/>
    <dgm:cxn modelId="{8F1ED8D9-923E-48EF-8E6F-F517F494D21B}" type="presOf" srcId="{88B37EF3-F818-4D82-8862-E9EA39051353}" destId="{61E40F7C-6FE2-4D22-8021-9700693D3122}" srcOrd="0" destOrd="0" presId="urn:microsoft.com/office/officeart/2005/8/layout/list1"/>
    <dgm:cxn modelId="{7257D0EB-DADB-4675-9FE4-F8802B4D560F}" type="presOf" srcId="{DB8F7954-7D57-47D0-8E9D-F9EA4A05C728}" destId="{C908797C-AC65-4F20-BB26-C07B518F2D39}" srcOrd="0" destOrd="1" presId="urn:microsoft.com/office/officeart/2005/8/layout/list1"/>
    <dgm:cxn modelId="{B14D85F9-BA61-45B6-97C6-F67708CC23D9}" srcId="{476CFDFB-05E3-4C5B-9314-0A7C31FA715E}" destId="{DB8F7954-7D57-47D0-8E9D-F9EA4A05C728}" srcOrd="0" destOrd="0" parTransId="{F161DBBD-531E-4792-AA5E-BD49AB0CCFE7}" sibTransId="{896FAF35-8BEF-4ABA-92F7-30AF3C77405D}"/>
    <dgm:cxn modelId="{1D577C01-7711-4B26-8A09-7B0DAC2C7A46}" type="presParOf" srcId="{D544CDBB-8FC3-43A7-A2EC-12AE73FA062A}" destId="{BA7357DB-BD55-40C6-8504-C990321897E8}" srcOrd="0" destOrd="0" presId="urn:microsoft.com/office/officeart/2005/8/layout/list1"/>
    <dgm:cxn modelId="{77F023A0-E176-4036-BCDD-EACD2F13BD34}" type="presParOf" srcId="{BA7357DB-BD55-40C6-8504-C990321897E8}" destId="{61E40F7C-6FE2-4D22-8021-9700693D3122}" srcOrd="0" destOrd="0" presId="urn:microsoft.com/office/officeart/2005/8/layout/list1"/>
    <dgm:cxn modelId="{52D4065A-6418-4043-A8DD-0D85FAFD4227}" type="presParOf" srcId="{BA7357DB-BD55-40C6-8504-C990321897E8}" destId="{5BAAF3D5-B603-4292-91A8-180E5C5ED7F5}" srcOrd="1" destOrd="0" presId="urn:microsoft.com/office/officeart/2005/8/layout/list1"/>
    <dgm:cxn modelId="{266F0846-715B-45F0-88C6-C20C682FE617}" type="presParOf" srcId="{D544CDBB-8FC3-43A7-A2EC-12AE73FA062A}" destId="{78BC7EEF-0648-4976-A9D1-FFA30A110797}" srcOrd="1" destOrd="0" presId="urn:microsoft.com/office/officeart/2005/8/layout/list1"/>
    <dgm:cxn modelId="{80587763-0E89-4343-936D-17BE08D8FA83}" type="presParOf" srcId="{D544CDBB-8FC3-43A7-A2EC-12AE73FA062A}" destId="{C908797C-AC65-4F20-BB26-C07B518F2D3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F06370-49D6-402F-8018-9DE55D3690B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BE"/>
        </a:p>
      </dgm:t>
    </dgm:pt>
    <dgm:pt modelId="{88B37EF3-F818-4D82-8862-E9EA39051353}">
      <dgm:prSet phldrT="[Text]" custT="1"/>
      <dgm:spPr/>
      <dgm:t>
        <a:bodyPr/>
        <a:lstStyle/>
        <a:p>
          <a:r>
            <a:rPr lang="en-GB" sz="2100" dirty="0"/>
            <a:t>Exploiting LLMs to process user feedback</a:t>
          </a:r>
          <a:endParaRPr lang="en-BE" sz="2100" dirty="0"/>
        </a:p>
      </dgm:t>
    </dgm:pt>
    <dgm:pt modelId="{9E1009DD-938D-4984-ABB5-74815A7FBA68}" type="parTrans" cxnId="{E5829CCA-D83A-49B6-8A64-438C9BC7B06B}">
      <dgm:prSet/>
      <dgm:spPr/>
      <dgm:t>
        <a:bodyPr/>
        <a:lstStyle/>
        <a:p>
          <a:endParaRPr lang="en-BE" sz="2100"/>
        </a:p>
      </dgm:t>
    </dgm:pt>
    <dgm:pt modelId="{A1AC91DA-22A2-4FC0-A8E4-FBF9AA5963DD}" type="sibTrans" cxnId="{E5829CCA-D83A-49B6-8A64-438C9BC7B06B}">
      <dgm:prSet/>
      <dgm:spPr/>
      <dgm:t>
        <a:bodyPr/>
        <a:lstStyle/>
        <a:p>
          <a:endParaRPr lang="en-BE" sz="2100"/>
        </a:p>
      </dgm:t>
    </dgm:pt>
    <dgm:pt modelId="{476CFDFB-05E3-4C5B-9314-0A7C31FA715E}">
      <dgm:prSet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dirty="0"/>
            <a:t>Accept user feedback after negative answers, </a:t>
          </a:r>
          <a:endParaRPr lang="en-BE" sz="2100" dirty="0"/>
        </a:p>
      </dgm:t>
    </dgm:pt>
    <dgm:pt modelId="{8F597C11-B73C-43AE-AEE6-80586C4DC6EB}" type="parTrans" cxnId="{DDF27BBA-CD70-4179-A3ED-B01A290DEB9F}">
      <dgm:prSet/>
      <dgm:spPr/>
      <dgm:t>
        <a:bodyPr/>
        <a:lstStyle/>
        <a:p>
          <a:endParaRPr lang="en-BE" sz="2100"/>
        </a:p>
      </dgm:t>
    </dgm:pt>
    <dgm:pt modelId="{71EBFE08-4FE8-499C-BCAD-2CCD08AF5EE8}" type="sibTrans" cxnId="{DDF27BBA-CD70-4179-A3ED-B01A290DEB9F}">
      <dgm:prSet/>
      <dgm:spPr/>
      <dgm:t>
        <a:bodyPr/>
        <a:lstStyle/>
        <a:p>
          <a:endParaRPr lang="en-BE" sz="2100"/>
        </a:p>
      </dgm:t>
    </dgm:pt>
    <dgm:pt modelId="{332871EE-A9EA-4AA2-81AA-BF2C1AEA586A}">
      <dgm:prSet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dirty="0"/>
            <a:t>fine-tuned LLMs process the feedback</a:t>
          </a:r>
          <a:endParaRPr lang="en-BE" sz="2100" dirty="0"/>
        </a:p>
      </dgm:t>
    </dgm:pt>
    <dgm:pt modelId="{63D1DD2B-B2A9-4D29-B29A-799323979671}" type="parTrans" cxnId="{C4BD7FF9-188D-49CA-A677-EF2ADC959065}">
      <dgm:prSet/>
      <dgm:spPr/>
      <dgm:t>
        <a:bodyPr/>
        <a:lstStyle/>
        <a:p>
          <a:endParaRPr lang="en-BE"/>
        </a:p>
      </dgm:t>
    </dgm:pt>
    <dgm:pt modelId="{D1D0A870-70A2-430D-A636-52B6BC92DE8B}" type="sibTrans" cxnId="{C4BD7FF9-188D-49CA-A677-EF2ADC959065}">
      <dgm:prSet/>
      <dgm:spPr/>
      <dgm:t>
        <a:bodyPr/>
        <a:lstStyle/>
        <a:p>
          <a:endParaRPr lang="en-BE"/>
        </a:p>
      </dgm:t>
    </dgm:pt>
    <dgm:pt modelId="{08D15F36-F623-48E7-9978-E3E4760AA015}">
      <dgm:prSet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dirty="0"/>
            <a:t>No candidate constraints</a:t>
          </a:r>
          <a:endParaRPr lang="en-BE" sz="2100" dirty="0"/>
        </a:p>
      </dgm:t>
    </dgm:pt>
    <dgm:pt modelId="{231B8810-1932-4827-9134-734CAD0EF984}" type="parTrans" cxnId="{7F99DB22-59B3-46E6-89C2-D400192CCE1B}">
      <dgm:prSet/>
      <dgm:spPr/>
      <dgm:t>
        <a:bodyPr/>
        <a:lstStyle/>
        <a:p>
          <a:endParaRPr lang="en-BE"/>
        </a:p>
      </dgm:t>
    </dgm:pt>
    <dgm:pt modelId="{4332C64C-0A31-4641-B399-2FA784DFE12A}" type="sibTrans" cxnId="{7F99DB22-59B3-46E6-89C2-D400192CCE1B}">
      <dgm:prSet/>
      <dgm:spPr/>
      <dgm:t>
        <a:bodyPr/>
        <a:lstStyle/>
        <a:p>
          <a:endParaRPr lang="en-BE"/>
        </a:p>
      </dgm:t>
    </dgm:pt>
    <dgm:pt modelId="{D544CDBB-8FC3-43A7-A2EC-12AE73FA062A}" type="pres">
      <dgm:prSet presAssocID="{5AF06370-49D6-402F-8018-9DE55D3690BD}" presName="linear" presStyleCnt="0">
        <dgm:presLayoutVars>
          <dgm:dir/>
          <dgm:animLvl val="lvl"/>
          <dgm:resizeHandles val="exact"/>
        </dgm:presLayoutVars>
      </dgm:prSet>
      <dgm:spPr/>
    </dgm:pt>
    <dgm:pt modelId="{BA7357DB-BD55-40C6-8504-C990321897E8}" type="pres">
      <dgm:prSet presAssocID="{88B37EF3-F818-4D82-8862-E9EA39051353}" presName="parentLin" presStyleCnt="0"/>
      <dgm:spPr/>
    </dgm:pt>
    <dgm:pt modelId="{61E40F7C-6FE2-4D22-8021-9700693D3122}" type="pres">
      <dgm:prSet presAssocID="{88B37EF3-F818-4D82-8862-E9EA39051353}" presName="parentLeftMargin" presStyleLbl="node1" presStyleIdx="0" presStyleCnt="1"/>
      <dgm:spPr/>
    </dgm:pt>
    <dgm:pt modelId="{5BAAF3D5-B603-4292-91A8-180E5C5ED7F5}" type="pres">
      <dgm:prSet presAssocID="{88B37EF3-F818-4D82-8862-E9EA39051353}" presName="parentText" presStyleLbl="node1" presStyleIdx="0" presStyleCnt="1" custScaleX="124067" custScaleY="135457">
        <dgm:presLayoutVars>
          <dgm:chMax val="0"/>
          <dgm:bulletEnabled val="1"/>
        </dgm:presLayoutVars>
      </dgm:prSet>
      <dgm:spPr/>
    </dgm:pt>
    <dgm:pt modelId="{78BC7EEF-0648-4976-A9D1-FFA30A110797}" type="pres">
      <dgm:prSet presAssocID="{88B37EF3-F818-4D82-8862-E9EA39051353}" presName="negativeSpace" presStyleCnt="0"/>
      <dgm:spPr/>
    </dgm:pt>
    <dgm:pt modelId="{C908797C-AC65-4F20-BB26-C07B518F2D39}" type="pres">
      <dgm:prSet presAssocID="{88B37EF3-F818-4D82-8862-E9EA39051353}" presName="childText" presStyleLbl="conFgAcc1" presStyleIdx="0" presStyleCnt="1" custLinFactNeighborX="-12314" custLinFactNeighborY="90113">
        <dgm:presLayoutVars>
          <dgm:bulletEnabled val="1"/>
        </dgm:presLayoutVars>
      </dgm:prSet>
      <dgm:spPr/>
    </dgm:pt>
  </dgm:ptLst>
  <dgm:cxnLst>
    <dgm:cxn modelId="{60FEF305-5208-4615-B2D4-0253C793548B}" type="presOf" srcId="{5AF06370-49D6-402F-8018-9DE55D3690BD}" destId="{D544CDBB-8FC3-43A7-A2EC-12AE73FA062A}" srcOrd="0" destOrd="0" presId="urn:microsoft.com/office/officeart/2005/8/layout/list1"/>
    <dgm:cxn modelId="{63A6C40F-04A9-4243-A105-43249748E25B}" type="presOf" srcId="{476CFDFB-05E3-4C5B-9314-0A7C31FA715E}" destId="{C908797C-AC65-4F20-BB26-C07B518F2D39}" srcOrd="0" destOrd="0" presId="urn:microsoft.com/office/officeart/2005/8/layout/list1"/>
    <dgm:cxn modelId="{7F99DB22-59B3-46E6-89C2-D400192CCE1B}" srcId="{88B37EF3-F818-4D82-8862-E9EA39051353}" destId="{08D15F36-F623-48E7-9978-E3E4760AA015}" srcOrd="2" destOrd="0" parTransId="{231B8810-1932-4827-9134-734CAD0EF984}" sibTransId="{4332C64C-0A31-4641-B399-2FA784DFE12A}"/>
    <dgm:cxn modelId="{E68DEE3F-63C9-4396-92B2-9B418EA86F11}" type="presOf" srcId="{332871EE-A9EA-4AA2-81AA-BF2C1AEA586A}" destId="{C908797C-AC65-4F20-BB26-C07B518F2D39}" srcOrd="0" destOrd="1" presId="urn:microsoft.com/office/officeart/2005/8/layout/list1"/>
    <dgm:cxn modelId="{7FCF3371-08CB-420D-8A59-74781C3A7A7D}" type="presOf" srcId="{08D15F36-F623-48E7-9978-E3E4760AA015}" destId="{C908797C-AC65-4F20-BB26-C07B518F2D39}" srcOrd="0" destOrd="2" presId="urn:microsoft.com/office/officeart/2005/8/layout/list1"/>
    <dgm:cxn modelId="{01591373-263A-4127-95C5-86E7687D40E8}" type="presOf" srcId="{88B37EF3-F818-4D82-8862-E9EA39051353}" destId="{61E40F7C-6FE2-4D22-8021-9700693D3122}" srcOrd="0" destOrd="0" presId="urn:microsoft.com/office/officeart/2005/8/layout/list1"/>
    <dgm:cxn modelId="{E76CB893-F3A4-4113-9AD3-A97EADD517E6}" type="presOf" srcId="{88B37EF3-F818-4D82-8862-E9EA39051353}" destId="{5BAAF3D5-B603-4292-91A8-180E5C5ED7F5}" srcOrd="1" destOrd="0" presId="urn:microsoft.com/office/officeart/2005/8/layout/list1"/>
    <dgm:cxn modelId="{DDF27BBA-CD70-4179-A3ED-B01A290DEB9F}" srcId="{88B37EF3-F818-4D82-8862-E9EA39051353}" destId="{476CFDFB-05E3-4C5B-9314-0A7C31FA715E}" srcOrd="0" destOrd="0" parTransId="{8F597C11-B73C-43AE-AEE6-80586C4DC6EB}" sibTransId="{71EBFE08-4FE8-499C-BCAD-2CCD08AF5EE8}"/>
    <dgm:cxn modelId="{E5829CCA-D83A-49B6-8A64-438C9BC7B06B}" srcId="{5AF06370-49D6-402F-8018-9DE55D3690BD}" destId="{88B37EF3-F818-4D82-8862-E9EA39051353}" srcOrd="0" destOrd="0" parTransId="{9E1009DD-938D-4984-ABB5-74815A7FBA68}" sibTransId="{A1AC91DA-22A2-4FC0-A8E4-FBF9AA5963DD}"/>
    <dgm:cxn modelId="{C4BD7FF9-188D-49CA-A677-EF2ADC959065}" srcId="{88B37EF3-F818-4D82-8862-E9EA39051353}" destId="{332871EE-A9EA-4AA2-81AA-BF2C1AEA586A}" srcOrd="1" destOrd="0" parTransId="{63D1DD2B-B2A9-4D29-B29A-799323979671}" sibTransId="{D1D0A870-70A2-430D-A636-52B6BC92DE8B}"/>
    <dgm:cxn modelId="{2F0EBC83-A645-4C1F-813B-8C756605CED6}" type="presParOf" srcId="{D544CDBB-8FC3-43A7-A2EC-12AE73FA062A}" destId="{BA7357DB-BD55-40C6-8504-C990321897E8}" srcOrd="0" destOrd="0" presId="urn:microsoft.com/office/officeart/2005/8/layout/list1"/>
    <dgm:cxn modelId="{F01DF105-D26B-48EC-9886-19D0A481E833}" type="presParOf" srcId="{BA7357DB-BD55-40C6-8504-C990321897E8}" destId="{61E40F7C-6FE2-4D22-8021-9700693D3122}" srcOrd="0" destOrd="0" presId="urn:microsoft.com/office/officeart/2005/8/layout/list1"/>
    <dgm:cxn modelId="{307E23A5-2CF2-4779-88D3-AC7C18EED7B4}" type="presParOf" srcId="{BA7357DB-BD55-40C6-8504-C990321897E8}" destId="{5BAAF3D5-B603-4292-91A8-180E5C5ED7F5}" srcOrd="1" destOrd="0" presId="urn:microsoft.com/office/officeart/2005/8/layout/list1"/>
    <dgm:cxn modelId="{90157929-0AC1-4C52-B2EB-13E98788E6B4}" type="presParOf" srcId="{D544CDBB-8FC3-43A7-A2EC-12AE73FA062A}" destId="{78BC7EEF-0648-4976-A9D1-FFA30A110797}" srcOrd="1" destOrd="0" presId="urn:microsoft.com/office/officeart/2005/8/layout/list1"/>
    <dgm:cxn modelId="{7C043C3A-6EC9-43C1-93C2-F646691228C3}" type="presParOf" srcId="{D544CDBB-8FC3-43A7-A2EC-12AE73FA062A}" destId="{C908797C-AC65-4F20-BB26-C07B518F2D3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AF06370-49D6-402F-8018-9DE55D3690B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BE"/>
        </a:p>
      </dgm:t>
    </dgm:pt>
    <dgm:pt modelId="{4B353F17-FB8D-4852-8845-9E336193AFF6}">
      <dgm:prSet phldrT="[Text]"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dirty="0"/>
            <a:t>Learning Max-CSPs</a:t>
          </a:r>
          <a:endParaRPr lang="en-BE" sz="2100" dirty="0"/>
        </a:p>
      </dgm:t>
    </dgm:pt>
    <dgm:pt modelId="{926DEA84-F471-4091-96F2-4B80D71BFB2B}" type="parTrans" cxnId="{87523211-666B-4AA1-AFA6-2703093A2B2E}">
      <dgm:prSet/>
      <dgm:spPr/>
      <dgm:t>
        <a:bodyPr/>
        <a:lstStyle/>
        <a:p>
          <a:endParaRPr lang="en-BE" sz="2100"/>
        </a:p>
      </dgm:t>
    </dgm:pt>
    <dgm:pt modelId="{084B2996-7A70-41DD-BE7E-7BB3B02C1D13}" type="sibTrans" cxnId="{87523211-666B-4AA1-AFA6-2703093A2B2E}">
      <dgm:prSet/>
      <dgm:spPr/>
      <dgm:t>
        <a:bodyPr/>
        <a:lstStyle/>
        <a:p>
          <a:endParaRPr lang="en-BE" sz="2100"/>
        </a:p>
      </dgm:t>
    </dgm:pt>
    <dgm:pt modelId="{EE7E3EA9-B98B-4D0F-974C-0994FF1F3B42}">
      <dgm:prSet phldrT="[Text]" custT="1"/>
      <dgm:spPr/>
      <dgm:t>
        <a:bodyPr/>
        <a:lstStyle/>
        <a:p>
          <a:r>
            <a:rPr lang="en-GB" sz="2100" dirty="0"/>
            <a:t>Acquisition of disjunctive constraints</a:t>
          </a:r>
          <a:endParaRPr lang="en-BE" sz="2100" dirty="0"/>
        </a:p>
      </dgm:t>
    </dgm:pt>
    <dgm:pt modelId="{FA895BAB-3771-4C58-93DB-1B9ACFF3897B}" type="parTrans" cxnId="{F8ADAAF6-805D-4727-B584-9330369BAEA9}">
      <dgm:prSet/>
      <dgm:spPr/>
      <dgm:t>
        <a:bodyPr/>
        <a:lstStyle/>
        <a:p>
          <a:endParaRPr lang="en-BE" sz="2100"/>
        </a:p>
      </dgm:t>
    </dgm:pt>
    <dgm:pt modelId="{F79FB81D-F4C6-4ADC-A619-D3FE6ADB2AE2}" type="sibTrans" cxnId="{F8ADAAF6-805D-4727-B584-9330369BAEA9}">
      <dgm:prSet/>
      <dgm:spPr/>
      <dgm:t>
        <a:bodyPr/>
        <a:lstStyle/>
        <a:p>
          <a:endParaRPr lang="en-BE" sz="2100"/>
        </a:p>
      </dgm:t>
    </dgm:pt>
    <dgm:pt modelId="{BBEBE1F1-A2AB-49C4-8CD9-EC188EBD1985}">
      <dgm:prSet custT="1"/>
      <dgm:spPr/>
      <dgm:t>
        <a:bodyPr/>
        <a:lstStyle/>
        <a:p>
          <a:pPr algn="l">
            <a:buSzPts val="1920"/>
          </a:pPr>
          <a:r>
            <a:rPr lang="en-GB" sz="2200" dirty="0"/>
            <a:t>Similar framework, </a:t>
          </a:r>
          <a:endParaRPr lang="en-BE" sz="2200" baseline="-25000" dirty="0"/>
        </a:p>
      </dgm:t>
    </dgm:pt>
    <dgm:pt modelId="{39F119DF-408E-47BF-B342-EE08CFC51F99}" type="parTrans" cxnId="{EA0C6582-BD5D-403E-9408-93F339ADDFDB}">
      <dgm:prSet/>
      <dgm:spPr/>
      <dgm:t>
        <a:bodyPr/>
        <a:lstStyle/>
        <a:p>
          <a:endParaRPr lang="en-BE" sz="2100"/>
        </a:p>
      </dgm:t>
    </dgm:pt>
    <dgm:pt modelId="{42343045-1CFB-4D86-BB5D-60C9E19CAC77}" type="sibTrans" cxnId="{EA0C6582-BD5D-403E-9408-93F339ADDFDB}">
      <dgm:prSet/>
      <dgm:spPr/>
      <dgm:t>
        <a:bodyPr/>
        <a:lstStyle/>
        <a:p>
          <a:endParaRPr lang="en-BE" sz="2100"/>
        </a:p>
      </dgm:t>
    </dgm:pt>
    <dgm:pt modelId="{5F887F8D-A51A-4B2E-B713-58EB5B20E738}">
      <dgm:prSet custT="1"/>
      <dgm:spPr/>
      <dgm:t>
        <a:bodyPr/>
        <a:lstStyle/>
        <a:p>
          <a:r>
            <a:rPr lang="en-GB" sz="2100" dirty="0"/>
            <a:t>Similar framework to </a:t>
          </a:r>
          <a:r>
            <a:rPr lang="en-GB" sz="2100" dirty="0" err="1"/>
            <a:t>ConAcq</a:t>
          </a:r>
          <a:r>
            <a:rPr lang="en-GB" sz="2100" dirty="0"/>
            <a:t> (no partial queries)</a:t>
          </a:r>
          <a:endParaRPr lang="en-BE" sz="2100" dirty="0"/>
        </a:p>
      </dgm:t>
    </dgm:pt>
    <dgm:pt modelId="{E356FBA6-30F5-4203-B9A5-4949DB460FA7}" type="parTrans" cxnId="{1685254D-F32A-4DCB-ADF8-9EFB89577C95}">
      <dgm:prSet/>
      <dgm:spPr/>
      <dgm:t>
        <a:bodyPr/>
        <a:lstStyle/>
        <a:p>
          <a:endParaRPr lang="en-BE" sz="2100"/>
        </a:p>
      </dgm:t>
    </dgm:pt>
    <dgm:pt modelId="{CF871C96-9DB2-4697-9930-BC447F62838C}" type="sibTrans" cxnId="{1685254D-F32A-4DCB-ADF8-9EFB89577C95}">
      <dgm:prSet/>
      <dgm:spPr/>
      <dgm:t>
        <a:bodyPr/>
        <a:lstStyle/>
        <a:p>
          <a:endParaRPr lang="en-BE" sz="2100"/>
        </a:p>
      </dgm:t>
    </dgm:pt>
    <dgm:pt modelId="{9A384C3C-7488-469A-849C-9623C4FD7577}">
      <dgm:prSet custT="1"/>
      <dgm:spPr/>
      <dgm:t>
        <a:bodyPr/>
        <a:lstStyle/>
        <a:p>
          <a:r>
            <a:rPr lang="en-GB" sz="2100" dirty="0"/>
            <a:t>Acquisition of Qualitative constraints</a:t>
          </a:r>
          <a:endParaRPr lang="en-BE" sz="2100" dirty="0"/>
        </a:p>
      </dgm:t>
    </dgm:pt>
    <dgm:pt modelId="{79F3D39B-31B2-4D30-8D62-8C72043E9F69}" type="parTrans" cxnId="{3D5A694B-751B-4CF2-92CA-FC06BA019BF9}">
      <dgm:prSet/>
      <dgm:spPr/>
      <dgm:t>
        <a:bodyPr/>
        <a:lstStyle/>
        <a:p>
          <a:endParaRPr lang="en-BE"/>
        </a:p>
      </dgm:t>
    </dgm:pt>
    <dgm:pt modelId="{F9BDD514-C2FA-40A7-BB14-6F920B0DAD39}" type="sibTrans" cxnId="{3D5A694B-751B-4CF2-92CA-FC06BA019BF9}">
      <dgm:prSet/>
      <dgm:spPr/>
      <dgm:t>
        <a:bodyPr/>
        <a:lstStyle/>
        <a:p>
          <a:endParaRPr lang="en-BE"/>
        </a:p>
      </dgm:t>
    </dgm:pt>
    <dgm:pt modelId="{735DF201-D1D3-4CB8-96BA-34867D1E7F2B}">
      <dgm:prSet custT="1"/>
      <dgm:spPr/>
      <dgm:t>
        <a:bodyPr/>
        <a:lstStyle/>
        <a:p>
          <a:r>
            <a:rPr lang="en-GB" sz="2100" dirty="0"/>
            <a:t>Using qualitative queries</a:t>
          </a:r>
          <a:endParaRPr lang="en-BE" sz="2100" dirty="0"/>
        </a:p>
      </dgm:t>
    </dgm:pt>
    <dgm:pt modelId="{F70E8F5B-CE96-41EC-8981-1AF85782DCBA}" type="parTrans" cxnId="{A1A15219-A0CB-4F07-9B0C-CE8EBD9831C3}">
      <dgm:prSet/>
      <dgm:spPr/>
      <dgm:t>
        <a:bodyPr/>
        <a:lstStyle/>
        <a:p>
          <a:endParaRPr lang="en-BE"/>
        </a:p>
      </dgm:t>
    </dgm:pt>
    <dgm:pt modelId="{1D6FBCD8-7370-4925-B4DC-3CCA135879B0}" type="sibTrans" cxnId="{A1A15219-A0CB-4F07-9B0C-CE8EBD9831C3}">
      <dgm:prSet/>
      <dgm:spPr/>
      <dgm:t>
        <a:bodyPr/>
        <a:lstStyle/>
        <a:p>
          <a:endParaRPr lang="en-BE"/>
        </a:p>
      </dgm:t>
    </dgm:pt>
    <dgm:pt modelId="{DA21B28F-955B-4110-87BF-FA3EAC8A61FC}">
      <dgm:prSet custT="1"/>
      <dgm:spPr/>
      <dgm:t>
        <a:bodyPr/>
        <a:lstStyle/>
        <a:p>
          <a:r>
            <a:rPr lang="en-GB" sz="2100" dirty="0"/>
            <a:t>exploits </a:t>
          </a:r>
          <a:r>
            <a:rPr lang="en-GB" sz="2100" dirty="0" err="1"/>
            <a:t>MSSes</a:t>
          </a:r>
          <a:r>
            <a:rPr lang="en-GB" sz="2100" dirty="0"/>
            <a:t>, </a:t>
          </a:r>
          <a:endParaRPr lang="en-BE" sz="2100" dirty="0"/>
        </a:p>
      </dgm:t>
    </dgm:pt>
    <dgm:pt modelId="{47797A12-D770-46A2-8EAF-B330A00C7683}" type="parTrans" cxnId="{80CFBFDA-7590-48FC-9B3E-9A07968CCC67}">
      <dgm:prSet/>
      <dgm:spPr/>
      <dgm:t>
        <a:bodyPr/>
        <a:lstStyle/>
        <a:p>
          <a:endParaRPr lang="en-BE"/>
        </a:p>
      </dgm:t>
    </dgm:pt>
    <dgm:pt modelId="{8183EF3F-243B-4543-A38B-008B7F4D6213}" type="sibTrans" cxnId="{80CFBFDA-7590-48FC-9B3E-9A07968CCC67}">
      <dgm:prSet/>
      <dgm:spPr/>
      <dgm:t>
        <a:bodyPr/>
        <a:lstStyle/>
        <a:p>
          <a:endParaRPr lang="en-BE"/>
        </a:p>
      </dgm:t>
    </dgm:pt>
    <dgm:pt modelId="{74B5AC8E-AE52-4C6F-B67F-5A61C680E510}">
      <dgm:prSet custT="1"/>
      <dgm:spPr/>
      <dgm:t>
        <a:bodyPr/>
        <a:lstStyle/>
        <a:p>
          <a:r>
            <a:rPr lang="en-GB" sz="2100" dirty="0"/>
            <a:t>Similar framework to </a:t>
          </a:r>
          <a:r>
            <a:rPr lang="en-GB" sz="2100" dirty="0" err="1"/>
            <a:t>ConAcq</a:t>
          </a:r>
          <a:r>
            <a:rPr lang="en-GB" sz="2100" dirty="0"/>
            <a:t> (no partial queries)</a:t>
          </a:r>
          <a:endParaRPr lang="en-BE" sz="2100" dirty="0"/>
        </a:p>
      </dgm:t>
    </dgm:pt>
    <dgm:pt modelId="{1266C21C-99E4-4386-B23C-3A717230D1F4}" type="parTrans" cxnId="{0C1E7C4A-FEE1-435B-A80F-EAA6EF285649}">
      <dgm:prSet/>
      <dgm:spPr/>
      <dgm:t>
        <a:bodyPr/>
        <a:lstStyle/>
        <a:p>
          <a:endParaRPr lang="en-BE"/>
        </a:p>
      </dgm:t>
    </dgm:pt>
    <dgm:pt modelId="{CDC1143B-3234-477A-9981-ED7F78A14B09}" type="sibTrans" cxnId="{0C1E7C4A-FEE1-435B-A80F-EAA6EF285649}">
      <dgm:prSet/>
      <dgm:spPr/>
      <dgm:t>
        <a:bodyPr/>
        <a:lstStyle/>
        <a:p>
          <a:endParaRPr lang="en-BE"/>
        </a:p>
      </dgm:t>
    </dgm:pt>
    <dgm:pt modelId="{D39D0DCC-6B01-4CF5-B528-98CD81C2C132}">
      <dgm:prSet custT="1"/>
      <dgm:spPr/>
      <dgm:t>
        <a:bodyPr/>
        <a:lstStyle/>
        <a:p>
          <a:pPr algn="l">
            <a:buSzPts val="1920"/>
          </a:pPr>
          <a:r>
            <a:rPr lang="en-GB" sz="2200" dirty="0"/>
            <a:t>using preference queries instead, asking if a solution is better than another. </a:t>
          </a:r>
          <a:endParaRPr lang="en-BE" sz="2200" baseline="-25000" dirty="0"/>
        </a:p>
      </dgm:t>
    </dgm:pt>
    <dgm:pt modelId="{CF773F10-6973-43A9-B9ED-6F5DF0FD4A92}" type="parTrans" cxnId="{8326E009-2A5C-42BC-BEE2-84CD8E3724FD}">
      <dgm:prSet/>
      <dgm:spPr/>
      <dgm:t>
        <a:bodyPr/>
        <a:lstStyle/>
        <a:p>
          <a:endParaRPr lang="en-BE"/>
        </a:p>
      </dgm:t>
    </dgm:pt>
    <dgm:pt modelId="{01BE82C9-1840-4030-979E-9B46E69AB947}" type="sibTrans" cxnId="{8326E009-2A5C-42BC-BEE2-84CD8E3724FD}">
      <dgm:prSet/>
      <dgm:spPr/>
      <dgm:t>
        <a:bodyPr/>
        <a:lstStyle/>
        <a:p>
          <a:endParaRPr lang="en-BE"/>
        </a:p>
      </dgm:t>
    </dgm:pt>
    <dgm:pt modelId="{D544CDBB-8FC3-43A7-A2EC-12AE73FA062A}" type="pres">
      <dgm:prSet presAssocID="{5AF06370-49D6-402F-8018-9DE55D3690BD}" presName="linear" presStyleCnt="0">
        <dgm:presLayoutVars>
          <dgm:dir/>
          <dgm:animLvl val="lvl"/>
          <dgm:resizeHandles val="exact"/>
        </dgm:presLayoutVars>
      </dgm:prSet>
      <dgm:spPr/>
    </dgm:pt>
    <dgm:pt modelId="{E32A94BC-EDD0-4CD3-9C10-DF750CBBA4C3}" type="pres">
      <dgm:prSet presAssocID="{4B353F17-FB8D-4852-8845-9E336193AFF6}" presName="parentLin" presStyleCnt="0"/>
      <dgm:spPr/>
    </dgm:pt>
    <dgm:pt modelId="{CA4A8092-1FFE-4266-AFBA-8290FBDD807C}" type="pres">
      <dgm:prSet presAssocID="{4B353F17-FB8D-4852-8845-9E336193AFF6}" presName="parentLeftMargin" presStyleLbl="node1" presStyleIdx="0" presStyleCnt="3"/>
      <dgm:spPr/>
    </dgm:pt>
    <dgm:pt modelId="{A6BC58F2-38D1-4A7D-A8F6-6816A0A033FD}" type="pres">
      <dgm:prSet presAssocID="{4B353F17-FB8D-4852-8845-9E336193AF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F027C8-5DBB-48E3-AA20-78DAF289F016}" type="pres">
      <dgm:prSet presAssocID="{4B353F17-FB8D-4852-8845-9E336193AFF6}" presName="negativeSpace" presStyleCnt="0"/>
      <dgm:spPr/>
    </dgm:pt>
    <dgm:pt modelId="{A140FAFB-26AF-4EBA-99D7-3DB2F489E74E}" type="pres">
      <dgm:prSet presAssocID="{4B353F17-FB8D-4852-8845-9E336193AFF6}" presName="childText" presStyleLbl="conFgAcc1" presStyleIdx="0" presStyleCnt="3">
        <dgm:presLayoutVars>
          <dgm:bulletEnabled val="1"/>
        </dgm:presLayoutVars>
      </dgm:prSet>
      <dgm:spPr/>
    </dgm:pt>
    <dgm:pt modelId="{63294ED2-5617-4273-907E-594E8EB121D6}" type="pres">
      <dgm:prSet presAssocID="{084B2996-7A70-41DD-BE7E-7BB3B02C1D13}" presName="spaceBetweenRectangles" presStyleCnt="0"/>
      <dgm:spPr/>
    </dgm:pt>
    <dgm:pt modelId="{4C16A5AE-5E59-47CA-A218-42DF6B067299}" type="pres">
      <dgm:prSet presAssocID="{EE7E3EA9-B98B-4D0F-974C-0994FF1F3B42}" presName="parentLin" presStyleCnt="0"/>
      <dgm:spPr/>
    </dgm:pt>
    <dgm:pt modelId="{823E97DA-33AC-4041-ACBD-792E068ED164}" type="pres">
      <dgm:prSet presAssocID="{EE7E3EA9-B98B-4D0F-974C-0994FF1F3B42}" presName="parentLeftMargin" presStyleLbl="node1" presStyleIdx="0" presStyleCnt="3"/>
      <dgm:spPr/>
    </dgm:pt>
    <dgm:pt modelId="{31FB44AB-1236-4262-A68D-13F70FCAA7BB}" type="pres">
      <dgm:prSet presAssocID="{EE7E3EA9-B98B-4D0F-974C-0994FF1F3B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DBE45D-5701-4B3F-90A3-31710FDEA342}" type="pres">
      <dgm:prSet presAssocID="{EE7E3EA9-B98B-4D0F-974C-0994FF1F3B42}" presName="negativeSpace" presStyleCnt="0"/>
      <dgm:spPr/>
    </dgm:pt>
    <dgm:pt modelId="{F4157E5A-446E-4F5B-965E-A4DC62EDD904}" type="pres">
      <dgm:prSet presAssocID="{EE7E3EA9-B98B-4D0F-974C-0994FF1F3B42}" presName="childText" presStyleLbl="conFgAcc1" presStyleIdx="1" presStyleCnt="3">
        <dgm:presLayoutVars>
          <dgm:bulletEnabled val="1"/>
        </dgm:presLayoutVars>
      </dgm:prSet>
      <dgm:spPr/>
    </dgm:pt>
    <dgm:pt modelId="{07224DCE-8563-4BE0-A50C-D35C4D81D1F2}" type="pres">
      <dgm:prSet presAssocID="{F79FB81D-F4C6-4ADC-A619-D3FE6ADB2AE2}" presName="spaceBetweenRectangles" presStyleCnt="0"/>
      <dgm:spPr/>
    </dgm:pt>
    <dgm:pt modelId="{62608A43-74A1-4C55-8017-5CCA33236A9A}" type="pres">
      <dgm:prSet presAssocID="{9A384C3C-7488-469A-849C-9623C4FD7577}" presName="parentLin" presStyleCnt="0"/>
      <dgm:spPr/>
    </dgm:pt>
    <dgm:pt modelId="{D549F6D1-B904-4877-9495-E39C72C7D49A}" type="pres">
      <dgm:prSet presAssocID="{9A384C3C-7488-469A-849C-9623C4FD7577}" presName="parentLeftMargin" presStyleLbl="node1" presStyleIdx="1" presStyleCnt="3"/>
      <dgm:spPr/>
    </dgm:pt>
    <dgm:pt modelId="{D2BA0C60-2B3F-4E47-9658-F2FF7C4981CD}" type="pres">
      <dgm:prSet presAssocID="{9A384C3C-7488-469A-849C-9623C4FD757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793165-C2E1-489B-8D3D-DDA612CF0CD2}" type="pres">
      <dgm:prSet presAssocID="{9A384C3C-7488-469A-849C-9623C4FD7577}" presName="negativeSpace" presStyleCnt="0"/>
      <dgm:spPr/>
    </dgm:pt>
    <dgm:pt modelId="{839373CB-DFAE-4D6A-9C0B-64B8151F566C}" type="pres">
      <dgm:prSet presAssocID="{9A384C3C-7488-469A-849C-9623C4FD757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0FEF305-5208-4615-B2D4-0253C793548B}" type="presOf" srcId="{5AF06370-49D6-402F-8018-9DE55D3690BD}" destId="{D544CDBB-8FC3-43A7-A2EC-12AE73FA062A}" srcOrd="0" destOrd="0" presId="urn:microsoft.com/office/officeart/2005/8/layout/list1"/>
    <dgm:cxn modelId="{8326E009-2A5C-42BC-BEE2-84CD8E3724FD}" srcId="{4B353F17-FB8D-4852-8845-9E336193AFF6}" destId="{D39D0DCC-6B01-4CF5-B528-98CD81C2C132}" srcOrd="1" destOrd="0" parTransId="{CF773F10-6973-43A9-B9ED-6F5DF0FD4A92}" sibTransId="{01BE82C9-1840-4030-979E-9B46E69AB947}"/>
    <dgm:cxn modelId="{87523211-666B-4AA1-AFA6-2703093A2B2E}" srcId="{5AF06370-49D6-402F-8018-9DE55D3690BD}" destId="{4B353F17-FB8D-4852-8845-9E336193AFF6}" srcOrd="0" destOrd="0" parTransId="{926DEA84-F471-4091-96F2-4B80D71BFB2B}" sibTransId="{084B2996-7A70-41DD-BE7E-7BB3B02C1D13}"/>
    <dgm:cxn modelId="{A1A15219-A0CB-4F07-9B0C-CE8EBD9831C3}" srcId="{9A384C3C-7488-469A-849C-9623C4FD7577}" destId="{735DF201-D1D3-4CB8-96BA-34867D1E7F2B}" srcOrd="0" destOrd="0" parTransId="{F70E8F5B-CE96-41EC-8981-1AF85782DCBA}" sibTransId="{1D6FBCD8-7370-4925-B4DC-3CCA135879B0}"/>
    <dgm:cxn modelId="{C405FF1F-3308-41B3-BF6A-34FC03D91460}" type="presOf" srcId="{4B353F17-FB8D-4852-8845-9E336193AFF6}" destId="{A6BC58F2-38D1-4A7D-A8F6-6816A0A033FD}" srcOrd="1" destOrd="0" presId="urn:microsoft.com/office/officeart/2005/8/layout/list1"/>
    <dgm:cxn modelId="{1500C467-EC5F-4069-A5AE-7C60BBE55E72}" type="presOf" srcId="{9A384C3C-7488-469A-849C-9623C4FD7577}" destId="{D2BA0C60-2B3F-4E47-9658-F2FF7C4981CD}" srcOrd="1" destOrd="0" presId="urn:microsoft.com/office/officeart/2005/8/layout/list1"/>
    <dgm:cxn modelId="{DC6FE167-6658-4EF7-A7C3-5C772A491EC9}" type="presOf" srcId="{D39D0DCC-6B01-4CF5-B528-98CD81C2C132}" destId="{A140FAFB-26AF-4EBA-99D7-3DB2F489E74E}" srcOrd="0" destOrd="1" presId="urn:microsoft.com/office/officeart/2005/8/layout/list1"/>
    <dgm:cxn modelId="{0C1E7C4A-FEE1-435B-A80F-EAA6EF285649}" srcId="{9A384C3C-7488-469A-849C-9623C4FD7577}" destId="{74B5AC8E-AE52-4C6F-B67F-5A61C680E510}" srcOrd="1" destOrd="0" parTransId="{1266C21C-99E4-4386-B23C-3A717230D1F4}" sibTransId="{CDC1143B-3234-477A-9981-ED7F78A14B09}"/>
    <dgm:cxn modelId="{3D5A694B-751B-4CF2-92CA-FC06BA019BF9}" srcId="{5AF06370-49D6-402F-8018-9DE55D3690BD}" destId="{9A384C3C-7488-469A-849C-9623C4FD7577}" srcOrd="2" destOrd="0" parTransId="{79F3D39B-31B2-4D30-8D62-8C72043E9F69}" sibTransId="{F9BDD514-C2FA-40A7-BB14-6F920B0DAD39}"/>
    <dgm:cxn modelId="{1685254D-F32A-4DCB-ADF8-9EFB89577C95}" srcId="{EE7E3EA9-B98B-4D0F-974C-0994FF1F3B42}" destId="{5F887F8D-A51A-4B2E-B713-58EB5B20E738}" srcOrd="0" destOrd="0" parTransId="{E356FBA6-30F5-4203-B9A5-4949DB460FA7}" sibTransId="{CF871C96-9DB2-4697-9930-BC447F62838C}"/>
    <dgm:cxn modelId="{33E49A53-871B-44E2-840E-D9FA655A047C}" type="presOf" srcId="{74B5AC8E-AE52-4C6F-B67F-5A61C680E510}" destId="{839373CB-DFAE-4D6A-9C0B-64B8151F566C}" srcOrd="0" destOrd="1" presId="urn:microsoft.com/office/officeart/2005/8/layout/list1"/>
    <dgm:cxn modelId="{EA0C6582-BD5D-403E-9408-93F339ADDFDB}" srcId="{4B353F17-FB8D-4852-8845-9E336193AFF6}" destId="{BBEBE1F1-A2AB-49C4-8CD9-EC188EBD1985}" srcOrd="0" destOrd="0" parTransId="{39F119DF-408E-47BF-B342-EE08CFC51F99}" sibTransId="{42343045-1CFB-4D86-BB5D-60C9E19CAC77}"/>
    <dgm:cxn modelId="{1005B08E-5D0B-4B2F-BC1C-E49C29736DC0}" type="presOf" srcId="{BBEBE1F1-A2AB-49C4-8CD9-EC188EBD1985}" destId="{A140FAFB-26AF-4EBA-99D7-3DB2F489E74E}" srcOrd="0" destOrd="0" presId="urn:microsoft.com/office/officeart/2005/8/layout/list1"/>
    <dgm:cxn modelId="{4C8A769A-B3EC-4C81-AB41-9F6981893AFF}" type="presOf" srcId="{9A384C3C-7488-469A-849C-9623C4FD7577}" destId="{D549F6D1-B904-4877-9495-E39C72C7D49A}" srcOrd="0" destOrd="0" presId="urn:microsoft.com/office/officeart/2005/8/layout/list1"/>
    <dgm:cxn modelId="{C7E7BFA3-8676-4B7C-A01C-37144C595E44}" type="presOf" srcId="{EE7E3EA9-B98B-4D0F-974C-0994FF1F3B42}" destId="{31FB44AB-1236-4262-A68D-13F70FCAA7BB}" srcOrd="1" destOrd="0" presId="urn:microsoft.com/office/officeart/2005/8/layout/list1"/>
    <dgm:cxn modelId="{A3BB04A5-F271-4595-9DC1-E1ED3EC1304B}" type="presOf" srcId="{5F887F8D-A51A-4B2E-B713-58EB5B20E738}" destId="{F4157E5A-446E-4F5B-965E-A4DC62EDD904}" srcOrd="0" destOrd="0" presId="urn:microsoft.com/office/officeart/2005/8/layout/list1"/>
    <dgm:cxn modelId="{EA7D6AA8-E161-45F6-B727-EA827E29211E}" type="presOf" srcId="{735DF201-D1D3-4CB8-96BA-34867D1E7F2B}" destId="{839373CB-DFAE-4D6A-9C0B-64B8151F566C}" srcOrd="0" destOrd="0" presId="urn:microsoft.com/office/officeart/2005/8/layout/list1"/>
    <dgm:cxn modelId="{019F8BB4-6825-4C7D-A8FE-F49B20B6768F}" type="presOf" srcId="{4B353F17-FB8D-4852-8845-9E336193AFF6}" destId="{CA4A8092-1FFE-4266-AFBA-8290FBDD807C}" srcOrd="0" destOrd="0" presId="urn:microsoft.com/office/officeart/2005/8/layout/list1"/>
    <dgm:cxn modelId="{EDAE66B7-D9C2-4E47-AF6A-1A958D9C9B60}" type="presOf" srcId="{DA21B28F-955B-4110-87BF-FA3EAC8A61FC}" destId="{F4157E5A-446E-4F5B-965E-A4DC62EDD904}" srcOrd="0" destOrd="1" presId="urn:microsoft.com/office/officeart/2005/8/layout/list1"/>
    <dgm:cxn modelId="{B0C086D3-C6AD-48F3-8A1D-812957A93073}" type="presOf" srcId="{EE7E3EA9-B98B-4D0F-974C-0994FF1F3B42}" destId="{823E97DA-33AC-4041-ACBD-792E068ED164}" srcOrd="0" destOrd="0" presId="urn:microsoft.com/office/officeart/2005/8/layout/list1"/>
    <dgm:cxn modelId="{80CFBFDA-7590-48FC-9B3E-9A07968CCC67}" srcId="{EE7E3EA9-B98B-4D0F-974C-0994FF1F3B42}" destId="{DA21B28F-955B-4110-87BF-FA3EAC8A61FC}" srcOrd="1" destOrd="0" parTransId="{47797A12-D770-46A2-8EAF-B330A00C7683}" sibTransId="{8183EF3F-243B-4543-A38B-008B7F4D6213}"/>
    <dgm:cxn modelId="{F8ADAAF6-805D-4727-B584-9330369BAEA9}" srcId="{5AF06370-49D6-402F-8018-9DE55D3690BD}" destId="{EE7E3EA9-B98B-4D0F-974C-0994FF1F3B42}" srcOrd="1" destOrd="0" parTransId="{FA895BAB-3771-4C58-93DB-1B9ACFF3897B}" sibTransId="{F79FB81D-F4C6-4ADC-A619-D3FE6ADB2AE2}"/>
    <dgm:cxn modelId="{11348958-C7D6-4B64-8E00-9E7E1F265BCB}" type="presParOf" srcId="{D544CDBB-8FC3-43A7-A2EC-12AE73FA062A}" destId="{E32A94BC-EDD0-4CD3-9C10-DF750CBBA4C3}" srcOrd="0" destOrd="0" presId="urn:microsoft.com/office/officeart/2005/8/layout/list1"/>
    <dgm:cxn modelId="{A99556A5-64AE-488A-8DA4-D003944948AA}" type="presParOf" srcId="{E32A94BC-EDD0-4CD3-9C10-DF750CBBA4C3}" destId="{CA4A8092-1FFE-4266-AFBA-8290FBDD807C}" srcOrd="0" destOrd="0" presId="urn:microsoft.com/office/officeart/2005/8/layout/list1"/>
    <dgm:cxn modelId="{E12FB1BA-0DCB-4965-894C-E0AB9C6CDF22}" type="presParOf" srcId="{E32A94BC-EDD0-4CD3-9C10-DF750CBBA4C3}" destId="{A6BC58F2-38D1-4A7D-A8F6-6816A0A033FD}" srcOrd="1" destOrd="0" presId="urn:microsoft.com/office/officeart/2005/8/layout/list1"/>
    <dgm:cxn modelId="{4A16C6BC-9C15-4477-9402-427554B5B505}" type="presParOf" srcId="{D544CDBB-8FC3-43A7-A2EC-12AE73FA062A}" destId="{59F027C8-5DBB-48E3-AA20-78DAF289F016}" srcOrd="1" destOrd="0" presId="urn:microsoft.com/office/officeart/2005/8/layout/list1"/>
    <dgm:cxn modelId="{20164F9B-DA40-42D2-82AD-681D9B77301C}" type="presParOf" srcId="{D544CDBB-8FC3-43A7-A2EC-12AE73FA062A}" destId="{A140FAFB-26AF-4EBA-99D7-3DB2F489E74E}" srcOrd="2" destOrd="0" presId="urn:microsoft.com/office/officeart/2005/8/layout/list1"/>
    <dgm:cxn modelId="{7FC17557-2768-4657-B8E1-9D65ECD21356}" type="presParOf" srcId="{D544CDBB-8FC3-43A7-A2EC-12AE73FA062A}" destId="{63294ED2-5617-4273-907E-594E8EB121D6}" srcOrd="3" destOrd="0" presId="urn:microsoft.com/office/officeart/2005/8/layout/list1"/>
    <dgm:cxn modelId="{20BABE5B-1DA9-4CEE-9DC4-75E9D0997B01}" type="presParOf" srcId="{D544CDBB-8FC3-43A7-A2EC-12AE73FA062A}" destId="{4C16A5AE-5E59-47CA-A218-42DF6B067299}" srcOrd="4" destOrd="0" presId="urn:microsoft.com/office/officeart/2005/8/layout/list1"/>
    <dgm:cxn modelId="{17250062-8AE7-4F4F-9A3C-B9DD4E5FF618}" type="presParOf" srcId="{4C16A5AE-5E59-47CA-A218-42DF6B067299}" destId="{823E97DA-33AC-4041-ACBD-792E068ED164}" srcOrd="0" destOrd="0" presId="urn:microsoft.com/office/officeart/2005/8/layout/list1"/>
    <dgm:cxn modelId="{EB9DA52B-BB00-431C-A35E-401664F1B095}" type="presParOf" srcId="{4C16A5AE-5E59-47CA-A218-42DF6B067299}" destId="{31FB44AB-1236-4262-A68D-13F70FCAA7BB}" srcOrd="1" destOrd="0" presId="urn:microsoft.com/office/officeart/2005/8/layout/list1"/>
    <dgm:cxn modelId="{74B19338-B843-4FE6-B3C5-E723CCB59517}" type="presParOf" srcId="{D544CDBB-8FC3-43A7-A2EC-12AE73FA062A}" destId="{8CDBE45D-5701-4B3F-90A3-31710FDEA342}" srcOrd="5" destOrd="0" presId="urn:microsoft.com/office/officeart/2005/8/layout/list1"/>
    <dgm:cxn modelId="{785A09AE-CDF5-45AC-ACC7-E87053F64B39}" type="presParOf" srcId="{D544CDBB-8FC3-43A7-A2EC-12AE73FA062A}" destId="{F4157E5A-446E-4F5B-965E-A4DC62EDD904}" srcOrd="6" destOrd="0" presId="urn:microsoft.com/office/officeart/2005/8/layout/list1"/>
    <dgm:cxn modelId="{B2399002-7422-485C-899A-8015AC5FCA5B}" type="presParOf" srcId="{D544CDBB-8FC3-43A7-A2EC-12AE73FA062A}" destId="{07224DCE-8563-4BE0-A50C-D35C4D81D1F2}" srcOrd="7" destOrd="0" presId="urn:microsoft.com/office/officeart/2005/8/layout/list1"/>
    <dgm:cxn modelId="{317C67F7-BF84-48A6-80D4-999852924837}" type="presParOf" srcId="{D544CDBB-8FC3-43A7-A2EC-12AE73FA062A}" destId="{62608A43-74A1-4C55-8017-5CCA33236A9A}" srcOrd="8" destOrd="0" presId="urn:microsoft.com/office/officeart/2005/8/layout/list1"/>
    <dgm:cxn modelId="{96686534-0C41-4E53-B9E6-FFDFFB1F9C52}" type="presParOf" srcId="{62608A43-74A1-4C55-8017-5CCA33236A9A}" destId="{D549F6D1-B904-4877-9495-E39C72C7D49A}" srcOrd="0" destOrd="0" presId="urn:microsoft.com/office/officeart/2005/8/layout/list1"/>
    <dgm:cxn modelId="{8609CFD4-B00E-4488-A7AB-7D0DA7ED33F8}" type="presParOf" srcId="{62608A43-74A1-4C55-8017-5CCA33236A9A}" destId="{D2BA0C60-2B3F-4E47-9658-F2FF7C4981CD}" srcOrd="1" destOrd="0" presId="urn:microsoft.com/office/officeart/2005/8/layout/list1"/>
    <dgm:cxn modelId="{F252BBB6-BC2E-406B-94B1-1EEF4349AD55}" type="presParOf" srcId="{D544CDBB-8FC3-43A7-A2EC-12AE73FA062A}" destId="{A8793165-C2E1-489B-8D3D-DDA612CF0CD2}" srcOrd="9" destOrd="0" presId="urn:microsoft.com/office/officeart/2005/8/layout/list1"/>
    <dgm:cxn modelId="{0D8EE860-1DA1-4F2C-8D4D-B5E4B2A51674}" type="presParOf" srcId="{D544CDBB-8FC3-43A7-A2EC-12AE73FA062A}" destId="{839373CB-DFAE-4D6A-9C0B-64B8151F566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F06370-49D6-402F-8018-9DE55D3690B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BE"/>
        </a:p>
      </dgm:t>
    </dgm:pt>
    <dgm:pt modelId="{4B353F17-FB8D-4852-8845-9E336193AFF6}">
      <dgm:prSet phldrT="[Text]"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dirty="0"/>
            <a:t>Informative query</a:t>
          </a:r>
          <a:endParaRPr lang="en-BE" sz="2100" dirty="0"/>
        </a:p>
      </dgm:t>
    </dgm:pt>
    <dgm:pt modelId="{926DEA84-F471-4091-96F2-4B80D71BFB2B}" type="parTrans" cxnId="{87523211-666B-4AA1-AFA6-2703093A2B2E}">
      <dgm:prSet/>
      <dgm:spPr/>
      <dgm:t>
        <a:bodyPr/>
        <a:lstStyle/>
        <a:p>
          <a:endParaRPr lang="en-BE" sz="2100"/>
        </a:p>
      </dgm:t>
    </dgm:pt>
    <dgm:pt modelId="{084B2996-7A70-41DD-BE7E-7BB3B02C1D13}" type="sibTrans" cxnId="{87523211-666B-4AA1-AFA6-2703093A2B2E}">
      <dgm:prSet/>
      <dgm:spPr/>
      <dgm:t>
        <a:bodyPr/>
        <a:lstStyle/>
        <a:p>
          <a:endParaRPr lang="en-BE" sz="2100"/>
        </a:p>
      </dgm:t>
    </dgm:pt>
    <dgm:pt modelId="{88B37EF3-F818-4D82-8862-E9EA39051353}">
      <dgm:prSet phldrT="[Text]" custT="1"/>
      <dgm:spPr/>
      <dgm:t>
        <a:bodyPr/>
        <a:lstStyle/>
        <a:p>
          <a:r>
            <a:rPr lang="en-GB" sz="2100" dirty="0"/>
            <a:t>Quality of query</a:t>
          </a:r>
          <a:endParaRPr lang="en-BE" sz="2100" dirty="0"/>
        </a:p>
      </dgm:t>
    </dgm:pt>
    <dgm:pt modelId="{9E1009DD-938D-4984-ABB5-74815A7FBA68}" type="parTrans" cxnId="{E5829CCA-D83A-49B6-8A64-438C9BC7B06B}">
      <dgm:prSet/>
      <dgm:spPr/>
      <dgm:t>
        <a:bodyPr/>
        <a:lstStyle/>
        <a:p>
          <a:endParaRPr lang="en-BE" sz="2100"/>
        </a:p>
      </dgm:t>
    </dgm:pt>
    <dgm:pt modelId="{A1AC91DA-22A2-4FC0-A8E4-FBF9AA5963DD}" type="sibTrans" cxnId="{E5829CCA-D83A-49B6-8A64-438C9BC7B06B}">
      <dgm:prSet/>
      <dgm:spPr/>
      <dgm:t>
        <a:bodyPr/>
        <a:lstStyle/>
        <a:p>
          <a:endParaRPr lang="en-BE" sz="2100"/>
        </a:p>
      </dgm:t>
    </dgm:pt>
    <dgm:pt modelId="{EE7E3EA9-B98B-4D0F-974C-0994FF1F3B42}">
      <dgm:prSet phldrT="[Text]" custT="1"/>
      <dgm:spPr/>
      <dgm:t>
        <a:bodyPr/>
        <a:lstStyle/>
        <a:p>
          <a:r>
            <a:rPr lang="en-GB" sz="2100" dirty="0"/>
            <a:t>Convergence</a:t>
          </a:r>
          <a:endParaRPr lang="en-BE" sz="2100" dirty="0"/>
        </a:p>
      </dgm:t>
    </dgm:pt>
    <dgm:pt modelId="{FA895BAB-3771-4C58-93DB-1B9ACFF3897B}" type="parTrans" cxnId="{F8ADAAF6-805D-4727-B584-9330369BAEA9}">
      <dgm:prSet/>
      <dgm:spPr/>
      <dgm:t>
        <a:bodyPr/>
        <a:lstStyle/>
        <a:p>
          <a:endParaRPr lang="en-BE" sz="2100"/>
        </a:p>
      </dgm:t>
    </dgm:pt>
    <dgm:pt modelId="{F79FB81D-F4C6-4ADC-A619-D3FE6ADB2AE2}" type="sibTrans" cxnId="{F8ADAAF6-805D-4727-B584-9330369BAEA9}">
      <dgm:prSet/>
      <dgm:spPr/>
      <dgm:t>
        <a:bodyPr/>
        <a:lstStyle/>
        <a:p>
          <a:endParaRPr lang="en-BE" sz="2100"/>
        </a:p>
      </dgm:t>
    </dgm:pt>
    <dgm:pt modelId="{BBEBE1F1-A2AB-49C4-8CD9-EC188EBD1985}">
      <dgm:prSet custT="1"/>
      <dgm:spPr/>
      <dgm:t>
        <a:bodyPr/>
        <a:lstStyle/>
        <a:p>
          <a:pPr algn="l">
            <a:buSzPts val="1920"/>
          </a:pPr>
          <a:r>
            <a:rPr lang="en-GB" sz="2100" b="0" dirty="0"/>
            <a:t>Generate “informative” examples</a:t>
          </a:r>
          <a:endParaRPr lang="en-BE" sz="2100" baseline="-25000" dirty="0"/>
        </a:p>
      </dgm:t>
    </dgm:pt>
    <dgm:pt modelId="{39F119DF-408E-47BF-B342-EE08CFC51F99}" type="parTrans" cxnId="{EA0C6582-BD5D-403E-9408-93F339ADDFDB}">
      <dgm:prSet/>
      <dgm:spPr/>
      <dgm:t>
        <a:bodyPr/>
        <a:lstStyle/>
        <a:p>
          <a:endParaRPr lang="en-BE" sz="2100"/>
        </a:p>
      </dgm:t>
    </dgm:pt>
    <dgm:pt modelId="{42343045-1CFB-4D86-BB5D-60C9E19CAC77}" type="sibTrans" cxnId="{EA0C6582-BD5D-403E-9408-93F339ADDFDB}">
      <dgm:prSet/>
      <dgm:spPr/>
      <dgm:t>
        <a:bodyPr/>
        <a:lstStyle/>
        <a:p>
          <a:endParaRPr lang="en-BE" sz="2100"/>
        </a:p>
      </dgm:t>
    </dgm:pt>
    <dgm:pt modelId="{476CFDFB-05E3-4C5B-9314-0A7C31FA715E}">
      <dgm:prSet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b="0" dirty="0"/>
            <a:t>Get the maximum amount of information</a:t>
          </a:r>
          <a:endParaRPr lang="en-BE" sz="2100" b="0" dirty="0"/>
        </a:p>
      </dgm:t>
    </dgm:pt>
    <dgm:pt modelId="{8F597C11-B73C-43AE-AEE6-80586C4DC6EB}" type="parTrans" cxnId="{DDF27BBA-CD70-4179-A3ED-B01A290DEB9F}">
      <dgm:prSet/>
      <dgm:spPr/>
      <dgm:t>
        <a:bodyPr/>
        <a:lstStyle/>
        <a:p>
          <a:endParaRPr lang="en-BE" sz="2100"/>
        </a:p>
      </dgm:t>
    </dgm:pt>
    <dgm:pt modelId="{71EBFE08-4FE8-499C-BCAD-2CCD08AF5EE8}" type="sibTrans" cxnId="{DDF27BBA-CD70-4179-A3ED-B01A290DEB9F}">
      <dgm:prSet/>
      <dgm:spPr/>
      <dgm:t>
        <a:bodyPr/>
        <a:lstStyle/>
        <a:p>
          <a:endParaRPr lang="en-BE" sz="2100"/>
        </a:p>
      </dgm:t>
    </dgm:pt>
    <dgm:pt modelId="{5F887F8D-A51A-4B2E-B713-58EB5B20E738}">
      <dgm:prSet custT="1"/>
      <dgm:spPr/>
      <dgm:t>
        <a:bodyPr/>
        <a:lstStyle/>
        <a:p>
          <a:endParaRPr lang="en-BE" sz="2100" dirty="0"/>
        </a:p>
      </dgm:t>
    </dgm:pt>
    <dgm:pt modelId="{E356FBA6-30F5-4203-B9A5-4949DB460FA7}" type="parTrans" cxnId="{1685254D-F32A-4DCB-ADF8-9EFB89577C95}">
      <dgm:prSet/>
      <dgm:spPr/>
      <dgm:t>
        <a:bodyPr/>
        <a:lstStyle/>
        <a:p>
          <a:endParaRPr lang="en-BE" sz="2100"/>
        </a:p>
      </dgm:t>
    </dgm:pt>
    <dgm:pt modelId="{CF871C96-9DB2-4697-9930-BC447F62838C}" type="sibTrans" cxnId="{1685254D-F32A-4DCB-ADF8-9EFB89577C95}">
      <dgm:prSet/>
      <dgm:spPr/>
      <dgm:t>
        <a:bodyPr/>
        <a:lstStyle/>
        <a:p>
          <a:endParaRPr lang="en-BE" sz="2100"/>
        </a:p>
      </dgm:t>
    </dgm:pt>
    <dgm:pt modelId="{D544CDBB-8FC3-43A7-A2EC-12AE73FA062A}" type="pres">
      <dgm:prSet presAssocID="{5AF06370-49D6-402F-8018-9DE55D3690BD}" presName="linear" presStyleCnt="0">
        <dgm:presLayoutVars>
          <dgm:dir/>
          <dgm:animLvl val="lvl"/>
          <dgm:resizeHandles val="exact"/>
        </dgm:presLayoutVars>
      </dgm:prSet>
      <dgm:spPr/>
    </dgm:pt>
    <dgm:pt modelId="{E32A94BC-EDD0-4CD3-9C10-DF750CBBA4C3}" type="pres">
      <dgm:prSet presAssocID="{4B353F17-FB8D-4852-8845-9E336193AFF6}" presName="parentLin" presStyleCnt="0"/>
      <dgm:spPr/>
    </dgm:pt>
    <dgm:pt modelId="{CA4A8092-1FFE-4266-AFBA-8290FBDD807C}" type="pres">
      <dgm:prSet presAssocID="{4B353F17-FB8D-4852-8845-9E336193AFF6}" presName="parentLeftMargin" presStyleLbl="node1" presStyleIdx="0" presStyleCnt="3"/>
      <dgm:spPr/>
    </dgm:pt>
    <dgm:pt modelId="{A6BC58F2-38D1-4A7D-A8F6-6816A0A033FD}" type="pres">
      <dgm:prSet presAssocID="{4B353F17-FB8D-4852-8845-9E336193AF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F027C8-5DBB-48E3-AA20-78DAF289F016}" type="pres">
      <dgm:prSet presAssocID="{4B353F17-FB8D-4852-8845-9E336193AFF6}" presName="negativeSpace" presStyleCnt="0"/>
      <dgm:spPr/>
    </dgm:pt>
    <dgm:pt modelId="{A140FAFB-26AF-4EBA-99D7-3DB2F489E74E}" type="pres">
      <dgm:prSet presAssocID="{4B353F17-FB8D-4852-8845-9E336193AFF6}" presName="childText" presStyleLbl="conFgAcc1" presStyleIdx="0" presStyleCnt="3" custScaleY="105480">
        <dgm:presLayoutVars>
          <dgm:bulletEnabled val="1"/>
        </dgm:presLayoutVars>
      </dgm:prSet>
      <dgm:spPr/>
    </dgm:pt>
    <dgm:pt modelId="{63294ED2-5617-4273-907E-594E8EB121D6}" type="pres">
      <dgm:prSet presAssocID="{084B2996-7A70-41DD-BE7E-7BB3B02C1D13}" presName="spaceBetweenRectangles" presStyleCnt="0"/>
      <dgm:spPr/>
    </dgm:pt>
    <dgm:pt modelId="{BA7357DB-BD55-40C6-8504-C990321897E8}" type="pres">
      <dgm:prSet presAssocID="{88B37EF3-F818-4D82-8862-E9EA39051353}" presName="parentLin" presStyleCnt="0"/>
      <dgm:spPr/>
    </dgm:pt>
    <dgm:pt modelId="{61E40F7C-6FE2-4D22-8021-9700693D3122}" type="pres">
      <dgm:prSet presAssocID="{88B37EF3-F818-4D82-8862-E9EA39051353}" presName="parentLeftMargin" presStyleLbl="node1" presStyleIdx="0" presStyleCnt="3"/>
      <dgm:spPr/>
    </dgm:pt>
    <dgm:pt modelId="{5BAAF3D5-B603-4292-91A8-180E5C5ED7F5}" type="pres">
      <dgm:prSet presAssocID="{88B37EF3-F818-4D82-8862-E9EA39051353}" presName="parentText" presStyleLbl="node1" presStyleIdx="1" presStyleCnt="3" custScaleY="81228">
        <dgm:presLayoutVars>
          <dgm:chMax val="0"/>
          <dgm:bulletEnabled val="1"/>
        </dgm:presLayoutVars>
      </dgm:prSet>
      <dgm:spPr/>
    </dgm:pt>
    <dgm:pt modelId="{78BC7EEF-0648-4976-A9D1-FFA30A110797}" type="pres">
      <dgm:prSet presAssocID="{88B37EF3-F818-4D82-8862-E9EA39051353}" presName="negativeSpace" presStyleCnt="0"/>
      <dgm:spPr/>
    </dgm:pt>
    <dgm:pt modelId="{C908797C-AC65-4F20-BB26-C07B518F2D39}" type="pres">
      <dgm:prSet presAssocID="{88B37EF3-F818-4D82-8862-E9EA39051353}" presName="childText" presStyleLbl="conFgAcc1" presStyleIdx="1" presStyleCnt="3" custScaleY="102575">
        <dgm:presLayoutVars>
          <dgm:bulletEnabled val="1"/>
        </dgm:presLayoutVars>
      </dgm:prSet>
      <dgm:spPr/>
    </dgm:pt>
    <dgm:pt modelId="{38DB9C42-4AFF-4AB1-A428-9AB58527BCDD}" type="pres">
      <dgm:prSet presAssocID="{A1AC91DA-22A2-4FC0-A8E4-FBF9AA5963DD}" presName="spaceBetweenRectangles" presStyleCnt="0"/>
      <dgm:spPr/>
    </dgm:pt>
    <dgm:pt modelId="{4C16A5AE-5E59-47CA-A218-42DF6B067299}" type="pres">
      <dgm:prSet presAssocID="{EE7E3EA9-B98B-4D0F-974C-0994FF1F3B42}" presName="parentLin" presStyleCnt="0"/>
      <dgm:spPr/>
    </dgm:pt>
    <dgm:pt modelId="{823E97DA-33AC-4041-ACBD-792E068ED164}" type="pres">
      <dgm:prSet presAssocID="{EE7E3EA9-B98B-4D0F-974C-0994FF1F3B42}" presName="parentLeftMargin" presStyleLbl="node1" presStyleIdx="1" presStyleCnt="3"/>
      <dgm:spPr/>
    </dgm:pt>
    <dgm:pt modelId="{31FB44AB-1236-4262-A68D-13F70FCAA7BB}" type="pres">
      <dgm:prSet presAssocID="{EE7E3EA9-B98B-4D0F-974C-0994FF1F3B4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DBE45D-5701-4B3F-90A3-31710FDEA342}" type="pres">
      <dgm:prSet presAssocID="{EE7E3EA9-B98B-4D0F-974C-0994FF1F3B42}" presName="negativeSpace" presStyleCnt="0"/>
      <dgm:spPr/>
    </dgm:pt>
    <dgm:pt modelId="{F4157E5A-446E-4F5B-965E-A4DC62EDD904}" type="pres">
      <dgm:prSet presAssocID="{EE7E3EA9-B98B-4D0F-974C-0994FF1F3B4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0FEF305-5208-4615-B2D4-0253C793548B}" type="presOf" srcId="{5AF06370-49D6-402F-8018-9DE55D3690BD}" destId="{D544CDBB-8FC3-43A7-A2EC-12AE73FA062A}" srcOrd="0" destOrd="0" presId="urn:microsoft.com/office/officeart/2005/8/layout/list1"/>
    <dgm:cxn modelId="{87523211-666B-4AA1-AFA6-2703093A2B2E}" srcId="{5AF06370-49D6-402F-8018-9DE55D3690BD}" destId="{4B353F17-FB8D-4852-8845-9E336193AFF6}" srcOrd="0" destOrd="0" parTransId="{926DEA84-F471-4091-96F2-4B80D71BFB2B}" sibTransId="{084B2996-7A70-41DD-BE7E-7BB3B02C1D13}"/>
    <dgm:cxn modelId="{FE440D19-3DEA-4C67-ABAC-02F07FF70DCF}" type="presOf" srcId="{4B353F17-FB8D-4852-8845-9E336193AFF6}" destId="{CA4A8092-1FFE-4266-AFBA-8290FBDD807C}" srcOrd="0" destOrd="0" presId="urn:microsoft.com/office/officeart/2005/8/layout/list1"/>
    <dgm:cxn modelId="{44E20E1D-9DBA-4CDF-B9B6-57DB41837E7A}" type="presOf" srcId="{476CFDFB-05E3-4C5B-9314-0A7C31FA715E}" destId="{C908797C-AC65-4F20-BB26-C07B518F2D39}" srcOrd="0" destOrd="0" presId="urn:microsoft.com/office/officeart/2005/8/layout/list1"/>
    <dgm:cxn modelId="{290B6D2E-2784-4BE9-A6C8-CE5C4ED485D2}" type="presOf" srcId="{88B37EF3-F818-4D82-8862-E9EA39051353}" destId="{5BAAF3D5-B603-4292-91A8-180E5C5ED7F5}" srcOrd="1" destOrd="0" presId="urn:microsoft.com/office/officeart/2005/8/layout/list1"/>
    <dgm:cxn modelId="{1685254D-F32A-4DCB-ADF8-9EFB89577C95}" srcId="{EE7E3EA9-B98B-4D0F-974C-0994FF1F3B42}" destId="{5F887F8D-A51A-4B2E-B713-58EB5B20E738}" srcOrd="0" destOrd="0" parTransId="{E356FBA6-30F5-4203-B9A5-4949DB460FA7}" sibTransId="{CF871C96-9DB2-4697-9930-BC447F62838C}"/>
    <dgm:cxn modelId="{C910DC56-58C4-43CE-89D6-68C60B2A466D}" type="presOf" srcId="{BBEBE1F1-A2AB-49C4-8CD9-EC188EBD1985}" destId="{A140FAFB-26AF-4EBA-99D7-3DB2F489E74E}" srcOrd="0" destOrd="0" presId="urn:microsoft.com/office/officeart/2005/8/layout/list1"/>
    <dgm:cxn modelId="{D108B77A-347B-43FC-B2B7-1062551C92DB}" type="presOf" srcId="{4B353F17-FB8D-4852-8845-9E336193AFF6}" destId="{A6BC58F2-38D1-4A7D-A8F6-6816A0A033FD}" srcOrd="1" destOrd="0" presId="urn:microsoft.com/office/officeart/2005/8/layout/list1"/>
    <dgm:cxn modelId="{EA0C6582-BD5D-403E-9408-93F339ADDFDB}" srcId="{4B353F17-FB8D-4852-8845-9E336193AFF6}" destId="{BBEBE1F1-A2AB-49C4-8CD9-EC188EBD1985}" srcOrd="0" destOrd="0" parTransId="{39F119DF-408E-47BF-B342-EE08CFC51F99}" sibTransId="{42343045-1CFB-4D86-BB5D-60C9E19CAC77}"/>
    <dgm:cxn modelId="{5EC6AE95-5F5C-4D7D-B570-8921C4817323}" type="presOf" srcId="{EE7E3EA9-B98B-4D0F-974C-0994FF1F3B42}" destId="{31FB44AB-1236-4262-A68D-13F70FCAA7BB}" srcOrd="1" destOrd="0" presId="urn:microsoft.com/office/officeart/2005/8/layout/list1"/>
    <dgm:cxn modelId="{DDF27BBA-CD70-4179-A3ED-B01A290DEB9F}" srcId="{88B37EF3-F818-4D82-8862-E9EA39051353}" destId="{476CFDFB-05E3-4C5B-9314-0A7C31FA715E}" srcOrd="0" destOrd="0" parTransId="{8F597C11-B73C-43AE-AEE6-80586C4DC6EB}" sibTransId="{71EBFE08-4FE8-499C-BCAD-2CCD08AF5EE8}"/>
    <dgm:cxn modelId="{3C0012BF-5129-478A-B326-E07BE7C4DEBC}" type="presOf" srcId="{5F887F8D-A51A-4B2E-B713-58EB5B20E738}" destId="{F4157E5A-446E-4F5B-965E-A4DC62EDD904}" srcOrd="0" destOrd="0" presId="urn:microsoft.com/office/officeart/2005/8/layout/list1"/>
    <dgm:cxn modelId="{E5829CCA-D83A-49B6-8A64-438C9BC7B06B}" srcId="{5AF06370-49D6-402F-8018-9DE55D3690BD}" destId="{88B37EF3-F818-4D82-8862-E9EA39051353}" srcOrd="1" destOrd="0" parTransId="{9E1009DD-938D-4984-ABB5-74815A7FBA68}" sibTransId="{A1AC91DA-22A2-4FC0-A8E4-FBF9AA5963DD}"/>
    <dgm:cxn modelId="{8F1ED8D9-923E-48EF-8E6F-F517F494D21B}" type="presOf" srcId="{88B37EF3-F818-4D82-8862-E9EA39051353}" destId="{61E40F7C-6FE2-4D22-8021-9700693D3122}" srcOrd="0" destOrd="0" presId="urn:microsoft.com/office/officeart/2005/8/layout/list1"/>
    <dgm:cxn modelId="{40DEF7ED-00A6-4D62-A302-01C2473E5846}" type="presOf" srcId="{EE7E3EA9-B98B-4D0F-974C-0994FF1F3B42}" destId="{823E97DA-33AC-4041-ACBD-792E068ED164}" srcOrd="0" destOrd="0" presId="urn:microsoft.com/office/officeart/2005/8/layout/list1"/>
    <dgm:cxn modelId="{F8ADAAF6-805D-4727-B584-9330369BAEA9}" srcId="{5AF06370-49D6-402F-8018-9DE55D3690BD}" destId="{EE7E3EA9-B98B-4D0F-974C-0994FF1F3B42}" srcOrd="2" destOrd="0" parTransId="{FA895BAB-3771-4C58-93DB-1B9ACFF3897B}" sibTransId="{F79FB81D-F4C6-4ADC-A619-D3FE6ADB2AE2}"/>
    <dgm:cxn modelId="{67E98238-1173-4870-B893-58DFCE751254}" type="presParOf" srcId="{D544CDBB-8FC3-43A7-A2EC-12AE73FA062A}" destId="{E32A94BC-EDD0-4CD3-9C10-DF750CBBA4C3}" srcOrd="0" destOrd="0" presId="urn:microsoft.com/office/officeart/2005/8/layout/list1"/>
    <dgm:cxn modelId="{6514AF17-A2F6-43C6-B829-E3B30110FFDB}" type="presParOf" srcId="{E32A94BC-EDD0-4CD3-9C10-DF750CBBA4C3}" destId="{CA4A8092-1FFE-4266-AFBA-8290FBDD807C}" srcOrd="0" destOrd="0" presId="urn:microsoft.com/office/officeart/2005/8/layout/list1"/>
    <dgm:cxn modelId="{D08F98B7-0265-42BB-8156-6FA3E2A7052D}" type="presParOf" srcId="{E32A94BC-EDD0-4CD3-9C10-DF750CBBA4C3}" destId="{A6BC58F2-38D1-4A7D-A8F6-6816A0A033FD}" srcOrd="1" destOrd="0" presId="urn:microsoft.com/office/officeart/2005/8/layout/list1"/>
    <dgm:cxn modelId="{4DDDC65B-09CF-416C-B308-5A25109C9F64}" type="presParOf" srcId="{D544CDBB-8FC3-43A7-A2EC-12AE73FA062A}" destId="{59F027C8-5DBB-48E3-AA20-78DAF289F016}" srcOrd="1" destOrd="0" presId="urn:microsoft.com/office/officeart/2005/8/layout/list1"/>
    <dgm:cxn modelId="{CEA4DB8C-65DA-4F66-8E15-716F63C0EA43}" type="presParOf" srcId="{D544CDBB-8FC3-43A7-A2EC-12AE73FA062A}" destId="{A140FAFB-26AF-4EBA-99D7-3DB2F489E74E}" srcOrd="2" destOrd="0" presId="urn:microsoft.com/office/officeart/2005/8/layout/list1"/>
    <dgm:cxn modelId="{AAA94E7C-E19E-4270-9D53-B71548EE9323}" type="presParOf" srcId="{D544CDBB-8FC3-43A7-A2EC-12AE73FA062A}" destId="{63294ED2-5617-4273-907E-594E8EB121D6}" srcOrd="3" destOrd="0" presId="urn:microsoft.com/office/officeart/2005/8/layout/list1"/>
    <dgm:cxn modelId="{1D577C01-7711-4B26-8A09-7B0DAC2C7A46}" type="presParOf" srcId="{D544CDBB-8FC3-43A7-A2EC-12AE73FA062A}" destId="{BA7357DB-BD55-40C6-8504-C990321897E8}" srcOrd="4" destOrd="0" presId="urn:microsoft.com/office/officeart/2005/8/layout/list1"/>
    <dgm:cxn modelId="{77F023A0-E176-4036-BCDD-EACD2F13BD34}" type="presParOf" srcId="{BA7357DB-BD55-40C6-8504-C990321897E8}" destId="{61E40F7C-6FE2-4D22-8021-9700693D3122}" srcOrd="0" destOrd="0" presId="urn:microsoft.com/office/officeart/2005/8/layout/list1"/>
    <dgm:cxn modelId="{52D4065A-6418-4043-A8DD-0D85FAFD4227}" type="presParOf" srcId="{BA7357DB-BD55-40C6-8504-C990321897E8}" destId="{5BAAF3D5-B603-4292-91A8-180E5C5ED7F5}" srcOrd="1" destOrd="0" presId="urn:microsoft.com/office/officeart/2005/8/layout/list1"/>
    <dgm:cxn modelId="{266F0846-715B-45F0-88C6-C20C682FE617}" type="presParOf" srcId="{D544CDBB-8FC3-43A7-A2EC-12AE73FA062A}" destId="{78BC7EEF-0648-4976-A9D1-FFA30A110797}" srcOrd="5" destOrd="0" presId="urn:microsoft.com/office/officeart/2005/8/layout/list1"/>
    <dgm:cxn modelId="{80587763-0E89-4343-936D-17BE08D8FA83}" type="presParOf" srcId="{D544CDBB-8FC3-43A7-A2EC-12AE73FA062A}" destId="{C908797C-AC65-4F20-BB26-C07B518F2D39}" srcOrd="6" destOrd="0" presId="urn:microsoft.com/office/officeart/2005/8/layout/list1"/>
    <dgm:cxn modelId="{88A80782-F15D-4E38-B171-2D191CC85CE2}" type="presParOf" srcId="{D544CDBB-8FC3-43A7-A2EC-12AE73FA062A}" destId="{38DB9C42-4AFF-4AB1-A428-9AB58527BCDD}" srcOrd="7" destOrd="0" presId="urn:microsoft.com/office/officeart/2005/8/layout/list1"/>
    <dgm:cxn modelId="{30C550B9-9728-4217-A76C-A343FFD87F4A}" type="presParOf" srcId="{D544CDBB-8FC3-43A7-A2EC-12AE73FA062A}" destId="{4C16A5AE-5E59-47CA-A218-42DF6B067299}" srcOrd="8" destOrd="0" presId="urn:microsoft.com/office/officeart/2005/8/layout/list1"/>
    <dgm:cxn modelId="{2AAD0036-1CAF-4A1E-A062-D14D2FA002DB}" type="presParOf" srcId="{4C16A5AE-5E59-47CA-A218-42DF6B067299}" destId="{823E97DA-33AC-4041-ACBD-792E068ED164}" srcOrd="0" destOrd="0" presId="urn:microsoft.com/office/officeart/2005/8/layout/list1"/>
    <dgm:cxn modelId="{3907F577-9C53-46CC-92F7-7B2D042386A4}" type="presParOf" srcId="{4C16A5AE-5E59-47CA-A218-42DF6B067299}" destId="{31FB44AB-1236-4262-A68D-13F70FCAA7BB}" srcOrd="1" destOrd="0" presId="urn:microsoft.com/office/officeart/2005/8/layout/list1"/>
    <dgm:cxn modelId="{6B04CC9B-91D7-4B58-87E7-ADF926CC4D82}" type="presParOf" srcId="{D544CDBB-8FC3-43A7-A2EC-12AE73FA062A}" destId="{8CDBE45D-5701-4B3F-90A3-31710FDEA342}" srcOrd="9" destOrd="0" presId="urn:microsoft.com/office/officeart/2005/8/layout/list1"/>
    <dgm:cxn modelId="{6F352EE9-09D1-42F3-9C9A-0EEA4EC0545A}" type="presParOf" srcId="{D544CDBB-8FC3-43A7-A2EC-12AE73FA062A}" destId="{F4157E5A-446E-4F5B-965E-A4DC62EDD90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F06370-49D6-402F-8018-9DE55D3690B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BE"/>
        </a:p>
      </dgm:t>
    </dgm:pt>
    <dgm:pt modelId="{4B353F17-FB8D-4852-8845-9E336193AFF6}">
      <dgm:prSet phldrT="[Text]"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dirty="0"/>
            <a:t>Find an Informative</a:t>
          </a:r>
          <a:r>
            <a:rPr lang="el-GR" sz="2100" dirty="0"/>
            <a:t> (</a:t>
          </a:r>
          <a:r>
            <a:rPr lang="en-GB" sz="2100" dirty="0"/>
            <a:t>“irredundant”) query</a:t>
          </a:r>
          <a:endParaRPr lang="en-BE" sz="2100" dirty="0"/>
        </a:p>
      </dgm:t>
    </dgm:pt>
    <dgm:pt modelId="{926DEA84-F471-4091-96F2-4B80D71BFB2B}" type="parTrans" cxnId="{87523211-666B-4AA1-AFA6-2703093A2B2E}">
      <dgm:prSet/>
      <dgm:spPr/>
      <dgm:t>
        <a:bodyPr/>
        <a:lstStyle/>
        <a:p>
          <a:endParaRPr lang="en-BE" sz="2100"/>
        </a:p>
      </dgm:t>
    </dgm:pt>
    <dgm:pt modelId="{084B2996-7A70-41DD-BE7E-7BB3B02C1D13}" type="sibTrans" cxnId="{87523211-666B-4AA1-AFA6-2703093A2B2E}">
      <dgm:prSet/>
      <dgm:spPr/>
      <dgm:t>
        <a:bodyPr/>
        <a:lstStyle/>
        <a:p>
          <a:endParaRPr lang="en-BE" sz="2100"/>
        </a:p>
      </dgm:t>
    </dgm:pt>
    <dgm:pt modelId="{BBEBE1F1-A2AB-49C4-8CD9-EC188EBD1985}">
      <dgm:prSet custT="1"/>
      <dgm:spPr/>
      <dgm:t>
        <a:bodyPr/>
        <a:lstStyle/>
        <a:p>
          <a:pPr algn="l">
            <a:buSzPts val="1920"/>
          </a:pPr>
          <a:r>
            <a:rPr lang="en-GB" sz="2100" dirty="0"/>
            <a:t>Not violating any learned constraint in C</a:t>
          </a:r>
          <a:r>
            <a:rPr lang="en-GB" sz="2100" baseline="-25000" dirty="0"/>
            <a:t>L</a:t>
          </a:r>
          <a:endParaRPr lang="en-BE" sz="2100" baseline="-25000" dirty="0"/>
        </a:p>
      </dgm:t>
    </dgm:pt>
    <dgm:pt modelId="{39F119DF-408E-47BF-B342-EE08CFC51F99}" type="parTrans" cxnId="{EA0C6582-BD5D-403E-9408-93F339ADDFDB}">
      <dgm:prSet/>
      <dgm:spPr/>
      <dgm:t>
        <a:bodyPr/>
        <a:lstStyle/>
        <a:p>
          <a:endParaRPr lang="en-BE" sz="2100"/>
        </a:p>
      </dgm:t>
    </dgm:pt>
    <dgm:pt modelId="{42343045-1CFB-4D86-BB5D-60C9E19CAC77}" type="sibTrans" cxnId="{EA0C6582-BD5D-403E-9408-93F339ADDFDB}">
      <dgm:prSet/>
      <dgm:spPr/>
      <dgm:t>
        <a:bodyPr/>
        <a:lstStyle/>
        <a:p>
          <a:endParaRPr lang="en-BE" sz="2100"/>
        </a:p>
      </dgm:t>
    </dgm:pt>
    <dgm:pt modelId="{E31F94F3-B1B8-45B1-AA26-91CF1B774078}">
      <dgm:prSet custT="1"/>
      <dgm:spPr/>
      <dgm:t>
        <a:bodyPr/>
        <a:lstStyle/>
        <a:p>
          <a:pPr algn="l"/>
          <a:r>
            <a:rPr lang="en-GB" sz="2100" dirty="0"/>
            <a:t>Violating at least one constraint from </a:t>
          </a:r>
          <a:r>
            <a:rPr lang="en-GB" sz="2100" i="1" dirty="0"/>
            <a:t>B</a:t>
          </a:r>
        </a:p>
      </dgm:t>
    </dgm:pt>
    <dgm:pt modelId="{0E8F0113-0496-4639-AB75-7CE5949B5E10}" type="parTrans" cxnId="{0C8B183C-04AF-4FAB-86AF-0159C512F268}">
      <dgm:prSet/>
      <dgm:spPr/>
      <dgm:t>
        <a:bodyPr/>
        <a:lstStyle/>
        <a:p>
          <a:endParaRPr lang="en-BE" sz="2100"/>
        </a:p>
      </dgm:t>
    </dgm:pt>
    <dgm:pt modelId="{940F4941-19E5-400F-A113-CF70B402A3C1}" type="sibTrans" cxnId="{0C8B183C-04AF-4FAB-86AF-0159C512F268}">
      <dgm:prSet/>
      <dgm:spPr/>
      <dgm:t>
        <a:bodyPr/>
        <a:lstStyle/>
        <a:p>
          <a:endParaRPr lang="en-BE" sz="2100"/>
        </a:p>
      </dgm:t>
    </dgm:pt>
    <dgm:pt modelId="{A6738ACD-E72F-4CC0-A7EA-E5DA6467865C}">
      <dgm:prSet custT="1"/>
      <dgm:spPr/>
      <dgm:t>
        <a:bodyPr/>
        <a:lstStyle/>
        <a:p>
          <a:pPr algn="l">
            <a:buNone/>
          </a:pPr>
          <a:endParaRPr lang="en-GB" sz="300" i="1" dirty="0"/>
        </a:p>
      </dgm:t>
    </dgm:pt>
    <dgm:pt modelId="{0C58FFB9-3C23-4695-80D8-FD8507CA3228}" type="parTrans" cxnId="{55588797-513E-47B9-BDB1-4E936AC6C98C}">
      <dgm:prSet/>
      <dgm:spPr/>
      <dgm:t>
        <a:bodyPr/>
        <a:lstStyle/>
        <a:p>
          <a:endParaRPr lang="en-BE"/>
        </a:p>
      </dgm:t>
    </dgm:pt>
    <dgm:pt modelId="{B42BCCBC-7AB6-4437-812D-DFE48DCABF3D}" type="sibTrans" cxnId="{55588797-513E-47B9-BDB1-4E936AC6C98C}">
      <dgm:prSet/>
      <dgm:spPr/>
      <dgm:t>
        <a:bodyPr/>
        <a:lstStyle/>
        <a:p>
          <a:endParaRPr lang="en-BE"/>
        </a:p>
      </dgm:t>
    </dgm:pt>
    <dgm:pt modelId="{D544CDBB-8FC3-43A7-A2EC-12AE73FA062A}" type="pres">
      <dgm:prSet presAssocID="{5AF06370-49D6-402F-8018-9DE55D3690BD}" presName="linear" presStyleCnt="0">
        <dgm:presLayoutVars>
          <dgm:dir/>
          <dgm:animLvl val="lvl"/>
          <dgm:resizeHandles val="exact"/>
        </dgm:presLayoutVars>
      </dgm:prSet>
      <dgm:spPr/>
    </dgm:pt>
    <dgm:pt modelId="{E32A94BC-EDD0-4CD3-9C10-DF750CBBA4C3}" type="pres">
      <dgm:prSet presAssocID="{4B353F17-FB8D-4852-8845-9E336193AFF6}" presName="parentLin" presStyleCnt="0"/>
      <dgm:spPr/>
    </dgm:pt>
    <dgm:pt modelId="{CA4A8092-1FFE-4266-AFBA-8290FBDD807C}" type="pres">
      <dgm:prSet presAssocID="{4B353F17-FB8D-4852-8845-9E336193AFF6}" presName="parentLeftMargin" presStyleLbl="node1" presStyleIdx="0" presStyleCnt="1"/>
      <dgm:spPr/>
    </dgm:pt>
    <dgm:pt modelId="{A6BC58F2-38D1-4A7D-A8F6-6816A0A033FD}" type="pres">
      <dgm:prSet presAssocID="{4B353F17-FB8D-4852-8845-9E336193AFF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9F027C8-5DBB-48E3-AA20-78DAF289F016}" type="pres">
      <dgm:prSet presAssocID="{4B353F17-FB8D-4852-8845-9E336193AFF6}" presName="negativeSpace" presStyleCnt="0"/>
      <dgm:spPr/>
    </dgm:pt>
    <dgm:pt modelId="{A140FAFB-26AF-4EBA-99D7-3DB2F489E74E}" type="pres">
      <dgm:prSet presAssocID="{4B353F17-FB8D-4852-8845-9E336193AFF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0FEF305-5208-4615-B2D4-0253C793548B}" type="presOf" srcId="{5AF06370-49D6-402F-8018-9DE55D3690BD}" destId="{D544CDBB-8FC3-43A7-A2EC-12AE73FA062A}" srcOrd="0" destOrd="0" presId="urn:microsoft.com/office/officeart/2005/8/layout/list1"/>
    <dgm:cxn modelId="{87523211-666B-4AA1-AFA6-2703093A2B2E}" srcId="{5AF06370-49D6-402F-8018-9DE55D3690BD}" destId="{4B353F17-FB8D-4852-8845-9E336193AFF6}" srcOrd="0" destOrd="0" parTransId="{926DEA84-F471-4091-96F2-4B80D71BFB2B}" sibTransId="{084B2996-7A70-41DD-BE7E-7BB3B02C1D13}"/>
    <dgm:cxn modelId="{FE440D19-3DEA-4C67-ABAC-02F07FF70DCF}" type="presOf" srcId="{4B353F17-FB8D-4852-8845-9E336193AFF6}" destId="{CA4A8092-1FFE-4266-AFBA-8290FBDD807C}" srcOrd="0" destOrd="0" presId="urn:microsoft.com/office/officeart/2005/8/layout/list1"/>
    <dgm:cxn modelId="{D5A6862C-B510-4020-B443-4850007A8694}" type="presOf" srcId="{E31F94F3-B1B8-45B1-AA26-91CF1B774078}" destId="{A140FAFB-26AF-4EBA-99D7-3DB2F489E74E}" srcOrd="0" destOrd="1" presId="urn:microsoft.com/office/officeart/2005/8/layout/list1"/>
    <dgm:cxn modelId="{0C8B183C-04AF-4FAB-86AF-0159C512F268}" srcId="{4B353F17-FB8D-4852-8845-9E336193AFF6}" destId="{E31F94F3-B1B8-45B1-AA26-91CF1B774078}" srcOrd="1" destOrd="0" parTransId="{0E8F0113-0496-4639-AB75-7CE5949B5E10}" sibTransId="{940F4941-19E5-400F-A113-CF70B402A3C1}"/>
    <dgm:cxn modelId="{E1055E65-4CCD-47F7-9C7F-0710060B6829}" type="presOf" srcId="{A6738ACD-E72F-4CC0-A7EA-E5DA6467865C}" destId="{A140FAFB-26AF-4EBA-99D7-3DB2F489E74E}" srcOrd="0" destOrd="2" presId="urn:microsoft.com/office/officeart/2005/8/layout/list1"/>
    <dgm:cxn modelId="{C910DC56-58C4-43CE-89D6-68C60B2A466D}" type="presOf" srcId="{BBEBE1F1-A2AB-49C4-8CD9-EC188EBD1985}" destId="{A140FAFB-26AF-4EBA-99D7-3DB2F489E74E}" srcOrd="0" destOrd="0" presId="urn:microsoft.com/office/officeart/2005/8/layout/list1"/>
    <dgm:cxn modelId="{D108B77A-347B-43FC-B2B7-1062551C92DB}" type="presOf" srcId="{4B353F17-FB8D-4852-8845-9E336193AFF6}" destId="{A6BC58F2-38D1-4A7D-A8F6-6816A0A033FD}" srcOrd="1" destOrd="0" presId="urn:microsoft.com/office/officeart/2005/8/layout/list1"/>
    <dgm:cxn modelId="{EA0C6582-BD5D-403E-9408-93F339ADDFDB}" srcId="{4B353F17-FB8D-4852-8845-9E336193AFF6}" destId="{BBEBE1F1-A2AB-49C4-8CD9-EC188EBD1985}" srcOrd="0" destOrd="0" parTransId="{39F119DF-408E-47BF-B342-EE08CFC51F99}" sibTransId="{42343045-1CFB-4D86-BB5D-60C9E19CAC77}"/>
    <dgm:cxn modelId="{55588797-513E-47B9-BDB1-4E936AC6C98C}" srcId="{4B353F17-FB8D-4852-8845-9E336193AFF6}" destId="{A6738ACD-E72F-4CC0-A7EA-E5DA6467865C}" srcOrd="2" destOrd="0" parTransId="{0C58FFB9-3C23-4695-80D8-FD8507CA3228}" sibTransId="{B42BCCBC-7AB6-4437-812D-DFE48DCABF3D}"/>
    <dgm:cxn modelId="{67E98238-1173-4870-B893-58DFCE751254}" type="presParOf" srcId="{D544CDBB-8FC3-43A7-A2EC-12AE73FA062A}" destId="{E32A94BC-EDD0-4CD3-9C10-DF750CBBA4C3}" srcOrd="0" destOrd="0" presId="urn:microsoft.com/office/officeart/2005/8/layout/list1"/>
    <dgm:cxn modelId="{6514AF17-A2F6-43C6-B829-E3B30110FFDB}" type="presParOf" srcId="{E32A94BC-EDD0-4CD3-9C10-DF750CBBA4C3}" destId="{CA4A8092-1FFE-4266-AFBA-8290FBDD807C}" srcOrd="0" destOrd="0" presId="urn:microsoft.com/office/officeart/2005/8/layout/list1"/>
    <dgm:cxn modelId="{D08F98B7-0265-42BB-8156-6FA3E2A7052D}" type="presParOf" srcId="{E32A94BC-EDD0-4CD3-9C10-DF750CBBA4C3}" destId="{A6BC58F2-38D1-4A7D-A8F6-6816A0A033FD}" srcOrd="1" destOrd="0" presId="urn:microsoft.com/office/officeart/2005/8/layout/list1"/>
    <dgm:cxn modelId="{4DDDC65B-09CF-416C-B308-5A25109C9F64}" type="presParOf" srcId="{D544CDBB-8FC3-43A7-A2EC-12AE73FA062A}" destId="{59F027C8-5DBB-48E3-AA20-78DAF289F016}" srcOrd="1" destOrd="0" presId="urn:microsoft.com/office/officeart/2005/8/layout/list1"/>
    <dgm:cxn modelId="{CEA4DB8C-65DA-4F66-8E15-716F63C0EA43}" type="presParOf" srcId="{D544CDBB-8FC3-43A7-A2EC-12AE73FA062A}" destId="{A140FAFB-26AF-4EBA-99D7-3DB2F489E74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F06370-49D6-402F-8018-9DE55D3690B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BE"/>
        </a:p>
      </dgm:t>
    </dgm:pt>
    <dgm:pt modelId="{4B353F17-FB8D-4852-8845-9E336193AFF6}">
      <dgm:prSet phldrT="[Text]"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dirty="0"/>
            <a:t>Informative query</a:t>
          </a:r>
          <a:endParaRPr lang="en-BE" sz="2100" dirty="0"/>
        </a:p>
      </dgm:t>
    </dgm:pt>
    <dgm:pt modelId="{926DEA84-F471-4091-96F2-4B80D71BFB2B}" type="parTrans" cxnId="{87523211-666B-4AA1-AFA6-2703093A2B2E}">
      <dgm:prSet/>
      <dgm:spPr/>
      <dgm:t>
        <a:bodyPr/>
        <a:lstStyle/>
        <a:p>
          <a:endParaRPr lang="en-BE" sz="2100"/>
        </a:p>
      </dgm:t>
    </dgm:pt>
    <dgm:pt modelId="{084B2996-7A70-41DD-BE7E-7BB3B02C1D13}" type="sibTrans" cxnId="{87523211-666B-4AA1-AFA6-2703093A2B2E}">
      <dgm:prSet/>
      <dgm:spPr/>
      <dgm:t>
        <a:bodyPr/>
        <a:lstStyle/>
        <a:p>
          <a:endParaRPr lang="en-BE" sz="2100"/>
        </a:p>
      </dgm:t>
    </dgm:pt>
    <dgm:pt modelId="{88B37EF3-F818-4D82-8862-E9EA39051353}">
      <dgm:prSet phldrT="[Text]" custT="1"/>
      <dgm:spPr/>
      <dgm:t>
        <a:bodyPr/>
        <a:lstStyle/>
        <a:p>
          <a:r>
            <a:rPr lang="en-GB" sz="2100" dirty="0"/>
            <a:t>Quality of query</a:t>
          </a:r>
          <a:endParaRPr lang="en-BE" sz="2100" dirty="0"/>
        </a:p>
      </dgm:t>
    </dgm:pt>
    <dgm:pt modelId="{9E1009DD-938D-4984-ABB5-74815A7FBA68}" type="parTrans" cxnId="{E5829CCA-D83A-49B6-8A64-438C9BC7B06B}">
      <dgm:prSet/>
      <dgm:spPr/>
      <dgm:t>
        <a:bodyPr/>
        <a:lstStyle/>
        <a:p>
          <a:endParaRPr lang="en-BE" sz="2100"/>
        </a:p>
      </dgm:t>
    </dgm:pt>
    <dgm:pt modelId="{A1AC91DA-22A2-4FC0-A8E4-FBF9AA5963DD}" type="sibTrans" cxnId="{E5829CCA-D83A-49B6-8A64-438C9BC7B06B}">
      <dgm:prSet/>
      <dgm:spPr/>
      <dgm:t>
        <a:bodyPr/>
        <a:lstStyle/>
        <a:p>
          <a:endParaRPr lang="en-BE" sz="2100"/>
        </a:p>
      </dgm:t>
    </dgm:pt>
    <dgm:pt modelId="{EE7E3EA9-B98B-4D0F-974C-0994FF1F3B42}">
      <dgm:prSet phldrT="[Text]" custT="1"/>
      <dgm:spPr/>
      <dgm:t>
        <a:bodyPr/>
        <a:lstStyle/>
        <a:p>
          <a:r>
            <a:rPr lang="en-GB" sz="2100" dirty="0"/>
            <a:t>Convergence</a:t>
          </a:r>
          <a:endParaRPr lang="en-BE" sz="2100" dirty="0"/>
        </a:p>
      </dgm:t>
    </dgm:pt>
    <dgm:pt modelId="{FA895BAB-3771-4C58-93DB-1B9ACFF3897B}" type="parTrans" cxnId="{F8ADAAF6-805D-4727-B584-9330369BAEA9}">
      <dgm:prSet/>
      <dgm:spPr/>
      <dgm:t>
        <a:bodyPr/>
        <a:lstStyle/>
        <a:p>
          <a:endParaRPr lang="en-BE" sz="2100"/>
        </a:p>
      </dgm:t>
    </dgm:pt>
    <dgm:pt modelId="{F79FB81D-F4C6-4ADC-A619-D3FE6ADB2AE2}" type="sibTrans" cxnId="{F8ADAAF6-805D-4727-B584-9330369BAEA9}">
      <dgm:prSet/>
      <dgm:spPr/>
      <dgm:t>
        <a:bodyPr/>
        <a:lstStyle/>
        <a:p>
          <a:endParaRPr lang="en-BE" sz="2100"/>
        </a:p>
      </dgm:t>
    </dgm:pt>
    <dgm:pt modelId="{BBEBE1F1-A2AB-49C4-8CD9-EC188EBD1985}">
      <dgm:prSet custT="1"/>
      <dgm:spPr/>
      <dgm:t>
        <a:bodyPr/>
        <a:lstStyle/>
        <a:p>
          <a:pPr algn="l">
            <a:buSzPts val="1920"/>
          </a:pPr>
          <a:endParaRPr lang="en-BE" sz="2100" baseline="-25000" dirty="0"/>
        </a:p>
      </dgm:t>
    </dgm:pt>
    <dgm:pt modelId="{39F119DF-408E-47BF-B342-EE08CFC51F99}" type="parTrans" cxnId="{EA0C6582-BD5D-403E-9408-93F339ADDFDB}">
      <dgm:prSet/>
      <dgm:spPr/>
      <dgm:t>
        <a:bodyPr/>
        <a:lstStyle/>
        <a:p>
          <a:endParaRPr lang="en-BE" sz="2100"/>
        </a:p>
      </dgm:t>
    </dgm:pt>
    <dgm:pt modelId="{42343045-1CFB-4D86-BB5D-60C9E19CAC77}" type="sibTrans" cxnId="{EA0C6582-BD5D-403E-9408-93F339ADDFDB}">
      <dgm:prSet/>
      <dgm:spPr/>
      <dgm:t>
        <a:bodyPr/>
        <a:lstStyle/>
        <a:p>
          <a:endParaRPr lang="en-BE" sz="2100"/>
        </a:p>
      </dgm:t>
    </dgm:pt>
    <dgm:pt modelId="{476CFDFB-05E3-4C5B-9314-0A7C31FA715E}">
      <dgm:prSet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b="0" dirty="0"/>
            <a:t>Get the maximum amount of information</a:t>
          </a:r>
          <a:endParaRPr lang="en-BE" sz="2100" dirty="0"/>
        </a:p>
      </dgm:t>
    </dgm:pt>
    <dgm:pt modelId="{8F597C11-B73C-43AE-AEE6-80586C4DC6EB}" type="parTrans" cxnId="{DDF27BBA-CD70-4179-A3ED-B01A290DEB9F}">
      <dgm:prSet/>
      <dgm:spPr/>
      <dgm:t>
        <a:bodyPr/>
        <a:lstStyle/>
        <a:p>
          <a:endParaRPr lang="en-BE" sz="2100"/>
        </a:p>
      </dgm:t>
    </dgm:pt>
    <dgm:pt modelId="{71EBFE08-4FE8-499C-BCAD-2CCD08AF5EE8}" type="sibTrans" cxnId="{DDF27BBA-CD70-4179-A3ED-B01A290DEB9F}">
      <dgm:prSet/>
      <dgm:spPr/>
      <dgm:t>
        <a:bodyPr/>
        <a:lstStyle/>
        <a:p>
          <a:endParaRPr lang="en-BE" sz="2100"/>
        </a:p>
      </dgm:t>
    </dgm:pt>
    <dgm:pt modelId="{5F887F8D-A51A-4B2E-B713-58EB5B20E738}">
      <dgm:prSet custT="1"/>
      <dgm:spPr/>
      <dgm:t>
        <a:bodyPr/>
        <a:lstStyle/>
        <a:p>
          <a:endParaRPr lang="en-BE" sz="2100" dirty="0"/>
        </a:p>
      </dgm:t>
    </dgm:pt>
    <dgm:pt modelId="{E356FBA6-30F5-4203-B9A5-4949DB460FA7}" type="parTrans" cxnId="{1685254D-F32A-4DCB-ADF8-9EFB89577C95}">
      <dgm:prSet/>
      <dgm:spPr/>
      <dgm:t>
        <a:bodyPr/>
        <a:lstStyle/>
        <a:p>
          <a:endParaRPr lang="en-BE" sz="2100"/>
        </a:p>
      </dgm:t>
    </dgm:pt>
    <dgm:pt modelId="{CF871C96-9DB2-4697-9930-BC447F62838C}" type="sibTrans" cxnId="{1685254D-F32A-4DCB-ADF8-9EFB89577C95}">
      <dgm:prSet/>
      <dgm:spPr/>
      <dgm:t>
        <a:bodyPr/>
        <a:lstStyle/>
        <a:p>
          <a:endParaRPr lang="en-BE" sz="2100"/>
        </a:p>
      </dgm:t>
    </dgm:pt>
    <dgm:pt modelId="{D544CDBB-8FC3-43A7-A2EC-12AE73FA062A}" type="pres">
      <dgm:prSet presAssocID="{5AF06370-49D6-402F-8018-9DE55D3690BD}" presName="linear" presStyleCnt="0">
        <dgm:presLayoutVars>
          <dgm:dir/>
          <dgm:animLvl val="lvl"/>
          <dgm:resizeHandles val="exact"/>
        </dgm:presLayoutVars>
      </dgm:prSet>
      <dgm:spPr/>
    </dgm:pt>
    <dgm:pt modelId="{E32A94BC-EDD0-4CD3-9C10-DF750CBBA4C3}" type="pres">
      <dgm:prSet presAssocID="{4B353F17-FB8D-4852-8845-9E336193AFF6}" presName="parentLin" presStyleCnt="0"/>
      <dgm:spPr/>
    </dgm:pt>
    <dgm:pt modelId="{CA4A8092-1FFE-4266-AFBA-8290FBDD807C}" type="pres">
      <dgm:prSet presAssocID="{4B353F17-FB8D-4852-8845-9E336193AFF6}" presName="parentLeftMargin" presStyleLbl="node1" presStyleIdx="0" presStyleCnt="3"/>
      <dgm:spPr/>
    </dgm:pt>
    <dgm:pt modelId="{A6BC58F2-38D1-4A7D-A8F6-6816A0A033FD}" type="pres">
      <dgm:prSet presAssocID="{4B353F17-FB8D-4852-8845-9E336193AF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F027C8-5DBB-48E3-AA20-78DAF289F016}" type="pres">
      <dgm:prSet presAssocID="{4B353F17-FB8D-4852-8845-9E336193AFF6}" presName="negativeSpace" presStyleCnt="0"/>
      <dgm:spPr/>
    </dgm:pt>
    <dgm:pt modelId="{A140FAFB-26AF-4EBA-99D7-3DB2F489E74E}" type="pres">
      <dgm:prSet presAssocID="{4B353F17-FB8D-4852-8845-9E336193AFF6}" presName="childText" presStyleLbl="conFgAcc1" presStyleIdx="0" presStyleCnt="3">
        <dgm:presLayoutVars>
          <dgm:bulletEnabled val="1"/>
        </dgm:presLayoutVars>
      </dgm:prSet>
      <dgm:spPr/>
    </dgm:pt>
    <dgm:pt modelId="{63294ED2-5617-4273-907E-594E8EB121D6}" type="pres">
      <dgm:prSet presAssocID="{084B2996-7A70-41DD-BE7E-7BB3B02C1D13}" presName="spaceBetweenRectangles" presStyleCnt="0"/>
      <dgm:spPr/>
    </dgm:pt>
    <dgm:pt modelId="{BA7357DB-BD55-40C6-8504-C990321897E8}" type="pres">
      <dgm:prSet presAssocID="{88B37EF3-F818-4D82-8862-E9EA39051353}" presName="parentLin" presStyleCnt="0"/>
      <dgm:spPr/>
    </dgm:pt>
    <dgm:pt modelId="{61E40F7C-6FE2-4D22-8021-9700693D3122}" type="pres">
      <dgm:prSet presAssocID="{88B37EF3-F818-4D82-8862-E9EA39051353}" presName="parentLeftMargin" presStyleLbl="node1" presStyleIdx="0" presStyleCnt="3"/>
      <dgm:spPr/>
    </dgm:pt>
    <dgm:pt modelId="{5BAAF3D5-B603-4292-91A8-180E5C5ED7F5}" type="pres">
      <dgm:prSet presAssocID="{88B37EF3-F818-4D82-8862-E9EA390513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BC7EEF-0648-4976-A9D1-FFA30A110797}" type="pres">
      <dgm:prSet presAssocID="{88B37EF3-F818-4D82-8862-E9EA39051353}" presName="negativeSpace" presStyleCnt="0"/>
      <dgm:spPr/>
    </dgm:pt>
    <dgm:pt modelId="{C908797C-AC65-4F20-BB26-C07B518F2D39}" type="pres">
      <dgm:prSet presAssocID="{88B37EF3-F818-4D82-8862-E9EA39051353}" presName="childText" presStyleLbl="conFgAcc1" presStyleIdx="1" presStyleCnt="3">
        <dgm:presLayoutVars>
          <dgm:bulletEnabled val="1"/>
        </dgm:presLayoutVars>
      </dgm:prSet>
      <dgm:spPr/>
    </dgm:pt>
    <dgm:pt modelId="{38DB9C42-4AFF-4AB1-A428-9AB58527BCDD}" type="pres">
      <dgm:prSet presAssocID="{A1AC91DA-22A2-4FC0-A8E4-FBF9AA5963DD}" presName="spaceBetweenRectangles" presStyleCnt="0"/>
      <dgm:spPr/>
    </dgm:pt>
    <dgm:pt modelId="{4C16A5AE-5E59-47CA-A218-42DF6B067299}" type="pres">
      <dgm:prSet presAssocID="{EE7E3EA9-B98B-4D0F-974C-0994FF1F3B42}" presName="parentLin" presStyleCnt="0"/>
      <dgm:spPr/>
    </dgm:pt>
    <dgm:pt modelId="{823E97DA-33AC-4041-ACBD-792E068ED164}" type="pres">
      <dgm:prSet presAssocID="{EE7E3EA9-B98B-4D0F-974C-0994FF1F3B42}" presName="parentLeftMargin" presStyleLbl="node1" presStyleIdx="1" presStyleCnt="3"/>
      <dgm:spPr/>
    </dgm:pt>
    <dgm:pt modelId="{31FB44AB-1236-4262-A68D-13F70FCAA7BB}" type="pres">
      <dgm:prSet presAssocID="{EE7E3EA9-B98B-4D0F-974C-0994FF1F3B4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DBE45D-5701-4B3F-90A3-31710FDEA342}" type="pres">
      <dgm:prSet presAssocID="{EE7E3EA9-B98B-4D0F-974C-0994FF1F3B42}" presName="negativeSpace" presStyleCnt="0"/>
      <dgm:spPr/>
    </dgm:pt>
    <dgm:pt modelId="{F4157E5A-446E-4F5B-965E-A4DC62EDD904}" type="pres">
      <dgm:prSet presAssocID="{EE7E3EA9-B98B-4D0F-974C-0994FF1F3B4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0FEF305-5208-4615-B2D4-0253C793548B}" type="presOf" srcId="{5AF06370-49D6-402F-8018-9DE55D3690BD}" destId="{D544CDBB-8FC3-43A7-A2EC-12AE73FA062A}" srcOrd="0" destOrd="0" presId="urn:microsoft.com/office/officeart/2005/8/layout/list1"/>
    <dgm:cxn modelId="{87523211-666B-4AA1-AFA6-2703093A2B2E}" srcId="{5AF06370-49D6-402F-8018-9DE55D3690BD}" destId="{4B353F17-FB8D-4852-8845-9E336193AFF6}" srcOrd="0" destOrd="0" parTransId="{926DEA84-F471-4091-96F2-4B80D71BFB2B}" sibTransId="{084B2996-7A70-41DD-BE7E-7BB3B02C1D13}"/>
    <dgm:cxn modelId="{FE440D19-3DEA-4C67-ABAC-02F07FF70DCF}" type="presOf" srcId="{4B353F17-FB8D-4852-8845-9E336193AFF6}" destId="{CA4A8092-1FFE-4266-AFBA-8290FBDD807C}" srcOrd="0" destOrd="0" presId="urn:microsoft.com/office/officeart/2005/8/layout/list1"/>
    <dgm:cxn modelId="{44E20E1D-9DBA-4CDF-B9B6-57DB41837E7A}" type="presOf" srcId="{476CFDFB-05E3-4C5B-9314-0A7C31FA715E}" destId="{C908797C-AC65-4F20-BB26-C07B518F2D39}" srcOrd="0" destOrd="0" presId="urn:microsoft.com/office/officeart/2005/8/layout/list1"/>
    <dgm:cxn modelId="{290B6D2E-2784-4BE9-A6C8-CE5C4ED485D2}" type="presOf" srcId="{88B37EF3-F818-4D82-8862-E9EA39051353}" destId="{5BAAF3D5-B603-4292-91A8-180E5C5ED7F5}" srcOrd="1" destOrd="0" presId="urn:microsoft.com/office/officeart/2005/8/layout/list1"/>
    <dgm:cxn modelId="{1685254D-F32A-4DCB-ADF8-9EFB89577C95}" srcId="{EE7E3EA9-B98B-4D0F-974C-0994FF1F3B42}" destId="{5F887F8D-A51A-4B2E-B713-58EB5B20E738}" srcOrd="0" destOrd="0" parTransId="{E356FBA6-30F5-4203-B9A5-4949DB460FA7}" sibTransId="{CF871C96-9DB2-4697-9930-BC447F62838C}"/>
    <dgm:cxn modelId="{C910DC56-58C4-43CE-89D6-68C60B2A466D}" type="presOf" srcId="{BBEBE1F1-A2AB-49C4-8CD9-EC188EBD1985}" destId="{A140FAFB-26AF-4EBA-99D7-3DB2F489E74E}" srcOrd="0" destOrd="0" presId="urn:microsoft.com/office/officeart/2005/8/layout/list1"/>
    <dgm:cxn modelId="{D108B77A-347B-43FC-B2B7-1062551C92DB}" type="presOf" srcId="{4B353F17-FB8D-4852-8845-9E336193AFF6}" destId="{A6BC58F2-38D1-4A7D-A8F6-6816A0A033FD}" srcOrd="1" destOrd="0" presId="urn:microsoft.com/office/officeart/2005/8/layout/list1"/>
    <dgm:cxn modelId="{EA0C6582-BD5D-403E-9408-93F339ADDFDB}" srcId="{4B353F17-FB8D-4852-8845-9E336193AFF6}" destId="{BBEBE1F1-A2AB-49C4-8CD9-EC188EBD1985}" srcOrd="0" destOrd="0" parTransId="{39F119DF-408E-47BF-B342-EE08CFC51F99}" sibTransId="{42343045-1CFB-4D86-BB5D-60C9E19CAC77}"/>
    <dgm:cxn modelId="{5EC6AE95-5F5C-4D7D-B570-8921C4817323}" type="presOf" srcId="{EE7E3EA9-B98B-4D0F-974C-0994FF1F3B42}" destId="{31FB44AB-1236-4262-A68D-13F70FCAA7BB}" srcOrd="1" destOrd="0" presId="urn:microsoft.com/office/officeart/2005/8/layout/list1"/>
    <dgm:cxn modelId="{DDF27BBA-CD70-4179-A3ED-B01A290DEB9F}" srcId="{88B37EF3-F818-4D82-8862-E9EA39051353}" destId="{476CFDFB-05E3-4C5B-9314-0A7C31FA715E}" srcOrd="0" destOrd="0" parTransId="{8F597C11-B73C-43AE-AEE6-80586C4DC6EB}" sibTransId="{71EBFE08-4FE8-499C-BCAD-2CCD08AF5EE8}"/>
    <dgm:cxn modelId="{3C0012BF-5129-478A-B326-E07BE7C4DEBC}" type="presOf" srcId="{5F887F8D-A51A-4B2E-B713-58EB5B20E738}" destId="{F4157E5A-446E-4F5B-965E-A4DC62EDD904}" srcOrd="0" destOrd="0" presId="urn:microsoft.com/office/officeart/2005/8/layout/list1"/>
    <dgm:cxn modelId="{E5829CCA-D83A-49B6-8A64-438C9BC7B06B}" srcId="{5AF06370-49D6-402F-8018-9DE55D3690BD}" destId="{88B37EF3-F818-4D82-8862-E9EA39051353}" srcOrd="1" destOrd="0" parTransId="{9E1009DD-938D-4984-ABB5-74815A7FBA68}" sibTransId="{A1AC91DA-22A2-4FC0-A8E4-FBF9AA5963DD}"/>
    <dgm:cxn modelId="{8F1ED8D9-923E-48EF-8E6F-F517F494D21B}" type="presOf" srcId="{88B37EF3-F818-4D82-8862-E9EA39051353}" destId="{61E40F7C-6FE2-4D22-8021-9700693D3122}" srcOrd="0" destOrd="0" presId="urn:microsoft.com/office/officeart/2005/8/layout/list1"/>
    <dgm:cxn modelId="{40DEF7ED-00A6-4D62-A302-01C2473E5846}" type="presOf" srcId="{EE7E3EA9-B98B-4D0F-974C-0994FF1F3B42}" destId="{823E97DA-33AC-4041-ACBD-792E068ED164}" srcOrd="0" destOrd="0" presId="urn:microsoft.com/office/officeart/2005/8/layout/list1"/>
    <dgm:cxn modelId="{F8ADAAF6-805D-4727-B584-9330369BAEA9}" srcId="{5AF06370-49D6-402F-8018-9DE55D3690BD}" destId="{EE7E3EA9-B98B-4D0F-974C-0994FF1F3B42}" srcOrd="2" destOrd="0" parTransId="{FA895BAB-3771-4C58-93DB-1B9ACFF3897B}" sibTransId="{F79FB81D-F4C6-4ADC-A619-D3FE6ADB2AE2}"/>
    <dgm:cxn modelId="{67E98238-1173-4870-B893-58DFCE751254}" type="presParOf" srcId="{D544CDBB-8FC3-43A7-A2EC-12AE73FA062A}" destId="{E32A94BC-EDD0-4CD3-9C10-DF750CBBA4C3}" srcOrd="0" destOrd="0" presId="urn:microsoft.com/office/officeart/2005/8/layout/list1"/>
    <dgm:cxn modelId="{6514AF17-A2F6-43C6-B829-E3B30110FFDB}" type="presParOf" srcId="{E32A94BC-EDD0-4CD3-9C10-DF750CBBA4C3}" destId="{CA4A8092-1FFE-4266-AFBA-8290FBDD807C}" srcOrd="0" destOrd="0" presId="urn:microsoft.com/office/officeart/2005/8/layout/list1"/>
    <dgm:cxn modelId="{D08F98B7-0265-42BB-8156-6FA3E2A7052D}" type="presParOf" srcId="{E32A94BC-EDD0-4CD3-9C10-DF750CBBA4C3}" destId="{A6BC58F2-38D1-4A7D-A8F6-6816A0A033FD}" srcOrd="1" destOrd="0" presId="urn:microsoft.com/office/officeart/2005/8/layout/list1"/>
    <dgm:cxn modelId="{4DDDC65B-09CF-416C-B308-5A25109C9F64}" type="presParOf" srcId="{D544CDBB-8FC3-43A7-A2EC-12AE73FA062A}" destId="{59F027C8-5DBB-48E3-AA20-78DAF289F016}" srcOrd="1" destOrd="0" presId="urn:microsoft.com/office/officeart/2005/8/layout/list1"/>
    <dgm:cxn modelId="{CEA4DB8C-65DA-4F66-8E15-716F63C0EA43}" type="presParOf" srcId="{D544CDBB-8FC3-43A7-A2EC-12AE73FA062A}" destId="{A140FAFB-26AF-4EBA-99D7-3DB2F489E74E}" srcOrd="2" destOrd="0" presId="urn:microsoft.com/office/officeart/2005/8/layout/list1"/>
    <dgm:cxn modelId="{AAA94E7C-E19E-4270-9D53-B71548EE9323}" type="presParOf" srcId="{D544CDBB-8FC3-43A7-A2EC-12AE73FA062A}" destId="{63294ED2-5617-4273-907E-594E8EB121D6}" srcOrd="3" destOrd="0" presId="urn:microsoft.com/office/officeart/2005/8/layout/list1"/>
    <dgm:cxn modelId="{1D577C01-7711-4B26-8A09-7B0DAC2C7A46}" type="presParOf" srcId="{D544CDBB-8FC3-43A7-A2EC-12AE73FA062A}" destId="{BA7357DB-BD55-40C6-8504-C990321897E8}" srcOrd="4" destOrd="0" presId="urn:microsoft.com/office/officeart/2005/8/layout/list1"/>
    <dgm:cxn modelId="{77F023A0-E176-4036-BCDD-EACD2F13BD34}" type="presParOf" srcId="{BA7357DB-BD55-40C6-8504-C990321897E8}" destId="{61E40F7C-6FE2-4D22-8021-9700693D3122}" srcOrd="0" destOrd="0" presId="urn:microsoft.com/office/officeart/2005/8/layout/list1"/>
    <dgm:cxn modelId="{52D4065A-6418-4043-A8DD-0D85FAFD4227}" type="presParOf" srcId="{BA7357DB-BD55-40C6-8504-C990321897E8}" destId="{5BAAF3D5-B603-4292-91A8-180E5C5ED7F5}" srcOrd="1" destOrd="0" presId="urn:microsoft.com/office/officeart/2005/8/layout/list1"/>
    <dgm:cxn modelId="{266F0846-715B-45F0-88C6-C20C682FE617}" type="presParOf" srcId="{D544CDBB-8FC3-43A7-A2EC-12AE73FA062A}" destId="{78BC7EEF-0648-4976-A9D1-FFA30A110797}" srcOrd="5" destOrd="0" presId="urn:microsoft.com/office/officeart/2005/8/layout/list1"/>
    <dgm:cxn modelId="{80587763-0E89-4343-936D-17BE08D8FA83}" type="presParOf" srcId="{D544CDBB-8FC3-43A7-A2EC-12AE73FA062A}" destId="{C908797C-AC65-4F20-BB26-C07B518F2D39}" srcOrd="6" destOrd="0" presId="urn:microsoft.com/office/officeart/2005/8/layout/list1"/>
    <dgm:cxn modelId="{88A80782-F15D-4E38-B171-2D191CC85CE2}" type="presParOf" srcId="{D544CDBB-8FC3-43A7-A2EC-12AE73FA062A}" destId="{38DB9C42-4AFF-4AB1-A428-9AB58527BCDD}" srcOrd="7" destOrd="0" presId="urn:microsoft.com/office/officeart/2005/8/layout/list1"/>
    <dgm:cxn modelId="{30C550B9-9728-4217-A76C-A343FFD87F4A}" type="presParOf" srcId="{D544CDBB-8FC3-43A7-A2EC-12AE73FA062A}" destId="{4C16A5AE-5E59-47CA-A218-42DF6B067299}" srcOrd="8" destOrd="0" presId="urn:microsoft.com/office/officeart/2005/8/layout/list1"/>
    <dgm:cxn modelId="{2AAD0036-1CAF-4A1E-A062-D14D2FA002DB}" type="presParOf" srcId="{4C16A5AE-5E59-47CA-A218-42DF6B067299}" destId="{823E97DA-33AC-4041-ACBD-792E068ED164}" srcOrd="0" destOrd="0" presId="urn:microsoft.com/office/officeart/2005/8/layout/list1"/>
    <dgm:cxn modelId="{3907F577-9C53-46CC-92F7-7B2D042386A4}" type="presParOf" srcId="{4C16A5AE-5E59-47CA-A218-42DF6B067299}" destId="{31FB44AB-1236-4262-A68D-13F70FCAA7BB}" srcOrd="1" destOrd="0" presId="urn:microsoft.com/office/officeart/2005/8/layout/list1"/>
    <dgm:cxn modelId="{6B04CC9B-91D7-4B58-87E7-ADF926CC4D82}" type="presParOf" srcId="{D544CDBB-8FC3-43A7-A2EC-12AE73FA062A}" destId="{8CDBE45D-5701-4B3F-90A3-31710FDEA342}" srcOrd="9" destOrd="0" presId="urn:microsoft.com/office/officeart/2005/8/layout/list1"/>
    <dgm:cxn modelId="{6F352EE9-09D1-42F3-9C9A-0EEA4EC0545A}" type="presParOf" srcId="{D544CDBB-8FC3-43A7-A2EC-12AE73FA062A}" destId="{F4157E5A-446E-4F5B-965E-A4DC62EDD90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F06370-49D6-402F-8018-9DE55D3690B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BE"/>
        </a:p>
      </dgm:t>
    </dgm:pt>
    <dgm:pt modelId="{88B37EF3-F818-4D82-8862-E9EA39051353}">
      <dgm:prSet phldrT="[Text]" custT="1"/>
      <dgm:spPr/>
      <dgm:t>
        <a:bodyPr/>
        <a:lstStyle/>
        <a:p>
          <a:r>
            <a:rPr lang="en-GB" sz="2100" dirty="0"/>
            <a:t>Quality of query</a:t>
          </a:r>
          <a:endParaRPr lang="en-BE" sz="2100" dirty="0"/>
        </a:p>
      </dgm:t>
    </dgm:pt>
    <dgm:pt modelId="{9E1009DD-938D-4984-ABB5-74815A7FBA68}" type="parTrans" cxnId="{E5829CCA-D83A-49B6-8A64-438C9BC7B06B}">
      <dgm:prSet/>
      <dgm:spPr/>
      <dgm:t>
        <a:bodyPr/>
        <a:lstStyle/>
        <a:p>
          <a:endParaRPr lang="en-BE" sz="2100"/>
        </a:p>
      </dgm:t>
    </dgm:pt>
    <dgm:pt modelId="{A1AC91DA-22A2-4FC0-A8E4-FBF9AA5963DD}" type="sibTrans" cxnId="{E5829CCA-D83A-49B6-8A64-438C9BC7B06B}">
      <dgm:prSet/>
      <dgm:spPr/>
      <dgm:t>
        <a:bodyPr/>
        <a:lstStyle/>
        <a:p>
          <a:endParaRPr lang="en-BE" sz="2100"/>
        </a:p>
      </dgm:t>
    </dgm:pt>
    <dgm:pt modelId="{476CFDFB-05E3-4C5B-9314-0A7C31FA715E}">
      <dgm:prSet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i="1" dirty="0"/>
            <a:t>Better</a:t>
          </a:r>
          <a:r>
            <a:rPr lang="en-GB" sz="2100" dirty="0"/>
            <a:t> generated examples lead to faster convergence</a:t>
          </a:r>
          <a:endParaRPr lang="en-BE" sz="2100" dirty="0"/>
        </a:p>
      </dgm:t>
    </dgm:pt>
    <dgm:pt modelId="{8F597C11-B73C-43AE-AEE6-80586C4DC6EB}" type="parTrans" cxnId="{DDF27BBA-CD70-4179-A3ED-B01A290DEB9F}">
      <dgm:prSet/>
      <dgm:spPr/>
      <dgm:t>
        <a:bodyPr/>
        <a:lstStyle/>
        <a:p>
          <a:endParaRPr lang="en-BE" sz="2100"/>
        </a:p>
      </dgm:t>
    </dgm:pt>
    <dgm:pt modelId="{71EBFE08-4FE8-499C-BCAD-2CCD08AF5EE8}" type="sibTrans" cxnId="{DDF27BBA-CD70-4179-A3ED-B01A290DEB9F}">
      <dgm:prSet/>
      <dgm:spPr/>
      <dgm:t>
        <a:bodyPr/>
        <a:lstStyle/>
        <a:p>
          <a:endParaRPr lang="en-BE" sz="2100"/>
        </a:p>
      </dgm:t>
    </dgm:pt>
    <dgm:pt modelId="{DB8F7954-7D57-47D0-8E9D-F9EA4A05C728}">
      <dgm:prSet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dirty="0"/>
            <a:t>More information per query -&gt; less queries needed</a:t>
          </a:r>
          <a:endParaRPr lang="en-BE" sz="2100" dirty="0"/>
        </a:p>
      </dgm:t>
    </dgm:pt>
    <dgm:pt modelId="{F161DBBD-531E-4792-AA5E-BD49AB0CCFE7}" type="parTrans" cxnId="{B14D85F9-BA61-45B6-97C6-F67708CC23D9}">
      <dgm:prSet/>
      <dgm:spPr/>
      <dgm:t>
        <a:bodyPr/>
        <a:lstStyle/>
        <a:p>
          <a:endParaRPr lang="en-BE"/>
        </a:p>
      </dgm:t>
    </dgm:pt>
    <dgm:pt modelId="{896FAF35-8BEF-4ABA-92F7-30AF3C77405D}" type="sibTrans" cxnId="{B14D85F9-BA61-45B6-97C6-F67708CC23D9}">
      <dgm:prSet/>
      <dgm:spPr/>
      <dgm:t>
        <a:bodyPr/>
        <a:lstStyle/>
        <a:p>
          <a:endParaRPr lang="en-BE"/>
        </a:p>
      </dgm:t>
    </dgm:pt>
    <dgm:pt modelId="{D544CDBB-8FC3-43A7-A2EC-12AE73FA062A}" type="pres">
      <dgm:prSet presAssocID="{5AF06370-49D6-402F-8018-9DE55D3690BD}" presName="linear" presStyleCnt="0">
        <dgm:presLayoutVars>
          <dgm:dir/>
          <dgm:animLvl val="lvl"/>
          <dgm:resizeHandles val="exact"/>
        </dgm:presLayoutVars>
      </dgm:prSet>
      <dgm:spPr/>
    </dgm:pt>
    <dgm:pt modelId="{BA7357DB-BD55-40C6-8504-C990321897E8}" type="pres">
      <dgm:prSet presAssocID="{88B37EF3-F818-4D82-8862-E9EA39051353}" presName="parentLin" presStyleCnt="0"/>
      <dgm:spPr/>
    </dgm:pt>
    <dgm:pt modelId="{61E40F7C-6FE2-4D22-8021-9700693D3122}" type="pres">
      <dgm:prSet presAssocID="{88B37EF3-F818-4D82-8862-E9EA39051353}" presName="parentLeftMargin" presStyleLbl="node1" presStyleIdx="0" presStyleCnt="1"/>
      <dgm:spPr/>
    </dgm:pt>
    <dgm:pt modelId="{5BAAF3D5-B603-4292-91A8-180E5C5ED7F5}" type="pres">
      <dgm:prSet presAssocID="{88B37EF3-F818-4D82-8862-E9EA39051353}" presName="parentText" presStyleLbl="node1" presStyleIdx="0" presStyleCnt="1" custScaleY="112370" custLinFactNeighborX="-58850" custLinFactNeighborY="-22933">
        <dgm:presLayoutVars>
          <dgm:chMax val="0"/>
          <dgm:bulletEnabled val="1"/>
        </dgm:presLayoutVars>
      </dgm:prSet>
      <dgm:spPr/>
    </dgm:pt>
    <dgm:pt modelId="{78BC7EEF-0648-4976-A9D1-FFA30A110797}" type="pres">
      <dgm:prSet presAssocID="{88B37EF3-F818-4D82-8862-E9EA39051353}" presName="negativeSpace" presStyleCnt="0"/>
      <dgm:spPr/>
    </dgm:pt>
    <dgm:pt modelId="{C908797C-AC65-4F20-BB26-C07B518F2D39}" type="pres">
      <dgm:prSet presAssocID="{88B37EF3-F818-4D82-8862-E9EA3905135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0FEF305-5208-4615-B2D4-0253C793548B}" type="presOf" srcId="{5AF06370-49D6-402F-8018-9DE55D3690BD}" destId="{D544CDBB-8FC3-43A7-A2EC-12AE73FA062A}" srcOrd="0" destOrd="0" presId="urn:microsoft.com/office/officeart/2005/8/layout/list1"/>
    <dgm:cxn modelId="{44E20E1D-9DBA-4CDF-B9B6-57DB41837E7A}" type="presOf" srcId="{476CFDFB-05E3-4C5B-9314-0A7C31FA715E}" destId="{C908797C-AC65-4F20-BB26-C07B518F2D39}" srcOrd="0" destOrd="0" presId="urn:microsoft.com/office/officeart/2005/8/layout/list1"/>
    <dgm:cxn modelId="{290B6D2E-2784-4BE9-A6C8-CE5C4ED485D2}" type="presOf" srcId="{88B37EF3-F818-4D82-8862-E9EA39051353}" destId="{5BAAF3D5-B603-4292-91A8-180E5C5ED7F5}" srcOrd="1" destOrd="0" presId="urn:microsoft.com/office/officeart/2005/8/layout/list1"/>
    <dgm:cxn modelId="{DDF27BBA-CD70-4179-A3ED-B01A290DEB9F}" srcId="{88B37EF3-F818-4D82-8862-E9EA39051353}" destId="{476CFDFB-05E3-4C5B-9314-0A7C31FA715E}" srcOrd="0" destOrd="0" parTransId="{8F597C11-B73C-43AE-AEE6-80586C4DC6EB}" sibTransId="{71EBFE08-4FE8-499C-BCAD-2CCD08AF5EE8}"/>
    <dgm:cxn modelId="{E5829CCA-D83A-49B6-8A64-438C9BC7B06B}" srcId="{5AF06370-49D6-402F-8018-9DE55D3690BD}" destId="{88B37EF3-F818-4D82-8862-E9EA39051353}" srcOrd="0" destOrd="0" parTransId="{9E1009DD-938D-4984-ABB5-74815A7FBA68}" sibTransId="{A1AC91DA-22A2-4FC0-A8E4-FBF9AA5963DD}"/>
    <dgm:cxn modelId="{8F1ED8D9-923E-48EF-8E6F-F517F494D21B}" type="presOf" srcId="{88B37EF3-F818-4D82-8862-E9EA39051353}" destId="{61E40F7C-6FE2-4D22-8021-9700693D3122}" srcOrd="0" destOrd="0" presId="urn:microsoft.com/office/officeart/2005/8/layout/list1"/>
    <dgm:cxn modelId="{7257D0EB-DADB-4675-9FE4-F8802B4D560F}" type="presOf" srcId="{DB8F7954-7D57-47D0-8E9D-F9EA4A05C728}" destId="{C908797C-AC65-4F20-BB26-C07B518F2D39}" srcOrd="0" destOrd="1" presId="urn:microsoft.com/office/officeart/2005/8/layout/list1"/>
    <dgm:cxn modelId="{B14D85F9-BA61-45B6-97C6-F67708CC23D9}" srcId="{476CFDFB-05E3-4C5B-9314-0A7C31FA715E}" destId="{DB8F7954-7D57-47D0-8E9D-F9EA4A05C728}" srcOrd="0" destOrd="0" parTransId="{F161DBBD-531E-4792-AA5E-BD49AB0CCFE7}" sibTransId="{896FAF35-8BEF-4ABA-92F7-30AF3C77405D}"/>
    <dgm:cxn modelId="{1D577C01-7711-4B26-8A09-7B0DAC2C7A46}" type="presParOf" srcId="{D544CDBB-8FC3-43A7-A2EC-12AE73FA062A}" destId="{BA7357DB-BD55-40C6-8504-C990321897E8}" srcOrd="0" destOrd="0" presId="urn:microsoft.com/office/officeart/2005/8/layout/list1"/>
    <dgm:cxn modelId="{77F023A0-E176-4036-BCDD-EACD2F13BD34}" type="presParOf" srcId="{BA7357DB-BD55-40C6-8504-C990321897E8}" destId="{61E40F7C-6FE2-4D22-8021-9700693D3122}" srcOrd="0" destOrd="0" presId="urn:microsoft.com/office/officeart/2005/8/layout/list1"/>
    <dgm:cxn modelId="{52D4065A-6418-4043-A8DD-0D85FAFD4227}" type="presParOf" srcId="{BA7357DB-BD55-40C6-8504-C990321897E8}" destId="{5BAAF3D5-B603-4292-91A8-180E5C5ED7F5}" srcOrd="1" destOrd="0" presId="urn:microsoft.com/office/officeart/2005/8/layout/list1"/>
    <dgm:cxn modelId="{266F0846-715B-45F0-88C6-C20C682FE617}" type="presParOf" srcId="{D544CDBB-8FC3-43A7-A2EC-12AE73FA062A}" destId="{78BC7EEF-0648-4976-A9D1-FFA30A110797}" srcOrd="1" destOrd="0" presId="urn:microsoft.com/office/officeart/2005/8/layout/list1"/>
    <dgm:cxn modelId="{80587763-0E89-4343-936D-17BE08D8FA83}" type="presParOf" srcId="{D544CDBB-8FC3-43A7-A2EC-12AE73FA062A}" destId="{C908797C-AC65-4F20-BB26-C07B518F2D3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F06370-49D6-402F-8018-9DE55D3690B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BE"/>
        </a:p>
      </dgm:t>
    </dgm:pt>
    <dgm:pt modelId="{4B353F17-FB8D-4852-8845-9E336193AFF6}">
      <dgm:prSet phldrT="[Text]"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dirty="0"/>
            <a:t>Informative query</a:t>
          </a:r>
          <a:endParaRPr lang="en-BE" sz="2100" dirty="0"/>
        </a:p>
      </dgm:t>
    </dgm:pt>
    <dgm:pt modelId="{926DEA84-F471-4091-96F2-4B80D71BFB2B}" type="parTrans" cxnId="{87523211-666B-4AA1-AFA6-2703093A2B2E}">
      <dgm:prSet/>
      <dgm:spPr/>
      <dgm:t>
        <a:bodyPr/>
        <a:lstStyle/>
        <a:p>
          <a:endParaRPr lang="en-BE" sz="2100"/>
        </a:p>
      </dgm:t>
    </dgm:pt>
    <dgm:pt modelId="{084B2996-7A70-41DD-BE7E-7BB3B02C1D13}" type="sibTrans" cxnId="{87523211-666B-4AA1-AFA6-2703093A2B2E}">
      <dgm:prSet/>
      <dgm:spPr/>
      <dgm:t>
        <a:bodyPr/>
        <a:lstStyle/>
        <a:p>
          <a:endParaRPr lang="en-BE" sz="2100"/>
        </a:p>
      </dgm:t>
    </dgm:pt>
    <dgm:pt modelId="{88B37EF3-F818-4D82-8862-E9EA39051353}">
      <dgm:prSet phldrT="[Text]" custT="1"/>
      <dgm:spPr/>
      <dgm:t>
        <a:bodyPr/>
        <a:lstStyle/>
        <a:p>
          <a:r>
            <a:rPr lang="en-GB" sz="2100" dirty="0"/>
            <a:t>Quality of query</a:t>
          </a:r>
          <a:endParaRPr lang="en-BE" sz="2100" dirty="0"/>
        </a:p>
      </dgm:t>
    </dgm:pt>
    <dgm:pt modelId="{9E1009DD-938D-4984-ABB5-74815A7FBA68}" type="parTrans" cxnId="{E5829CCA-D83A-49B6-8A64-438C9BC7B06B}">
      <dgm:prSet/>
      <dgm:spPr/>
      <dgm:t>
        <a:bodyPr/>
        <a:lstStyle/>
        <a:p>
          <a:endParaRPr lang="en-BE" sz="2100"/>
        </a:p>
      </dgm:t>
    </dgm:pt>
    <dgm:pt modelId="{A1AC91DA-22A2-4FC0-A8E4-FBF9AA5963DD}" type="sibTrans" cxnId="{E5829CCA-D83A-49B6-8A64-438C9BC7B06B}">
      <dgm:prSet/>
      <dgm:spPr/>
      <dgm:t>
        <a:bodyPr/>
        <a:lstStyle/>
        <a:p>
          <a:endParaRPr lang="en-BE" sz="2100"/>
        </a:p>
      </dgm:t>
    </dgm:pt>
    <dgm:pt modelId="{EE7E3EA9-B98B-4D0F-974C-0994FF1F3B42}">
      <dgm:prSet phldrT="[Text]" custT="1"/>
      <dgm:spPr/>
      <dgm:t>
        <a:bodyPr/>
        <a:lstStyle/>
        <a:p>
          <a:r>
            <a:rPr lang="en-GB" sz="2100" dirty="0"/>
            <a:t>Convergence</a:t>
          </a:r>
          <a:endParaRPr lang="en-BE" sz="2100" dirty="0"/>
        </a:p>
      </dgm:t>
    </dgm:pt>
    <dgm:pt modelId="{FA895BAB-3771-4C58-93DB-1B9ACFF3897B}" type="parTrans" cxnId="{F8ADAAF6-805D-4727-B584-9330369BAEA9}">
      <dgm:prSet/>
      <dgm:spPr/>
      <dgm:t>
        <a:bodyPr/>
        <a:lstStyle/>
        <a:p>
          <a:endParaRPr lang="en-BE" sz="2100"/>
        </a:p>
      </dgm:t>
    </dgm:pt>
    <dgm:pt modelId="{F79FB81D-F4C6-4ADC-A619-D3FE6ADB2AE2}" type="sibTrans" cxnId="{F8ADAAF6-805D-4727-B584-9330369BAEA9}">
      <dgm:prSet/>
      <dgm:spPr/>
      <dgm:t>
        <a:bodyPr/>
        <a:lstStyle/>
        <a:p>
          <a:endParaRPr lang="en-BE" sz="2100"/>
        </a:p>
      </dgm:t>
    </dgm:pt>
    <dgm:pt modelId="{BBEBE1F1-A2AB-49C4-8CD9-EC188EBD1985}">
      <dgm:prSet custT="1"/>
      <dgm:spPr/>
      <dgm:t>
        <a:bodyPr/>
        <a:lstStyle/>
        <a:p>
          <a:pPr algn="l">
            <a:buSzPts val="1920"/>
          </a:pPr>
          <a:endParaRPr lang="en-BE" sz="2100" baseline="-25000" dirty="0"/>
        </a:p>
      </dgm:t>
    </dgm:pt>
    <dgm:pt modelId="{39F119DF-408E-47BF-B342-EE08CFC51F99}" type="parTrans" cxnId="{EA0C6582-BD5D-403E-9408-93F339ADDFDB}">
      <dgm:prSet/>
      <dgm:spPr/>
      <dgm:t>
        <a:bodyPr/>
        <a:lstStyle/>
        <a:p>
          <a:endParaRPr lang="en-BE" sz="2100"/>
        </a:p>
      </dgm:t>
    </dgm:pt>
    <dgm:pt modelId="{42343045-1CFB-4D86-BB5D-60C9E19CAC77}" type="sibTrans" cxnId="{EA0C6582-BD5D-403E-9408-93F339ADDFDB}">
      <dgm:prSet/>
      <dgm:spPr/>
      <dgm:t>
        <a:bodyPr/>
        <a:lstStyle/>
        <a:p>
          <a:endParaRPr lang="en-BE" sz="2100"/>
        </a:p>
      </dgm:t>
    </dgm:pt>
    <dgm:pt modelId="{476CFDFB-05E3-4C5B-9314-0A7C31FA715E}">
      <dgm:prSet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endParaRPr lang="en-BE" sz="2100" dirty="0"/>
        </a:p>
      </dgm:t>
    </dgm:pt>
    <dgm:pt modelId="{8F597C11-B73C-43AE-AEE6-80586C4DC6EB}" type="parTrans" cxnId="{DDF27BBA-CD70-4179-A3ED-B01A290DEB9F}">
      <dgm:prSet/>
      <dgm:spPr/>
      <dgm:t>
        <a:bodyPr/>
        <a:lstStyle/>
        <a:p>
          <a:endParaRPr lang="en-BE" sz="2100"/>
        </a:p>
      </dgm:t>
    </dgm:pt>
    <dgm:pt modelId="{71EBFE08-4FE8-499C-BCAD-2CCD08AF5EE8}" type="sibTrans" cxnId="{DDF27BBA-CD70-4179-A3ED-B01A290DEB9F}">
      <dgm:prSet/>
      <dgm:spPr/>
      <dgm:t>
        <a:bodyPr/>
        <a:lstStyle/>
        <a:p>
          <a:endParaRPr lang="en-BE" sz="2100"/>
        </a:p>
      </dgm:t>
    </dgm:pt>
    <dgm:pt modelId="{5F887F8D-A51A-4B2E-B713-58EB5B20E738}">
      <dgm:prSet custT="1"/>
      <dgm:spPr/>
      <dgm:t>
        <a:bodyPr/>
        <a:lstStyle/>
        <a:p>
          <a:r>
            <a:rPr lang="en-GB" sz="2100" dirty="0"/>
            <a:t>When no informative query exists</a:t>
          </a:r>
          <a:endParaRPr lang="en-BE" sz="2100" dirty="0"/>
        </a:p>
      </dgm:t>
    </dgm:pt>
    <dgm:pt modelId="{E356FBA6-30F5-4203-B9A5-4949DB460FA7}" type="parTrans" cxnId="{1685254D-F32A-4DCB-ADF8-9EFB89577C95}">
      <dgm:prSet/>
      <dgm:spPr/>
      <dgm:t>
        <a:bodyPr/>
        <a:lstStyle/>
        <a:p>
          <a:endParaRPr lang="en-BE" sz="2100"/>
        </a:p>
      </dgm:t>
    </dgm:pt>
    <dgm:pt modelId="{CF871C96-9DB2-4697-9930-BC447F62838C}" type="sibTrans" cxnId="{1685254D-F32A-4DCB-ADF8-9EFB89577C95}">
      <dgm:prSet/>
      <dgm:spPr/>
      <dgm:t>
        <a:bodyPr/>
        <a:lstStyle/>
        <a:p>
          <a:endParaRPr lang="en-BE" sz="2100"/>
        </a:p>
      </dgm:t>
    </dgm:pt>
    <dgm:pt modelId="{FE77476E-6EA5-4A8A-A103-DFA5DAAFFAEA}">
      <dgm:prSet custT="1"/>
      <dgm:spPr/>
      <dgm:t>
        <a:bodyPr/>
        <a:lstStyle/>
        <a:p>
          <a:r>
            <a:rPr lang="en-GB" sz="2100" dirty="0"/>
            <a:t>Premature converge: if query generation failed but not proven UNSAT</a:t>
          </a:r>
          <a:endParaRPr lang="en-BE" sz="2100" dirty="0"/>
        </a:p>
      </dgm:t>
    </dgm:pt>
    <dgm:pt modelId="{AEF1F4A2-B86F-45E0-BFC9-972EB4D6A04B}" type="parTrans" cxnId="{6223AF86-EA67-4B3D-9468-CACBD2D2E0CA}">
      <dgm:prSet/>
      <dgm:spPr/>
      <dgm:t>
        <a:bodyPr/>
        <a:lstStyle/>
        <a:p>
          <a:endParaRPr lang="en-BE"/>
        </a:p>
      </dgm:t>
    </dgm:pt>
    <dgm:pt modelId="{1555B104-0675-4CE0-818F-938C6E76E5AE}" type="sibTrans" cxnId="{6223AF86-EA67-4B3D-9468-CACBD2D2E0CA}">
      <dgm:prSet/>
      <dgm:spPr/>
      <dgm:t>
        <a:bodyPr/>
        <a:lstStyle/>
        <a:p>
          <a:endParaRPr lang="en-BE"/>
        </a:p>
      </dgm:t>
    </dgm:pt>
    <dgm:pt modelId="{D544CDBB-8FC3-43A7-A2EC-12AE73FA062A}" type="pres">
      <dgm:prSet presAssocID="{5AF06370-49D6-402F-8018-9DE55D3690BD}" presName="linear" presStyleCnt="0">
        <dgm:presLayoutVars>
          <dgm:dir/>
          <dgm:animLvl val="lvl"/>
          <dgm:resizeHandles val="exact"/>
        </dgm:presLayoutVars>
      </dgm:prSet>
      <dgm:spPr/>
    </dgm:pt>
    <dgm:pt modelId="{E32A94BC-EDD0-4CD3-9C10-DF750CBBA4C3}" type="pres">
      <dgm:prSet presAssocID="{4B353F17-FB8D-4852-8845-9E336193AFF6}" presName="parentLin" presStyleCnt="0"/>
      <dgm:spPr/>
    </dgm:pt>
    <dgm:pt modelId="{CA4A8092-1FFE-4266-AFBA-8290FBDD807C}" type="pres">
      <dgm:prSet presAssocID="{4B353F17-FB8D-4852-8845-9E336193AFF6}" presName="parentLeftMargin" presStyleLbl="node1" presStyleIdx="0" presStyleCnt="3"/>
      <dgm:spPr/>
    </dgm:pt>
    <dgm:pt modelId="{A6BC58F2-38D1-4A7D-A8F6-6816A0A033FD}" type="pres">
      <dgm:prSet presAssocID="{4B353F17-FB8D-4852-8845-9E336193AF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F027C8-5DBB-48E3-AA20-78DAF289F016}" type="pres">
      <dgm:prSet presAssocID="{4B353F17-FB8D-4852-8845-9E336193AFF6}" presName="negativeSpace" presStyleCnt="0"/>
      <dgm:spPr/>
    </dgm:pt>
    <dgm:pt modelId="{A140FAFB-26AF-4EBA-99D7-3DB2F489E74E}" type="pres">
      <dgm:prSet presAssocID="{4B353F17-FB8D-4852-8845-9E336193AFF6}" presName="childText" presStyleLbl="conFgAcc1" presStyleIdx="0" presStyleCnt="3">
        <dgm:presLayoutVars>
          <dgm:bulletEnabled val="1"/>
        </dgm:presLayoutVars>
      </dgm:prSet>
      <dgm:spPr/>
    </dgm:pt>
    <dgm:pt modelId="{63294ED2-5617-4273-907E-594E8EB121D6}" type="pres">
      <dgm:prSet presAssocID="{084B2996-7A70-41DD-BE7E-7BB3B02C1D13}" presName="spaceBetweenRectangles" presStyleCnt="0"/>
      <dgm:spPr/>
    </dgm:pt>
    <dgm:pt modelId="{BA7357DB-BD55-40C6-8504-C990321897E8}" type="pres">
      <dgm:prSet presAssocID="{88B37EF3-F818-4D82-8862-E9EA39051353}" presName="parentLin" presStyleCnt="0"/>
      <dgm:spPr/>
    </dgm:pt>
    <dgm:pt modelId="{61E40F7C-6FE2-4D22-8021-9700693D3122}" type="pres">
      <dgm:prSet presAssocID="{88B37EF3-F818-4D82-8862-E9EA39051353}" presName="parentLeftMargin" presStyleLbl="node1" presStyleIdx="0" presStyleCnt="3"/>
      <dgm:spPr/>
    </dgm:pt>
    <dgm:pt modelId="{5BAAF3D5-B603-4292-91A8-180E5C5ED7F5}" type="pres">
      <dgm:prSet presAssocID="{88B37EF3-F818-4D82-8862-E9EA390513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BC7EEF-0648-4976-A9D1-FFA30A110797}" type="pres">
      <dgm:prSet presAssocID="{88B37EF3-F818-4D82-8862-E9EA39051353}" presName="negativeSpace" presStyleCnt="0"/>
      <dgm:spPr/>
    </dgm:pt>
    <dgm:pt modelId="{C908797C-AC65-4F20-BB26-C07B518F2D39}" type="pres">
      <dgm:prSet presAssocID="{88B37EF3-F818-4D82-8862-E9EA39051353}" presName="childText" presStyleLbl="conFgAcc1" presStyleIdx="1" presStyleCnt="3">
        <dgm:presLayoutVars>
          <dgm:bulletEnabled val="1"/>
        </dgm:presLayoutVars>
      </dgm:prSet>
      <dgm:spPr/>
    </dgm:pt>
    <dgm:pt modelId="{38DB9C42-4AFF-4AB1-A428-9AB58527BCDD}" type="pres">
      <dgm:prSet presAssocID="{A1AC91DA-22A2-4FC0-A8E4-FBF9AA5963DD}" presName="spaceBetweenRectangles" presStyleCnt="0"/>
      <dgm:spPr/>
    </dgm:pt>
    <dgm:pt modelId="{4C16A5AE-5E59-47CA-A218-42DF6B067299}" type="pres">
      <dgm:prSet presAssocID="{EE7E3EA9-B98B-4D0F-974C-0994FF1F3B42}" presName="parentLin" presStyleCnt="0"/>
      <dgm:spPr/>
    </dgm:pt>
    <dgm:pt modelId="{823E97DA-33AC-4041-ACBD-792E068ED164}" type="pres">
      <dgm:prSet presAssocID="{EE7E3EA9-B98B-4D0F-974C-0994FF1F3B42}" presName="parentLeftMargin" presStyleLbl="node1" presStyleIdx="1" presStyleCnt="3"/>
      <dgm:spPr/>
    </dgm:pt>
    <dgm:pt modelId="{31FB44AB-1236-4262-A68D-13F70FCAA7BB}" type="pres">
      <dgm:prSet presAssocID="{EE7E3EA9-B98B-4D0F-974C-0994FF1F3B4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DBE45D-5701-4B3F-90A3-31710FDEA342}" type="pres">
      <dgm:prSet presAssocID="{EE7E3EA9-B98B-4D0F-974C-0994FF1F3B42}" presName="negativeSpace" presStyleCnt="0"/>
      <dgm:spPr/>
    </dgm:pt>
    <dgm:pt modelId="{F4157E5A-446E-4F5B-965E-A4DC62EDD904}" type="pres">
      <dgm:prSet presAssocID="{EE7E3EA9-B98B-4D0F-974C-0994FF1F3B4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0FEF305-5208-4615-B2D4-0253C793548B}" type="presOf" srcId="{5AF06370-49D6-402F-8018-9DE55D3690BD}" destId="{D544CDBB-8FC3-43A7-A2EC-12AE73FA062A}" srcOrd="0" destOrd="0" presId="urn:microsoft.com/office/officeart/2005/8/layout/list1"/>
    <dgm:cxn modelId="{87523211-666B-4AA1-AFA6-2703093A2B2E}" srcId="{5AF06370-49D6-402F-8018-9DE55D3690BD}" destId="{4B353F17-FB8D-4852-8845-9E336193AFF6}" srcOrd="0" destOrd="0" parTransId="{926DEA84-F471-4091-96F2-4B80D71BFB2B}" sibTransId="{084B2996-7A70-41DD-BE7E-7BB3B02C1D13}"/>
    <dgm:cxn modelId="{FE440D19-3DEA-4C67-ABAC-02F07FF70DCF}" type="presOf" srcId="{4B353F17-FB8D-4852-8845-9E336193AFF6}" destId="{CA4A8092-1FFE-4266-AFBA-8290FBDD807C}" srcOrd="0" destOrd="0" presId="urn:microsoft.com/office/officeart/2005/8/layout/list1"/>
    <dgm:cxn modelId="{44E20E1D-9DBA-4CDF-B9B6-57DB41837E7A}" type="presOf" srcId="{476CFDFB-05E3-4C5B-9314-0A7C31FA715E}" destId="{C908797C-AC65-4F20-BB26-C07B518F2D39}" srcOrd="0" destOrd="0" presId="urn:microsoft.com/office/officeart/2005/8/layout/list1"/>
    <dgm:cxn modelId="{290B6D2E-2784-4BE9-A6C8-CE5C4ED485D2}" type="presOf" srcId="{88B37EF3-F818-4D82-8862-E9EA39051353}" destId="{5BAAF3D5-B603-4292-91A8-180E5C5ED7F5}" srcOrd="1" destOrd="0" presId="urn:microsoft.com/office/officeart/2005/8/layout/list1"/>
    <dgm:cxn modelId="{1685254D-F32A-4DCB-ADF8-9EFB89577C95}" srcId="{EE7E3EA9-B98B-4D0F-974C-0994FF1F3B42}" destId="{5F887F8D-A51A-4B2E-B713-58EB5B20E738}" srcOrd="0" destOrd="0" parTransId="{E356FBA6-30F5-4203-B9A5-4949DB460FA7}" sibTransId="{CF871C96-9DB2-4697-9930-BC447F62838C}"/>
    <dgm:cxn modelId="{C910DC56-58C4-43CE-89D6-68C60B2A466D}" type="presOf" srcId="{BBEBE1F1-A2AB-49C4-8CD9-EC188EBD1985}" destId="{A140FAFB-26AF-4EBA-99D7-3DB2F489E74E}" srcOrd="0" destOrd="0" presId="urn:microsoft.com/office/officeart/2005/8/layout/list1"/>
    <dgm:cxn modelId="{63790E77-3CC2-44FE-B5DB-986D4C1D1C8D}" type="presOf" srcId="{FE77476E-6EA5-4A8A-A103-DFA5DAAFFAEA}" destId="{F4157E5A-446E-4F5B-965E-A4DC62EDD904}" srcOrd="0" destOrd="1" presId="urn:microsoft.com/office/officeart/2005/8/layout/list1"/>
    <dgm:cxn modelId="{D108B77A-347B-43FC-B2B7-1062551C92DB}" type="presOf" srcId="{4B353F17-FB8D-4852-8845-9E336193AFF6}" destId="{A6BC58F2-38D1-4A7D-A8F6-6816A0A033FD}" srcOrd="1" destOrd="0" presId="urn:microsoft.com/office/officeart/2005/8/layout/list1"/>
    <dgm:cxn modelId="{EA0C6582-BD5D-403E-9408-93F339ADDFDB}" srcId="{4B353F17-FB8D-4852-8845-9E336193AFF6}" destId="{BBEBE1F1-A2AB-49C4-8CD9-EC188EBD1985}" srcOrd="0" destOrd="0" parTransId="{39F119DF-408E-47BF-B342-EE08CFC51F99}" sibTransId="{42343045-1CFB-4D86-BB5D-60C9E19CAC77}"/>
    <dgm:cxn modelId="{6223AF86-EA67-4B3D-9468-CACBD2D2E0CA}" srcId="{EE7E3EA9-B98B-4D0F-974C-0994FF1F3B42}" destId="{FE77476E-6EA5-4A8A-A103-DFA5DAAFFAEA}" srcOrd="1" destOrd="0" parTransId="{AEF1F4A2-B86F-45E0-BFC9-972EB4D6A04B}" sibTransId="{1555B104-0675-4CE0-818F-938C6E76E5AE}"/>
    <dgm:cxn modelId="{5EC6AE95-5F5C-4D7D-B570-8921C4817323}" type="presOf" srcId="{EE7E3EA9-B98B-4D0F-974C-0994FF1F3B42}" destId="{31FB44AB-1236-4262-A68D-13F70FCAA7BB}" srcOrd="1" destOrd="0" presId="urn:microsoft.com/office/officeart/2005/8/layout/list1"/>
    <dgm:cxn modelId="{DDF27BBA-CD70-4179-A3ED-B01A290DEB9F}" srcId="{88B37EF3-F818-4D82-8862-E9EA39051353}" destId="{476CFDFB-05E3-4C5B-9314-0A7C31FA715E}" srcOrd="0" destOrd="0" parTransId="{8F597C11-B73C-43AE-AEE6-80586C4DC6EB}" sibTransId="{71EBFE08-4FE8-499C-BCAD-2CCD08AF5EE8}"/>
    <dgm:cxn modelId="{3C0012BF-5129-478A-B326-E07BE7C4DEBC}" type="presOf" srcId="{5F887F8D-A51A-4B2E-B713-58EB5B20E738}" destId="{F4157E5A-446E-4F5B-965E-A4DC62EDD904}" srcOrd="0" destOrd="0" presId="urn:microsoft.com/office/officeart/2005/8/layout/list1"/>
    <dgm:cxn modelId="{E5829CCA-D83A-49B6-8A64-438C9BC7B06B}" srcId="{5AF06370-49D6-402F-8018-9DE55D3690BD}" destId="{88B37EF3-F818-4D82-8862-E9EA39051353}" srcOrd="1" destOrd="0" parTransId="{9E1009DD-938D-4984-ABB5-74815A7FBA68}" sibTransId="{A1AC91DA-22A2-4FC0-A8E4-FBF9AA5963DD}"/>
    <dgm:cxn modelId="{8F1ED8D9-923E-48EF-8E6F-F517F494D21B}" type="presOf" srcId="{88B37EF3-F818-4D82-8862-E9EA39051353}" destId="{61E40F7C-6FE2-4D22-8021-9700693D3122}" srcOrd="0" destOrd="0" presId="urn:microsoft.com/office/officeart/2005/8/layout/list1"/>
    <dgm:cxn modelId="{40DEF7ED-00A6-4D62-A302-01C2473E5846}" type="presOf" srcId="{EE7E3EA9-B98B-4D0F-974C-0994FF1F3B42}" destId="{823E97DA-33AC-4041-ACBD-792E068ED164}" srcOrd="0" destOrd="0" presId="urn:microsoft.com/office/officeart/2005/8/layout/list1"/>
    <dgm:cxn modelId="{F8ADAAF6-805D-4727-B584-9330369BAEA9}" srcId="{5AF06370-49D6-402F-8018-9DE55D3690BD}" destId="{EE7E3EA9-B98B-4D0F-974C-0994FF1F3B42}" srcOrd="2" destOrd="0" parTransId="{FA895BAB-3771-4C58-93DB-1B9ACFF3897B}" sibTransId="{F79FB81D-F4C6-4ADC-A619-D3FE6ADB2AE2}"/>
    <dgm:cxn modelId="{67E98238-1173-4870-B893-58DFCE751254}" type="presParOf" srcId="{D544CDBB-8FC3-43A7-A2EC-12AE73FA062A}" destId="{E32A94BC-EDD0-4CD3-9C10-DF750CBBA4C3}" srcOrd="0" destOrd="0" presId="urn:microsoft.com/office/officeart/2005/8/layout/list1"/>
    <dgm:cxn modelId="{6514AF17-A2F6-43C6-B829-E3B30110FFDB}" type="presParOf" srcId="{E32A94BC-EDD0-4CD3-9C10-DF750CBBA4C3}" destId="{CA4A8092-1FFE-4266-AFBA-8290FBDD807C}" srcOrd="0" destOrd="0" presId="urn:microsoft.com/office/officeart/2005/8/layout/list1"/>
    <dgm:cxn modelId="{D08F98B7-0265-42BB-8156-6FA3E2A7052D}" type="presParOf" srcId="{E32A94BC-EDD0-4CD3-9C10-DF750CBBA4C3}" destId="{A6BC58F2-38D1-4A7D-A8F6-6816A0A033FD}" srcOrd="1" destOrd="0" presId="urn:microsoft.com/office/officeart/2005/8/layout/list1"/>
    <dgm:cxn modelId="{4DDDC65B-09CF-416C-B308-5A25109C9F64}" type="presParOf" srcId="{D544CDBB-8FC3-43A7-A2EC-12AE73FA062A}" destId="{59F027C8-5DBB-48E3-AA20-78DAF289F016}" srcOrd="1" destOrd="0" presId="urn:microsoft.com/office/officeart/2005/8/layout/list1"/>
    <dgm:cxn modelId="{CEA4DB8C-65DA-4F66-8E15-716F63C0EA43}" type="presParOf" srcId="{D544CDBB-8FC3-43A7-A2EC-12AE73FA062A}" destId="{A140FAFB-26AF-4EBA-99D7-3DB2F489E74E}" srcOrd="2" destOrd="0" presId="urn:microsoft.com/office/officeart/2005/8/layout/list1"/>
    <dgm:cxn modelId="{AAA94E7C-E19E-4270-9D53-B71548EE9323}" type="presParOf" srcId="{D544CDBB-8FC3-43A7-A2EC-12AE73FA062A}" destId="{63294ED2-5617-4273-907E-594E8EB121D6}" srcOrd="3" destOrd="0" presId="urn:microsoft.com/office/officeart/2005/8/layout/list1"/>
    <dgm:cxn modelId="{1D577C01-7711-4B26-8A09-7B0DAC2C7A46}" type="presParOf" srcId="{D544CDBB-8FC3-43A7-A2EC-12AE73FA062A}" destId="{BA7357DB-BD55-40C6-8504-C990321897E8}" srcOrd="4" destOrd="0" presId="urn:microsoft.com/office/officeart/2005/8/layout/list1"/>
    <dgm:cxn modelId="{77F023A0-E176-4036-BCDD-EACD2F13BD34}" type="presParOf" srcId="{BA7357DB-BD55-40C6-8504-C990321897E8}" destId="{61E40F7C-6FE2-4D22-8021-9700693D3122}" srcOrd="0" destOrd="0" presId="urn:microsoft.com/office/officeart/2005/8/layout/list1"/>
    <dgm:cxn modelId="{52D4065A-6418-4043-A8DD-0D85FAFD4227}" type="presParOf" srcId="{BA7357DB-BD55-40C6-8504-C990321897E8}" destId="{5BAAF3D5-B603-4292-91A8-180E5C5ED7F5}" srcOrd="1" destOrd="0" presId="urn:microsoft.com/office/officeart/2005/8/layout/list1"/>
    <dgm:cxn modelId="{266F0846-715B-45F0-88C6-C20C682FE617}" type="presParOf" srcId="{D544CDBB-8FC3-43A7-A2EC-12AE73FA062A}" destId="{78BC7EEF-0648-4976-A9D1-FFA30A110797}" srcOrd="5" destOrd="0" presId="urn:microsoft.com/office/officeart/2005/8/layout/list1"/>
    <dgm:cxn modelId="{80587763-0E89-4343-936D-17BE08D8FA83}" type="presParOf" srcId="{D544CDBB-8FC3-43A7-A2EC-12AE73FA062A}" destId="{C908797C-AC65-4F20-BB26-C07B518F2D39}" srcOrd="6" destOrd="0" presId="urn:microsoft.com/office/officeart/2005/8/layout/list1"/>
    <dgm:cxn modelId="{88A80782-F15D-4E38-B171-2D191CC85CE2}" type="presParOf" srcId="{D544CDBB-8FC3-43A7-A2EC-12AE73FA062A}" destId="{38DB9C42-4AFF-4AB1-A428-9AB58527BCDD}" srcOrd="7" destOrd="0" presId="urn:microsoft.com/office/officeart/2005/8/layout/list1"/>
    <dgm:cxn modelId="{30C550B9-9728-4217-A76C-A343FFD87F4A}" type="presParOf" srcId="{D544CDBB-8FC3-43A7-A2EC-12AE73FA062A}" destId="{4C16A5AE-5E59-47CA-A218-42DF6B067299}" srcOrd="8" destOrd="0" presId="urn:microsoft.com/office/officeart/2005/8/layout/list1"/>
    <dgm:cxn modelId="{2AAD0036-1CAF-4A1E-A062-D14D2FA002DB}" type="presParOf" srcId="{4C16A5AE-5E59-47CA-A218-42DF6B067299}" destId="{823E97DA-33AC-4041-ACBD-792E068ED164}" srcOrd="0" destOrd="0" presId="urn:microsoft.com/office/officeart/2005/8/layout/list1"/>
    <dgm:cxn modelId="{3907F577-9C53-46CC-92F7-7B2D042386A4}" type="presParOf" srcId="{4C16A5AE-5E59-47CA-A218-42DF6B067299}" destId="{31FB44AB-1236-4262-A68D-13F70FCAA7BB}" srcOrd="1" destOrd="0" presId="urn:microsoft.com/office/officeart/2005/8/layout/list1"/>
    <dgm:cxn modelId="{6B04CC9B-91D7-4B58-87E7-ADF926CC4D82}" type="presParOf" srcId="{D544CDBB-8FC3-43A7-A2EC-12AE73FA062A}" destId="{8CDBE45D-5701-4B3F-90A3-31710FDEA342}" srcOrd="9" destOrd="0" presId="urn:microsoft.com/office/officeart/2005/8/layout/list1"/>
    <dgm:cxn modelId="{6F352EE9-09D1-42F3-9C9A-0EEA4EC0545A}" type="presParOf" srcId="{D544CDBB-8FC3-43A7-A2EC-12AE73FA062A}" destId="{F4157E5A-446E-4F5B-965E-A4DC62EDD90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F06370-49D6-402F-8018-9DE55D3690B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BE"/>
        </a:p>
      </dgm:t>
    </dgm:pt>
    <dgm:pt modelId="{4B353F17-FB8D-4852-8845-9E336193AFF6}">
      <dgm:prSet phldrT="[Text]"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dirty="0"/>
            <a:t>Finding an Irredundant query</a:t>
          </a:r>
          <a:endParaRPr lang="en-BE" sz="2100" dirty="0"/>
        </a:p>
      </dgm:t>
    </dgm:pt>
    <dgm:pt modelId="{926DEA84-F471-4091-96F2-4B80D71BFB2B}" type="parTrans" cxnId="{87523211-666B-4AA1-AFA6-2703093A2B2E}">
      <dgm:prSet/>
      <dgm:spPr/>
      <dgm:t>
        <a:bodyPr/>
        <a:lstStyle/>
        <a:p>
          <a:endParaRPr lang="en-BE" sz="2100"/>
        </a:p>
      </dgm:t>
    </dgm:pt>
    <dgm:pt modelId="{084B2996-7A70-41DD-BE7E-7BB3B02C1D13}" type="sibTrans" cxnId="{87523211-666B-4AA1-AFA6-2703093A2B2E}">
      <dgm:prSet/>
      <dgm:spPr/>
      <dgm:t>
        <a:bodyPr/>
        <a:lstStyle/>
        <a:p>
          <a:endParaRPr lang="en-BE" sz="2100"/>
        </a:p>
      </dgm:t>
    </dgm:pt>
    <dgm:pt modelId="{5B012088-A280-4306-9500-4D240B57ADC3}">
      <dgm:prSet custT="1"/>
      <dgm:spPr/>
      <dgm:t>
        <a:bodyPr/>
        <a:lstStyle/>
        <a:p>
          <a:pPr>
            <a:buSzPts val="1920"/>
          </a:pPr>
          <a:r>
            <a:rPr lang="en-GB" sz="1800" dirty="0"/>
            <a:t>Finding an informative query is not always easy…</a:t>
          </a:r>
          <a:endParaRPr lang="en-BE" sz="1800" dirty="0"/>
        </a:p>
      </dgm:t>
    </dgm:pt>
    <dgm:pt modelId="{BC34C87E-3846-4C3A-81FD-477B6E3F8593}" type="sibTrans" cxnId="{C074A832-A281-45FA-A621-571FEC8FCDFB}">
      <dgm:prSet/>
      <dgm:spPr/>
      <dgm:t>
        <a:bodyPr/>
        <a:lstStyle/>
        <a:p>
          <a:endParaRPr lang="en-BE"/>
        </a:p>
      </dgm:t>
    </dgm:pt>
    <dgm:pt modelId="{71F21ECF-040F-4A77-8C35-8CE3026F245F}" type="parTrans" cxnId="{C074A832-A281-45FA-A621-571FEC8FCDFB}">
      <dgm:prSet/>
      <dgm:spPr/>
      <dgm:t>
        <a:bodyPr/>
        <a:lstStyle/>
        <a:p>
          <a:endParaRPr lang="en-BE"/>
        </a:p>
      </dgm:t>
    </dgm:pt>
    <dgm:pt modelId="{0CA3893C-A0CB-4653-AA25-06D97E791730}">
      <dgm:prSet custT="1"/>
      <dgm:spPr/>
      <dgm:t>
        <a:bodyPr/>
        <a:lstStyle/>
        <a:p>
          <a:pPr>
            <a:buSzPts val="1920"/>
          </a:pPr>
          <a:endParaRPr lang="en-BE" sz="1800" dirty="0"/>
        </a:p>
      </dgm:t>
    </dgm:pt>
    <dgm:pt modelId="{1744BF95-F2B1-4F56-8652-1AEE6F3C8E6C}" type="parTrans" cxnId="{585D343E-D90E-48BB-B621-DCE37555E00C}">
      <dgm:prSet/>
      <dgm:spPr/>
      <dgm:t>
        <a:bodyPr/>
        <a:lstStyle/>
        <a:p>
          <a:endParaRPr lang="en-BE"/>
        </a:p>
      </dgm:t>
    </dgm:pt>
    <dgm:pt modelId="{23DCA280-DF78-47EB-BB62-4880E7F38196}" type="sibTrans" cxnId="{585D343E-D90E-48BB-B621-DCE37555E00C}">
      <dgm:prSet/>
      <dgm:spPr/>
      <dgm:t>
        <a:bodyPr/>
        <a:lstStyle/>
        <a:p>
          <a:endParaRPr lang="en-BE"/>
        </a:p>
      </dgm:t>
    </dgm:pt>
    <dgm:pt modelId="{D544CDBB-8FC3-43A7-A2EC-12AE73FA062A}" type="pres">
      <dgm:prSet presAssocID="{5AF06370-49D6-402F-8018-9DE55D3690BD}" presName="linear" presStyleCnt="0">
        <dgm:presLayoutVars>
          <dgm:dir/>
          <dgm:animLvl val="lvl"/>
          <dgm:resizeHandles val="exact"/>
        </dgm:presLayoutVars>
      </dgm:prSet>
      <dgm:spPr/>
    </dgm:pt>
    <dgm:pt modelId="{E32A94BC-EDD0-4CD3-9C10-DF750CBBA4C3}" type="pres">
      <dgm:prSet presAssocID="{4B353F17-FB8D-4852-8845-9E336193AFF6}" presName="parentLin" presStyleCnt="0"/>
      <dgm:spPr/>
    </dgm:pt>
    <dgm:pt modelId="{CA4A8092-1FFE-4266-AFBA-8290FBDD807C}" type="pres">
      <dgm:prSet presAssocID="{4B353F17-FB8D-4852-8845-9E336193AFF6}" presName="parentLeftMargin" presStyleLbl="node1" presStyleIdx="0" presStyleCnt="1"/>
      <dgm:spPr/>
    </dgm:pt>
    <dgm:pt modelId="{A6BC58F2-38D1-4A7D-A8F6-6816A0A033FD}" type="pres">
      <dgm:prSet presAssocID="{4B353F17-FB8D-4852-8845-9E336193AFF6}" presName="parentText" presStyleLbl="node1" presStyleIdx="0" presStyleCnt="1" custScaleY="95186" custLinFactNeighborX="-15764" custLinFactNeighborY="-56016">
        <dgm:presLayoutVars>
          <dgm:chMax val="0"/>
          <dgm:bulletEnabled val="1"/>
        </dgm:presLayoutVars>
      </dgm:prSet>
      <dgm:spPr/>
    </dgm:pt>
    <dgm:pt modelId="{59F027C8-5DBB-48E3-AA20-78DAF289F016}" type="pres">
      <dgm:prSet presAssocID="{4B353F17-FB8D-4852-8845-9E336193AFF6}" presName="negativeSpace" presStyleCnt="0"/>
      <dgm:spPr/>
    </dgm:pt>
    <dgm:pt modelId="{A140FAFB-26AF-4EBA-99D7-3DB2F489E74E}" type="pres">
      <dgm:prSet presAssocID="{4B353F17-FB8D-4852-8845-9E336193AFF6}" presName="childText" presStyleLbl="conFgAcc1" presStyleIdx="0" presStyleCnt="1" custScaleY="98058" custLinFactNeighborX="-361" custLinFactNeighborY="-73801">
        <dgm:presLayoutVars>
          <dgm:bulletEnabled val="1"/>
        </dgm:presLayoutVars>
      </dgm:prSet>
      <dgm:spPr/>
    </dgm:pt>
  </dgm:ptLst>
  <dgm:cxnLst>
    <dgm:cxn modelId="{60FEF305-5208-4615-B2D4-0253C793548B}" type="presOf" srcId="{5AF06370-49D6-402F-8018-9DE55D3690BD}" destId="{D544CDBB-8FC3-43A7-A2EC-12AE73FA062A}" srcOrd="0" destOrd="0" presId="urn:microsoft.com/office/officeart/2005/8/layout/list1"/>
    <dgm:cxn modelId="{87523211-666B-4AA1-AFA6-2703093A2B2E}" srcId="{5AF06370-49D6-402F-8018-9DE55D3690BD}" destId="{4B353F17-FB8D-4852-8845-9E336193AFF6}" srcOrd="0" destOrd="0" parTransId="{926DEA84-F471-4091-96F2-4B80D71BFB2B}" sibTransId="{084B2996-7A70-41DD-BE7E-7BB3B02C1D13}"/>
    <dgm:cxn modelId="{FE440D19-3DEA-4C67-ABAC-02F07FF70DCF}" type="presOf" srcId="{4B353F17-FB8D-4852-8845-9E336193AFF6}" destId="{CA4A8092-1FFE-4266-AFBA-8290FBDD807C}" srcOrd="0" destOrd="0" presId="urn:microsoft.com/office/officeart/2005/8/layout/list1"/>
    <dgm:cxn modelId="{C074A832-A281-45FA-A621-571FEC8FCDFB}" srcId="{4B353F17-FB8D-4852-8845-9E336193AFF6}" destId="{5B012088-A280-4306-9500-4D240B57ADC3}" srcOrd="1" destOrd="0" parTransId="{71F21ECF-040F-4A77-8C35-8CE3026F245F}" sibTransId="{BC34C87E-3846-4C3A-81FD-477B6E3F8593}"/>
    <dgm:cxn modelId="{585D343E-D90E-48BB-B621-DCE37555E00C}" srcId="{4B353F17-FB8D-4852-8845-9E336193AFF6}" destId="{0CA3893C-A0CB-4653-AA25-06D97E791730}" srcOrd="0" destOrd="0" parTransId="{1744BF95-F2B1-4F56-8652-1AEE6F3C8E6C}" sibTransId="{23DCA280-DF78-47EB-BB62-4880E7F38196}"/>
    <dgm:cxn modelId="{D108B77A-347B-43FC-B2B7-1062551C92DB}" type="presOf" srcId="{4B353F17-FB8D-4852-8845-9E336193AFF6}" destId="{A6BC58F2-38D1-4A7D-A8F6-6816A0A033FD}" srcOrd="1" destOrd="0" presId="urn:microsoft.com/office/officeart/2005/8/layout/list1"/>
    <dgm:cxn modelId="{88706B9F-ADF7-4DD0-B891-7B1CF6808417}" type="presOf" srcId="{5B012088-A280-4306-9500-4D240B57ADC3}" destId="{A140FAFB-26AF-4EBA-99D7-3DB2F489E74E}" srcOrd="0" destOrd="1" presId="urn:microsoft.com/office/officeart/2005/8/layout/list1"/>
    <dgm:cxn modelId="{57D361C7-BA20-4A6E-9A09-9CEC64CB07CB}" type="presOf" srcId="{0CA3893C-A0CB-4653-AA25-06D97E791730}" destId="{A140FAFB-26AF-4EBA-99D7-3DB2F489E74E}" srcOrd="0" destOrd="0" presId="urn:microsoft.com/office/officeart/2005/8/layout/list1"/>
    <dgm:cxn modelId="{67E98238-1173-4870-B893-58DFCE751254}" type="presParOf" srcId="{D544CDBB-8FC3-43A7-A2EC-12AE73FA062A}" destId="{E32A94BC-EDD0-4CD3-9C10-DF750CBBA4C3}" srcOrd="0" destOrd="0" presId="urn:microsoft.com/office/officeart/2005/8/layout/list1"/>
    <dgm:cxn modelId="{6514AF17-A2F6-43C6-B829-E3B30110FFDB}" type="presParOf" srcId="{E32A94BC-EDD0-4CD3-9C10-DF750CBBA4C3}" destId="{CA4A8092-1FFE-4266-AFBA-8290FBDD807C}" srcOrd="0" destOrd="0" presId="urn:microsoft.com/office/officeart/2005/8/layout/list1"/>
    <dgm:cxn modelId="{D08F98B7-0265-42BB-8156-6FA3E2A7052D}" type="presParOf" srcId="{E32A94BC-EDD0-4CD3-9C10-DF750CBBA4C3}" destId="{A6BC58F2-38D1-4A7D-A8F6-6816A0A033FD}" srcOrd="1" destOrd="0" presId="urn:microsoft.com/office/officeart/2005/8/layout/list1"/>
    <dgm:cxn modelId="{4DDDC65B-09CF-416C-B308-5A25109C9F64}" type="presParOf" srcId="{D544CDBB-8FC3-43A7-A2EC-12AE73FA062A}" destId="{59F027C8-5DBB-48E3-AA20-78DAF289F016}" srcOrd="1" destOrd="0" presId="urn:microsoft.com/office/officeart/2005/8/layout/list1"/>
    <dgm:cxn modelId="{CEA4DB8C-65DA-4F66-8E15-716F63C0EA43}" type="presParOf" srcId="{D544CDBB-8FC3-43A7-A2EC-12AE73FA062A}" destId="{A140FAFB-26AF-4EBA-99D7-3DB2F489E74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F06370-49D6-402F-8018-9DE55D3690B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BE"/>
        </a:p>
      </dgm:t>
    </dgm:pt>
    <dgm:pt modelId="{88B37EF3-F818-4D82-8862-E9EA39051353}">
      <dgm:prSet phldrT="[Text]" custT="1"/>
      <dgm:spPr/>
      <dgm:t>
        <a:bodyPr/>
        <a:lstStyle/>
        <a:p>
          <a:r>
            <a:rPr lang="en-GB" sz="2100" dirty="0"/>
            <a:t>Custom solvers</a:t>
          </a:r>
          <a:endParaRPr lang="en-BE" sz="2100" dirty="0"/>
        </a:p>
      </dgm:t>
    </dgm:pt>
    <dgm:pt modelId="{9E1009DD-938D-4984-ABB5-74815A7FBA68}" type="parTrans" cxnId="{E5829CCA-D83A-49B6-8A64-438C9BC7B06B}">
      <dgm:prSet/>
      <dgm:spPr/>
      <dgm:t>
        <a:bodyPr/>
        <a:lstStyle/>
        <a:p>
          <a:endParaRPr lang="en-BE" sz="2100"/>
        </a:p>
      </dgm:t>
    </dgm:pt>
    <dgm:pt modelId="{A1AC91DA-22A2-4FC0-A8E4-FBF9AA5963DD}" type="sibTrans" cxnId="{E5829CCA-D83A-49B6-8A64-438C9BC7B06B}">
      <dgm:prSet/>
      <dgm:spPr/>
      <dgm:t>
        <a:bodyPr/>
        <a:lstStyle/>
        <a:p>
          <a:endParaRPr lang="en-BE" sz="2100"/>
        </a:p>
      </dgm:t>
    </dgm:pt>
    <dgm:pt modelId="{C9B455CB-B38F-428C-A2B3-0DE3D55CAC27}">
      <dgm:prSet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b="1" dirty="0"/>
            <a:t>Custom solvers </a:t>
          </a:r>
          <a:r>
            <a:rPr lang="en-GB" dirty="0"/>
            <a:t>were often employed to deal with this</a:t>
          </a:r>
          <a:endParaRPr lang="en-BE" dirty="0"/>
        </a:p>
      </dgm:t>
    </dgm:pt>
    <dgm:pt modelId="{292DAD39-4830-4EE8-BD1C-E09C6BA9E1E4}" type="parTrans" cxnId="{8B773CC1-4F0A-472D-8ECE-4D869FF40DEF}">
      <dgm:prSet/>
      <dgm:spPr/>
      <dgm:t>
        <a:bodyPr/>
        <a:lstStyle/>
        <a:p>
          <a:endParaRPr lang="en-BE"/>
        </a:p>
      </dgm:t>
    </dgm:pt>
    <dgm:pt modelId="{882E8CB0-57A1-46F7-BFFC-71BF5B9787EE}" type="sibTrans" cxnId="{8B773CC1-4F0A-472D-8ECE-4D869FF40DEF}">
      <dgm:prSet/>
      <dgm:spPr/>
      <dgm:t>
        <a:bodyPr/>
        <a:lstStyle/>
        <a:p>
          <a:endParaRPr lang="en-BE"/>
        </a:p>
      </dgm:t>
    </dgm:pt>
    <mc:AlternateContent xmlns:mc="http://schemas.openxmlformats.org/markup-compatibility/2006" xmlns:a14="http://schemas.microsoft.com/office/drawing/2010/main">
      <mc:Choice Requires="a14">
        <dgm:pt modelId="{70CAF8E4-C8AB-4CF1-BC58-C9EE4AE8361D}">
          <dgm:prSet/>
          <dgm:spPr/>
          <dgm:t>
            <a:bodyPr/>
            <a:lstStyle/>
            <a:p>
              <a:pPr>
                <a:buSzPts val="1920"/>
                <a:buFont typeface="Arial" panose="020B0604020202020204" pitchFamily="34" charset="0"/>
                <a:buChar char="•"/>
              </a:pPr>
              <a:r>
                <a:rPr lang="en-GB" dirty="0"/>
                <a:t>Looking for</a:t>
              </a:r>
              <a14:m>
                <m:oMath xmlns:m="http://schemas.openxmlformats.org/officeDocument/2006/math">
                  <m:r>
                    <a:rPr lang="en-GB" i="1" dirty="0" smtClean="0">
                      <a:latin typeface="Cambria Math" panose="02040503050406030204" pitchFamily="18" charset="0"/>
                    </a:rPr>
                    <m:t> </m:t>
                  </m:r>
                  <m:sSub>
                    <m:sSubPr>
                      <m:ctrlPr>
                        <a:rPr lang="en-GB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e>
                    <m:sub>
                      <m:r>
                        <a:rPr lang="en-GB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sub>
                  </m:sSub>
                  <m:r>
                    <a:rPr lang="en-GB" b="0" i="1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  <m:r>
                    <a:rPr lang="en-GB" b="0" i="1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𝑠𝑜𝑙</m:t>
                  </m:r>
                  <m:r>
                    <a:rPr lang="en-GB" b="0" i="1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en-GB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e>
                    <m:sub>
                      <m:r>
                        <a:rPr lang="en-GB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sub>
                  </m:sSub>
                  <m:r>
                    <a:rPr lang="en-GB" b="0" i="1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[</m:t>
                  </m:r>
                  <m:r>
                    <a:rPr lang="en-GB" b="0" i="1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𝑌</m:t>
                  </m:r>
                  <m:r>
                    <a:rPr lang="en-GB" b="0" i="1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]∧</m:t>
                  </m:r>
                  <m:nary>
                    <m:naryPr>
                      <m:chr m:val="⋁"/>
                      <m:supHide m:val="on"/>
                      <m:ctrlPr>
                        <a:rPr lang="en-GB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7"/>
                        </m:rPr>
                        <a:rPr lang="en-GB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GB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sub>
                    <m:sup/>
                    <m:e>
                      <m:r>
                        <a:rPr lang="en-GB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e>
                  </m:nary>
                  <m:r>
                    <a:rPr lang="en-GB" b="0" i="1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</m:t>
                  </m:r>
                </m:oMath>
              </a14:m>
              <a:endParaRPr lang="en-BE" dirty="0"/>
            </a:p>
          </dgm:t>
        </dgm:pt>
      </mc:Choice>
      <mc:Fallback xmlns="">
        <dgm:pt modelId="{70CAF8E4-C8AB-4CF1-BC58-C9EE4AE8361D}">
          <dgm:prSet/>
          <dgm:spPr/>
          <dgm:t>
            <a:bodyPr/>
            <a:lstStyle/>
            <a:p>
              <a:pPr>
                <a:buSzPts val="1920"/>
                <a:buFont typeface="Arial" panose="020B0604020202020204" pitchFamily="34" charset="0"/>
                <a:buChar char="•"/>
              </a:pPr>
              <a:r>
                <a:rPr lang="en-GB" dirty="0"/>
                <a:t>Looking for</a:t>
              </a:r>
              <a:r>
                <a:rPr lang="en-GB" i="0" dirty="0">
                  <a:latin typeface="Cambria Math" panose="02040503050406030204" pitchFamily="18" charset="0"/>
                </a:rPr>
                <a:t> </a:t>
              </a:r>
              <a:r>
                <a:rPr lang="en-GB" b="0" i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𝑒_𝑌∈𝑠𝑜𝑙(𝐶_𝐿 [𝑌]∧⋁_(𝑐∈𝐵[𝑌])▒〖~𝑐〗)</a:t>
              </a:r>
              <a:endParaRPr lang="en-BE" dirty="0"/>
            </a:p>
          </dgm:t>
        </dgm:pt>
      </mc:Fallback>
    </mc:AlternateContent>
    <dgm:pt modelId="{BE20AAE1-30A0-4D8A-A578-E30FCEE452AF}" type="parTrans" cxnId="{3892904E-7EAC-4EF9-8216-BD1D8F95C587}">
      <dgm:prSet/>
      <dgm:spPr/>
      <dgm:t>
        <a:bodyPr/>
        <a:lstStyle/>
        <a:p>
          <a:endParaRPr lang="en-BE"/>
        </a:p>
      </dgm:t>
    </dgm:pt>
    <dgm:pt modelId="{9298EF1A-FAA0-4EE5-A077-F9E49685CA34}" type="sibTrans" cxnId="{3892904E-7EAC-4EF9-8216-BD1D8F95C587}">
      <dgm:prSet/>
      <dgm:spPr/>
      <dgm:t>
        <a:bodyPr/>
        <a:lstStyle/>
        <a:p>
          <a:endParaRPr lang="en-BE"/>
        </a:p>
      </dgm:t>
    </dgm:pt>
    <dgm:pt modelId="{67542736-4C03-433B-A51E-6C3DCF020CDB}">
      <dgm:prSet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dirty="0"/>
            <a:t>Custom branching – optional variables</a:t>
          </a:r>
          <a:endParaRPr lang="en-BE" dirty="0"/>
        </a:p>
      </dgm:t>
    </dgm:pt>
    <dgm:pt modelId="{D69B39AB-8652-46A9-9363-03F9CD576E50}" type="parTrans" cxnId="{9F7811F0-E93A-4CF8-B7AF-A6BC863DF4FF}">
      <dgm:prSet/>
      <dgm:spPr/>
      <dgm:t>
        <a:bodyPr/>
        <a:lstStyle/>
        <a:p>
          <a:endParaRPr lang="en-BE"/>
        </a:p>
      </dgm:t>
    </dgm:pt>
    <dgm:pt modelId="{80DE72BB-EF97-49D2-8042-037EFAD46A64}" type="sibTrans" cxnId="{9F7811F0-E93A-4CF8-B7AF-A6BC863DF4FF}">
      <dgm:prSet/>
      <dgm:spPr/>
      <dgm:t>
        <a:bodyPr/>
        <a:lstStyle/>
        <a:p>
          <a:endParaRPr lang="en-BE"/>
        </a:p>
      </dgm:t>
    </dgm:pt>
    <mc:AlternateContent xmlns:mc="http://schemas.openxmlformats.org/markup-compatibility/2006" xmlns:a14="http://schemas.microsoft.com/office/drawing/2010/main">
      <mc:Choice Requires="a14">
        <dgm:pt modelId="{311C05AA-5D9D-4C49-97BD-D6EBD4DA4BF9}">
          <dgm:prSet/>
          <dgm:spPr/>
          <dgm:t>
            <a:bodyPr/>
            <a:lstStyle/>
            <a:p>
              <a:pPr>
                <a:buSzPts val="1920"/>
                <a:buFont typeface="Arial" panose="020B0604020202020204" pitchFamily="34" charset="0"/>
                <a:buChar char="•"/>
              </a:pPr>
              <a:r>
                <a:rPr lang="en-GB" dirty="0"/>
                <a:t>Arbitrary </a:t>
              </a:r>
              <a14:m>
                <m:oMath xmlns:m="http://schemas.openxmlformats.org/officeDocument/2006/math">
                  <m:r>
                    <a:rPr lang="en-GB" b="0" i="1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 ⊆</m:t>
                  </m:r>
                  <m:r>
                    <a:rPr lang="en-GB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𝑋</m:t>
                  </m:r>
                </m:oMath>
              </a14:m>
              <a:endParaRPr lang="en-BE" dirty="0"/>
            </a:p>
          </dgm:t>
        </dgm:pt>
      </mc:Choice>
      <mc:Fallback xmlns="">
        <dgm:pt modelId="{311C05AA-5D9D-4C49-97BD-D6EBD4DA4BF9}">
          <dgm:prSet/>
          <dgm:spPr/>
          <dgm:t>
            <a:bodyPr/>
            <a:lstStyle/>
            <a:p>
              <a:pPr>
                <a:buSzPts val="1920"/>
                <a:buFont typeface="Arial" panose="020B0604020202020204" pitchFamily="34" charset="0"/>
                <a:buChar char="•"/>
              </a:pPr>
              <a:r>
                <a:rPr lang="en-GB" dirty="0"/>
                <a:t>Arbitrary </a:t>
              </a:r>
              <a:r>
                <a:rPr lang="en-GB" b="0" i="0">
                  <a:latin typeface="Cambria Math" panose="02040503050406030204" pitchFamily="18" charset="0"/>
                </a:rPr>
                <a:t>𝑌 ⊆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𝑋</a:t>
              </a:r>
              <a:endParaRPr lang="en-BE" dirty="0"/>
            </a:p>
          </dgm:t>
        </dgm:pt>
      </mc:Fallback>
    </mc:AlternateContent>
    <dgm:pt modelId="{15AD9ECB-5760-4B59-A241-4A4DE62DCD52}" type="parTrans" cxnId="{32A638A9-E2FB-4F08-B3BE-A5FA11BEB99B}">
      <dgm:prSet/>
      <dgm:spPr/>
      <dgm:t>
        <a:bodyPr/>
        <a:lstStyle/>
        <a:p>
          <a:endParaRPr lang="en-BE"/>
        </a:p>
      </dgm:t>
    </dgm:pt>
    <dgm:pt modelId="{9CB01ED2-5A5F-4DEF-BC16-346A15741F5E}" type="sibTrans" cxnId="{32A638A9-E2FB-4F08-B3BE-A5FA11BEB99B}">
      <dgm:prSet/>
      <dgm:spPr/>
      <dgm:t>
        <a:bodyPr/>
        <a:lstStyle/>
        <a:p>
          <a:endParaRPr lang="en-BE"/>
        </a:p>
      </dgm:t>
    </dgm:pt>
    <dgm:pt modelId="{D544CDBB-8FC3-43A7-A2EC-12AE73FA062A}" type="pres">
      <dgm:prSet presAssocID="{5AF06370-49D6-402F-8018-9DE55D3690BD}" presName="linear" presStyleCnt="0">
        <dgm:presLayoutVars>
          <dgm:dir/>
          <dgm:animLvl val="lvl"/>
          <dgm:resizeHandles val="exact"/>
        </dgm:presLayoutVars>
      </dgm:prSet>
      <dgm:spPr/>
    </dgm:pt>
    <dgm:pt modelId="{BA7357DB-BD55-40C6-8504-C990321897E8}" type="pres">
      <dgm:prSet presAssocID="{88B37EF3-F818-4D82-8862-E9EA39051353}" presName="parentLin" presStyleCnt="0"/>
      <dgm:spPr/>
    </dgm:pt>
    <dgm:pt modelId="{61E40F7C-6FE2-4D22-8021-9700693D3122}" type="pres">
      <dgm:prSet presAssocID="{88B37EF3-F818-4D82-8862-E9EA39051353}" presName="parentLeftMargin" presStyleLbl="node1" presStyleIdx="0" presStyleCnt="1"/>
      <dgm:spPr/>
    </dgm:pt>
    <dgm:pt modelId="{5BAAF3D5-B603-4292-91A8-180E5C5ED7F5}" type="pres">
      <dgm:prSet presAssocID="{88B37EF3-F818-4D82-8862-E9EA3905135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8BC7EEF-0648-4976-A9D1-FFA30A110797}" type="pres">
      <dgm:prSet presAssocID="{88B37EF3-F818-4D82-8862-E9EA39051353}" presName="negativeSpace" presStyleCnt="0"/>
      <dgm:spPr/>
    </dgm:pt>
    <dgm:pt modelId="{C908797C-AC65-4F20-BB26-C07B518F2D39}" type="pres">
      <dgm:prSet presAssocID="{88B37EF3-F818-4D82-8862-E9EA3905135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0FEF305-5208-4615-B2D4-0253C793548B}" type="presOf" srcId="{5AF06370-49D6-402F-8018-9DE55D3690BD}" destId="{D544CDBB-8FC3-43A7-A2EC-12AE73FA062A}" srcOrd="0" destOrd="0" presId="urn:microsoft.com/office/officeart/2005/8/layout/list1"/>
    <dgm:cxn modelId="{290B6D2E-2784-4BE9-A6C8-CE5C4ED485D2}" type="presOf" srcId="{88B37EF3-F818-4D82-8862-E9EA39051353}" destId="{5BAAF3D5-B603-4292-91A8-180E5C5ED7F5}" srcOrd="1" destOrd="0" presId="urn:microsoft.com/office/officeart/2005/8/layout/list1"/>
    <dgm:cxn modelId="{3892904E-7EAC-4EF9-8216-BD1D8F95C587}" srcId="{C9B455CB-B38F-428C-A2B3-0DE3D55CAC27}" destId="{70CAF8E4-C8AB-4CF1-BC58-C9EE4AE8361D}" srcOrd="0" destOrd="0" parTransId="{BE20AAE1-30A0-4D8A-A578-E30FCEE452AF}" sibTransId="{9298EF1A-FAA0-4EE5-A077-F9E49685CA34}"/>
    <dgm:cxn modelId="{70960273-3293-49FC-AB0E-46C3618D1560}" type="presOf" srcId="{67542736-4C03-433B-A51E-6C3DCF020CDB}" destId="{C908797C-AC65-4F20-BB26-C07B518F2D39}" srcOrd="0" destOrd="2" presId="urn:microsoft.com/office/officeart/2005/8/layout/list1"/>
    <dgm:cxn modelId="{9C3AFD9A-AE98-479B-954E-4D81C505119D}" type="presOf" srcId="{70CAF8E4-C8AB-4CF1-BC58-C9EE4AE8361D}" destId="{C908797C-AC65-4F20-BB26-C07B518F2D39}" srcOrd="0" destOrd="1" presId="urn:microsoft.com/office/officeart/2005/8/layout/list1"/>
    <dgm:cxn modelId="{32A638A9-E2FB-4F08-B3BE-A5FA11BEB99B}" srcId="{C9B455CB-B38F-428C-A2B3-0DE3D55CAC27}" destId="{311C05AA-5D9D-4C49-97BD-D6EBD4DA4BF9}" srcOrd="2" destOrd="0" parTransId="{15AD9ECB-5760-4B59-A241-4A4DE62DCD52}" sibTransId="{9CB01ED2-5A5F-4DEF-BC16-346A15741F5E}"/>
    <dgm:cxn modelId="{8B773CC1-4F0A-472D-8ECE-4D869FF40DEF}" srcId="{88B37EF3-F818-4D82-8862-E9EA39051353}" destId="{C9B455CB-B38F-428C-A2B3-0DE3D55CAC27}" srcOrd="0" destOrd="0" parTransId="{292DAD39-4830-4EE8-BD1C-E09C6BA9E1E4}" sibTransId="{882E8CB0-57A1-46F7-BFFC-71BF5B9787EE}"/>
    <dgm:cxn modelId="{E5829CCA-D83A-49B6-8A64-438C9BC7B06B}" srcId="{5AF06370-49D6-402F-8018-9DE55D3690BD}" destId="{88B37EF3-F818-4D82-8862-E9EA39051353}" srcOrd="0" destOrd="0" parTransId="{9E1009DD-938D-4984-ABB5-74815A7FBA68}" sibTransId="{A1AC91DA-22A2-4FC0-A8E4-FBF9AA5963DD}"/>
    <dgm:cxn modelId="{ABFE21CB-FD09-433A-BCD8-3DE723033EF6}" type="presOf" srcId="{311C05AA-5D9D-4C49-97BD-D6EBD4DA4BF9}" destId="{C908797C-AC65-4F20-BB26-C07B518F2D39}" srcOrd="0" destOrd="3" presId="urn:microsoft.com/office/officeart/2005/8/layout/list1"/>
    <dgm:cxn modelId="{8F1ED8D9-923E-48EF-8E6F-F517F494D21B}" type="presOf" srcId="{88B37EF3-F818-4D82-8862-E9EA39051353}" destId="{61E40F7C-6FE2-4D22-8021-9700693D3122}" srcOrd="0" destOrd="0" presId="urn:microsoft.com/office/officeart/2005/8/layout/list1"/>
    <dgm:cxn modelId="{9F7811F0-E93A-4CF8-B7AF-A6BC863DF4FF}" srcId="{C9B455CB-B38F-428C-A2B3-0DE3D55CAC27}" destId="{67542736-4C03-433B-A51E-6C3DCF020CDB}" srcOrd="1" destOrd="0" parTransId="{D69B39AB-8652-46A9-9363-03F9CD576E50}" sibTransId="{80DE72BB-EF97-49D2-8042-037EFAD46A64}"/>
    <dgm:cxn modelId="{0B69F7F8-5026-4457-9AE5-6FDC4D5919F0}" type="presOf" srcId="{C9B455CB-B38F-428C-A2B3-0DE3D55CAC27}" destId="{C908797C-AC65-4F20-BB26-C07B518F2D39}" srcOrd="0" destOrd="0" presId="urn:microsoft.com/office/officeart/2005/8/layout/list1"/>
    <dgm:cxn modelId="{1D577C01-7711-4B26-8A09-7B0DAC2C7A46}" type="presParOf" srcId="{D544CDBB-8FC3-43A7-A2EC-12AE73FA062A}" destId="{BA7357DB-BD55-40C6-8504-C990321897E8}" srcOrd="0" destOrd="0" presId="urn:microsoft.com/office/officeart/2005/8/layout/list1"/>
    <dgm:cxn modelId="{77F023A0-E176-4036-BCDD-EACD2F13BD34}" type="presParOf" srcId="{BA7357DB-BD55-40C6-8504-C990321897E8}" destId="{61E40F7C-6FE2-4D22-8021-9700693D3122}" srcOrd="0" destOrd="0" presId="urn:microsoft.com/office/officeart/2005/8/layout/list1"/>
    <dgm:cxn modelId="{52D4065A-6418-4043-A8DD-0D85FAFD4227}" type="presParOf" srcId="{BA7357DB-BD55-40C6-8504-C990321897E8}" destId="{5BAAF3D5-B603-4292-91A8-180E5C5ED7F5}" srcOrd="1" destOrd="0" presId="urn:microsoft.com/office/officeart/2005/8/layout/list1"/>
    <dgm:cxn modelId="{266F0846-715B-45F0-88C6-C20C682FE617}" type="presParOf" srcId="{D544CDBB-8FC3-43A7-A2EC-12AE73FA062A}" destId="{78BC7EEF-0648-4976-A9D1-FFA30A110797}" srcOrd="1" destOrd="0" presId="urn:microsoft.com/office/officeart/2005/8/layout/list1"/>
    <dgm:cxn modelId="{80587763-0E89-4343-936D-17BE08D8FA83}" type="presParOf" srcId="{D544CDBB-8FC3-43A7-A2EC-12AE73FA062A}" destId="{C908797C-AC65-4F20-BB26-C07B518F2D3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F06370-49D6-402F-8018-9DE55D3690B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BE"/>
        </a:p>
      </dgm:t>
    </dgm:pt>
    <dgm:pt modelId="{88B37EF3-F818-4D82-8862-E9EA39051353}">
      <dgm:prSet phldrT="[Text]" custT="1"/>
      <dgm:spPr/>
      <dgm:t>
        <a:bodyPr/>
        <a:lstStyle/>
        <a:p>
          <a:r>
            <a:rPr lang="en-GB" sz="2100" dirty="0"/>
            <a:t>Custom solvers</a:t>
          </a:r>
          <a:endParaRPr lang="en-BE" sz="2100" dirty="0"/>
        </a:p>
      </dgm:t>
    </dgm:pt>
    <dgm:pt modelId="{9E1009DD-938D-4984-ABB5-74815A7FBA68}" type="parTrans" cxnId="{E5829CCA-D83A-49B6-8A64-438C9BC7B06B}">
      <dgm:prSet/>
      <dgm:spPr/>
      <dgm:t>
        <a:bodyPr/>
        <a:lstStyle/>
        <a:p>
          <a:endParaRPr lang="en-BE" sz="2100"/>
        </a:p>
      </dgm:t>
    </dgm:pt>
    <dgm:pt modelId="{A1AC91DA-22A2-4FC0-A8E4-FBF9AA5963DD}" type="sibTrans" cxnId="{E5829CCA-D83A-49B6-8A64-438C9BC7B06B}">
      <dgm:prSet/>
      <dgm:spPr/>
      <dgm:t>
        <a:bodyPr/>
        <a:lstStyle/>
        <a:p>
          <a:endParaRPr lang="en-BE" sz="2100"/>
        </a:p>
      </dgm:t>
    </dgm:pt>
    <dgm:pt modelId="{C9B455CB-B38F-428C-A2B3-0DE3D55CAC27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BE">
              <a:noFill/>
            </a:rPr>
            <a:t> </a:t>
          </a:r>
        </a:p>
      </dgm:t>
    </dgm:pt>
    <dgm:pt modelId="{292DAD39-4830-4EE8-BD1C-E09C6BA9E1E4}" type="parTrans" cxnId="{8B773CC1-4F0A-472D-8ECE-4D869FF40DEF}">
      <dgm:prSet/>
      <dgm:spPr/>
      <dgm:t>
        <a:bodyPr/>
        <a:lstStyle/>
        <a:p>
          <a:endParaRPr lang="en-BE"/>
        </a:p>
      </dgm:t>
    </dgm:pt>
    <dgm:pt modelId="{882E8CB0-57A1-46F7-BFFC-71BF5B9787EE}" type="sibTrans" cxnId="{8B773CC1-4F0A-472D-8ECE-4D869FF40DEF}">
      <dgm:prSet/>
      <dgm:spPr/>
      <dgm:t>
        <a:bodyPr/>
        <a:lstStyle/>
        <a:p>
          <a:endParaRPr lang="en-BE"/>
        </a:p>
      </dgm:t>
    </dgm:pt>
    <dgm:pt modelId="{70CAF8E4-C8AB-4CF1-BC58-C9EE4AE8361D}">
      <dgm:prSet/>
      <dgm:spPr/>
      <dgm:t>
        <a:bodyPr/>
        <a:lstStyle/>
        <a:p>
          <a:r>
            <a:rPr lang="en-BE">
              <a:noFill/>
            </a:rPr>
            <a:t> </a:t>
          </a:r>
        </a:p>
      </dgm:t>
    </dgm:pt>
    <dgm:pt modelId="{BE20AAE1-30A0-4D8A-A578-E30FCEE452AF}" type="parTrans" cxnId="{3892904E-7EAC-4EF9-8216-BD1D8F95C587}">
      <dgm:prSet/>
      <dgm:spPr/>
      <dgm:t>
        <a:bodyPr/>
        <a:lstStyle/>
        <a:p>
          <a:endParaRPr lang="en-BE"/>
        </a:p>
      </dgm:t>
    </dgm:pt>
    <dgm:pt modelId="{9298EF1A-FAA0-4EE5-A077-F9E49685CA34}" type="sibTrans" cxnId="{3892904E-7EAC-4EF9-8216-BD1D8F95C587}">
      <dgm:prSet/>
      <dgm:spPr/>
      <dgm:t>
        <a:bodyPr/>
        <a:lstStyle/>
        <a:p>
          <a:endParaRPr lang="en-BE"/>
        </a:p>
      </dgm:t>
    </dgm:pt>
    <dgm:pt modelId="{67542736-4C03-433B-A51E-6C3DCF020CDB}">
      <dgm:prSet/>
      <dgm:spPr/>
      <dgm:t>
        <a:bodyPr/>
        <a:lstStyle/>
        <a:p>
          <a:r>
            <a:rPr lang="en-BE">
              <a:noFill/>
            </a:rPr>
            <a:t> </a:t>
          </a:r>
        </a:p>
      </dgm:t>
    </dgm:pt>
    <dgm:pt modelId="{D69B39AB-8652-46A9-9363-03F9CD576E50}" type="parTrans" cxnId="{9F7811F0-E93A-4CF8-B7AF-A6BC863DF4FF}">
      <dgm:prSet/>
      <dgm:spPr/>
      <dgm:t>
        <a:bodyPr/>
        <a:lstStyle/>
        <a:p>
          <a:endParaRPr lang="en-BE"/>
        </a:p>
      </dgm:t>
    </dgm:pt>
    <dgm:pt modelId="{80DE72BB-EF97-49D2-8042-037EFAD46A64}" type="sibTrans" cxnId="{9F7811F0-E93A-4CF8-B7AF-A6BC863DF4FF}">
      <dgm:prSet/>
      <dgm:spPr/>
      <dgm:t>
        <a:bodyPr/>
        <a:lstStyle/>
        <a:p>
          <a:endParaRPr lang="en-BE"/>
        </a:p>
      </dgm:t>
    </dgm:pt>
    <dgm:pt modelId="{311C05AA-5D9D-4C49-97BD-D6EBD4DA4BF9}">
      <dgm:prSet/>
      <dgm:spPr/>
      <dgm:t>
        <a:bodyPr/>
        <a:lstStyle/>
        <a:p>
          <a:r>
            <a:rPr lang="en-BE">
              <a:noFill/>
            </a:rPr>
            <a:t> </a:t>
          </a:r>
        </a:p>
      </dgm:t>
    </dgm:pt>
    <dgm:pt modelId="{15AD9ECB-5760-4B59-A241-4A4DE62DCD52}" type="parTrans" cxnId="{32A638A9-E2FB-4F08-B3BE-A5FA11BEB99B}">
      <dgm:prSet/>
      <dgm:spPr/>
      <dgm:t>
        <a:bodyPr/>
        <a:lstStyle/>
        <a:p>
          <a:endParaRPr lang="en-BE"/>
        </a:p>
      </dgm:t>
    </dgm:pt>
    <dgm:pt modelId="{9CB01ED2-5A5F-4DEF-BC16-346A15741F5E}" type="sibTrans" cxnId="{32A638A9-E2FB-4F08-B3BE-A5FA11BEB99B}">
      <dgm:prSet/>
      <dgm:spPr/>
      <dgm:t>
        <a:bodyPr/>
        <a:lstStyle/>
        <a:p>
          <a:endParaRPr lang="en-BE"/>
        </a:p>
      </dgm:t>
    </dgm:pt>
    <dgm:pt modelId="{D544CDBB-8FC3-43A7-A2EC-12AE73FA062A}" type="pres">
      <dgm:prSet presAssocID="{5AF06370-49D6-402F-8018-9DE55D3690BD}" presName="linear" presStyleCnt="0">
        <dgm:presLayoutVars>
          <dgm:dir/>
          <dgm:animLvl val="lvl"/>
          <dgm:resizeHandles val="exact"/>
        </dgm:presLayoutVars>
      </dgm:prSet>
      <dgm:spPr/>
    </dgm:pt>
    <dgm:pt modelId="{BA7357DB-BD55-40C6-8504-C990321897E8}" type="pres">
      <dgm:prSet presAssocID="{88B37EF3-F818-4D82-8862-E9EA39051353}" presName="parentLin" presStyleCnt="0"/>
      <dgm:spPr/>
    </dgm:pt>
    <dgm:pt modelId="{61E40F7C-6FE2-4D22-8021-9700693D3122}" type="pres">
      <dgm:prSet presAssocID="{88B37EF3-F818-4D82-8862-E9EA39051353}" presName="parentLeftMargin" presStyleLbl="node1" presStyleIdx="0" presStyleCnt="1"/>
      <dgm:spPr/>
    </dgm:pt>
    <dgm:pt modelId="{5BAAF3D5-B603-4292-91A8-180E5C5ED7F5}" type="pres">
      <dgm:prSet presAssocID="{88B37EF3-F818-4D82-8862-E9EA3905135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8BC7EEF-0648-4976-A9D1-FFA30A110797}" type="pres">
      <dgm:prSet presAssocID="{88B37EF3-F818-4D82-8862-E9EA39051353}" presName="negativeSpace" presStyleCnt="0"/>
      <dgm:spPr/>
    </dgm:pt>
    <dgm:pt modelId="{C908797C-AC65-4F20-BB26-C07B518F2D39}" type="pres">
      <dgm:prSet presAssocID="{88B37EF3-F818-4D82-8862-E9EA3905135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0FEF305-5208-4615-B2D4-0253C793548B}" type="presOf" srcId="{5AF06370-49D6-402F-8018-9DE55D3690BD}" destId="{D544CDBB-8FC3-43A7-A2EC-12AE73FA062A}" srcOrd="0" destOrd="0" presId="urn:microsoft.com/office/officeart/2005/8/layout/list1"/>
    <dgm:cxn modelId="{290B6D2E-2784-4BE9-A6C8-CE5C4ED485D2}" type="presOf" srcId="{88B37EF3-F818-4D82-8862-E9EA39051353}" destId="{5BAAF3D5-B603-4292-91A8-180E5C5ED7F5}" srcOrd="1" destOrd="0" presId="urn:microsoft.com/office/officeart/2005/8/layout/list1"/>
    <dgm:cxn modelId="{3892904E-7EAC-4EF9-8216-BD1D8F95C587}" srcId="{C9B455CB-B38F-428C-A2B3-0DE3D55CAC27}" destId="{70CAF8E4-C8AB-4CF1-BC58-C9EE4AE8361D}" srcOrd="0" destOrd="0" parTransId="{BE20AAE1-30A0-4D8A-A578-E30FCEE452AF}" sibTransId="{9298EF1A-FAA0-4EE5-A077-F9E49685CA34}"/>
    <dgm:cxn modelId="{70960273-3293-49FC-AB0E-46C3618D1560}" type="presOf" srcId="{67542736-4C03-433B-A51E-6C3DCF020CDB}" destId="{C908797C-AC65-4F20-BB26-C07B518F2D39}" srcOrd="0" destOrd="2" presId="urn:microsoft.com/office/officeart/2005/8/layout/list1"/>
    <dgm:cxn modelId="{9C3AFD9A-AE98-479B-954E-4D81C505119D}" type="presOf" srcId="{70CAF8E4-C8AB-4CF1-BC58-C9EE4AE8361D}" destId="{C908797C-AC65-4F20-BB26-C07B518F2D39}" srcOrd="0" destOrd="1" presId="urn:microsoft.com/office/officeart/2005/8/layout/list1"/>
    <dgm:cxn modelId="{32A638A9-E2FB-4F08-B3BE-A5FA11BEB99B}" srcId="{C9B455CB-B38F-428C-A2B3-0DE3D55CAC27}" destId="{311C05AA-5D9D-4C49-97BD-D6EBD4DA4BF9}" srcOrd="2" destOrd="0" parTransId="{15AD9ECB-5760-4B59-A241-4A4DE62DCD52}" sibTransId="{9CB01ED2-5A5F-4DEF-BC16-346A15741F5E}"/>
    <dgm:cxn modelId="{8B773CC1-4F0A-472D-8ECE-4D869FF40DEF}" srcId="{88B37EF3-F818-4D82-8862-E9EA39051353}" destId="{C9B455CB-B38F-428C-A2B3-0DE3D55CAC27}" srcOrd="0" destOrd="0" parTransId="{292DAD39-4830-4EE8-BD1C-E09C6BA9E1E4}" sibTransId="{882E8CB0-57A1-46F7-BFFC-71BF5B9787EE}"/>
    <dgm:cxn modelId="{E5829CCA-D83A-49B6-8A64-438C9BC7B06B}" srcId="{5AF06370-49D6-402F-8018-9DE55D3690BD}" destId="{88B37EF3-F818-4D82-8862-E9EA39051353}" srcOrd="0" destOrd="0" parTransId="{9E1009DD-938D-4984-ABB5-74815A7FBA68}" sibTransId="{A1AC91DA-22A2-4FC0-A8E4-FBF9AA5963DD}"/>
    <dgm:cxn modelId="{ABFE21CB-FD09-433A-BCD8-3DE723033EF6}" type="presOf" srcId="{311C05AA-5D9D-4C49-97BD-D6EBD4DA4BF9}" destId="{C908797C-AC65-4F20-BB26-C07B518F2D39}" srcOrd="0" destOrd="3" presId="urn:microsoft.com/office/officeart/2005/8/layout/list1"/>
    <dgm:cxn modelId="{8F1ED8D9-923E-48EF-8E6F-F517F494D21B}" type="presOf" srcId="{88B37EF3-F818-4D82-8862-E9EA39051353}" destId="{61E40F7C-6FE2-4D22-8021-9700693D3122}" srcOrd="0" destOrd="0" presId="urn:microsoft.com/office/officeart/2005/8/layout/list1"/>
    <dgm:cxn modelId="{9F7811F0-E93A-4CF8-B7AF-A6BC863DF4FF}" srcId="{C9B455CB-B38F-428C-A2B3-0DE3D55CAC27}" destId="{67542736-4C03-433B-A51E-6C3DCF020CDB}" srcOrd="1" destOrd="0" parTransId="{D69B39AB-8652-46A9-9363-03F9CD576E50}" sibTransId="{80DE72BB-EF97-49D2-8042-037EFAD46A64}"/>
    <dgm:cxn modelId="{0B69F7F8-5026-4457-9AE5-6FDC4D5919F0}" type="presOf" srcId="{C9B455CB-B38F-428C-A2B3-0DE3D55CAC27}" destId="{C908797C-AC65-4F20-BB26-C07B518F2D39}" srcOrd="0" destOrd="0" presId="urn:microsoft.com/office/officeart/2005/8/layout/list1"/>
    <dgm:cxn modelId="{1D577C01-7711-4B26-8A09-7B0DAC2C7A46}" type="presParOf" srcId="{D544CDBB-8FC3-43A7-A2EC-12AE73FA062A}" destId="{BA7357DB-BD55-40C6-8504-C990321897E8}" srcOrd="0" destOrd="0" presId="urn:microsoft.com/office/officeart/2005/8/layout/list1"/>
    <dgm:cxn modelId="{77F023A0-E176-4036-BCDD-EACD2F13BD34}" type="presParOf" srcId="{BA7357DB-BD55-40C6-8504-C990321897E8}" destId="{61E40F7C-6FE2-4D22-8021-9700693D3122}" srcOrd="0" destOrd="0" presId="urn:microsoft.com/office/officeart/2005/8/layout/list1"/>
    <dgm:cxn modelId="{52D4065A-6418-4043-A8DD-0D85FAFD4227}" type="presParOf" srcId="{BA7357DB-BD55-40C6-8504-C990321897E8}" destId="{5BAAF3D5-B603-4292-91A8-180E5C5ED7F5}" srcOrd="1" destOrd="0" presId="urn:microsoft.com/office/officeart/2005/8/layout/list1"/>
    <dgm:cxn modelId="{266F0846-715B-45F0-88C6-C20C682FE617}" type="presParOf" srcId="{D544CDBB-8FC3-43A7-A2EC-12AE73FA062A}" destId="{78BC7EEF-0648-4976-A9D1-FFA30A110797}" srcOrd="1" destOrd="0" presId="urn:microsoft.com/office/officeart/2005/8/layout/list1"/>
    <dgm:cxn modelId="{80587763-0E89-4343-936D-17BE08D8FA83}" type="presParOf" srcId="{D544CDBB-8FC3-43A7-A2EC-12AE73FA062A}" destId="{C908797C-AC65-4F20-BB26-C07B518F2D3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FB576-C310-4B81-A1BD-BAF0C103A7C4}">
      <dsp:nvSpPr>
        <dsp:cNvPr id="0" name=""/>
        <dsp:cNvSpPr/>
      </dsp:nvSpPr>
      <dsp:spPr>
        <a:xfrm>
          <a:off x="3527516" y="1256960"/>
          <a:ext cx="498918" cy="1452372"/>
        </a:xfrm>
        <a:custGeom>
          <a:avLst/>
          <a:gdLst/>
          <a:ahLst/>
          <a:cxnLst/>
          <a:rect l="0" t="0" r="0" b="0"/>
          <a:pathLst>
            <a:path>
              <a:moveTo>
                <a:pt x="0" y="1452372"/>
              </a:moveTo>
              <a:lnTo>
                <a:pt x="249459" y="1452372"/>
              </a:lnTo>
              <a:lnTo>
                <a:pt x="249459" y="0"/>
              </a:lnTo>
              <a:lnTo>
                <a:pt x="49891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BE" sz="500" kern="1200"/>
        </a:p>
      </dsp:txBody>
      <dsp:txXfrm>
        <a:off x="3738583" y="1944755"/>
        <a:ext cx="76783" cy="76783"/>
      </dsp:txXfrm>
    </dsp:sp>
    <dsp:sp modelId="{99BBDEF2-8C53-406E-BD3B-D4205A508D14}">
      <dsp:nvSpPr>
        <dsp:cNvPr id="0" name=""/>
        <dsp:cNvSpPr/>
      </dsp:nvSpPr>
      <dsp:spPr>
        <a:xfrm>
          <a:off x="3527516" y="2709333"/>
          <a:ext cx="490048" cy="1400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024" y="0"/>
              </a:lnTo>
              <a:lnTo>
                <a:pt x="245024" y="1400671"/>
              </a:lnTo>
              <a:lnTo>
                <a:pt x="490048" y="140067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BE" sz="500" kern="1200"/>
        </a:p>
      </dsp:txBody>
      <dsp:txXfrm>
        <a:off x="3735442" y="3372571"/>
        <a:ext cx="74196" cy="74196"/>
      </dsp:txXfrm>
    </dsp:sp>
    <dsp:sp modelId="{C4F755F4-EAD1-408F-B502-E492C34063EC}">
      <dsp:nvSpPr>
        <dsp:cNvPr id="0" name=""/>
        <dsp:cNvSpPr/>
      </dsp:nvSpPr>
      <dsp:spPr>
        <a:xfrm>
          <a:off x="3527516" y="2709333"/>
          <a:ext cx="490048" cy="466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024" y="0"/>
              </a:lnTo>
              <a:lnTo>
                <a:pt x="245024" y="466890"/>
              </a:lnTo>
              <a:lnTo>
                <a:pt x="490048" y="46689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BE" sz="500" kern="1200"/>
        </a:p>
      </dsp:txBody>
      <dsp:txXfrm>
        <a:off x="3755619" y="2925857"/>
        <a:ext cx="33842" cy="33842"/>
      </dsp:txXfrm>
    </dsp:sp>
    <dsp:sp modelId="{D73F90A6-EEA6-43A8-B3EA-21B14A2DA415}">
      <dsp:nvSpPr>
        <dsp:cNvPr id="0" name=""/>
        <dsp:cNvSpPr/>
      </dsp:nvSpPr>
      <dsp:spPr>
        <a:xfrm>
          <a:off x="3527516" y="2242443"/>
          <a:ext cx="490048" cy="466890"/>
        </a:xfrm>
        <a:custGeom>
          <a:avLst/>
          <a:gdLst/>
          <a:ahLst/>
          <a:cxnLst/>
          <a:rect l="0" t="0" r="0" b="0"/>
          <a:pathLst>
            <a:path>
              <a:moveTo>
                <a:pt x="0" y="466890"/>
              </a:moveTo>
              <a:lnTo>
                <a:pt x="245024" y="466890"/>
              </a:lnTo>
              <a:lnTo>
                <a:pt x="245024" y="0"/>
              </a:lnTo>
              <a:lnTo>
                <a:pt x="49004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BE" sz="500" kern="1200"/>
        </a:p>
      </dsp:txBody>
      <dsp:txXfrm>
        <a:off x="3755619" y="2458966"/>
        <a:ext cx="33842" cy="33842"/>
      </dsp:txXfrm>
    </dsp:sp>
    <dsp:sp modelId="{54D8F8B1-AF2C-4682-9F9A-8AE5FF4FB4A7}">
      <dsp:nvSpPr>
        <dsp:cNvPr id="0" name=""/>
        <dsp:cNvSpPr/>
      </dsp:nvSpPr>
      <dsp:spPr>
        <a:xfrm>
          <a:off x="3527516" y="2709333"/>
          <a:ext cx="490048" cy="2335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024" y="0"/>
              </a:lnTo>
              <a:lnTo>
                <a:pt x="245024" y="2335821"/>
              </a:lnTo>
              <a:lnTo>
                <a:pt x="490048" y="233582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BE" sz="900" kern="1200"/>
        </a:p>
      </dsp:txBody>
      <dsp:txXfrm>
        <a:off x="3712874" y="3817577"/>
        <a:ext cx="119333" cy="119333"/>
      </dsp:txXfrm>
    </dsp:sp>
    <dsp:sp modelId="{A016AFEC-4E26-4551-B5E5-81C90A8F6ADF}">
      <dsp:nvSpPr>
        <dsp:cNvPr id="0" name=""/>
        <dsp:cNvSpPr/>
      </dsp:nvSpPr>
      <dsp:spPr>
        <a:xfrm>
          <a:off x="3527516" y="374881"/>
          <a:ext cx="490048" cy="2334451"/>
        </a:xfrm>
        <a:custGeom>
          <a:avLst/>
          <a:gdLst/>
          <a:ahLst/>
          <a:cxnLst/>
          <a:rect l="0" t="0" r="0" b="0"/>
          <a:pathLst>
            <a:path>
              <a:moveTo>
                <a:pt x="0" y="2334451"/>
              </a:moveTo>
              <a:lnTo>
                <a:pt x="245024" y="2334451"/>
              </a:lnTo>
              <a:lnTo>
                <a:pt x="245024" y="0"/>
              </a:lnTo>
              <a:lnTo>
                <a:pt x="49004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BE" sz="900" kern="1200"/>
        </a:p>
      </dsp:txBody>
      <dsp:txXfrm>
        <a:off x="3712907" y="1482474"/>
        <a:ext cx="119266" cy="119266"/>
      </dsp:txXfrm>
    </dsp:sp>
    <dsp:sp modelId="{A540B712-967D-4E31-AA37-DACFB3CB2FB7}">
      <dsp:nvSpPr>
        <dsp:cNvPr id="0" name=""/>
        <dsp:cNvSpPr/>
      </dsp:nvSpPr>
      <dsp:spPr>
        <a:xfrm rot="16200000">
          <a:off x="2343268" y="1775672"/>
          <a:ext cx="501174" cy="1867322"/>
        </a:xfrm>
        <a:prstGeom prst="cub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BE" sz="6300" kern="1200" dirty="0"/>
        </a:p>
      </dsp:txBody>
      <dsp:txXfrm>
        <a:off x="2468562" y="1900966"/>
        <a:ext cx="375881" cy="1742028"/>
      </dsp:txXfrm>
    </dsp:sp>
    <dsp:sp modelId="{1A00D80A-E1F1-4521-82CE-F692883DB5D8}">
      <dsp:nvSpPr>
        <dsp:cNvPr id="0" name=""/>
        <dsp:cNvSpPr/>
      </dsp:nvSpPr>
      <dsp:spPr>
        <a:xfrm>
          <a:off x="4017564" y="1369"/>
          <a:ext cx="2450240" cy="7470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Version Space Learning</a:t>
          </a:r>
        </a:p>
      </dsp:txBody>
      <dsp:txXfrm>
        <a:off x="4017564" y="1369"/>
        <a:ext cx="2450240" cy="747024"/>
      </dsp:txXfrm>
    </dsp:sp>
    <dsp:sp modelId="{3C2D1D6C-F03F-411A-81AF-A4F717719238}">
      <dsp:nvSpPr>
        <dsp:cNvPr id="0" name=""/>
        <dsp:cNvSpPr/>
      </dsp:nvSpPr>
      <dsp:spPr>
        <a:xfrm>
          <a:off x="4017564" y="4671642"/>
          <a:ext cx="2450240" cy="747024"/>
        </a:xfrm>
        <a:prstGeom prst="rect">
          <a:avLst/>
        </a:prstGeom>
        <a:solidFill>
          <a:srgbClr val="BE85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Other</a:t>
          </a:r>
          <a:endParaRPr lang="en-BE" sz="2700" kern="1200" dirty="0"/>
        </a:p>
      </dsp:txBody>
      <dsp:txXfrm>
        <a:off x="4017564" y="4671642"/>
        <a:ext cx="2450240" cy="747024"/>
      </dsp:txXfrm>
    </dsp:sp>
    <dsp:sp modelId="{552264C2-B850-4F24-9EC0-B4C87766EBE6}">
      <dsp:nvSpPr>
        <dsp:cNvPr id="0" name=""/>
        <dsp:cNvSpPr/>
      </dsp:nvSpPr>
      <dsp:spPr>
        <a:xfrm>
          <a:off x="4017564" y="1868930"/>
          <a:ext cx="2450240" cy="747024"/>
        </a:xfrm>
        <a:prstGeom prst="rect">
          <a:avLst/>
        </a:prstGeom>
        <a:solidFill>
          <a:srgbClr val="779F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Data Mining</a:t>
          </a:r>
          <a:endParaRPr lang="en-BE" sz="2700" kern="1200" dirty="0"/>
        </a:p>
      </dsp:txBody>
      <dsp:txXfrm>
        <a:off x="4017564" y="1868930"/>
        <a:ext cx="2450240" cy="747024"/>
      </dsp:txXfrm>
    </dsp:sp>
    <dsp:sp modelId="{36D534B7-A8B5-4C68-826D-8704C0B2D70A}">
      <dsp:nvSpPr>
        <dsp:cNvPr id="0" name=""/>
        <dsp:cNvSpPr/>
      </dsp:nvSpPr>
      <dsp:spPr>
        <a:xfrm>
          <a:off x="4017564" y="2802711"/>
          <a:ext cx="2450240" cy="747024"/>
        </a:xfrm>
        <a:prstGeom prst="rect">
          <a:avLst/>
        </a:prstGeom>
        <a:solidFill>
          <a:srgbClr val="7BAC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Training Classifiers</a:t>
          </a:r>
          <a:endParaRPr lang="en-BE" sz="2700" kern="1200" dirty="0"/>
        </a:p>
      </dsp:txBody>
      <dsp:txXfrm>
        <a:off x="4017564" y="2802711"/>
        <a:ext cx="2450240" cy="747024"/>
      </dsp:txXfrm>
    </dsp:sp>
    <dsp:sp modelId="{755A2166-5777-4A20-BD01-3B5C0847C64E}">
      <dsp:nvSpPr>
        <dsp:cNvPr id="0" name=""/>
        <dsp:cNvSpPr/>
      </dsp:nvSpPr>
      <dsp:spPr>
        <a:xfrm>
          <a:off x="4017564" y="3736492"/>
          <a:ext cx="2450240" cy="747024"/>
        </a:xfrm>
        <a:prstGeom prst="rect">
          <a:avLst/>
        </a:prstGeom>
        <a:solidFill>
          <a:srgbClr val="6D71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Statistical Approaches</a:t>
          </a:r>
          <a:endParaRPr lang="en-BE" sz="2700" kern="1200" dirty="0"/>
        </a:p>
      </dsp:txBody>
      <dsp:txXfrm>
        <a:off x="4017564" y="3736492"/>
        <a:ext cx="2450240" cy="747024"/>
      </dsp:txXfrm>
    </dsp:sp>
    <dsp:sp modelId="{6D66C730-8855-4B46-8EA9-46EE0D342FA7}">
      <dsp:nvSpPr>
        <dsp:cNvPr id="0" name=""/>
        <dsp:cNvSpPr/>
      </dsp:nvSpPr>
      <dsp:spPr>
        <a:xfrm>
          <a:off x="4026434" y="883448"/>
          <a:ext cx="2450240" cy="747024"/>
        </a:xfrm>
        <a:prstGeom prst="rect">
          <a:avLst/>
        </a:prstGeom>
        <a:solidFill>
          <a:srgbClr val="8D637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Generate and Aggregate</a:t>
          </a:r>
          <a:endParaRPr lang="en-BE" sz="2700" kern="1200" dirty="0"/>
        </a:p>
      </dsp:txBody>
      <dsp:txXfrm>
        <a:off x="4026434" y="883448"/>
        <a:ext cx="2450240" cy="7470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8797C-AC65-4F20-BB26-C07B518F2D39}">
      <dsp:nvSpPr>
        <dsp:cNvPr id="0" name=""/>
        <dsp:cNvSpPr/>
      </dsp:nvSpPr>
      <dsp:spPr>
        <a:xfrm>
          <a:off x="0" y="266217"/>
          <a:ext cx="6640957" cy="157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412" tIns="208280" rIns="51541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100" kern="1200" dirty="0"/>
            <a:t>Accept user feedback after negative answers, </a:t>
          </a:r>
          <a:endParaRPr lang="en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100" kern="1200" dirty="0"/>
            <a:t>fine-tuned LLMs process the feedback</a:t>
          </a:r>
          <a:endParaRPr lang="en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100" kern="1200" dirty="0"/>
            <a:t>No candidate constraints</a:t>
          </a:r>
          <a:endParaRPr lang="en-BE" sz="2100" kern="1200" dirty="0"/>
        </a:p>
      </dsp:txBody>
      <dsp:txXfrm>
        <a:off x="0" y="266217"/>
        <a:ext cx="6640957" cy="1575000"/>
      </dsp:txXfrm>
    </dsp:sp>
    <dsp:sp modelId="{5BAAF3D5-B603-4292-91A8-180E5C5ED7F5}">
      <dsp:nvSpPr>
        <dsp:cNvPr id="0" name=""/>
        <dsp:cNvSpPr/>
      </dsp:nvSpPr>
      <dsp:spPr>
        <a:xfrm>
          <a:off x="331723" y="6974"/>
          <a:ext cx="5761832" cy="3998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709" tIns="0" rIns="17570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Exploiting LLMs to process user feedback</a:t>
          </a:r>
          <a:endParaRPr lang="en-BE" sz="2100" kern="1200" dirty="0"/>
        </a:p>
      </dsp:txBody>
      <dsp:txXfrm>
        <a:off x="351243" y="26494"/>
        <a:ext cx="5722792" cy="36082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0FAFB-26AF-4EBA-99D7-3DB2F489E74E}">
      <dsp:nvSpPr>
        <dsp:cNvPr id="0" name=""/>
        <dsp:cNvSpPr/>
      </dsp:nvSpPr>
      <dsp:spPr>
        <a:xfrm>
          <a:off x="0" y="451459"/>
          <a:ext cx="8782118" cy="1658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590" tIns="562356" rIns="68159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Char char="•"/>
          </a:pPr>
          <a:r>
            <a:rPr lang="en-GB" sz="2200" kern="1200" dirty="0"/>
            <a:t>Similar framework, </a:t>
          </a:r>
          <a:endParaRPr lang="en-BE" sz="2200" kern="1200" baseline="-250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Char char="•"/>
          </a:pPr>
          <a:r>
            <a:rPr lang="en-GB" sz="2200" kern="1200" dirty="0"/>
            <a:t>using preference queries instead, asking if a solution is better than another. </a:t>
          </a:r>
          <a:endParaRPr lang="en-BE" sz="2200" kern="1200" baseline="-25000" dirty="0"/>
        </a:p>
      </dsp:txBody>
      <dsp:txXfrm>
        <a:off x="0" y="451459"/>
        <a:ext cx="8782118" cy="1658474"/>
      </dsp:txXfrm>
    </dsp:sp>
    <dsp:sp modelId="{A6BC58F2-38D1-4A7D-A8F6-6816A0A033FD}">
      <dsp:nvSpPr>
        <dsp:cNvPr id="0" name=""/>
        <dsp:cNvSpPr/>
      </dsp:nvSpPr>
      <dsp:spPr>
        <a:xfrm>
          <a:off x="439105" y="52939"/>
          <a:ext cx="6147482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2360" tIns="0" rIns="23236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920"/>
            <a:buFont typeface="Arial" panose="020B0604020202020204" pitchFamily="34" charset="0"/>
            <a:buNone/>
          </a:pPr>
          <a:r>
            <a:rPr lang="en-GB" sz="2100" kern="1200" dirty="0"/>
            <a:t>Learning Max-CSPs</a:t>
          </a:r>
          <a:endParaRPr lang="en-BE" sz="2100" kern="1200" dirty="0"/>
        </a:p>
      </dsp:txBody>
      <dsp:txXfrm>
        <a:off x="478013" y="91847"/>
        <a:ext cx="6069666" cy="719224"/>
      </dsp:txXfrm>
    </dsp:sp>
    <dsp:sp modelId="{F4157E5A-446E-4F5B-965E-A4DC62EDD904}">
      <dsp:nvSpPr>
        <dsp:cNvPr id="0" name=""/>
        <dsp:cNvSpPr/>
      </dsp:nvSpPr>
      <dsp:spPr>
        <a:xfrm>
          <a:off x="0" y="2654254"/>
          <a:ext cx="8782118" cy="1318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590" tIns="562356" rIns="68159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Similar framework to </a:t>
          </a:r>
          <a:r>
            <a:rPr lang="en-GB" sz="2100" kern="1200" dirty="0" err="1"/>
            <a:t>ConAcq</a:t>
          </a:r>
          <a:r>
            <a:rPr lang="en-GB" sz="2100" kern="1200" dirty="0"/>
            <a:t> (no partial queries)</a:t>
          </a:r>
          <a:endParaRPr lang="en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exploits </a:t>
          </a:r>
          <a:r>
            <a:rPr lang="en-GB" sz="2100" kern="1200" dirty="0" err="1"/>
            <a:t>MSSes</a:t>
          </a:r>
          <a:r>
            <a:rPr lang="en-GB" sz="2100" kern="1200" dirty="0"/>
            <a:t>, </a:t>
          </a:r>
          <a:endParaRPr lang="en-BE" sz="2100" kern="1200" dirty="0"/>
        </a:p>
      </dsp:txBody>
      <dsp:txXfrm>
        <a:off x="0" y="2654254"/>
        <a:ext cx="8782118" cy="1318275"/>
      </dsp:txXfrm>
    </dsp:sp>
    <dsp:sp modelId="{31FB44AB-1236-4262-A68D-13F70FCAA7BB}">
      <dsp:nvSpPr>
        <dsp:cNvPr id="0" name=""/>
        <dsp:cNvSpPr/>
      </dsp:nvSpPr>
      <dsp:spPr>
        <a:xfrm>
          <a:off x="439105" y="2255734"/>
          <a:ext cx="6147482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2360" tIns="0" rIns="23236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Acquisition of disjunctive constraints</a:t>
          </a:r>
          <a:endParaRPr lang="en-BE" sz="2100" kern="1200" dirty="0"/>
        </a:p>
      </dsp:txBody>
      <dsp:txXfrm>
        <a:off x="478013" y="2294642"/>
        <a:ext cx="6069666" cy="719224"/>
      </dsp:txXfrm>
    </dsp:sp>
    <dsp:sp modelId="{839373CB-DFAE-4D6A-9C0B-64B8151F566C}">
      <dsp:nvSpPr>
        <dsp:cNvPr id="0" name=""/>
        <dsp:cNvSpPr/>
      </dsp:nvSpPr>
      <dsp:spPr>
        <a:xfrm>
          <a:off x="0" y="4516849"/>
          <a:ext cx="8782118" cy="1318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590" tIns="562356" rIns="68159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Using qualitative queries</a:t>
          </a:r>
          <a:endParaRPr lang="en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Similar framework to </a:t>
          </a:r>
          <a:r>
            <a:rPr lang="en-GB" sz="2100" kern="1200" dirty="0" err="1"/>
            <a:t>ConAcq</a:t>
          </a:r>
          <a:r>
            <a:rPr lang="en-GB" sz="2100" kern="1200" dirty="0"/>
            <a:t> (no partial queries)</a:t>
          </a:r>
          <a:endParaRPr lang="en-BE" sz="2100" kern="1200" dirty="0"/>
        </a:p>
      </dsp:txBody>
      <dsp:txXfrm>
        <a:off x="0" y="4516849"/>
        <a:ext cx="8782118" cy="1318275"/>
      </dsp:txXfrm>
    </dsp:sp>
    <dsp:sp modelId="{D2BA0C60-2B3F-4E47-9658-F2FF7C4981CD}">
      <dsp:nvSpPr>
        <dsp:cNvPr id="0" name=""/>
        <dsp:cNvSpPr/>
      </dsp:nvSpPr>
      <dsp:spPr>
        <a:xfrm>
          <a:off x="439105" y="4118329"/>
          <a:ext cx="6147482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2360" tIns="0" rIns="23236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Acquisition of Qualitative constraints</a:t>
          </a:r>
          <a:endParaRPr lang="en-BE" sz="2100" kern="1200" dirty="0"/>
        </a:p>
      </dsp:txBody>
      <dsp:txXfrm>
        <a:off x="478013" y="4157237"/>
        <a:ext cx="6069666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0FAFB-26AF-4EBA-99D7-3DB2F489E74E}">
      <dsp:nvSpPr>
        <dsp:cNvPr id="0" name=""/>
        <dsp:cNvSpPr/>
      </dsp:nvSpPr>
      <dsp:spPr>
        <a:xfrm>
          <a:off x="0" y="322617"/>
          <a:ext cx="7915484" cy="8680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395732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Char char="•"/>
          </a:pPr>
          <a:r>
            <a:rPr lang="en-GB" sz="2100" b="0" kern="1200" dirty="0"/>
            <a:t>Generate “informative” examples</a:t>
          </a:r>
          <a:endParaRPr lang="en-BE" sz="2100" kern="1200" baseline="-25000" dirty="0"/>
        </a:p>
      </dsp:txBody>
      <dsp:txXfrm>
        <a:off x="0" y="322617"/>
        <a:ext cx="7915484" cy="868034"/>
      </dsp:txXfrm>
    </dsp:sp>
    <dsp:sp modelId="{A6BC58F2-38D1-4A7D-A8F6-6816A0A033FD}">
      <dsp:nvSpPr>
        <dsp:cNvPr id="0" name=""/>
        <dsp:cNvSpPr/>
      </dsp:nvSpPr>
      <dsp:spPr>
        <a:xfrm>
          <a:off x="395774" y="42177"/>
          <a:ext cx="5540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920"/>
            <a:buFont typeface="Arial" panose="020B0604020202020204" pitchFamily="34" charset="0"/>
            <a:buNone/>
          </a:pPr>
          <a:r>
            <a:rPr lang="en-GB" sz="2100" kern="1200" dirty="0"/>
            <a:t>Informative query</a:t>
          </a:r>
          <a:endParaRPr lang="en-BE" sz="2100" kern="1200" dirty="0"/>
        </a:p>
      </dsp:txBody>
      <dsp:txXfrm>
        <a:off x="423154" y="69557"/>
        <a:ext cx="5486078" cy="506120"/>
      </dsp:txXfrm>
    </dsp:sp>
    <dsp:sp modelId="{C908797C-AC65-4F20-BB26-C07B518F2D39}">
      <dsp:nvSpPr>
        <dsp:cNvPr id="0" name=""/>
        <dsp:cNvSpPr/>
      </dsp:nvSpPr>
      <dsp:spPr>
        <a:xfrm>
          <a:off x="0" y="1468403"/>
          <a:ext cx="7915484" cy="8441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395732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100" b="0" kern="1200" dirty="0"/>
            <a:t>Get the maximum amount of information</a:t>
          </a:r>
          <a:endParaRPr lang="en-BE" sz="2100" b="0" kern="1200" dirty="0"/>
        </a:p>
      </dsp:txBody>
      <dsp:txXfrm>
        <a:off x="0" y="1468403"/>
        <a:ext cx="7915484" cy="844128"/>
      </dsp:txXfrm>
    </dsp:sp>
    <dsp:sp modelId="{5BAAF3D5-B603-4292-91A8-180E5C5ED7F5}">
      <dsp:nvSpPr>
        <dsp:cNvPr id="0" name=""/>
        <dsp:cNvSpPr/>
      </dsp:nvSpPr>
      <dsp:spPr>
        <a:xfrm>
          <a:off x="395774" y="1293252"/>
          <a:ext cx="5540838" cy="4555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Quality of query</a:t>
          </a:r>
          <a:endParaRPr lang="en-BE" sz="2100" kern="1200" dirty="0"/>
        </a:p>
      </dsp:txBody>
      <dsp:txXfrm>
        <a:off x="418014" y="1315492"/>
        <a:ext cx="5496358" cy="411111"/>
      </dsp:txXfrm>
    </dsp:sp>
    <dsp:sp modelId="{F4157E5A-446E-4F5B-965E-A4DC62EDD904}">
      <dsp:nvSpPr>
        <dsp:cNvPr id="0" name=""/>
        <dsp:cNvSpPr/>
      </dsp:nvSpPr>
      <dsp:spPr>
        <a:xfrm>
          <a:off x="0" y="2695572"/>
          <a:ext cx="79154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395732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BE" sz="2100" kern="1200" dirty="0"/>
        </a:p>
      </dsp:txBody>
      <dsp:txXfrm>
        <a:off x="0" y="2695572"/>
        <a:ext cx="7915484" cy="478800"/>
      </dsp:txXfrm>
    </dsp:sp>
    <dsp:sp modelId="{31FB44AB-1236-4262-A68D-13F70FCAA7BB}">
      <dsp:nvSpPr>
        <dsp:cNvPr id="0" name=""/>
        <dsp:cNvSpPr/>
      </dsp:nvSpPr>
      <dsp:spPr>
        <a:xfrm>
          <a:off x="395774" y="2415132"/>
          <a:ext cx="5540838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Convergence</a:t>
          </a:r>
          <a:endParaRPr lang="en-BE" sz="2100" kern="1200" dirty="0"/>
        </a:p>
      </dsp:txBody>
      <dsp:txXfrm>
        <a:off x="423154" y="2442512"/>
        <a:ext cx="5486078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0FAFB-26AF-4EBA-99D7-3DB2F489E74E}">
      <dsp:nvSpPr>
        <dsp:cNvPr id="0" name=""/>
        <dsp:cNvSpPr/>
      </dsp:nvSpPr>
      <dsp:spPr>
        <a:xfrm>
          <a:off x="0" y="283218"/>
          <a:ext cx="7915484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395732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Char char="•"/>
          </a:pPr>
          <a:r>
            <a:rPr lang="en-GB" sz="2100" kern="1200" dirty="0"/>
            <a:t>Not violating any learned constraint in C</a:t>
          </a:r>
          <a:r>
            <a:rPr lang="en-GB" sz="2100" kern="1200" baseline="-25000" dirty="0"/>
            <a:t>L</a:t>
          </a:r>
          <a:endParaRPr lang="en-BE" sz="2100" kern="1200" baseline="-250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Violating at least one constraint from </a:t>
          </a:r>
          <a:r>
            <a:rPr lang="en-GB" sz="2100" i="1" kern="1200" dirty="0"/>
            <a:t>B</a:t>
          </a:r>
        </a:p>
        <a:p>
          <a:pPr marL="57150" lvl="1" indent="-57150" algn="l" defTabSz="133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B" sz="300" i="1" kern="1200" dirty="0"/>
        </a:p>
      </dsp:txBody>
      <dsp:txXfrm>
        <a:off x="0" y="283218"/>
        <a:ext cx="7915484" cy="1256850"/>
      </dsp:txXfrm>
    </dsp:sp>
    <dsp:sp modelId="{A6BC58F2-38D1-4A7D-A8F6-6816A0A033FD}">
      <dsp:nvSpPr>
        <dsp:cNvPr id="0" name=""/>
        <dsp:cNvSpPr/>
      </dsp:nvSpPr>
      <dsp:spPr>
        <a:xfrm>
          <a:off x="395774" y="2778"/>
          <a:ext cx="5540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920"/>
            <a:buFont typeface="Arial" panose="020B0604020202020204" pitchFamily="34" charset="0"/>
            <a:buNone/>
          </a:pPr>
          <a:r>
            <a:rPr lang="en-GB" sz="2100" kern="1200" dirty="0"/>
            <a:t>Find an Informative</a:t>
          </a:r>
          <a:r>
            <a:rPr lang="el-GR" sz="2100" kern="1200" dirty="0"/>
            <a:t> (</a:t>
          </a:r>
          <a:r>
            <a:rPr lang="en-GB" sz="2100" kern="1200" dirty="0"/>
            <a:t>“irredundant”) query</a:t>
          </a:r>
          <a:endParaRPr lang="en-BE" sz="2100" kern="1200" dirty="0"/>
        </a:p>
      </dsp:txBody>
      <dsp:txXfrm>
        <a:off x="423154" y="30158"/>
        <a:ext cx="5486078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0FAFB-26AF-4EBA-99D7-3DB2F489E74E}">
      <dsp:nvSpPr>
        <dsp:cNvPr id="0" name=""/>
        <dsp:cNvSpPr/>
      </dsp:nvSpPr>
      <dsp:spPr>
        <a:xfrm>
          <a:off x="0" y="358435"/>
          <a:ext cx="791548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479044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Char char="•"/>
          </a:pPr>
          <a:endParaRPr lang="en-BE" sz="2100" kern="1200" baseline="-25000" dirty="0"/>
        </a:p>
      </dsp:txBody>
      <dsp:txXfrm>
        <a:off x="0" y="358435"/>
        <a:ext cx="7915484" cy="579600"/>
      </dsp:txXfrm>
    </dsp:sp>
    <dsp:sp modelId="{A6BC58F2-38D1-4A7D-A8F6-6816A0A033FD}">
      <dsp:nvSpPr>
        <dsp:cNvPr id="0" name=""/>
        <dsp:cNvSpPr/>
      </dsp:nvSpPr>
      <dsp:spPr>
        <a:xfrm>
          <a:off x="395774" y="18955"/>
          <a:ext cx="5540838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920"/>
            <a:buFont typeface="Arial" panose="020B0604020202020204" pitchFamily="34" charset="0"/>
            <a:buNone/>
          </a:pPr>
          <a:r>
            <a:rPr lang="en-GB" sz="2100" kern="1200" dirty="0"/>
            <a:t>Informative query</a:t>
          </a:r>
          <a:endParaRPr lang="en-BE" sz="2100" kern="1200" dirty="0"/>
        </a:p>
      </dsp:txBody>
      <dsp:txXfrm>
        <a:off x="428918" y="52099"/>
        <a:ext cx="5474550" cy="612672"/>
      </dsp:txXfrm>
    </dsp:sp>
    <dsp:sp modelId="{C908797C-AC65-4F20-BB26-C07B518F2D39}">
      <dsp:nvSpPr>
        <dsp:cNvPr id="0" name=""/>
        <dsp:cNvSpPr/>
      </dsp:nvSpPr>
      <dsp:spPr>
        <a:xfrm>
          <a:off x="0" y="1401715"/>
          <a:ext cx="7915484" cy="905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479044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100" b="0" kern="1200" dirty="0"/>
            <a:t>Get the maximum amount of information</a:t>
          </a:r>
          <a:endParaRPr lang="en-BE" sz="2100" kern="1200" dirty="0"/>
        </a:p>
      </dsp:txBody>
      <dsp:txXfrm>
        <a:off x="0" y="1401715"/>
        <a:ext cx="7915484" cy="905625"/>
      </dsp:txXfrm>
    </dsp:sp>
    <dsp:sp modelId="{5BAAF3D5-B603-4292-91A8-180E5C5ED7F5}">
      <dsp:nvSpPr>
        <dsp:cNvPr id="0" name=""/>
        <dsp:cNvSpPr/>
      </dsp:nvSpPr>
      <dsp:spPr>
        <a:xfrm>
          <a:off x="395774" y="1062235"/>
          <a:ext cx="5540838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Quality of query</a:t>
          </a:r>
          <a:endParaRPr lang="en-BE" sz="2100" kern="1200" dirty="0"/>
        </a:p>
      </dsp:txBody>
      <dsp:txXfrm>
        <a:off x="428918" y="1095379"/>
        <a:ext cx="5474550" cy="612672"/>
      </dsp:txXfrm>
    </dsp:sp>
    <dsp:sp modelId="{F4157E5A-446E-4F5B-965E-A4DC62EDD904}">
      <dsp:nvSpPr>
        <dsp:cNvPr id="0" name=""/>
        <dsp:cNvSpPr/>
      </dsp:nvSpPr>
      <dsp:spPr>
        <a:xfrm>
          <a:off x="0" y="2771020"/>
          <a:ext cx="791548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479044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BE" sz="2100" kern="1200" dirty="0"/>
        </a:p>
      </dsp:txBody>
      <dsp:txXfrm>
        <a:off x="0" y="2771020"/>
        <a:ext cx="7915484" cy="579600"/>
      </dsp:txXfrm>
    </dsp:sp>
    <dsp:sp modelId="{31FB44AB-1236-4262-A68D-13F70FCAA7BB}">
      <dsp:nvSpPr>
        <dsp:cNvPr id="0" name=""/>
        <dsp:cNvSpPr/>
      </dsp:nvSpPr>
      <dsp:spPr>
        <a:xfrm>
          <a:off x="395774" y="2431540"/>
          <a:ext cx="5540838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Convergence</a:t>
          </a:r>
          <a:endParaRPr lang="en-BE" sz="2100" kern="1200" dirty="0"/>
        </a:p>
      </dsp:txBody>
      <dsp:txXfrm>
        <a:off x="428918" y="2464684"/>
        <a:ext cx="5474550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8797C-AC65-4F20-BB26-C07B518F2D39}">
      <dsp:nvSpPr>
        <dsp:cNvPr id="0" name=""/>
        <dsp:cNvSpPr/>
      </dsp:nvSpPr>
      <dsp:spPr>
        <a:xfrm>
          <a:off x="0" y="349945"/>
          <a:ext cx="7915484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395732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100" i="1" kern="1200" dirty="0"/>
            <a:t>Better</a:t>
          </a:r>
          <a:r>
            <a:rPr lang="en-GB" sz="2100" kern="1200" dirty="0"/>
            <a:t> generated examples lead to faster convergence</a:t>
          </a:r>
          <a:endParaRPr lang="en-BE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100" kern="1200" dirty="0"/>
            <a:t>More information per query -&gt; less queries needed</a:t>
          </a:r>
          <a:endParaRPr lang="en-BE" sz="2100" kern="1200" dirty="0"/>
        </a:p>
      </dsp:txBody>
      <dsp:txXfrm>
        <a:off x="0" y="349945"/>
        <a:ext cx="7915484" cy="1167075"/>
      </dsp:txXfrm>
    </dsp:sp>
    <dsp:sp modelId="{5BAAF3D5-B603-4292-91A8-180E5C5ED7F5}">
      <dsp:nvSpPr>
        <dsp:cNvPr id="0" name=""/>
        <dsp:cNvSpPr/>
      </dsp:nvSpPr>
      <dsp:spPr>
        <a:xfrm>
          <a:off x="162702" y="0"/>
          <a:ext cx="5535427" cy="630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Quality of query</a:t>
          </a:r>
          <a:endParaRPr lang="en-BE" sz="2100" kern="1200" dirty="0"/>
        </a:p>
      </dsp:txBody>
      <dsp:txXfrm>
        <a:off x="193469" y="30767"/>
        <a:ext cx="5473893" cy="5687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0FAFB-26AF-4EBA-99D7-3DB2F489E74E}">
      <dsp:nvSpPr>
        <dsp:cNvPr id="0" name=""/>
        <dsp:cNvSpPr/>
      </dsp:nvSpPr>
      <dsp:spPr>
        <a:xfrm>
          <a:off x="0" y="292397"/>
          <a:ext cx="79154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374904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Char char="•"/>
          </a:pPr>
          <a:endParaRPr lang="en-BE" sz="2100" kern="1200" baseline="-25000" dirty="0"/>
        </a:p>
      </dsp:txBody>
      <dsp:txXfrm>
        <a:off x="0" y="292397"/>
        <a:ext cx="7915484" cy="453600"/>
      </dsp:txXfrm>
    </dsp:sp>
    <dsp:sp modelId="{A6BC58F2-38D1-4A7D-A8F6-6816A0A033FD}">
      <dsp:nvSpPr>
        <dsp:cNvPr id="0" name=""/>
        <dsp:cNvSpPr/>
      </dsp:nvSpPr>
      <dsp:spPr>
        <a:xfrm>
          <a:off x="395774" y="26717"/>
          <a:ext cx="554083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920"/>
            <a:buFont typeface="Arial" panose="020B0604020202020204" pitchFamily="34" charset="0"/>
            <a:buNone/>
          </a:pPr>
          <a:r>
            <a:rPr lang="en-GB" sz="2100" kern="1200" dirty="0"/>
            <a:t>Informative query</a:t>
          </a:r>
          <a:endParaRPr lang="en-BE" sz="2100" kern="1200" dirty="0"/>
        </a:p>
      </dsp:txBody>
      <dsp:txXfrm>
        <a:off x="421713" y="52656"/>
        <a:ext cx="5488960" cy="479482"/>
      </dsp:txXfrm>
    </dsp:sp>
    <dsp:sp modelId="{C908797C-AC65-4F20-BB26-C07B518F2D39}">
      <dsp:nvSpPr>
        <dsp:cNvPr id="0" name=""/>
        <dsp:cNvSpPr/>
      </dsp:nvSpPr>
      <dsp:spPr>
        <a:xfrm>
          <a:off x="0" y="1108878"/>
          <a:ext cx="79154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374904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endParaRPr lang="en-BE" sz="2100" kern="1200" dirty="0"/>
        </a:p>
      </dsp:txBody>
      <dsp:txXfrm>
        <a:off x="0" y="1108878"/>
        <a:ext cx="7915484" cy="453600"/>
      </dsp:txXfrm>
    </dsp:sp>
    <dsp:sp modelId="{5BAAF3D5-B603-4292-91A8-180E5C5ED7F5}">
      <dsp:nvSpPr>
        <dsp:cNvPr id="0" name=""/>
        <dsp:cNvSpPr/>
      </dsp:nvSpPr>
      <dsp:spPr>
        <a:xfrm>
          <a:off x="395774" y="843198"/>
          <a:ext cx="554083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Quality of query</a:t>
          </a:r>
          <a:endParaRPr lang="en-BE" sz="2100" kern="1200" dirty="0"/>
        </a:p>
      </dsp:txBody>
      <dsp:txXfrm>
        <a:off x="421713" y="869137"/>
        <a:ext cx="5488960" cy="479482"/>
      </dsp:txXfrm>
    </dsp:sp>
    <dsp:sp modelId="{F4157E5A-446E-4F5B-965E-A4DC62EDD904}">
      <dsp:nvSpPr>
        <dsp:cNvPr id="0" name=""/>
        <dsp:cNvSpPr/>
      </dsp:nvSpPr>
      <dsp:spPr>
        <a:xfrm>
          <a:off x="0" y="1925358"/>
          <a:ext cx="7915484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374904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When no informative query exists</a:t>
          </a:r>
          <a:endParaRPr lang="en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Premature converge: if query generation failed but not proven UNSAT</a:t>
          </a:r>
          <a:endParaRPr lang="en-BE" sz="2100" kern="1200" dirty="0"/>
        </a:p>
      </dsp:txBody>
      <dsp:txXfrm>
        <a:off x="0" y="1925358"/>
        <a:ext cx="7915484" cy="1417500"/>
      </dsp:txXfrm>
    </dsp:sp>
    <dsp:sp modelId="{31FB44AB-1236-4262-A68D-13F70FCAA7BB}">
      <dsp:nvSpPr>
        <dsp:cNvPr id="0" name=""/>
        <dsp:cNvSpPr/>
      </dsp:nvSpPr>
      <dsp:spPr>
        <a:xfrm>
          <a:off x="395774" y="1659678"/>
          <a:ext cx="5540838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Convergence</a:t>
          </a:r>
          <a:endParaRPr lang="en-BE" sz="2100" kern="1200" dirty="0"/>
        </a:p>
      </dsp:txBody>
      <dsp:txXfrm>
        <a:off x="421713" y="1685617"/>
        <a:ext cx="5488960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0FAFB-26AF-4EBA-99D7-3DB2F489E74E}">
      <dsp:nvSpPr>
        <dsp:cNvPr id="0" name=""/>
        <dsp:cNvSpPr/>
      </dsp:nvSpPr>
      <dsp:spPr>
        <a:xfrm>
          <a:off x="0" y="49212"/>
          <a:ext cx="6549216" cy="10270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292" tIns="374904" rIns="5082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Char char="•"/>
          </a:pPr>
          <a:endParaRPr lang="en-B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Char char="•"/>
          </a:pPr>
          <a:r>
            <a:rPr lang="en-GB" sz="1800" kern="1200" dirty="0"/>
            <a:t>Finding an informative query is not always easy…</a:t>
          </a:r>
          <a:endParaRPr lang="en-BE" sz="1800" kern="1200" dirty="0"/>
        </a:p>
      </dsp:txBody>
      <dsp:txXfrm>
        <a:off x="0" y="49212"/>
        <a:ext cx="6549216" cy="1027034"/>
      </dsp:txXfrm>
    </dsp:sp>
    <dsp:sp modelId="{A6BC58F2-38D1-4A7D-A8F6-6816A0A033FD}">
      <dsp:nvSpPr>
        <dsp:cNvPr id="0" name=""/>
        <dsp:cNvSpPr/>
      </dsp:nvSpPr>
      <dsp:spPr>
        <a:xfrm>
          <a:off x="275570" y="0"/>
          <a:ext cx="4579974" cy="5338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3281" tIns="0" rIns="17328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920"/>
            <a:buFont typeface="Arial" panose="020B0604020202020204" pitchFamily="34" charset="0"/>
            <a:buNone/>
          </a:pPr>
          <a:r>
            <a:rPr lang="en-GB" sz="2100" kern="1200" dirty="0"/>
            <a:t>Finding an Irredundant query</a:t>
          </a:r>
          <a:endParaRPr lang="en-BE" sz="2100" kern="1200" dirty="0"/>
        </a:p>
      </dsp:txBody>
      <dsp:txXfrm>
        <a:off x="301632" y="26062"/>
        <a:ext cx="4527850" cy="4817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8797C-AC65-4F20-BB26-C07B518F2D39}">
      <dsp:nvSpPr>
        <dsp:cNvPr id="0" name=""/>
        <dsp:cNvSpPr/>
      </dsp:nvSpPr>
      <dsp:spPr>
        <a:xfrm>
          <a:off x="0" y="459540"/>
          <a:ext cx="8766469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375" tIns="479044" rIns="68037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300" b="1" kern="1200" dirty="0"/>
            <a:t>Custom solvers </a:t>
          </a:r>
          <a:r>
            <a:rPr lang="en-GB" sz="2300" kern="1200" dirty="0"/>
            <a:t>were often employed to deal with this</a:t>
          </a:r>
          <a:endParaRPr lang="en-BE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300" kern="1200" dirty="0"/>
            <a:t>Looking for</a:t>
          </a:r>
          <a14:m xmlns:a14="http://schemas.microsoft.com/office/drawing/2010/main">
            <m:oMath xmlns:m="http://schemas.openxmlformats.org/officeDocument/2006/math">
              <m:r>
                <a:rPr lang="en-GB" sz="2300" i="1" kern="1200" dirty="0" smtClean="0">
                  <a:latin typeface="Cambria Math" panose="02040503050406030204" pitchFamily="18" charset="0"/>
                </a:rPr>
                <m:t> </m:t>
              </m:r>
              <m:sSub>
                <m:sSubPr>
                  <m:ctrlPr>
                    <a:rPr lang="en-GB" sz="23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GB" sz="23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𝑒</m:t>
                  </m:r>
                </m:e>
                <m:sub>
                  <m:r>
                    <a:rPr lang="en-GB" sz="23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𝑌</m:t>
                  </m:r>
                </m:sub>
              </m:sSub>
              <m:r>
                <a:rPr lang="en-GB" sz="2300" b="0" i="1" kern="1200" smtClean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∈</m:t>
              </m:r>
              <m:r>
                <a:rPr lang="en-GB" sz="2300" b="0" i="1" kern="1200" smtClean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𝑠𝑜𝑙</m:t>
              </m:r>
              <m:r>
                <a:rPr lang="en-GB" sz="2300" b="0" i="1" kern="1200" smtClean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  <m:sSub>
                <m:sSubPr>
                  <m:ctrlPr>
                    <a:rPr lang="en-GB" sz="23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GB" sz="23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𝐶</m:t>
                  </m:r>
                </m:e>
                <m:sub>
                  <m:r>
                    <a:rPr lang="en-GB" sz="23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𝐿</m:t>
                  </m:r>
                </m:sub>
              </m:sSub>
              <m:r>
                <a:rPr lang="en-GB" sz="2300" b="0" i="1" kern="1200" smtClean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[</m:t>
              </m:r>
              <m:r>
                <a:rPr lang="en-GB" sz="2300" b="0" i="1" kern="1200" smtClean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𝑌</m:t>
              </m:r>
              <m:r>
                <a:rPr lang="en-GB" sz="2300" b="0" i="1" kern="1200" smtClean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]∧</m:t>
              </m:r>
              <m:nary>
                <m:naryPr>
                  <m:chr m:val="⋁"/>
                  <m:supHide m:val="on"/>
                  <m:ctrlPr>
                    <a:rPr lang="en-GB" sz="23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7"/>
                    </m:rPr>
                    <a:rPr lang="en-GB" sz="23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𝑐</m:t>
                  </m:r>
                  <m:r>
                    <a:rPr lang="en-GB" sz="23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  <m:r>
                    <a:rPr lang="en-GB" sz="23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𝐵</m:t>
                  </m:r>
                  <m:r>
                    <a:rPr lang="en-GB" sz="23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[</m:t>
                  </m:r>
                  <m:r>
                    <a:rPr lang="en-GB" sz="23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𝑌</m:t>
                  </m:r>
                  <m:r>
                    <a:rPr lang="en-GB" sz="23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]</m:t>
                  </m:r>
                </m:sub>
                <m:sup/>
                <m:e>
                  <m:r>
                    <a:rPr lang="en-GB" sz="23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~</m:t>
                  </m:r>
                  <m:r>
                    <a:rPr lang="en-GB" sz="23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𝑐</m:t>
                  </m:r>
                </m:e>
              </m:nary>
              <m:r>
                <a:rPr lang="en-GB" sz="2300" b="0" i="1" kern="1200" smtClean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)</m:t>
              </m:r>
            </m:oMath>
          </a14:m>
          <a:endParaRPr lang="en-BE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300" kern="1200" dirty="0"/>
            <a:t>Custom branching – optional variables</a:t>
          </a:r>
          <a:endParaRPr lang="en-BE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300" kern="1200" dirty="0"/>
            <a:t>Arbitrary </a:t>
          </a:r>
          <a14:m xmlns:a14="http://schemas.microsoft.com/office/drawing/2010/main">
            <m:oMath xmlns:m="http://schemas.openxmlformats.org/officeDocument/2006/math">
              <m:r>
                <a:rPr lang="en-GB" sz="2300" b="0" i="1" kern="1200" smtClean="0">
                  <a:latin typeface="Cambria Math" panose="02040503050406030204" pitchFamily="18" charset="0"/>
                </a:rPr>
                <m:t>𝑌</m:t>
              </m:r>
              <m:r>
                <a:rPr lang="en-GB" sz="2300" b="0" i="1" kern="1200" smtClean="0">
                  <a:latin typeface="Cambria Math" panose="02040503050406030204" pitchFamily="18" charset="0"/>
                </a:rPr>
                <m:t> ⊆</m:t>
              </m:r>
              <m:r>
                <a:rPr lang="en-GB" sz="2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𝑋</m:t>
              </m:r>
            </m:oMath>
          </a14:m>
          <a:endParaRPr lang="en-BE" sz="2300" kern="1200" dirty="0"/>
        </a:p>
      </dsp:txBody>
      <dsp:txXfrm>
        <a:off x="0" y="459540"/>
        <a:ext cx="8766469" cy="2101050"/>
      </dsp:txXfrm>
    </dsp:sp>
    <dsp:sp modelId="{5BAAF3D5-B603-4292-91A8-180E5C5ED7F5}">
      <dsp:nvSpPr>
        <dsp:cNvPr id="0" name=""/>
        <dsp:cNvSpPr/>
      </dsp:nvSpPr>
      <dsp:spPr>
        <a:xfrm>
          <a:off x="438323" y="120060"/>
          <a:ext cx="6136528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946" tIns="0" rIns="23194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Custom solvers</a:t>
          </a:r>
          <a:endParaRPr lang="en-BE" sz="2100" kern="1200" dirty="0"/>
        </a:p>
      </dsp:txBody>
      <dsp:txXfrm>
        <a:off x="471467" y="153204"/>
        <a:ext cx="6070240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8797C-AC65-4F20-BB26-C07B518F2D39}">
      <dsp:nvSpPr>
        <dsp:cNvPr id="0" name=""/>
        <dsp:cNvSpPr/>
      </dsp:nvSpPr>
      <dsp:spPr>
        <a:xfrm>
          <a:off x="0" y="349945"/>
          <a:ext cx="7915484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395732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100" i="1" kern="1200" dirty="0"/>
            <a:t>Better</a:t>
          </a:r>
          <a:r>
            <a:rPr lang="en-GB" sz="2100" kern="1200" dirty="0"/>
            <a:t> generated examples lead to faster convergence</a:t>
          </a:r>
          <a:endParaRPr lang="en-BE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100" kern="1200" dirty="0"/>
            <a:t>More information per query -&gt; less queries needed</a:t>
          </a:r>
          <a:endParaRPr lang="en-BE" sz="2100" kern="1200" dirty="0"/>
        </a:p>
      </dsp:txBody>
      <dsp:txXfrm>
        <a:off x="0" y="349945"/>
        <a:ext cx="7915484" cy="1167075"/>
      </dsp:txXfrm>
    </dsp:sp>
    <dsp:sp modelId="{5BAAF3D5-B603-4292-91A8-180E5C5ED7F5}">
      <dsp:nvSpPr>
        <dsp:cNvPr id="0" name=""/>
        <dsp:cNvSpPr/>
      </dsp:nvSpPr>
      <dsp:spPr>
        <a:xfrm>
          <a:off x="162702" y="0"/>
          <a:ext cx="5535427" cy="630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Quality of query</a:t>
          </a:r>
          <a:endParaRPr lang="en-BE" sz="2100" kern="1200" dirty="0"/>
        </a:p>
      </dsp:txBody>
      <dsp:txXfrm>
        <a:off x="193469" y="30767"/>
        <a:ext cx="5473893" cy="568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0864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5205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3562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7726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8870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8847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7802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5076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360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0454b84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100454b84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0760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0418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6884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4803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9401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7424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6979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3766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5441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154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0454b84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100454b84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62214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8081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98361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91309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2984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4635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5109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795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9289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24952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958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0454b84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100454b84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20303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03593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27096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76268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8583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78971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87702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88923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95007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19031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70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75238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89751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49880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01210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70746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08344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50771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60006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79948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2558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65374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90644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8785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03206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33343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77395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5677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02801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175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992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451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083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A7A19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2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3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0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sldNum" idx="12"/>
          </p:nvPr>
        </p:nvSpPr>
        <p:spPr>
          <a:xfrm>
            <a:off x="11277600" y="6180138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43437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Google Shape;38;p3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11277600" y="6180137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3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3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jpg"/><Relationship Id="rId7" Type="http://schemas.microsoft.com/office/2007/relationships/hdphoto" Target="../media/hdphoto1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1.png"/><Relationship Id="rId7" Type="http://schemas.openxmlformats.org/officeDocument/2006/relationships/image" Target="../media/image26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4.jpg"/><Relationship Id="rId5" Type="http://schemas.openxmlformats.org/officeDocument/2006/relationships/image" Target="../media/image54.png"/><Relationship Id="rId10" Type="http://schemas.openxmlformats.org/officeDocument/2006/relationships/image" Target="../media/image56.png"/><Relationship Id="rId4" Type="http://schemas.openxmlformats.org/officeDocument/2006/relationships/image" Target="../media/image1.png"/><Relationship Id="rId9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270.png"/><Relationship Id="rId4" Type="http://schemas.openxmlformats.org/officeDocument/2006/relationships/diagramData" Target="../diagrams/data3.xml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620.png"/><Relationship Id="rId4" Type="http://schemas.openxmlformats.org/officeDocument/2006/relationships/diagramData" Target="../diagrams/data5.xml"/><Relationship Id="rId9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10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1.png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420.png"/><Relationship Id="rId10" Type="http://schemas.openxmlformats.org/officeDocument/2006/relationships/image" Target="../media/image460.png"/><Relationship Id="rId4" Type="http://schemas.openxmlformats.org/officeDocument/2006/relationships/image" Target="../media/image71.png"/><Relationship Id="rId9" Type="http://schemas.openxmlformats.org/officeDocument/2006/relationships/image" Target="../media/image4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1.png"/><Relationship Id="rId7" Type="http://schemas.openxmlformats.org/officeDocument/2006/relationships/image" Target="../media/image50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1.png"/><Relationship Id="rId5" Type="http://schemas.openxmlformats.org/officeDocument/2006/relationships/image" Target="../media/image480.png"/><Relationship Id="rId10" Type="http://schemas.openxmlformats.org/officeDocument/2006/relationships/image" Target="../media/image531.png"/><Relationship Id="rId4" Type="http://schemas.openxmlformats.org/officeDocument/2006/relationships/image" Target="../media/image470.png"/><Relationship Id="rId9" Type="http://schemas.openxmlformats.org/officeDocument/2006/relationships/image" Target="../media/image52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1.png"/><Relationship Id="rId7" Type="http://schemas.openxmlformats.org/officeDocument/2006/relationships/image" Target="../media/image7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.png"/><Relationship Id="rId5" Type="http://schemas.openxmlformats.org/officeDocument/2006/relationships/image" Target="../media/image710.png"/><Relationship Id="rId10" Type="http://schemas.openxmlformats.org/officeDocument/2006/relationships/image" Target="../media/image76.png"/><Relationship Id="rId4" Type="http://schemas.openxmlformats.org/officeDocument/2006/relationships/image" Target="../media/image700.png"/><Relationship Id="rId9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10.xml"/><Relationship Id="rId9" Type="http://schemas.openxmlformats.org/officeDocument/2006/relationships/image" Target="../media/image7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1.png"/><Relationship Id="rId4" Type="http://schemas.openxmlformats.org/officeDocument/2006/relationships/image" Target="../media/image5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721.png"/><Relationship Id="rId4" Type="http://schemas.openxmlformats.org/officeDocument/2006/relationships/image" Target="../media/image7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6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9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65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.png"/><Relationship Id="rId7" Type="http://schemas.openxmlformats.org/officeDocument/2006/relationships/image" Target="../media/image69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6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1.png"/></Relationships>
</file>

<file path=ppt/slides/_rels/slide6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11" Type="http://schemas.openxmlformats.org/officeDocument/2006/relationships/image" Target="../media/image87.png"/><Relationship Id="rId5" Type="http://schemas.openxmlformats.org/officeDocument/2006/relationships/diagramLayout" Target="../diagrams/layout10.xml"/><Relationship Id="rId10" Type="http://schemas.openxmlformats.org/officeDocument/2006/relationships/image" Target="../media/image9.png"/><Relationship Id="rId4" Type="http://schemas.openxmlformats.org/officeDocument/2006/relationships/diagramData" Target="../diagrams/data11.xml"/><Relationship Id="rId9" Type="http://schemas.openxmlformats.org/officeDocument/2006/relationships/image" Target="../media/image86.png"/></Relationships>
</file>

<file path=ppt/slides/_rels/slide6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3E3E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"/>
          <p:cNvSpPr/>
          <p:nvPr/>
        </p:nvSpPr>
        <p:spPr>
          <a:xfrm>
            <a:off x="0" y="-1406"/>
            <a:ext cx="12192000" cy="686081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3E3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8" name="Google Shape;268;p1"/>
          <p:cNvSpPr txBox="1">
            <a:spLocks noGrp="1"/>
          </p:cNvSpPr>
          <p:nvPr>
            <p:ph type="ctrTitle"/>
          </p:nvPr>
        </p:nvSpPr>
        <p:spPr>
          <a:xfrm>
            <a:off x="966374" y="1488830"/>
            <a:ext cx="10517100" cy="21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Schoolbook"/>
              <a:buNone/>
            </a:pPr>
            <a:r>
              <a:rPr lang="en-GB" sz="5500" i="1" dirty="0"/>
              <a:t>Constraint Acquisition </a:t>
            </a:r>
            <a:br>
              <a:rPr lang="en-GB" sz="5500" i="1" dirty="0"/>
            </a:br>
            <a:r>
              <a:rPr lang="en-GB" sz="5500" i="1" dirty="0"/>
              <a:t>– </a:t>
            </a:r>
            <a:br>
              <a:rPr lang="en-GB" sz="5500" i="1" dirty="0"/>
            </a:br>
            <a:r>
              <a:rPr lang="en-GB" sz="4500" i="1" dirty="0"/>
              <a:t>A Tutorial on Learning </a:t>
            </a:r>
            <a:br>
              <a:rPr lang="en-GB" sz="4500" i="1" dirty="0"/>
            </a:br>
            <a:r>
              <a:rPr lang="en-GB" sz="4500" i="1" dirty="0"/>
              <a:t>Constraint Models</a:t>
            </a:r>
          </a:p>
        </p:txBody>
      </p:sp>
      <p:sp>
        <p:nvSpPr>
          <p:cNvPr id="269" name="Google Shape;269;p1"/>
          <p:cNvSpPr/>
          <p:nvPr/>
        </p:nvSpPr>
        <p:spPr>
          <a:xfrm>
            <a:off x="0" y="4212709"/>
            <a:ext cx="12192000" cy="266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"/>
            </a:pPr>
            <a:endParaRPr sz="3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0" name="Google Shape;270;p1"/>
          <p:cNvSpPr txBox="1">
            <a:spLocks noGrp="1"/>
          </p:cNvSpPr>
          <p:nvPr>
            <p:ph type="subTitle" idx="1"/>
          </p:nvPr>
        </p:nvSpPr>
        <p:spPr>
          <a:xfrm>
            <a:off x="-2100" y="4802403"/>
            <a:ext cx="121548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3500"/>
            </a:pPr>
            <a:r>
              <a:rPr lang="en-US" sz="3300" b="1" dirty="0">
                <a:solidFill>
                  <a:schemeClr val="lt1"/>
                </a:solidFill>
              </a:rPr>
              <a:t>Dimos Tsouros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3500"/>
            </a:pPr>
            <a:r>
              <a:rPr lang="en-US" sz="2500" b="1" i="1" u="sng" dirty="0">
                <a:solidFill>
                  <a:schemeClr val="lt1"/>
                </a:solidFill>
              </a:rPr>
              <a:t>dimos.tsouros@kuleuven.be</a:t>
            </a:r>
            <a:endParaRPr sz="3300" dirty="0">
              <a:solidFill>
                <a:schemeClr val="lt1"/>
              </a:solidFill>
            </a:endParaRPr>
          </a:p>
        </p:txBody>
      </p:sp>
      <p:sp>
        <p:nvSpPr>
          <p:cNvPr id="274" name="Google Shape;274;p1"/>
          <p:cNvSpPr txBox="1"/>
          <p:nvPr/>
        </p:nvSpPr>
        <p:spPr>
          <a:xfrm>
            <a:off x="8794500" y="6170850"/>
            <a:ext cx="3358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/09/2024</a:t>
            </a:r>
            <a:endParaRPr sz="14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26" name="Picture 2" descr="Katholieke Universiteit Leuven - Wikipedia">
            <a:extLst>
              <a:ext uri="{FF2B5EF4-FFF2-40B4-BE49-F238E27FC236}">
                <a16:creationId xmlns:a16="http://schemas.microsoft.com/office/drawing/2014/main" id="{81FE2293-2D65-E7C2-D7D2-EBA342EEE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6AC3105-F601-36EC-3378-9B29B0E2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676" y="-23809"/>
            <a:ext cx="2168324" cy="153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8857660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Adapting Candidate Elimination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7" name="Picture 2" descr="Katholieke Universiteit Leuven - Wikipedia">
            <a:extLst>
              <a:ext uri="{FF2B5EF4-FFF2-40B4-BE49-F238E27FC236}">
                <a16:creationId xmlns:a16="http://schemas.microsoft.com/office/drawing/2014/main" id="{5D78C5B1-248D-7E07-153E-8CC8B3A4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AB8EA8-329F-A66A-69AC-ABF58D169599}"/>
              </a:ext>
            </a:extLst>
          </p:cNvPr>
          <p:cNvSpPr txBox="1"/>
          <p:nvPr/>
        </p:nvSpPr>
        <p:spPr>
          <a:xfrm>
            <a:off x="472440" y="3502284"/>
            <a:ext cx="3442334" cy="255454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B</a:t>
            </a:r>
            <a:r>
              <a:rPr lang="en-GB" sz="2000" dirty="0"/>
              <a:t>: set of (remaining) candidate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</a:t>
            </a:r>
            <a:r>
              <a:rPr lang="en-GB" sz="2000" b="1" baseline="-25000" dirty="0"/>
              <a:t>T</a:t>
            </a:r>
            <a:r>
              <a:rPr lang="en-GB" sz="2000" dirty="0"/>
              <a:t>: target set of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</a:t>
            </a:r>
            <a:r>
              <a:rPr lang="en-GB" sz="2000" b="1" baseline="-25000" dirty="0"/>
              <a:t>L</a:t>
            </a:r>
            <a:r>
              <a:rPr lang="en-GB" sz="2000" dirty="0"/>
              <a:t>: learned set of constraints</a:t>
            </a:r>
          </a:p>
        </p:txBody>
      </p:sp>
      <p:pic>
        <p:nvPicPr>
          <p:cNvPr id="8" name="Picture 7" descr="A screenshot of a screen&#10;&#10;Description automatically generated">
            <a:extLst>
              <a:ext uri="{FF2B5EF4-FFF2-40B4-BE49-F238E27FC236}">
                <a16:creationId xmlns:a16="http://schemas.microsoft.com/office/drawing/2014/main" id="{44331110-4512-CAD3-29FC-DD8EA31F8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000" y="1512000"/>
            <a:ext cx="4528822" cy="439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B853A-F863-F6E4-A5E7-CCA72F32A6E3}"/>
              </a:ext>
            </a:extLst>
          </p:cNvPr>
          <p:cNvSpPr txBox="1"/>
          <p:nvPr/>
        </p:nvSpPr>
        <p:spPr>
          <a:xfrm>
            <a:off x="233265" y="1511559"/>
            <a:ext cx="4229405" cy="116955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/>
              <a:t>During the learning process:</a:t>
            </a:r>
          </a:p>
          <a:p>
            <a:pPr marL="342900" lvl="5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Constraints are removed from </a:t>
            </a:r>
            <a:r>
              <a:rPr lang="en-GB" sz="2000" i="1" dirty="0"/>
              <a:t>B</a:t>
            </a:r>
          </a:p>
          <a:p>
            <a:pPr marL="342900" lvl="5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Constraints are added to </a:t>
            </a:r>
            <a:r>
              <a:rPr lang="en-GB" sz="2000" i="1" dirty="0"/>
              <a:t>C</a:t>
            </a:r>
            <a:r>
              <a:rPr lang="en-GB" sz="2000" i="1" baseline="-25000" dirty="0"/>
              <a:t>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FEB677-F520-3B1A-694A-386C5611136F}"/>
              </a:ext>
            </a:extLst>
          </p:cNvPr>
          <p:cNvCxnSpPr>
            <a:cxnSpLocks/>
          </p:cNvCxnSpPr>
          <p:nvPr/>
        </p:nvCxnSpPr>
        <p:spPr>
          <a:xfrm>
            <a:off x="4293704" y="2206487"/>
            <a:ext cx="705679" cy="2087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928A2C-6372-432C-8F69-DA7CDC350E08}"/>
              </a:ext>
            </a:extLst>
          </p:cNvPr>
          <p:cNvCxnSpPr>
            <a:cxnSpLocks/>
          </p:cNvCxnSpPr>
          <p:nvPr/>
        </p:nvCxnSpPr>
        <p:spPr>
          <a:xfrm>
            <a:off x="3657600" y="2862470"/>
            <a:ext cx="1292087" cy="24839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84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8857660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Adapting Candidate Elimination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7" name="Picture 2" descr="Katholieke Universiteit Leuven - Wikipedia">
            <a:extLst>
              <a:ext uri="{FF2B5EF4-FFF2-40B4-BE49-F238E27FC236}">
                <a16:creationId xmlns:a16="http://schemas.microsoft.com/office/drawing/2014/main" id="{5D78C5B1-248D-7E07-153E-8CC8B3A4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FA4F8A-4865-1952-47A9-561BE58AB062}"/>
              </a:ext>
            </a:extLst>
          </p:cNvPr>
          <p:cNvSpPr txBox="1"/>
          <p:nvPr/>
        </p:nvSpPr>
        <p:spPr>
          <a:xfrm>
            <a:off x="233265" y="1511559"/>
            <a:ext cx="3681509" cy="127727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800" dirty="0"/>
              <a:t>If C</a:t>
            </a:r>
            <a:r>
              <a:rPr lang="en-GB" sz="1800" baseline="-25000" dirty="0"/>
              <a:t>T</a:t>
            </a:r>
            <a:r>
              <a:rPr lang="en-GB" sz="1800" dirty="0"/>
              <a:t> is representable by B the CA system will eventually </a:t>
            </a:r>
            <a:r>
              <a:rPr lang="en-GB" sz="1800" b="1" i="1" dirty="0"/>
              <a:t>converge</a:t>
            </a:r>
            <a:r>
              <a:rPr lang="en-GB" sz="1800" dirty="0"/>
              <a:t> to a C</a:t>
            </a:r>
            <a:r>
              <a:rPr lang="en-GB" sz="1800" baseline="-25000" dirty="0"/>
              <a:t>L</a:t>
            </a:r>
            <a:r>
              <a:rPr lang="en-GB" sz="1800" dirty="0"/>
              <a:t> equivalent to C</a:t>
            </a:r>
            <a:r>
              <a:rPr lang="en-GB" sz="1800" baseline="-25000" dirty="0"/>
              <a:t>T</a:t>
            </a:r>
          </a:p>
          <a:p>
            <a:pPr>
              <a:spcAft>
                <a:spcPts val="600"/>
              </a:spcAft>
            </a:pPr>
            <a:endParaRPr lang="en-GB" sz="1800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6C8AD7-4D4A-CDAF-8652-91118B9BC254}"/>
              </a:ext>
            </a:extLst>
          </p:cNvPr>
          <p:cNvCxnSpPr>
            <a:cxnSpLocks/>
          </p:cNvCxnSpPr>
          <p:nvPr/>
        </p:nvCxnSpPr>
        <p:spPr>
          <a:xfrm>
            <a:off x="3180522" y="2365513"/>
            <a:ext cx="1779104" cy="2087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684CF30-2715-C142-CABE-84E4D72EA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000" y="1512000"/>
            <a:ext cx="4528822" cy="4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2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8857660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Adapting Candidate Elimination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7" name="Picture 2" descr="Katholieke Universiteit Leuven - Wikipedia">
            <a:extLst>
              <a:ext uri="{FF2B5EF4-FFF2-40B4-BE49-F238E27FC236}">
                <a16:creationId xmlns:a16="http://schemas.microsoft.com/office/drawing/2014/main" id="{5D78C5B1-248D-7E07-153E-8CC8B3A4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FA4F8A-4865-1952-47A9-561BE58AB062}"/>
              </a:ext>
            </a:extLst>
          </p:cNvPr>
          <p:cNvSpPr txBox="1"/>
          <p:nvPr/>
        </p:nvSpPr>
        <p:spPr>
          <a:xfrm>
            <a:off x="715720" y="1599607"/>
            <a:ext cx="5078587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Learning from </a:t>
            </a:r>
            <a:r>
              <a:rPr lang="en-GB" sz="1800" b="1" i="1" dirty="0"/>
              <a:t>positive </a:t>
            </a:r>
            <a:r>
              <a:rPr lang="en-GB" sz="1800" dirty="0"/>
              <a:t>examples (Solutions):</a:t>
            </a:r>
            <a:endParaRPr lang="en-GB" sz="1800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8F1A6-564B-7B9A-A38B-5CD8912264A0}"/>
              </a:ext>
            </a:extLst>
          </p:cNvPr>
          <p:cNvSpPr txBox="1"/>
          <p:nvPr/>
        </p:nvSpPr>
        <p:spPr>
          <a:xfrm>
            <a:off x="6255774" y="1599607"/>
            <a:ext cx="5612765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Learning from </a:t>
            </a:r>
            <a:r>
              <a:rPr lang="en-GB" sz="1800" b="1" i="1" dirty="0"/>
              <a:t>negative </a:t>
            </a:r>
            <a:r>
              <a:rPr lang="en-GB" sz="1800" dirty="0"/>
              <a:t>examples (Non-solutions):</a:t>
            </a:r>
            <a:endParaRPr lang="en-GB" sz="1800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C17C8-0BEB-8AA8-9DC1-174280BF02D9}"/>
              </a:ext>
            </a:extLst>
          </p:cNvPr>
          <p:cNvSpPr txBox="1"/>
          <p:nvPr/>
        </p:nvSpPr>
        <p:spPr>
          <a:xfrm>
            <a:off x="715721" y="2061272"/>
            <a:ext cx="61436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- Violated constraints cannot be part of the model</a:t>
            </a:r>
          </a:p>
          <a:p>
            <a:r>
              <a:rPr lang="en-GB" sz="1600" dirty="0"/>
              <a:t>- Otherwise, it could not be a solution</a:t>
            </a:r>
            <a:endParaRPr lang="en-BE" sz="16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655159D-FC8D-8355-3F21-5EFFE16EF386}"/>
              </a:ext>
            </a:extLst>
          </p:cNvPr>
          <p:cNvCxnSpPr>
            <a:cxnSpLocks/>
          </p:cNvCxnSpPr>
          <p:nvPr/>
        </p:nvCxnSpPr>
        <p:spPr>
          <a:xfrm>
            <a:off x="949971" y="2753317"/>
            <a:ext cx="606835" cy="292840"/>
          </a:xfrm>
          <a:prstGeom prst="bentConnector3">
            <a:avLst>
              <a:gd name="adj1" fmla="val -2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64688D-DDB8-A184-409D-F7B84ADE0C92}"/>
              </a:ext>
            </a:extLst>
          </p:cNvPr>
          <p:cNvSpPr txBox="1"/>
          <p:nvPr/>
        </p:nvSpPr>
        <p:spPr>
          <a:xfrm>
            <a:off x="1649293" y="2878619"/>
            <a:ext cx="1631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Shrinking the bias</a:t>
            </a:r>
            <a:endParaRPr lang="en-BE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7539DDA-F234-2D1E-6AAB-914FF43D3CF8}"/>
              </a:ext>
            </a:extLst>
          </p:cNvPr>
          <p:cNvCxnSpPr>
            <a:cxnSpLocks/>
          </p:cNvCxnSpPr>
          <p:nvPr/>
        </p:nvCxnSpPr>
        <p:spPr>
          <a:xfrm>
            <a:off x="6463308" y="2753317"/>
            <a:ext cx="563991" cy="345983"/>
          </a:xfrm>
          <a:prstGeom prst="bentConnector3">
            <a:avLst>
              <a:gd name="adj1" fmla="val 10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299625-8AE5-5828-7DBE-57E4729F1ECF}"/>
              </a:ext>
            </a:extLst>
          </p:cNvPr>
          <p:cNvSpPr txBox="1"/>
          <p:nvPr/>
        </p:nvSpPr>
        <p:spPr>
          <a:xfrm>
            <a:off x="6192453" y="2098493"/>
            <a:ext cx="6014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- One (or more) violated constraint is a constraint of the problem</a:t>
            </a:r>
          </a:p>
          <a:p>
            <a:r>
              <a:rPr lang="en-GB" sz="1600" dirty="0"/>
              <a:t>- Otherwise, it would be a solution</a:t>
            </a:r>
            <a:endParaRPr lang="en-BE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26216E-7E4F-9B8F-B375-8C5160F064CF}"/>
              </a:ext>
            </a:extLst>
          </p:cNvPr>
          <p:cNvSpPr txBox="1"/>
          <p:nvPr/>
        </p:nvSpPr>
        <p:spPr>
          <a:xfrm>
            <a:off x="7153260" y="2916368"/>
            <a:ext cx="2073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Learning Constraints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72CBF-796B-B2F2-5372-996398DDAD64}"/>
              </a:ext>
            </a:extLst>
          </p:cNvPr>
          <p:cNvSpPr txBox="1"/>
          <p:nvPr/>
        </p:nvSpPr>
        <p:spPr>
          <a:xfrm>
            <a:off x="2624368" y="934513"/>
            <a:ext cx="6725622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Examples: Assignments to the variables of the problem</a:t>
            </a:r>
            <a:endParaRPr lang="en-GB" sz="1800" baseline="-25000" dirty="0"/>
          </a:p>
        </p:txBody>
      </p:sp>
      <p:pic>
        <p:nvPicPr>
          <p:cNvPr id="8" name="Picture 7" descr="A screenshot of a screen&#10;&#10;Description automatically generated">
            <a:extLst>
              <a:ext uri="{FF2B5EF4-FFF2-40B4-BE49-F238E27FC236}">
                <a16:creationId xmlns:a16="http://schemas.microsoft.com/office/drawing/2014/main" id="{2CBEAEF6-8453-A31A-B76B-23E5AA0E4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355" y="3341919"/>
            <a:ext cx="2997316" cy="3423981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69C8BA08-670C-05D2-893B-D80440F33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914" y="3342300"/>
            <a:ext cx="2996983" cy="34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7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"/>
          <p:cNvSpPr txBox="1">
            <a:spLocks noGrp="1"/>
          </p:cNvSpPr>
          <p:nvPr>
            <p:ph type="title"/>
          </p:nvPr>
        </p:nvSpPr>
        <p:spPr>
          <a:xfrm>
            <a:off x="0" y="5354"/>
            <a:ext cx="11296996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>
                <a:solidFill>
                  <a:srgbClr val="171512"/>
                </a:solidFill>
              </a:rPr>
              <a:t>Passive Acquisition</a:t>
            </a:r>
            <a:endParaRPr dirty="0"/>
          </a:p>
        </p:txBody>
      </p:sp>
      <p:pic>
        <p:nvPicPr>
          <p:cNvPr id="428" name="Google Shape;4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8156" y="1560664"/>
            <a:ext cx="2769367" cy="132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0663" y="1709434"/>
            <a:ext cx="1299449" cy="1529683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" name="Picture 1" descr="Katholieke Universiteit Leuven - Wikipedia">
            <a:extLst>
              <a:ext uri="{FF2B5EF4-FFF2-40B4-BE49-F238E27FC236}">
                <a16:creationId xmlns:a16="http://schemas.microsoft.com/office/drawing/2014/main" id="{4D18B0A2-FEDB-4E35-D396-0335026E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F9A0355-0B08-4FA0-30F2-63A4992BBCCB}"/>
              </a:ext>
            </a:extLst>
          </p:cNvPr>
          <p:cNvSpPr/>
          <p:nvPr/>
        </p:nvSpPr>
        <p:spPr>
          <a:xfrm>
            <a:off x="3521552" y="2140944"/>
            <a:ext cx="3171217" cy="74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Labelled examples</a:t>
            </a:r>
            <a:endParaRPr lang="en-B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9B3F0-8232-0568-0FD9-68B1E85D6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08" y="2793042"/>
            <a:ext cx="1146454" cy="114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BBB538A-7914-4443-0245-A940DCB40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Sketch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552" y="1193897"/>
            <a:ext cx="1059924" cy="105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D3A57371-88EF-2094-25D2-4AF7A4638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95" y="2782751"/>
            <a:ext cx="1146454" cy="114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EC7C151-0736-1AC4-F48F-0DE50170D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04" y="2728930"/>
            <a:ext cx="1161852" cy="116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0930D381-CC40-93BE-4492-749DF7FA1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Sketch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73" y="1171167"/>
            <a:ext cx="1059924" cy="105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42080F20-00C0-D39E-9336-D680B8AF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Sketch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25" y="1193896"/>
            <a:ext cx="1059924" cy="105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Bent 24">
            <a:extLst>
              <a:ext uri="{FF2B5EF4-FFF2-40B4-BE49-F238E27FC236}">
                <a16:creationId xmlns:a16="http://schemas.microsoft.com/office/drawing/2014/main" id="{44599BC4-66D7-9FF2-5A83-02B3B6FFDFE6}"/>
              </a:ext>
            </a:extLst>
          </p:cNvPr>
          <p:cNvSpPr/>
          <p:nvPr/>
        </p:nvSpPr>
        <p:spPr>
          <a:xfrm rot="10800000">
            <a:off x="7434843" y="2980670"/>
            <a:ext cx="1633679" cy="110895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0D16E1-E737-1B23-5E41-E260481D339B}"/>
              </a:ext>
            </a:extLst>
          </p:cNvPr>
          <p:cNvSpPr txBox="1"/>
          <p:nvPr/>
        </p:nvSpPr>
        <p:spPr>
          <a:xfrm>
            <a:off x="7169286" y="3132884"/>
            <a:ext cx="1619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CSP Model</a:t>
            </a:r>
            <a:endParaRPr lang="en-BE" sz="2000" b="1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A1C4B960-26C0-340E-9A65-54B6F16C0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88" y="4167660"/>
            <a:ext cx="1238510" cy="123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BDAF6F-F3CA-73BA-42BE-70990619462D}"/>
              </a:ext>
            </a:extLst>
          </p:cNvPr>
          <p:cNvSpPr txBox="1"/>
          <p:nvPr/>
        </p:nvSpPr>
        <p:spPr>
          <a:xfrm>
            <a:off x="3139199" y="4534552"/>
            <a:ext cx="81536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Assignment to all variables of the problem, labelled as:</a:t>
            </a:r>
          </a:p>
          <a:p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 a solution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or a non-solution</a:t>
            </a:r>
            <a:endParaRPr lang="en-BE" sz="2500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F157171A-B8AB-A98C-53BA-F99D50F82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Sketch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77" y="5884013"/>
            <a:ext cx="881887" cy="88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09F6D589-014D-3AB1-E25F-720EF9E66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12" y="5118105"/>
            <a:ext cx="905183" cy="9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F1FA30-D520-7E1D-F252-BBC7D0F2AD67}"/>
              </a:ext>
            </a:extLst>
          </p:cNvPr>
          <p:cNvSpPr txBox="1"/>
          <p:nvPr/>
        </p:nvSpPr>
        <p:spPr>
          <a:xfrm>
            <a:off x="7593429" y="6549864"/>
            <a:ext cx="3659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Constraint Acquisition, C. Bessiere et al., AIJ, 2017</a:t>
            </a:r>
            <a:endParaRPr lang="en-BE" sz="120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"/>
          <p:cNvSpPr txBox="1">
            <a:spLocks noGrp="1"/>
          </p:cNvSpPr>
          <p:nvPr>
            <p:ph type="title"/>
          </p:nvPr>
        </p:nvSpPr>
        <p:spPr>
          <a:xfrm>
            <a:off x="2261418" y="-53012"/>
            <a:ext cx="9035577" cy="84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Passive Acquisition</a:t>
            </a:r>
            <a:endParaRPr sz="2700" dirty="0">
              <a:solidFill>
                <a:srgbClr val="171512"/>
              </a:solidFill>
            </a:endParaRPr>
          </a:p>
        </p:txBody>
      </p:sp>
      <p:sp>
        <p:nvSpPr>
          <p:cNvPr id="347" name="Google Shape;347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4" name="Picture 2" descr="Katholieke Universiteit Leuven - Wikipedia">
            <a:extLst>
              <a:ext uri="{FF2B5EF4-FFF2-40B4-BE49-F238E27FC236}">
                <a16:creationId xmlns:a16="http://schemas.microsoft.com/office/drawing/2014/main" id="{E84E60BD-079D-3354-2A21-FBF0B2C72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A1315C5-E1F8-B9A0-31EF-422DF952D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568296"/>
              </p:ext>
            </p:extLst>
          </p:nvPr>
        </p:nvGraphicFramePr>
        <p:xfrm>
          <a:off x="-661583" y="10211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BD52A6-7BC6-8C3B-CA43-9213B37BAD20}"/>
              </a:ext>
            </a:extLst>
          </p:cNvPr>
          <p:cNvSpPr txBox="1"/>
          <p:nvPr/>
        </p:nvSpPr>
        <p:spPr>
          <a:xfrm>
            <a:off x="1150315" y="3564294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Approaches</a:t>
            </a:r>
            <a:endParaRPr lang="en-BE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D7DE-24DD-3909-3356-87C115C393B1}"/>
              </a:ext>
            </a:extLst>
          </p:cNvPr>
          <p:cNvSpPr txBox="1"/>
          <p:nvPr/>
        </p:nvSpPr>
        <p:spPr>
          <a:xfrm>
            <a:off x="6190043" y="1047826"/>
            <a:ext cx="15859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err="1"/>
              <a:t>ConAcq</a:t>
            </a:r>
            <a:endParaRPr lang="en-GB" sz="1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7480D-9FAE-BB7E-1B1F-0EB34080F299}"/>
              </a:ext>
            </a:extLst>
          </p:cNvPr>
          <p:cNvSpPr txBox="1"/>
          <p:nvPr/>
        </p:nvSpPr>
        <p:spPr>
          <a:xfrm>
            <a:off x="6204996" y="5532779"/>
            <a:ext cx="268726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err="1"/>
              <a:t>ModelSeeker</a:t>
            </a:r>
            <a:r>
              <a:rPr lang="en-GB" sz="1900" dirty="0"/>
              <a:t> </a:t>
            </a:r>
            <a:endParaRPr lang="en-GB" sz="19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latin typeface="+mj-lt"/>
              </a:rPr>
              <a:t>CABSC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900" dirty="0"/>
              <a:t>LANGUAGE-FREE ACQ</a:t>
            </a:r>
            <a:endParaRPr lang="en-GB" sz="19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D36C23-B85A-2C93-FE52-2258D8F00869}"/>
              </a:ext>
            </a:extLst>
          </p:cNvPr>
          <p:cNvSpPr txBox="1"/>
          <p:nvPr/>
        </p:nvSpPr>
        <p:spPr>
          <a:xfrm>
            <a:off x="6176943" y="4778347"/>
            <a:ext cx="2018902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latin typeface="+mj-lt"/>
              </a:rPr>
              <a:t>SEQACQ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/>
              <a:t>BAYESACQ</a:t>
            </a:r>
            <a:endParaRPr lang="en-BE" sz="1900" dirty="0"/>
          </a:p>
          <a:p>
            <a:endParaRPr lang="en-BE" sz="1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7CE28-FEE9-A6BC-3194-DC65FBC72395}"/>
              </a:ext>
            </a:extLst>
          </p:cNvPr>
          <p:cNvSpPr txBox="1"/>
          <p:nvPr/>
        </p:nvSpPr>
        <p:spPr>
          <a:xfrm>
            <a:off x="6176943" y="3700497"/>
            <a:ext cx="224708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/>
              <a:t>BAYESACQ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latin typeface="+mj-lt"/>
              </a:rPr>
              <a:t>EML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BE" sz="1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C518EA-C367-4E22-5847-8AC7365C11CC}"/>
              </a:ext>
            </a:extLst>
          </p:cNvPr>
          <p:cNvSpPr txBox="1"/>
          <p:nvPr/>
        </p:nvSpPr>
        <p:spPr>
          <a:xfrm>
            <a:off x="6176943" y="1817336"/>
            <a:ext cx="201890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latin typeface="+mj-lt"/>
              </a:rPr>
              <a:t>COUNT-CP</a:t>
            </a:r>
            <a:endParaRPr lang="en-BE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EFB0B-6B67-D328-E906-3E1B1AFFF38B}"/>
              </a:ext>
            </a:extLst>
          </p:cNvPr>
          <p:cNvSpPr txBox="1"/>
          <p:nvPr/>
        </p:nvSpPr>
        <p:spPr>
          <a:xfrm>
            <a:off x="6176943" y="2866224"/>
            <a:ext cx="159902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err="1">
                <a:latin typeface="+mj-lt"/>
              </a:rPr>
              <a:t>MineAcq</a:t>
            </a:r>
            <a:r>
              <a:rPr lang="en-GB" sz="1900" dirty="0">
                <a:latin typeface="+mj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1BD9A-E0C6-3A17-BAA2-EA1B0784FC7B}"/>
              </a:ext>
            </a:extLst>
          </p:cNvPr>
          <p:cNvSpPr txBox="1"/>
          <p:nvPr/>
        </p:nvSpPr>
        <p:spPr>
          <a:xfrm>
            <a:off x="9050275" y="1102175"/>
            <a:ext cx="217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/>
              <a:t>[C. Bessiere et al., AIJ, 2017]</a:t>
            </a:r>
            <a:endParaRPr lang="en-BE" sz="1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C72E5-0856-5B1F-9F40-40DDC8FF0659}"/>
              </a:ext>
            </a:extLst>
          </p:cNvPr>
          <p:cNvSpPr txBox="1"/>
          <p:nvPr/>
        </p:nvSpPr>
        <p:spPr>
          <a:xfrm>
            <a:off x="9050275" y="1859022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[M. Kumar et al., CP, 2022]</a:t>
            </a:r>
            <a:endParaRPr lang="en-BE" sz="12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F5EA2-767E-C82F-2944-B3B831817B17}"/>
              </a:ext>
            </a:extLst>
          </p:cNvPr>
          <p:cNvSpPr txBox="1"/>
          <p:nvPr/>
        </p:nvSpPr>
        <p:spPr>
          <a:xfrm>
            <a:off x="9050275" y="2911128"/>
            <a:ext cx="1895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[S. Prestwich., CP, 2021]</a:t>
            </a:r>
            <a:endParaRPr lang="en-BE" sz="1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5F17E-4DAE-744D-51A7-4BB83D2A1FAC}"/>
              </a:ext>
            </a:extLst>
          </p:cNvPr>
          <p:cNvSpPr txBox="1"/>
          <p:nvPr/>
        </p:nvSpPr>
        <p:spPr>
          <a:xfrm>
            <a:off x="9050275" y="3700497"/>
            <a:ext cx="239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[S. Prestwich et al., AMAI, 2021]</a:t>
            </a:r>
            <a:endParaRPr lang="en-BE" sz="12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58E87-2299-A37D-1A15-64EBF476B013}"/>
              </a:ext>
            </a:extLst>
          </p:cNvPr>
          <p:cNvSpPr txBox="1"/>
          <p:nvPr/>
        </p:nvSpPr>
        <p:spPr>
          <a:xfrm>
            <a:off x="9050275" y="4051538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[M. Lombardi et al., 2017]</a:t>
            </a:r>
            <a:endParaRPr lang="en-BE" sz="12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224213-407B-10F2-E1DA-1CE847C9FA90}"/>
              </a:ext>
            </a:extLst>
          </p:cNvPr>
          <p:cNvSpPr txBox="1"/>
          <p:nvPr/>
        </p:nvSpPr>
        <p:spPr>
          <a:xfrm>
            <a:off x="9050275" y="5102066"/>
            <a:ext cx="239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[S. Prestwich et al., AMAI, 2021]</a:t>
            </a:r>
            <a:endParaRPr lang="en-BE" sz="12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214B25-4F20-8D1E-9DA8-4810E86FF6E6}"/>
              </a:ext>
            </a:extLst>
          </p:cNvPr>
          <p:cNvSpPr txBox="1"/>
          <p:nvPr/>
        </p:nvSpPr>
        <p:spPr>
          <a:xfrm>
            <a:off x="9050275" y="4825067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[S. Prestwich., ECAI, 2020]</a:t>
            </a:r>
            <a:endParaRPr lang="en-BE" sz="12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F4E227-277F-BD37-2263-DBCBEAF5EFD7}"/>
              </a:ext>
            </a:extLst>
          </p:cNvPr>
          <p:cNvSpPr txBox="1"/>
          <p:nvPr/>
        </p:nvSpPr>
        <p:spPr>
          <a:xfrm>
            <a:off x="9181725" y="5558211"/>
            <a:ext cx="2327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[N. </a:t>
            </a:r>
            <a:r>
              <a:rPr lang="en-GB" sz="1200" i="1" dirty="0" err="1"/>
              <a:t>Beldiceanu</a:t>
            </a:r>
            <a:r>
              <a:rPr lang="en-GB" sz="1200" i="1" dirty="0"/>
              <a:t> et al., CP, 2012]</a:t>
            </a:r>
            <a:endParaRPr lang="en-BE" sz="12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F526CD-7CF5-ECC5-3D60-8679610468B5}"/>
              </a:ext>
            </a:extLst>
          </p:cNvPr>
          <p:cNvSpPr txBox="1"/>
          <p:nvPr/>
        </p:nvSpPr>
        <p:spPr>
          <a:xfrm>
            <a:off x="9105035" y="5841777"/>
            <a:ext cx="2268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[C. Coulombe et al., CP, 2012]</a:t>
            </a:r>
            <a:endParaRPr lang="en-BE" sz="12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9CBCB-1EB9-C463-725D-1AF7531518E7}"/>
              </a:ext>
            </a:extLst>
          </p:cNvPr>
          <p:cNvSpPr txBox="1"/>
          <p:nvPr/>
        </p:nvSpPr>
        <p:spPr>
          <a:xfrm>
            <a:off x="9105035" y="6226636"/>
            <a:ext cx="2331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[C. Bessiere et al., IJCAI, 2023]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22359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"/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1129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GB" sz="4000" dirty="0" err="1">
                <a:solidFill>
                  <a:srgbClr val="171512"/>
                </a:solidFill>
              </a:rPr>
              <a:t>ConAcq</a:t>
            </a:r>
            <a:r>
              <a:rPr lang="en-GB" sz="4000" dirty="0">
                <a:solidFill>
                  <a:srgbClr val="171512"/>
                </a:solidFill>
              </a:rPr>
              <a:t> – Sat-based version space approach</a:t>
            </a:r>
            <a:endParaRPr sz="4000" dirty="0"/>
          </a:p>
        </p:txBody>
      </p:sp>
      <p:pic>
        <p:nvPicPr>
          <p:cNvPr id="2" name="Picture 1" descr="Katholieke Universiteit Leuven - Wikipedia">
            <a:extLst>
              <a:ext uri="{FF2B5EF4-FFF2-40B4-BE49-F238E27FC236}">
                <a16:creationId xmlns:a16="http://schemas.microsoft.com/office/drawing/2014/main" id="{4D18B0A2-FEDB-4E35-D396-0335026E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49;p7">
            <a:extLst>
              <a:ext uri="{FF2B5EF4-FFF2-40B4-BE49-F238E27FC236}">
                <a16:creationId xmlns:a16="http://schemas.microsoft.com/office/drawing/2014/main" id="{3A55B65D-EAAE-B238-6109-2F57EED60B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E267F-F0AC-1065-AF5B-1553F7761CA1}"/>
              </a:ext>
            </a:extLst>
          </p:cNvPr>
          <p:cNvSpPr/>
          <p:nvPr/>
        </p:nvSpPr>
        <p:spPr>
          <a:xfrm>
            <a:off x="4799044" y="2213867"/>
            <a:ext cx="2593911" cy="5988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dirty="0"/>
              <a:t>Test constraints in </a:t>
            </a:r>
            <a:r>
              <a:rPr lang="en-GB" sz="1500" i="1" dirty="0"/>
              <a:t>e</a:t>
            </a:r>
            <a:endParaRPr lang="en-BE" sz="15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3E2FD4-79B9-78A7-9BE2-61C7F1060528}"/>
                  </a:ext>
                </a:extLst>
              </p:cNvPr>
              <p:cNvSpPr txBox="1"/>
              <p:nvPr/>
            </p:nvSpPr>
            <p:spPr>
              <a:xfrm>
                <a:off x="4022024" y="1998423"/>
                <a:ext cx="5868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3E2FD4-79B9-78A7-9BE2-61C7F1060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024" y="1998423"/>
                <a:ext cx="586827" cy="215444"/>
              </a:xfrm>
              <a:prstGeom prst="rect">
                <a:avLst/>
              </a:prstGeom>
              <a:blipFill>
                <a:blip r:embed="rId4"/>
                <a:stretch>
                  <a:fillRect l="-6250" r="-4167" b="-85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39E8331-E0E1-2C01-A6C1-A7FFC8FF3EBC}"/>
              </a:ext>
            </a:extLst>
          </p:cNvPr>
          <p:cNvSpPr/>
          <p:nvPr/>
        </p:nvSpPr>
        <p:spPr>
          <a:xfrm>
            <a:off x="3905946" y="1952782"/>
            <a:ext cx="4538257" cy="432419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7FCB063A-49D2-2B54-37E6-CE20439BFB84}"/>
                  </a:ext>
                </a:extLst>
              </p:cNvPr>
              <p:cNvSpPr/>
              <p:nvPr/>
            </p:nvSpPr>
            <p:spPr>
              <a:xfrm>
                <a:off x="5388946" y="3429000"/>
                <a:ext cx="1418253" cy="839755"/>
              </a:xfrm>
              <a:prstGeom prst="diamond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BE" sz="1400" i="1" dirty="0"/>
              </a:p>
            </p:txBody>
          </p:sp>
        </mc:Choice>
        <mc:Fallback xmlns=""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7FCB063A-49D2-2B54-37E6-CE20439BF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946" y="3429000"/>
                <a:ext cx="1418253" cy="839755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84FADA-73AE-4653-CE73-B9DD339D8E9D}"/>
              </a:ext>
            </a:extLst>
          </p:cNvPr>
          <p:cNvCxnSpPr>
            <a:cxnSpLocks/>
          </p:cNvCxnSpPr>
          <p:nvPr/>
        </p:nvCxnSpPr>
        <p:spPr>
          <a:xfrm>
            <a:off x="6696269" y="1525549"/>
            <a:ext cx="0" cy="428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994FA5-DCDA-5A51-263E-98EEA5A418F5}"/>
              </a:ext>
            </a:extLst>
          </p:cNvPr>
          <p:cNvCxnSpPr>
            <a:cxnSpLocks/>
          </p:cNvCxnSpPr>
          <p:nvPr/>
        </p:nvCxnSpPr>
        <p:spPr>
          <a:xfrm>
            <a:off x="5775648" y="1515284"/>
            <a:ext cx="0" cy="428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24484B-FE37-2A80-D174-173FDBC6808C}"/>
              </a:ext>
            </a:extLst>
          </p:cNvPr>
          <p:cNvSpPr txBox="1"/>
          <p:nvPr/>
        </p:nvSpPr>
        <p:spPr>
          <a:xfrm>
            <a:off x="6524820" y="1178218"/>
            <a:ext cx="342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/>
              <a:t>B</a:t>
            </a:r>
            <a:endParaRPr lang="en-B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812D5-F477-9BE1-841B-A4D5139CC47F}"/>
              </a:ext>
            </a:extLst>
          </p:cNvPr>
          <p:cNvSpPr txBox="1"/>
          <p:nvPr/>
        </p:nvSpPr>
        <p:spPr>
          <a:xfrm>
            <a:off x="5604199" y="1187778"/>
            <a:ext cx="342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E</a:t>
            </a:r>
            <a:endParaRPr lang="en-BE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BE3A30-C790-34BE-40F2-EB5CAE20C1A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2812763"/>
            <a:ext cx="2073" cy="6162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09C8AE-6FD3-23E8-8F29-281670398967}"/>
                  </a:ext>
                </a:extLst>
              </p:cNvPr>
              <p:cNvSpPr/>
              <p:nvPr/>
            </p:nvSpPr>
            <p:spPr>
              <a:xfrm>
                <a:off x="4102359" y="4488269"/>
                <a:ext cx="2233128" cy="5988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b="0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𝑣𝑖𝑜𝑙</m:t>
                        </m:r>
                      </m:sub>
                    </m:sSub>
                  </m:oMath>
                </a14:m>
                <a:r>
                  <a:rPr lang="en-GB" sz="1500" b="0" dirty="0"/>
                  <a:t> </a:t>
                </a:r>
                <a:endParaRPr lang="en-BE" sz="1500" i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09C8AE-6FD3-23E8-8F29-281670398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359" y="4488269"/>
                <a:ext cx="2233128" cy="5988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F05CD44-4F7A-5487-9686-A4E907964EA3}"/>
              </a:ext>
            </a:extLst>
          </p:cNvPr>
          <p:cNvCxnSpPr>
            <a:stCxn id="8" idx="1"/>
            <a:endCxn id="21" idx="0"/>
          </p:cNvCxnSpPr>
          <p:nvPr/>
        </p:nvCxnSpPr>
        <p:spPr>
          <a:xfrm rot="10800000" flipV="1">
            <a:off x="5218924" y="3848877"/>
            <a:ext cx="170023" cy="639391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DDA6B9-119B-F26A-753D-6093C653F84A}"/>
                  </a:ext>
                </a:extLst>
              </p:cNvPr>
              <p:cNvSpPr/>
              <p:nvPr/>
            </p:nvSpPr>
            <p:spPr>
              <a:xfrm>
                <a:off x="6009301" y="5296976"/>
                <a:ext cx="2233128" cy="5988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i="1" dirty="0"/>
                  <a:t>Add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supHide m:val="on"/>
                        <m:ctrlPr>
                          <a:rPr lang="en-GB" sz="1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𝑣𝑖𝑜𝑙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BE" sz="1600" i="1" dirty="0"/>
                          <m:t> </m:t>
                        </m:r>
                      </m:sub>
                      <m:sup/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r>
                  <a:rPr lang="en-GB" sz="1500" i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BE" sz="1500" i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DDA6B9-119B-F26A-753D-6093C653F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301" y="5296976"/>
                <a:ext cx="2233128" cy="598896"/>
              </a:xfrm>
              <a:prstGeom prst="rect">
                <a:avLst/>
              </a:prstGeom>
              <a:blipFill>
                <a:blip r:embed="rId7"/>
                <a:stretch>
                  <a:fillRect t="-21569" b="-4411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68701F6-7B90-D393-A922-C9E71EC5EF93}"/>
              </a:ext>
            </a:extLst>
          </p:cNvPr>
          <p:cNvCxnSpPr>
            <a:stCxn id="8" idx="3"/>
            <a:endCxn id="26" idx="0"/>
          </p:cNvCxnSpPr>
          <p:nvPr/>
        </p:nvCxnSpPr>
        <p:spPr>
          <a:xfrm>
            <a:off x="6807199" y="3848878"/>
            <a:ext cx="318666" cy="1448098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63417F89-4265-0530-83EF-257BE72AE45D}"/>
                  </a:ext>
                </a:extLst>
              </p:cNvPr>
              <p:cNvSpPr txBox="1"/>
              <p:nvPr/>
            </p:nvSpPr>
            <p:spPr>
              <a:xfrm>
                <a:off x="-148900" y="4395955"/>
                <a:ext cx="37795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700" dirty="0"/>
                  <a:t>Also from disjunctions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BE" sz="1700" i="1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63417F89-4265-0530-83EF-257BE72AE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8900" y="4395955"/>
                <a:ext cx="3779547" cy="369332"/>
              </a:xfrm>
              <a:prstGeom prst="rect">
                <a:avLst/>
              </a:prstGeom>
              <a:blipFill>
                <a:blip r:embed="rId8"/>
                <a:stretch>
                  <a:fillRect t="-1639" b="-1967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A8E22D49-BEB1-DD2A-70B1-E14F9FF399F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163410" y="4695988"/>
            <a:ext cx="938949" cy="917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0DC614E1-C3E4-3AD6-C8E0-48772063A382}"/>
              </a:ext>
            </a:extLst>
          </p:cNvPr>
          <p:cNvSpPr txBox="1"/>
          <p:nvPr/>
        </p:nvSpPr>
        <p:spPr>
          <a:xfrm>
            <a:off x="4708165" y="3593204"/>
            <a:ext cx="581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Yes</a:t>
            </a:r>
            <a:endParaRPr lang="en-BE" i="1" dirty="0">
              <a:solidFill>
                <a:srgbClr val="00B050"/>
              </a:solidFill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E4D0C328-7E71-D30E-A60B-BE6BD40D3EB5}"/>
              </a:ext>
            </a:extLst>
          </p:cNvPr>
          <p:cNvSpPr txBox="1"/>
          <p:nvPr/>
        </p:nvSpPr>
        <p:spPr>
          <a:xfrm>
            <a:off x="6691761" y="3499397"/>
            <a:ext cx="581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No</a:t>
            </a:r>
            <a:endParaRPr lang="en-BE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47CCBE22-4DD7-31DE-6130-FC181C9417E0}"/>
                  </a:ext>
                </a:extLst>
              </p:cNvPr>
              <p:cNvSpPr txBox="1"/>
              <p:nvPr/>
            </p:nvSpPr>
            <p:spPr>
              <a:xfrm>
                <a:off x="6164038" y="3055597"/>
                <a:ext cx="3428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𝑣𝑖𝑜𝑙</m:t>
                          </m:r>
                        </m:sub>
                      </m:sSub>
                    </m:oMath>
                  </m:oMathPara>
                </a14:m>
                <a:endParaRPr lang="en-BE" i="1" dirty="0"/>
              </a:p>
            </p:txBody>
          </p:sp>
        </mc:Choice>
        <mc:Fallback xmlns=""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47CCBE22-4DD7-31DE-6130-FC181C941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038" y="3055597"/>
                <a:ext cx="342898" cy="307777"/>
              </a:xfrm>
              <a:prstGeom prst="rect">
                <a:avLst/>
              </a:prstGeom>
              <a:blipFill>
                <a:blip r:embed="rId9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CACBA04-07B2-53FB-BF3E-BAB6025AC59C}"/>
              </a:ext>
            </a:extLst>
          </p:cNvPr>
          <p:cNvSpPr txBox="1"/>
          <p:nvPr/>
        </p:nvSpPr>
        <p:spPr>
          <a:xfrm>
            <a:off x="7593429" y="6549864"/>
            <a:ext cx="3659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Constraint Acquisition, C. Bessiere et al., AIJ, 2017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182298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21" grpId="0" animBg="1"/>
      <p:bldP spid="26" grpId="0" animBg="1"/>
      <p:bldP spid="416" grpId="0"/>
      <p:bldP spid="426" grpId="0"/>
      <p:bldP spid="428" grpId="0"/>
      <p:bldP spid="4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"/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112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GB" sz="4000" dirty="0" err="1">
                <a:solidFill>
                  <a:srgbClr val="171512"/>
                </a:solidFill>
              </a:rPr>
              <a:t>ModelSeeker</a:t>
            </a:r>
            <a:r>
              <a:rPr lang="en-GB" sz="4000" dirty="0">
                <a:solidFill>
                  <a:srgbClr val="171512"/>
                </a:solidFill>
              </a:rPr>
              <a:t> </a:t>
            </a:r>
            <a:br>
              <a:rPr lang="en-GB" sz="4000" dirty="0">
                <a:solidFill>
                  <a:srgbClr val="171512"/>
                </a:solidFill>
              </a:rPr>
            </a:br>
            <a:r>
              <a:rPr lang="en-GB" sz="4000" dirty="0">
                <a:solidFill>
                  <a:srgbClr val="171512"/>
                </a:solidFill>
              </a:rPr>
              <a:t>Learning Global Constraints from data</a:t>
            </a:r>
            <a:endParaRPr sz="4000" dirty="0"/>
          </a:p>
        </p:txBody>
      </p:sp>
      <p:pic>
        <p:nvPicPr>
          <p:cNvPr id="2" name="Picture 1" descr="Katholieke Universiteit Leuven - Wikipedia">
            <a:extLst>
              <a:ext uri="{FF2B5EF4-FFF2-40B4-BE49-F238E27FC236}">
                <a16:creationId xmlns:a16="http://schemas.microsoft.com/office/drawing/2014/main" id="{4D18B0A2-FEDB-4E35-D396-0335026E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49;p7">
            <a:extLst>
              <a:ext uri="{FF2B5EF4-FFF2-40B4-BE49-F238E27FC236}">
                <a16:creationId xmlns:a16="http://schemas.microsoft.com/office/drawing/2014/main" id="{3A55B65D-EAAE-B238-6109-2F57EED60B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218473-232F-69C2-74CA-D96DC6AE8D9A}"/>
              </a:ext>
            </a:extLst>
          </p:cNvPr>
          <p:cNvSpPr/>
          <p:nvPr/>
        </p:nvSpPr>
        <p:spPr>
          <a:xfrm>
            <a:off x="2004241" y="2566321"/>
            <a:ext cx="2593911" cy="5988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dirty="0"/>
              <a:t>Generate </a:t>
            </a:r>
            <a:r>
              <a:rPr lang="en-GB" sz="1500" i="1" dirty="0"/>
              <a:t>candidates</a:t>
            </a:r>
            <a:endParaRPr lang="en-BE" sz="1500" i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A08147-520E-00F2-BB5F-9A33EF1EEEA6}"/>
              </a:ext>
            </a:extLst>
          </p:cNvPr>
          <p:cNvCxnSpPr>
            <a:cxnSpLocks/>
          </p:cNvCxnSpPr>
          <p:nvPr/>
        </p:nvCxnSpPr>
        <p:spPr>
          <a:xfrm>
            <a:off x="3747588" y="2147759"/>
            <a:ext cx="0" cy="428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C3D24F-6377-A67A-0323-1A44D5F6BBD1}"/>
              </a:ext>
            </a:extLst>
          </p:cNvPr>
          <p:cNvCxnSpPr>
            <a:cxnSpLocks/>
          </p:cNvCxnSpPr>
          <p:nvPr/>
        </p:nvCxnSpPr>
        <p:spPr>
          <a:xfrm>
            <a:off x="2826967" y="2137494"/>
            <a:ext cx="0" cy="428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6E2C6D-5CF9-34D1-EB00-F1B0475B1E42}"/>
                  </a:ext>
                </a:extLst>
              </p:cNvPr>
              <p:cNvSpPr txBox="1"/>
              <p:nvPr/>
            </p:nvSpPr>
            <p:spPr>
              <a:xfrm>
                <a:off x="3576139" y="1800428"/>
                <a:ext cx="16490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i="1" dirty="0"/>
                  <a:t>: </a:t>
                </a:r>
                <a:r>
                  <a:rPr lang="en-GB" sz="1400" dirty="0"/>
                  <a:t>patterns</a:t>
                </a:r>
                <a:endParaRPr lang="en-B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6E2C6D-5CF9-34D1-EB00-F1B0475B1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139" y="1800428"/>
                <a:ext cx="1649004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6432DB-CE60-3825-2B85-1566973CBA67}"/>
                  </a:ext>
                </a:extLst>
              </p:cNvPr>
              <p:cNvSpPr txBox="1"/>
              <p:nvPr/>
            </p:nvSpPr>
            <p:spPr>
              <a:xfrm>
                <a:off x="2655518" y="1809988"/>
                <a:ext cx="3428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6432DB-CE60-3825-2B85-1566973CB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518" y="1809988"/>
                <a:ext cx="34289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77C456-BD2B-04E9-A4C7-46334DCA98C7}"/>
                  </a:ext>
                </a:extLst>
              </p:cNvPr>
              <p:cNvSpPr/>
              <p:nvPr/>
            </p:nvSpPr>
            <p:spPr>
              <a:xfrm>
                <a:off x="3912428" y="4297420"/>
                <a:ext cx="2593911" cy="5988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b="1" dirty="0"/>
                  <a:t>Constraint Seeker</a:t>
                </a:r>
                <a:r>
                  <a:rPr lang="en-GB" sz="1500" dirty="0"/>
                  <a:t>: Test candidates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BE" sz="1500" i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77C456-BD2B-04E9-A4C7-46334DCA9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28" y="4297420"/>
                <a:ext cx="2593911" cy="598896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660833-E113-A208-5796-51289B16A5CA}"/>
              </a:ext>
            </a:extLst>
          </p:cNvPr>
          <p:cNvCxnSpPr>
            <a:cxnSpLocks/>
          </p:cNvCxnSpPr>
          <p:nvPr/>
        </p:nvCxnSpPr>
        <p:spPr>
          <a:xfrm>
            <a:off x="5225143" y="4896316"/>
            <a:ext cx="0" cy="428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6B9436-3C86-08D1-3267-F0B43D5BA0BA}"/>
                  </a:ext>
                </a:extLst>
              </p:cNvPr>
              <p:cNvSpPr/>
              <p:nvPr/>
            </p:nvSpPr>
            <p:spPr>
              <a:xfrm>
                <a:off x="3972560" y="5324925"/>
                <a:ext cx="2564260" cy="5988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/>
                  <a:t>Dominance check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</m:oMath>
                </a14:m>
                <a:endParaRPr lang="en-BE" sz="1600" i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6B9436-3C86-08D1-3267-F0B43D5BA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60" y="5324925"/>
                <a:ext cx="2564260" cy="5988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7DA780-AE7A-0FB4-4FD9-69FF1EC1EEFB}"/>
                  </a:ext>
                </a:extLst>
              </p:cNvPr>
              <p:cNvSpPr txBox="1"/>
              <p:nvPr/>
            </p:nvSpPr>
            <p:spPr>
              <a:xfrm>
                <a:off x="5254690" y="4925924"/>
                <a:ext cx="3428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</m:oMath>
                  </m:oMathPara>
                </a14:m>
                <a:endParaRPr lang="en-BE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7DA780-AE7A-0FB4-4FD9-69FF1EC1E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90" y="4925924"/>
                <a:ext cx="342898" cy="307777"/>
              </a:xfrm>
              <a:prstGeom prst="rect">
                <a:avLst/>
              </a:prstGeom>
              <a:blipFill>
                <a:blip r:embed="rId8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E4B91C4-67D1-AD83-3A22-674DDBCAA2EA}"/>
                  </a:ext>
                </a:extLst>
              </p:cNvPr>
              <p:cNvSpPr/>
              <p:nvPr/>
            </p:nvSpPr>
            <p:spPr>
              <a:xfrm>
                <a:off x="6397068" y="2560580"/>
                <a:ext cx="2593911" cy="5988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/>
                  <a:t>Transform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GB" sz="1500" dirty="0"/>
                  <a:t> to convenient form</a:t>
                </a:r>
                <a:endParaRPr lang="en-BE" sz="15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E4B91C4-67D1-AD83-3A22-674DDBCAA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068" y="2560580"/>
                <a:ext cx="2593911" cy="598896"/>
              </a:xfrm>
              <a:prstGeom prst="rect">
                <a:avLst/>
              </a:prstGeom>
              <a:blipFill>
                <a:blip r:embed="rId9"/>
                <a:stretch>
                  <a:fillRect r="-1395" b="-588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177F10-820E-1A61-CDE9-19ACF3F1629E}"/>
                  </a:ext>
                </a:extLst>
              </p:cNvPr>
              <p:cNvSpPr txBox="1"/>
              <p:nvPr/>
            </p:nvSpPr>
            <p:spPr>
              <a:xfrm>
                <a:off x="7470412" y="1768648"/>
                <a:ext cx="44722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177F10-820E-1A61-CDE9-19ACF3F16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412" y="1768648"/>
                <a:ext cx="44722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CE6596-7F8B-D5D7-BEB0-1CB66CBDB7C9}"/>
              </a:ext>
            </a:extLst>
          </p:cNvPr>
          <p:cNvCxnSpPr>
            <a:cxnSpLocks/>
          </p:cNvCxnSpPr>
          <p:nvPr/>
        </p:nvCxnSpPr>
        <p:spPr>
          <a:xfrm>
            <a:off x="7699828" y="2147759"/>
            <a:ext cx="0" cy="428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0331C1E-7F97-DB02-C49A-2633889E5EC2}"/>
              </a:ext>
            </a:extLst>
          </p:cNvPr>
          <p:cNvCxnSpPr>
            <a:stCxn id="16" idx="2"/>
            <a:endCxn id="11" idx="0"/>
          </p:cNvCxnSpPr>
          <p:nvPr/>
        </p:nvCxnSpPr>
        <p:spPr>
          <a:xfrm rot="5400000">
            <a:off x="5882732" y="2486128"/>
            <a:ext cx="1137944" cy="2484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A8312B3-5750-5253-48BC-AD850A7B8CE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3689189" y="2777224"/>
            <a:ext cx="1132203" cy="19081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881F49-F30D-D8CA-26C7-B278A69FEE99}"/>
                  </a:ext>
                </a:extLst>
              </p:cNvPr>
              <p:cNvSpPr txBox="1"/>
              <p:nvPr/>
            </p:nvSpPr>
            <p:spPr>
              <a:xfrm>
                <a:off x="3044792" y="3322002"/>
                <a:ext cx="102679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881F49-F30D-D8CA-26C7-B278A69FE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92" y="3322002"/>
                <a:ext cx="102679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E5C220-9118-31A5-A0F5-C377E92C190D}"/>
                  </a:ext>
                </a:extLst>
              </p:cNvPr>
              <p:cNvSpPr txBox="1"/>
              <p:nvPr/>
            </p:nvSpPr>
            <p:spPr>
              <a:xfrm>
                <a:off x="7246801" y="3305035"/>
                <a:ext cx="44722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E5C220-9118-31A5-A0F5-C377E92C1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01" y="3305035"/>
                <a:ext cx="44722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D152E3-FD52-B880-1877-08389DB0B827}"/>
              </a:ext>
            </a:extLst>
          </p:cNvPr>
          <p:cNvCxnSpPr>
            <a:cxnSpLocks/>
          </p:cNvCxnSpPr>
          <p:nvPr/>
        </p:nvCxnSpPr>
        <p:spPr>
          <a:xfrm flipH="1">
            <a:off x="6721066" y="4442979"/>
            <a:ext cx="749345" cy="47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TextBox 418">
            <a:extLst>
              <a:ext uri="{FF2B5EF4-FFF2-40B4-BE49-F238E27FC236}">
                <a16:creationId xmlns:a16="http://schemas.microsoft.com/office/drawing/2014/main" id="{39DB7E56-76C6-6A92-AE2F-3577262E3D81}"/>
              </a:ext>
            </a:extLst>
          </p:cNvPr>
          <p:cNvSpPr txBox="1"/>
          <p:nvPr/>
        </p:nvSpPr>
        <p:spPr>
          <a:xfrm>
            <a:off x="7470411" y="4056858"/>
            <a:ext cx="2273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Actually, a bit more than just a violation test</a:t>
            </a:r>
            <a:endParaRPr lang="en-BE" dirty="0"/>
          </a:p>
        </p:txBody>
      </p: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9E75F2EE-1BAE-8D8A-FBA7-DF217B795DE5}"/>
              </a:ext>
            </a:extLst>
          </p:cNvPr>
          <p:cNvCxnSpPr/>
          <p:nvPr/>
        </p:nvCxnSpPr>
        <p:spPr>
          <a:xfrm flipH="1">
            <a:off x="8016240" y="1696720"/>
            <a:ext cx="974739" cy="11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>
            <a:extLst>
              <a:ext uri="{FF2B5EF4-FFF2-40B4-BE49-F238E27FC236}">
                <a16:creationId xmlns:a16="http://schemas.microsoft.com/office/drawing/2014/main" id="{058115DB-ECF1-29A5-78C9-9DDA868FF9F0}"/>
              </a:ext>
            </a:extLst>
          </p:cNvPr>
          <p:cNvSpPr txBox="1"/>
          <p:nvPr/>
        </p:nvSpPr>
        <p:spPr>
          <a:xfrm>
            <a:off x="9339357" y="1327122"/>
            <a:ext cx="2034016" cy="677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900" b="1" i="1" dirty="0"/>
              <a:t>Only positive examples</a:t>
            </a:r>
            <a:endParaRPr lang="en-BE" sz="1900" b="1" i="1" dirty="0"/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0F07DFED-E99D-D2DB-4F81-9F3F65A97E4C}"/>
              </a:ext>
            </a:extLst>
          </p:cNvPr>
          <p:cNvSpPr txBox="1"/>
          <p:nvPr/>
        </p:nvSpPr>
        <p:spPr>
          <a:xfrm>
            <a:off x="192087" y="941432"/>
            <a:ext cx="2261418" cy="8771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700" b="1" i="1" dirty="0"/>
              <a:t>Domain knowledge on which patterns to apply </a:t>
            </a:r>
            <a:r>
              <a:rPr lang="el-GR" sz="1700" b="1" i="1" dirty="0"/>
              <a:t>Γ</a:t>
            </a:r>
            <a:endParaRPr lang="en-BE" sz="1700" b="1" i="1" dirty="0"/>
          </a:p>
        </p:txBody>
      </p:sp>
      <p:cxnSp>
        <p:nvCxnSpPr>
          <p:cNvPr id="426" name="Connector: Elbow 425">
            <a:extLst>
              <a:ext uri="{FF2B5EF4-FFF2-40B4-BE49-F238E27FC236}">
                <a16:creationId xmlns:a16="http://schemas.microsoft.com/office/drawing/2014/main" id="{9D384D43-B5B7-08B4-D43F-F0791B396A19}"/>
              </a:ext>
            </a:extLst>
          </p:cNvPr>
          <p:cNvCxnSpPr>
            <a:stCxn id="423" idx="3"/>
            <a:endCxn id="7" idx="0"/>
          </p:cNvCxnSpPr>
          <p:nvPr/>
        </p:nvCxnSpPr>
        <p:spPr>
          <a:xfrm>
            <a:off x="2453505" y="1380014"/>
            <a:ext cx="1947136" cy="420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426">
            <a:extLst>
              <a:ext uri="{FF2B5EF4-FFF2-40B4-BE49-F238E27FC236}">
                <a16:creationId xmlns:a16="http://schemas.microsoft.com/office/drawing/2014/main" id="{C00739A8-3C45-10A0-4FCC-CD37C3CE6FDB}"/>
              </a:ext>
            </a:extLst>
          </p:cNvPr>
          <p:cNvSpPr txBox="1"/>
          <p:nvPr/>
        </p:nvSpPr>
        <p:spPr>
          <a:xfrm>
            <a:off x="354055" y="3692784"/>
            <a:ext cx="2261418" cy="353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700" b="1" i="1" dirty="0"/>
              <a:t>Global Constraints</a:t>
            </a:r>
            <a:endParaRPr lang="en-BE" sz="1700" b="1" i="1" dirty="0"/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5D95563F-0254-B150-AFDB-0C39AD2D7E38}"/>
              </a:ext>
            </a:extLst>
          </p:cNvPr>
          <p:cNvCxnSpPr>
            <a:stCxn id="427" idx="0"/>
            <a:endCxn id="8" idx="1"/>
          </p:cNvCxnSpPr>
          <p:nvPr/>
        </p:nvCxnSpPr>
        <p:spPr>
          <a:xfrm rot="5400000" flipH="1" flipV="1">
            <a:off x="1205688" y="2242954"/>
            <a:ext cx="1728907" cy="11707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2AC161-56AA-08E9-3E53-7340627B65CF}"/>
              </a:ext>
            </a:extLst>
          </p:cNvPr>
          <p:cNvSpPr txBox="1"/>
          <p:nvPr/>
        </p:nvSpPr>
        <p:spPr>
          <a:xfrm>
            <a:off x="3301196" y="6403706"/>
            <a:ext cx="76850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/>
              <a:t>A Model Seeker: Extracting Global Constraint Models from Positive Examples, N. </a:t>
            </a:r>
            <a:r>
              <a:rPr lang="en-GB" sz="1200" i="1" dirty="0" err="1"/>
              <a:t>Beldiceanu</a:t>
            </a:r>
            <a:r>
              <a:rPr lang="en-GB" sz="1200" i="1" dirty="0"/>
              <a:t> et al., CP, 2012</a:t>
            </a:r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28715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11" grpId="0" animBg="1"/>
      <p:bldP spid="13" grpId="0" animBg="1"/>
      <p:bldP spid="15" grpId="0"/>
      <p:bldP spid="16" grpId="0" animBg="1"/>
      <p:bldP spid="19" grpId="0"/>
      <p:bldP spid="28" grpId="0"/>
      <p:bldP spid="29" grpId="0"/>
      <p:bldP spid="419" grpId="0"/>
      <p:bldP spid="422" grpId="0" animBg="1"/>
      <p:bldP spid="423" grpId="0" animBg="1"/>
      <p:bldP spid="4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"/>
          <p:cNvSpPr txBox="1">
            <a:spLocks noGrp="1"/>
          </p:cNvSpPr>
          <p:nvPr>
            <p:ph type="title"/>
          </p:nvPr>
        </p:nvSpPr>
        <p:spPr>
          <a:xfrm>
            <a:off x="2261418" y="5355"/>
            <a:ext cx="9784401" cy="78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GB" sz="3300" dirty="0">
                <a:solidFill>
                  <a:srgbClr val="171512"/>
                </a:solidFill>
              </a:rPr>
              <a:t>Statistical approaches – </a:t>
            </a:r>
            <a:r>
              <a:rPr lang="en-GB" sz="3300" dirty="0" err="1">
                <a:solidFill>
                  <a:srgbClr val="171512"/>
                </a:solidFill>
              </a:rPr>
              <a:t>BayesAcq</a:t>
            </a:r>
            <a:endParaRPr sz="3300" dirty="0"/>
          </a:p>
        </p:txBody>
      </p:sp>
      <p:pic>
        <p:nvPicPr>
          <p:cNvPr id="2" name="Picture 1" descr="Katholieke Universiteit Leuven - Wikipedia">
            <a:extLst>
              <a:ext uri="{FF2B5EF4-FFF2-40B4-BE49-F238E27FC236}">
                <a16:creationId xmlns:a16="http://schemas.microsoft.com/office/drawing/2014/main" id="{4D18B0A2-FEDB-4E35-D396-0335026E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49;p7">
            <a:extLst>
              <a:ext uri="{FF2B5EF4-FFF2-40B4-BE49-F238E27FC236}">
                <a16:creationId xmlns:a16="http://schemas.microsoft.com/office/drawing/2014/main" id="{3A55B65D-EAAE-B238-6109-2F57EED60B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E81DC6-8B91-5368-DE94-CC1F0B1242B7}"/>
                  </a:ext>
                </a:extLst>
              </p:cNvPr>
              <p:cNvSpPr/>
              <p:nvPr/>
            </p:nvSpPr>
            <p:spPr>
              <a:xfrm>
                <a:off x="3903306" y="3414990"/>
                <a:ext cx="2593910" cy="6511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Train Bernoulli NB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E81DC6-8B91-5368-DE94-CC1F0B124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306" y="3414990"/>
                <a:ext cx="2593910" cy="651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B8C384-3C42-1A5B-3F7F-EFD4F30C2AA6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flipH="1">
            <a:off x="5200261" y="2812763"/>
            <a:ext cx="1" cy="602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0AC8F8-A266-B6F3-0919-E630CCCC21DC}"/>
                  </a:ext>
                </a:extLst>
              </p:cNvPr>
              <p:cNvSpPr/>
              <p:nvPr/>
            </p:nvSpPr>
            <p:spPr>
              <a:xfrm>
                <a:off x="3903306" y="4484512"/>
                <a:ext cx="2593910" cy="816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Derive P(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𝑠𝑜𝑙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GB" dirty="0"/>
                  <a:t>) and P(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𝑠𝑜𝑙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GB" dirty="0"/>
                  <a:t>) from NB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0AC8F8-A266-B6F3-0919-E630CCCC2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306" y="4484512"/>
                <a:ext cx="2593910" cy="816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F2EC270-4CE2-BD57-D4A2-989950ED0D99}"/>
                  </a:ext>
                </a:extLst>
              </p:cNvPr>
              <p:cNvSpPr/>
              <p:nvPr/>
            </p:nvSpPr>
            <p:spPr>
              <a:xfrm>
                <a:off x="3903306" y="2213867"/>
                <a:ext cx="2593911" cy="5988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b="1" dirty="0"/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GB" sz="1500" dirty="0"/>
                  <a:t>, </a:t>
                </a:r>
                <a:endParaRPr lang="en-BE" sz="15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F2EC270-4CE2-BD57-D4A2-989950ED0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306" y="2213867"/>
                <a:ext cx="2593911" cy="5988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651CB-C0BC-114E-C64F-51D317446C8A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200261" y="4066167"/>
            <a:ext cx="0" cy="4183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6DA13E2-FC2D-957C-1860-1F9A60000698}"/>
                  </a:ext>
                </a:extLst>
              </p:cNvPr>
              <p:cNvSpPr/>
              <p:nvPr/>
            </p:nvSpPr>
            <p:spPr>
              <a:xfrm>
                <a:off x="3100873" y="5681821"/>
                <a:ext cx="4198776" cy="816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GB" dirty="0"/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dirty="0"/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GB" dirty="0"/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dirty="0"/>
                                <m:t>)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,∀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6DA13E2-FC2D-957C-1860-1F9A60000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873" y="5681821"/>
                <a:ext cx="4198776" cy="816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B7E5CA-3916-9B06-6B1D-030DA3380A36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>
            <a:off x="5200261" y="5300800"/>
            <a:ext cx="0" cy="3810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TextBox 444">
                <a:extLst>
                  <a:ext uri="{FF2B5EF4-FFF2-40B4-BE49-F238E27FC236}">
                    <a16:creationId xmlns:a16="http://schemas.microsoft.com/office/drawing/2014/main" id="{953410AB-8BE5-DE95-8177-A2D6F37C5596}"/>
                  </a:ext>
                </a:extLst>
              </p:cNvPr>
              <p:cNvSpPr txBox="1"/>
              <p:nvPr/>
            </p:nvSpPr>
            <p:spPr>
              <a:xfrm>
                <a:off x="7408506" y="1798368"/>
                <a:ext cx="435318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dirty="0"/>
                  <a:t>transforming </a:t>
                </a:r>
                <a:r>
                  <a:rPr lang="en-GB" sz="1600" i="1" dirty="0"/>
                  <a:t>E to </a:t>
                </a:r>
                <a:r>
                  <a:rPr lang="en-GB" sz="1600" dirty="0"/>
                  <a:t>classical ML dataset, using candidate violations as </a:t>
                </a:r>
                <a:r>
                  <a:rPr lang="en-GB" sz="1600" dirty="0" err="1"/>
                  <a:t>boolean</a:t>
                </a:r>
                <a:r>
                  <a:rPr lang="en-GB" sz="1600" dirty="0"/>
                  <a:t> features, </a:t>
                </a:r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𝑠𝑜𝑙</m:t>
                        </m:r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1600" dirty="0"/>
                  <a:t> </a:t>
                </a:r>
                <a:endParaRPr lang="en-BE" sz="1600" dirty="0"/>
              </a:p>
            </p:txBody>
          </p:sp>
        </mc:Choice>
        <mc:Fallback xmlns="">
          <p:sp>
            <p:nvSpPr>
              <p:cNvPr id="445" name="TextBox 444">
                <a:extLst>
                  <a:ext uri="{FF2B5EF4-FFF2-40B4-BE49-F238E27FC236}">
                    <a16:creationId xmlns:a16="http://schemas.microsoft.com/office/drawing/2014/main" id="{953410AB-8BE5-DE95-8177-A2D6F37C5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06" y="1798368"/>
                <a:ext cx="4353185" cy="830997"/>
              </a:xfrm>
              <a:prstGeom prst="rect">
                <a:avLst/>
              </a:prstGeom>
              <a:blipFill>
                <a:blip r:embed="rId8"/>
                <a:stretch>
                  <a:fillRect t="-2206" r="-70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150251-721D-D180-3E1F-4A99C99189E0}"/>
              </a:ext>
            </a:extLst>
          </p:cNvPr>
          <p:cNvCxnSpPr/>
          <p:nvPr/>
        </p:nvCxnSpPr>
        <p:spPr>
          <a:xfrm flipH="1">
            <a:off x="6783355" y="2213867"/>
            <a:ext cx="516294" cy="12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41971797-FED9-BC22-903A-3A259756E37C}"/>
              </a:ext>
            </a:extLst>
          </p:cNvPr>
          <p:cNvCxnSpPr/>
          <p:nvPr/>
        </p:nvCxnSpPr>
        <p:spPr>
          <a:xfrm flipH="1">
            <a:off x="7613780" y="5570382"/>
            <a:ext cx="1278293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B953FA5E-FFE6-0915-45BF-C670CBE5CFF7}"/>
              </a:ext>
            </a:extLst>
          </p:cNvPr>
          <p:cNvSpPr txBox="1"/>
          <p:nvPr/>
        </p:nvSpPr>
        <p:spPr>
          <a:xfrm>
            <a:off x="8120434" y="5217584"/>
            <a:ext cx="4086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Learn constraints with probability higher than a threshold</a:t>
            </a:r>
            <a:endParaRPr lang="en-BE" sz="1600" dirty="0"/>
          </a:p>
        </p:txBody>
      </p: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7F931F93-FB57-714B-7F52-F7C58E6E44BC}"/>
              </a:ext>
            </a:extLst>
          </p:cNvPr>
          <p:cNvCxnSpPr>
            <a:cxnSpLocks/>
          </p:cNvCxnSpPr>
          <p:nvPr/>
        </p:nvCxnSpPr>
        <p:spPr>
          <a:xfrm>
            <a:off x="5669902" y="1795522"/>
            <a:ext cx="0" cy="428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CBA66EFA-0E17-6A96-DEE7-C4F3B9FBAD04}"/>
              </a:ext>
            </a:extLst>
          </p:cNvPr>
          <p:cNvCxnSpPr>
            <a:cxnSpLocks/>
          </p:cNvCxnSpPr>
          <p:nvPr/>
        </p:nvCxnSpPr>
        <p:spPr>
          <a:xfrm>
            <a:off x="4749281" y="1785257"/>
            <a:ext cx="0" cy="428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EF6505AA-1219-58C8-1840-89338E33549A}"/>
              </a:ext>
            </a:extLst>
          </p:cNvPr>
          <p:cNvSpPr txBox="1"/>
          <p:nvPr/>
        </p:nvSpPr>
        <p:spPr>
          <a:xfrm>
            <a:off x="5498453" y="1448191"/>
            <a:ext cx="342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/>
              <a:t>B</a:t>
            </a:r>
            <a:endParaRPr lang="en-BE" i="1" dirty="0"/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6643D9CE-16A9-FC04-7F4E-B3FBA12A3C1B}"/>
              </a:ext>
            </a:extLst>
          </p:cNvPr>
          <p:cNvSpPr txBox="1"/>
          <p:nvPr/>
        </p:nvSpPr>
        <p:spPr>
          <a:xfrm>
            <a:off x="4577832" y="1457751"/>
            <a:ext cx="342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E</a:t>
            </a:r>
            <a:endParaRPr lang="en-BE" i="1" dirty="0"/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9B6C90A7-84ED-2AC2-4B24-C350DF8B0AD1}"/>
              </a:ext>
            </a:extLst>
          </p:cNvPr>
          <p:cNvSpPr txBox="1"/>
          <p:nvPr/>
        </p:nvSpPr>
        <p:spPr>
          <a:xfrm>
            <a:off x="149559" y="855990"/>
            <a:ext cx="3426196" cy="677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900" b="1" i="1" dirty="0"/>
              <a:t>Robust approach: Can handle noise in training set</a:t>
            </a:r>
            <a:endParaRPr lang="en-BE" sz="19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1E468-0D2E-B60A-4B0F-D380C664A6EF}"/>
              </a:ext>
            </a:extLst>
          </p:cNvPr>
          <p:cNvSpPr txBox="1"/>
          <p:nvPr/>
        </p:nvSpPr>
        <p:spPr>
          <a:xfrm>
            <a:off x="4920627" y="6556606"/>
            <a:ext cx="6664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Classifier-based constraint acquisition, S. Prestwich et al., AMAI, 2021</a:t>
            </a:r>
            <a:endParaRPr lang="en-BE" sz="12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6A55E-D83B-ABBF-EE9B-1BC5F11AF897}"/>
              </a:ext>
            </a:extLst>
          </p:cNvPr>
          <p:cNvSpPr txBox="1"/>
          <p:nvPr/>
        </p:nvSpPr>
        <p:spPr>
          <a:xfrm>
            <a:off x="7806120" y="3878562"/>
            <a:ext cx="40868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Derive probabilities for constraints from NB</a:t>
            </a:r>
            <a:endParaRPr lang="en-BE" sz="1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71BB9A-38A5-3ED4-6A75-F537F3FFE94C}"/>
              </a:ext>
            </a:extLst>
          </p:cNvPr>
          <p:cNvCxnSpPr>
            <a:cxnSpLocks/>
          </p:cNvCxnSpPr>
          <p:nvPr/>
        </p:nvCxnSpPr>
        <p:spPr>
          <a:xfrm flipH="1">
            <a:off x="6589059" y="4217116"/>
            <a:ext cx="1205112" cy="67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6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5" grpId="0" animBg="1"/>
      <p:bldP spid="445" grpId="0"/>
      <p:bldP spid="450" grpId="0"/>
      <p:bldP spid="458" grpId="0"/>
      <p:bldP spid="459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"/>
          <p:cNvSpPr txBox="1">
            <a:spLocks noGrp="1"/>
          </p:cNvSpPr>
          <p:nvPr>
            <p:ph type="title"/>
          </p:nvPr>
        </p:nvSpPr>
        <p:spPr>
          <a:xfrm>
            <a:off x="2261418" y="5355"/>
            <a:ext cx="9784401" cy="78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GB" sz="3300" dirty="0">
                <a:solidFill>
                  <a:srgbClr val="171512"/>
                </a:solidFill>
              </a:rPr>
              <a:t>Statistical approaches – </a:t>
            </a:r>
            <a:r>
              <a:rPr lang="en-GB" sz="3300" dirty="0" err="1">
                <a:solidFill>
                  <a:srgbClr val="171512"/>
                </a:solidFill>
              </a:rPr>
              <a:t>SeqAcq</a:t>
            </a:r>
            <a:endParaRPr sz="3300" dirty="0"/>
          </a:p>
        </p:txBody>
      </p:sp>
      <p:pic>
        <p:nvPicPr>
          <p:cNvPr id="2" name="Picture 1" descr="Katholieke Universiteit Leuven - Wikipedia">
            <a:extLst>
              <a:ext uri="{FF2B5EF4-FFF2-40B4-BE49-F238E27FC236}">
                <a16:creationId xmlns:a16="http://schemas.microsoft.com/office/drawing/2014/main" id="{4D18B0A2-FEDB-4E35-D396-0335026E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49;p7">
            <a:extLst>
              <a:ext uri="{FF2B5EF4-FFF2-40B4-BE49-F238E27FC236}">
                <a16:creationId xmlns:a16="http://schemas.microsoft.com/office/drawing/2014/main" id="{3A55B65D-EAAE-B238-6109-2F57EED60B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85EEF9-A6A3-F79C-0B64-BB8184276255}"/>
              </a:ext>
            </a:extLst>
          </p:cNvPr>
          <p:cNvSpPr/>
          <p:nvPr/>
        </p:nvSpPr>
        <p:spPr>
          <a:xfrm>
            <a:off x="4840725" y="2618599"/>
            <a:ext cx="2593910" cy="81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Test the c in e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D8FCEA-C48A-59B7-E120-3153CFDAE99D}"/>
              </a:ext>
            </a:extLst>
          </p:cNvPr>
          <p:cNvSpPr txBox="1"/>
          <p:nvPr/>
        </p:nvSpPr>
        <p:spPr>
          <a:xfrm>
            <a:off x="149559" y="855990"/>
            <a:ext cx="3426196" cy="677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900" b="1" i="1" dirty="0"/>
              <a:t>Robust approach: Can handle noise in training set</a:t>
            </a:r>
            <a:endParaRPr lang="en-BE" sz="19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776A4B-AED2-7CCA-96DD-91DEEB6C0203}"/>
                  </a:ext>
                </a:extLst>
              </p:cNvPr>
              <p:cNvSpPr/>
              <p:nvPr/>
            </p:nvSpPr>
            <p:spPr>
              <a:xfrm>
                <a:off x="4761778" y="3740952"/>
                <a:ext cx="2740357" cy="80916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+=</m:t>
                      </m:r>
                      <m:d>
                        <m:dPr>
                          <m:begChr m:val="⟦"/>
                          <m:endChr m:val="⟧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+=</m:t>
                      </m:r>
                      <m:d>
                        <m:dPr>
                          <m:begChr m:val="⟦"/>
                          <m:endChr m:val="⟧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776A4B-AED2-7CCA-96DD-91DEEB6C0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78" y="3740952"/>
                <a:ext cx="2740357" cy="809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D46D3E02-5806-661D-3468-6BDD2C2977C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6131957" y="3434887"/>
            <a:ext cx="5723" cy="3060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AF77329-71DD-3849-FDB1-697047CD73B8}"/>
                  </a:ext>
                </a:extLst>
              </p:cNvPr>
              <p:cNvSpPr/>
              <p:nvPr/>
            </p:nvSpPr>
            <p:spPr>
              <a:xfrm>
                <a:off x="4850056" y="4836448"/>
                <a:ext cx="2593910" cy="6511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0" dirty="0"/>
                  <a:t>Dismiss c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b="0" dirty="0"/>
                  <a:t> </a:t>
                </a:r>
              </a:p>
              <a:p>
                <a:pPr algn="ctr"/>
                <a:r>
                  <a:rPr lang="en-GB" b="0" dirty="0"/>
                  <a:t>Add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AF77329-71DD-3849-FDB1-697047CD7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056" y="4836448"/>
                <a:ext cx="2593910" cy="651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FDA27AB0-00B5-9463-ABFD-EF2D69C037C6}"/>
              </a:ext>
            </a:extLst>
          </p:cNvPr>
          <p:cNvCxnSpPr>
            <a:cxnSpLocks/>
            <a:stCxn id="14" idx="2"/>
            <a:endCxn id="433" idx="0"/>
          </p:cNvCxnSpPr>
          <p:nvPr/>
        </p:nvCxnSpPr>
        <p:spPr>
          <a:xfrm>
            <a:off x="6131957" y="4550116"/>
            <a:ext cx="15054" cy="2863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591F2069-7570-348C-6D9F-9946FC150AF9}"/>
                  </a:ext>
                </a:extLst>
              </p:cNvPr>
              <p:cNvSpPr txBox="1"/>
              <p:nvPr/>
            </p:nvSpPr>
            <p:spPr>
              <a:xfrm>
                <a:off x="84171" y="4063851"/>
                <a:ext cx="302389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/>
                  <a:t>Use of a Sequential Probability Ratio Test (SPRT) based approach in E,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</a:t>
                </a:r>
                <a:endParaRPr lang="en-BE" dirty="0"/>
              </a:p>
            </p:txBody>
          </p:sp>
        </mc:Choice>
        <mc:Fallback xmlns=""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591F2069-7570-348C-6D9F-9946FC150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1" y="4063851"/>
                <a:ext cx="3023893" cy="738664"/>
              </a:xfrm>
              <a:prstGeom prst="rect">
                <a:avLst/>
              </a:prstGeom>
              <a:blipFill>
                <a:blip r:embed="rId6"/>
                <a:stretch>
                  <a:fillRect t="-1653" r="-1008" b="-74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6FF7849-F8B8-7F26-BE34-B86B3584543E}"/>
              </a:ext>
            </a:extLst>
          </p:cNvPr>
          <p:cNvSpPr txBox="1"/>
          <p:nvPr/>
        </p:nvSpPr>
        <p:spPr>
          <a:xfrm>
            <a:off x="437764" y="2532077"/>
            <a:ext cx="3023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Not representing the whole set of candidates at the same time</a:t>
            </a:r>
            <a:endParaRPr lang="en-B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135A70-27F2-5FC1-AC30-F6A38D05A108}"/>
              </a:ext>
            </a:extLst>
          </p:cNvPr>
          <p:cNvSpPr/>
          <p:nvPr/>
        </p:nvSpPr>
        <p:spPr>
          <a:xfrm>
            <a:off x="4257562" y="2219574"/>
            <a:ext cx="3778898" cy="35108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282B4AC-901F-A186-6F9F-4AB4413AD3F8}"/>
              </a:ext>
            </a:extLst>
          </p:cNvPr>
          <p:cNvCxnSpPr>
            <a:cxnSpLocks/>
            <a:stCxn id="432" idx="3"/>
            <a:endCxn id="26" idx="0"/>
          </p:cNvCxnSpPr>
          <p:nvPr/>
        </p:nvCxnSpPr>
        <p:spPr>
          <a:xfrm flipH="1" flipV="1">
            <a:off x="6147011" y="2219574"/>
            <a:ext cx="1318797" cy="3867972"/>
          </a:xfrm>
          <a:prstGeom prst="bentConnector4">
            <a:avLst>
              <a:gd name="adj1" fmla="val -60605"/>
              <a:gd name="adj2" fmla="val 1059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8D6C4D-CF3B-ADE5-D49B-2D4EB1F8C83C}"/>
                  </a:ext>
                </a:extLst>
              </p:cNvPr>
              <p:cNvSpPr txBox="1"/>
              <p:nvPr/>
            </p:nvSpPr>
            <p:spPr>
              <a:xfrm>
                <a:off x="4325329" y="2338284"/>
                <a:ext cx="5868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8D6C4D-CF3B-ADE5-D49B-2D4EB1F8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329" y="2338284"/>
                <a:ext cx="586827" cy="215444"/>
              </a:xfrm>
              <a:prstGeom prst="rect">
                <a:avLst/>
              </a:prstGeom>
              <a:blipFill>
                <a:blip r:embed="rId7"/>
                <a:stretch>
                  <a:fillRect l="-6250" r="-4167" b="-85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ectangle 425">
            <a:extLst>
              <a:ext uri="{FF2B5EF4-FFF2-40B4-BE49-F238E27FC236}">
                <a16:creationId xmlns:a16="http://schemas.microsoft.com/office/drawing/2014/main" id="{122A70FF-A773-E073-8DB3-D8616B90EFA5}"/>
              </a:ext>
            </a:extLst>
          </p:cNvPr>
          <p:cNvSpPr/>
          <p:nvPr/>
        </p:nvSpPr>
        <p:spPr>
          <a:xfrm>
            <a:off x="3971260" y="1571363"/>
            <a:ext cx="4538257" cy="48387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1A1BC3C9-73C3-2869-7CB4-74D476208899}"/>
                  </a:ext>
                </a:extLst>
              </p:cNvPr>
              <p:cNvSpPr txBox="1"/>
              <p:nvPr/>
            </p:nvSpPr>
            <p:spPr>
              <a:xfrm>
                <a:off x="4021689" y="1730610"/>
                <a:ext cx="5863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1A1BC3C9-73C3-2869-7CB4-74D476208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89" y="1730610"/>
                <a:ext cx="586379" cy="215444"/>
              </a:xfrm>
              <a:prstGeom prst="rect">
                <a:avLst/>
              </a:prstGeom>
              <a:blipFill>
                <a:blip r:embed="rId8"/>
                <a:stretch>
                  <a:fillRect l="-6250" r="-5208" b="-85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0A85EA37-F139-405D-643E-0940952F8444}"/>
              </a:ext>
            </a:extLst>
          </p:cNvPr>
          <p:cNvCxnSpPr>
            <a:cxnSpLocks/>
            <a:stCxn id="433" idx="2"/>
          </p:cNvCxnSpPr>
          <p:nvPr/>
        </p:nvCxnSpPr>
        <p:spPr>
          <a:xfrm>
            <a:off x="6147011" y="5487625"/>
            <a:ext cx="0" cy="4900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Rectangle 431">
            <a:extLst>
              <a:ext uri="{FF2B5EF4-FFF2-40B4-BE49-F238E27FC236}">
                <a16:creationId xmlns:a16="http://schemas.microsoft.com/office/drawing/2014/main" id="{450CC3B5-274B-6F8D-2EFA-9DEAD7340159}"/>
              </a:ext>
            </a:extLst>
          </p:cNvPr>
          <p:cNvSpPr/>
          <p:nvPr/>
        </p:nvSpPr>
        <p:spPr>
          <a:xfrm>
            <a:off x="5014967" y="5918396"/>
            <a:ext cx="2450841" cy="3382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Remove from </a:t>
            </a:r>
            <a:r>
              <a:rPr lang="en-GB" i="1" dirty="0"/>
              <a:t>c</a:t>
            </a:r>
            <a:r>
              <a:rPr lang="en-GB" dirty="0"/>
              <a:t> candidates</a:t>
            </a:r>
            <a:endParaRPr lang="en-BE" dirty="0"/>
          </a:p>
        </p:txBody>
      </p:sp>
      <p:sp>
        <p:nvSpPr>
          <p:cNvPr id="434" name="Left Brace 433">
            <a:extLst>
              <a:ext uri="{FF2B5EF4-FFF2-40B4-BE49-F238E27FC236}">
                <a16:creationId xmlns:a16="http://schemas.microsoft.com/office/drawing/2014/main" id="{DCB6A159-CA0E-5195-25AC-43D48A514B3B}"/>
              </a:ext>
            </a:extLst>
          </p:cNvPr>
          <p:cNvSpPr/>
          <p:nvPr/>
        </p:nvSpPr>
        <p:spPr>
          <a:xfrm>
            <a:off x="4497835" y="3674954"/>
            <a:ext cx="220466" cy="187117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9408EED6-BEEE-DF06-35B3-F3D8A2CA2F9A}"/>
              </a:ext>
            </a:extLst>
          </p:cNvPr>
          <p:cNvCxnSpPr>
            <a:cxnSpLocks/>
          </p:cNvCxnSpPr>
          <p:nvPr/>
        </p:nvCxnSpPr>
        <p:spPr>
          <a:xfrm flipV="1">
            <a:off x="3361765" y="2070847"/>
            <a:ext cx="528917" cy="2674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B5663E96-77F7-7E00-9ADB-1785449584AB}"/>
              </a:ext>
            </a:extLst>
          </p:cNvPr>
          <p:cNvCxnSpPr>
            <a:cxnSpLocks/>
            <a:stCxn id="441" idx="3"/>
          </p:cNvCxnSpPr>
          <p:nvPr/>
        </p:nvCxnSpPr>
        <p:spPr>
          <a:xfrm flipV="1">
            <a:off x="3108064" y="4379324"/>
            <a:ext cx="1282931" cy="538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B4A839B4-EC4D-2352-A5F5-BB2A2768ED33}"/>
              </a:ext>
            </a:extLst>
          </p:cNvPr>
          <p:cNvCxnSpPr>
            <a:cxnSpLocks/>
          </p:cNvCxnSpPr>
          <p:nvPr/>
        </p:nvCxnSpPr>
        <p:spPr>
          <a:xfrm>
            <a:off x="5186416" y="1273810"/>
            <a:ext cx="0" cy="2803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70C71E9A-95F4-C25C-5821-8128DDCCA242}"/>
              </a:ext>
            </a:extLst>
          </p:cNvPr>
          <p:cNvSpPr txBox="1"/>
          <p:nvPr/>
        </p:nvSpPr>
        <p:spPr>
          <a:xfrm>
            <a:off x="5521697" y="959871"/>
            <a:ext cx="342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/>
              <a:t>B</a:t>
            </a:r>
            <a:endParaRPr lang="en-BE" i="1" dirty="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1B3B979F-2DE0-EEDB-EF82-076E8176F2DC}"/>
              </a:ext>
            </a:extLst>
          </p:cNvPr>
          <p:cNvSpPr txBox="1"/>
          <p:nvPr/>
        </p:nvSpPr>
        <p:spPr>
          <a:xfrm>
            <a:off x="5014967" y="967834"/>
            <a:ext cx="342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E</a:t>
            </a:r>
            <a:endParaRPr lang="en-BE" i="1" dirty="0"/>
          </a:p>
        </p:txBody>
      </p: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00C30579-34ED-047A-86FA-74E646125DD9}"/>
              </a:ext>
            </a:extLst>
          </p:cNvPr>
          <p:cNvCxnSpPr>
            <a:cxnSpLocks/>
          </p:cNvCxnSpPr>
          <p:nvPr/>
        </p:nvCxnSpPr>
        <p:spPr>
          <a:xfrm>
            <a:off x="5693146" y="1270454"/>
            <a:ext cx="0" cy="2803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0074230D-5744-36F7-D100-76984B15EFCB}"/>
              </a:ext>
            </a:extLst>
          </p:cNvPr>
          <p:cNvCxnSpPr>
            <a:cxnSpLocks/>
          </p:cNvCxnSpPr>
          <p:nvPr/>
        </p:nvCxnSpPr>
        <p:spPr>
          <a:xfrm>
            <a:off x="6942826" y="1267648"/>
            <a:ext cx="0" cy="2803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BC928E94-2A42-2F28-F2CC-C11FA808934C}"/>
              </a:ext>
            </a:extLst>
          </p:cNvPr>
          <p:cNvSpPr txBox="1"/>
          <p:nvPr/>
        </p:nvSpPr>
        <p:spPr>
          <a:xfrm>
            <a:off x="6653031" y="980997"/>
            <a:ext cx="6393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{A,R}</a:t>
            </a:r>
            <a:endParaRPr lang="en-BE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00B8-9663-71E2-CD7A-ABBCC5C79166}"/>
              </a:ext>
            </a:extLst>
          </p:cNvPr>
          <p:cNvSpPr txBox="1"/>
          <p:nvPr/>
        </p:nvSpPr>
        <p:spPr>
          <a:xfrm>
            <a:off x="3749529" y="6528841"/>
            <a:ext cx="762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Robust Constraint Acquisition by Sequential Analysis, S. Prestwich., ECAI, 2020</a:t>
            </a:r>
            <a:endParaRPr lang="en-BE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AFCE4-FEC4-2202-405B-38E0B50E3A08}"/>
              </a:ext>
            </a:extLst>
          </p:cNvPr>
          <p:cNvSpPr txBox="1"/>
          <p:nvPr/>
        </p:nvSpPr>
        <p:spPr>
          <a:xfrm>
            <a:off x="8851041" y="2270467"/>
            <a:ext cx="31947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Generate-and-test based approach</a:t>
            </a:r>
          </a:p>
          <a:p>
            <a:pPr algn="ctr"/>
            <a:r>
              <a:rPr lang="en-GB" b="1" dirty="0"/>
              <a:t>learning or removing constraints</a:t>
            </a:r>
          </a:p>
          <a:p>
            <a:pPr algn="ctr"/>
            <a:r>
              <a:rPr lang="en-GB" b="1" dirty="0"/>
              <a:t>based on a statistical test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44893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433" grpId="0" animBg="1"/>
      <p:bldP spid="441" grpId="0"/>
      <p:bldP spid="24" grpId="0"/>
      <p:bldP spid="26" grpId="0" animBg="1"/>
      <p:bldP spid="30" grpId="0"/>
      <p:bldP spid="426" grpId="0" animBg="1"/>
      <p:bldP spid="427" grpId="0"/>
      <p:bldP spid="432" grpId="0" animBg="1"/>
      <p:bldP spid="434" grpId="0" animBg="1"/>
      <p:bldP spid="448" grpId="0"/>
      <p:bldP spid="449" grpId="0"/>
      <p:bldP spid="453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"/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109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GB" sz="4000" dirty="0">
                <a:solidFill>
                  <a:srgbClr val="171512"/>
                </a:solidFill>
              </a:rPr>
              <a:t>COUNT-CP: </a:t>
            </a:r>
            <a:br>
              <a:rPr lang="en-GB" sz="4000" dirty="0">
                <a:solidFill>
                  <a:srgbClr val="171512"/>
                </a:solidFill>
              </a:rPr>
            </a:br>
            <a:r>
              <a:rPr lang="en-GB" sz="4000" dirty="0">
                <a:solidFill>
                  <a:srgbClr val="171512"/>
                </a:solidFill>
              </a:rPr>
              <a:t>Learn using generate and aggregate</a:t>
            </a:r>
            <a:endParaRPr sz="4000" dirty="0"/>
          </a:p>
        </p:txBody>
      </p:sp>
      <p:pic>
        <p:nvPicPr>
          <p:cNvPr id="2" name="Picture 1" descr="Katholieke Universiteit Leuven - Wikipedia">
            <a:extLst>
              <a:ext uri="{FF2B5EF4-FFF2-40B4-BE49-F238E27FC236}">
                <a16:creationId xmlns:a16="http://schemas.microsoft.com/office/drawing/2014/main" id="{4D18B0A2-FEDB-4E35-D396-0335026E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49;p7">
            <a:extLst>
              <a:ext uri="{FF2B5EF4-FFF2-40B4-BE49-F238E27FC236}">
                <a16:creationId xmlns:a16="http://schemas.microsoft.com/office/drawing/2014/main" id="{3A55B65D-EAAE-B238-6109-2F57EED60B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4DB115-C09F-5944-F55B-780D61C1054D}"/>
                  </a:ext>
                </a:extLst>
              </p:cNvPr>
              <p:cNvSpPr txBox="1"/>
              <p:nvPr/>
            </p:nvSpPr>
            <p:spPr>
              <a:xfrm>
                <a:off x="328905" y="1497630"/>
                <a:ext cx="6144208" cy="353943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1700" dirty="0"/>
                  <a:t>Learns constraints of the following form: </a:t>
                </a:r>
                <a14:m>
                  <m:oMath xmlns:m="http://schemas.openxmlformats.org/officeDocument/2006/math">
                    <m:r>
                      <a:rPr lang="en-GB" sz="1700" i="1" dirty="0" smtClean="0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en-GB" sz="1700" i="1" dirty="0" smtClean="0">
                        <a:latin typeface="Cambria Math" panose="02040503050406030204" pitchFamily="18" charset="0"/>
                      </a:rPr>
                      <m:t> &lt;= </m:t>
                    </m:r>
                    <m:r>
                      <a:rPr lang="en-GB" sz="1700" i="1" dirty="0" smtClean="0">
                        <a:latin typeface="Cambria Math" panose="02040503050406030204" pitchFamily="18" charset="0"/>
                      </a:rPr>
                      <m:t>𝑒𝑥𝑝𝑟</m:t>
                    </m:r>
                    <m:r>
                      <a:rPr lang="en-GB" sz="1700" i="1" dirty="0" smtClean="0">
                        <a:latin typeface="Cambria Math" panose="02040503050406030204" pitchFamily="18" charset="0"/>
                      </a:rPr>
                      <m:t> &lt;= </m:t>
                    </m:r>
                    <m:r>
                      <a:rPr lang="en-GB" sz="1700" i="1" dirty="0" err="1">
                        <a:latin typeface="Cambria Math" panose="02040503050406030204" pitchFamily="18" charset="0"/>
                      </a:rPr>
                      <m:t>𝑢𝑏</m:t>
                    </m:r>
                  </m:oMath>
                </a14:m>
                <a:endParaRPr lang="en-BE" sz="17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4DB115-C09F-5944-F55B-780D61C1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05" y="1497630"/>
                <a:ext cx="6144208" cy="353943"/>
              </a:xfrm>
              <a:prstGeom prst="rect">
                <a:avLst/>
              </a:prstGeom>
              <a:blipFill>
                <a:blip r:embed="rId4"/>
                <a:stretch>
                  <a:fillRect l="-494" t="-3226" b="-1774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72FAC6-B350-EC37-5508-0B8E6F7674C8}"/>
                  </a:ext>
                </a:extLst>
              </p:cNvPr>
              <p:cNvSpPr txBox="1"/>
              <p:nvPr/>
            </p:nvSpPr>
            <p:spPr>
              <a:xfrm>
                <a:off x="328905" y="1959431"/>
                <a:ext cx="5540050" cy="353943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1700" dirty="0"/>
                  <a:t>Aggregates the bounds of the expressions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BE" sz="17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72FAC6-B350-EC37-5508-0B8E6F767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05" y="1959431"/>
                <a:ext cx="5540050" cy="353943"/>
              </a:xfrm>
              <a:prstGeom prst="rect">
                <a:avLst/>
              </a:prstGeom>
              <a:blipFill>
                <a:blip r:embed="rId5"/>
                <a:stretch>
                  <a:fillRect l="-548" t="-1613" b="-1774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F7B142-1F6B-C0FF-34F8-F8D2B0C6DFFA}"/>
                  </a:ext>
                </a:extLst>
              </p:cNvPr>
              <p:cNvSpPr txBox="1"/>
              <p:nvPr/>
            </p:nvSpPr>
            <p:spPr>
              <a:xfrm>
                <a:off x="328904" y="2430695"/>
                <a:ext cx="6501103" cy="63658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1700" dirty="0"/>
                  <a:t>Language </a:t>
                </a:r>
                <a:r>
                  <a:rPr lang="el-GR" sz="1700" i="1" dirty="0"/>
                  <a:t>Γ</a:t>
                </a:r>
                <a:r>
                  <a:rPr lang="el-GR" sz="1700" dirty="0"/>
                  <a:t> </a:t>
                </a:r>
                <a:r>
                  <a:rPr lang="en-GB" sz="1700" dirty="0"/>
                  <a:t>contains </a:t>
                </a:r>
                <a:r>
                  <a:rPr lang="en-GB" sz="1700" b="1" dirty="0"/>
                  <a:t>numerical</a:t>
                </a:r>
                <a:r>
                  <a:rPr lang="en-GB" sz="1700" dirty="0"/>
                  <a:t> expressions and not constraints</a:t>
                </a:r>
              </a:p>
              <a:p>
                <a:r>
                  <a:rPr lang="en-GB" sz="1700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z="1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z="1700" dirty="0"/>
                  <a:t> etc.</a:t>
                </a:r>
                <a:endParaRPr lang="en-BE" sz="17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F7B142-1F6B-C0FF-34F8-F8D2B0C6D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04" y="2430695"/>
                <a:ext cx="6501103" cy="636585"/>
              </a:xfrm>
              <a:prstGeom prst="rect">
                <a:avLst/>
              </a:prstGeom>
              <a:blipFill>
                <a:blip r:embed="rId6"/>
                <a:stretch>
                  <a:fillRect l="-467" t="-1852" b="-64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D355DC-1CCA-A5C7-B042-AC061D557F4E}"/>
                  </a:ext>
                </a:extLst>
              </p:cNvPr>
              <p:cNvSpPr/>
              <p:nvPr/>
            </p:nvSpPr>
            <p:spPr>
              <a:xfrm>
                <a:off x="3556131" y="3839735"/>
                <a:ext cx="2593911" cy="5988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b="1" dirty="0"/>
                  <a:t>Aggregate Bounds </a:t>
                </a:r>
                <a:r>
                  <a:rPr lang="en-GB" sz="1500" dirty="0"/>
                  <a:t>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500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l-GR" sz="1500" b="0" i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GB" sz="1500" dirty="0"/>
                  <a:t> (min and max value)</a:t>
                </a:r>
                <a:endParaRPr lang="en-BE" sz="15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D355DC-1CCA-A5C7-B042-AC061D557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131" y="3839735"/>
                <a:ext cx="2593911" cy="598896"/>
              </a:xfrm>
              <a:prstGeom prst="rect">
                <a:avLst/>
              </a:prstGeom>
              <a:blipFill>
                <a:blip r:embed="rId7"/>
                <a:stretch>
                  <a:fillRect r="-233" b="-490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271ACE-F620-9163-0F09-FA00ED745224}"/>
                  </a:ext>
                </a:extLst>
              </p:cNvPr>
              <p:cNvSpPr txBox="1"/>
              <p:nvPr/>
            </p:nvSpPr>
            <p:spPr>
              <a:xfrm>
                <a:off x="2541966" y="3831406"/>
                <a:ext cx="3429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400" b="1" i="0" smtClean="0">
                              <a:latin typeface="Cambria Math" panose="02040503050406030204" pitchFamily="18" charset="0"/>
                            </a:rPr>
                            <m:t>𝚬</m:t>
                          </m:r>
                        </m:e>
                        <m:sub>
                          <m:r>
                            <a:rPr lang="el-GR" sz="1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271ACE-F620-9163-0F09-FA00ED745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66" y="3831406"/>
                <a:ext cx="34290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1437BC-2622-A189-BE6E-D87EBF7CAA9B}"/>
              </a:ext>
            </a:extLst>
          </p:cNvPr>
          <p:cNvCxnSpPr>
            <a:cxnSpLocks/>
          </p:cNvCxnSpPr>
          <p:nvPr/>
        </p:nvCxnSpPr>
        <p:spPr>
          <a:xfrm>
            <a:off x="2884866" y="4008113"/>
            <a:ext cx="6712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B457D8B-1150-26EC-DBE8-0A94DC192E52}"/>
              </a:ext>
            </a:extLst>
          </p:cNvPr>
          <p:cNvSpPr/>
          <p:nvPr/>
        </p:nvSpPr>
        <p:spPr>
          <a:xfrm>
            <a:off x="2083059" y="3377934"/>
            <a:ext cx="8780107" cy="289223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F4FE01-C37B-BBAE-8430-4D87F717830D}"/>
                  </a:ext>
                </a:extLst>
              </p:cNvPr>
              <p:cNvSpPr txBox="1"/>
              <p:nvPr/>
            </p:nvSpPr>
            <p:spPr>
              <a:xfrm>
                <a:off x="2199066" y="3460833"/>
                <a:ext cx="8579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expr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F4FE01-C37B-BBAE-8430-4D87F7178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066" y="3460833"/>
                <a:ext cx="857992" cy="215444"/>
              </a:xfrm>
              <a:prstGeom prst="rect">
                <a:avLst/>
              </a:prstGeom>
              <a:blipFill>
                <a:blip r:embed="rId9"/>
                <a:stretch>
                  <a:fillRect l="-3571" r="-4286" b="-2571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08CC4F81-D287-DD56-FF1F-D19F0AC9689D}"/>
              </a:ext>
            </a:extLst>
          </p:cNvPr>
          <p:cNvSpPr/>
          <p:nvPr/>
        </p:nvSpPr>
        <p:spPr>
          <a:xfrm>
            <a:off x="2541966" y="3751295"/>
            <a:ext cx="3778898" cy="11073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96A8A1-61FC-1D77-2B9C-710530098675}"/>
                  </a:ext>
                </a:extLst>
              </p:cNvPr>
              <p:cNvSpPr txBox="1"/>
              <p:nvPr/>
            </p:nvSpPr>
            <p:spPr>
              <a:xfrm>
                <a:off x="2628062" y="4544845"/>
                <a:ext cx="1853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generated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expression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96A8A1-61FC-1D77-2B9C-710530098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062" y="4544845"/>
                <a:ext cx="1853071" cy="215444"/>
              </a:xfrm>
              <a:prstGeom prst="rect">
                <a:avLst/>
              </a:prstGeom>
              <a:blipFill>
                <a:blip r:embed="rId10"/>
                <a:stretch>
                  <a:fillRect l="-1316" r="-1974" b="-3428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CC76C080-2299-6D1B-C9AC-A6BEE425DBA1}"/>
              </a:ext>
            </a:extLst>
          </p:cNvPr>
          <p:cNvSpPr/>
          <p:nvPr/>
        </p:nvSpPr>
        <p:spPr>
          <a:xfrm>
            <a:off x="7178425" y="4005519"/>
            <a:ext cx="2593911" cy="5988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b="1" dirty="0"/>
              <a:t>Generalization to first-order constraints </a:t>
            </a:r>
            <a:endParaRPr lang="en-BE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084BCB-8D2F-33A2-31C0-CEC01F6F6F05}"/>
              </a:ext>
            </a:extLst>
          </p:cNvPr>
          <p:cNvSpPr txBox="1"/>
          <p:nvPr/>
        </p:nvSpPr>
        <p:spPr>
          <a:xfrm>
            <a:off x="7392177" y="2159485"/>
            <a:ext cx="17613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Pattern-based  grouping like in </a:t>
            </a:r>
            <a:r>
              <a:rPr lang="en-GB" sz="1400" b="1" dirty="0" err="1"/>
              <a:t>ModelSeeker</a:t>
            </a:r>
            <a:endParaRPr lang="en-BE" dirty="0"/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30C647AE-2EB8-BE5F-F00D-608CCC97049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272851" y="2898149"/>
            <a:ext cx="537581" cy="10180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E6C31C69-3B48-DB68-F320-EC3AB827BF19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6320864" y="4304967"/>
            <a:ext cx="8575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8" name="Rectangle 427">
            <a:extLst>
              <a:ext uri="{FF2B5EF4-FFF2-40B4-BE49-F238E27FC236}">
                <a16:creationId xmlns:a16="http://schemas.microsoft.com/office/drawing/2014/main" id="{A2C00A45-EAB4-7CB2-7F0F-FDE959F2569D}"/>
              </a:ext>
            </a:extLst>
          </p:cNvPr>
          <p:cNvSpPr/>
          <p:nvPr/>
        </p:nvSpPr>
        <p:spPr>
          <a:xfrm>
            <a:off x="3554597" y="5472211"/>
            <a:ext cx="2593911" cy="5988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b="1" dirty="0"/>
              <a:t>Express bounds using symbolic expressions</a:t>
            </a:r>
          </a:p>
        </p:txBody>
      </p:sp>
      <p:cxnSp>
        <p:nvCxnSpPr>
          <p:cNvPr id="437" name="Connector: Elbow 436">
            <a:extLst>
              <a:ext uri="{FF2B5EF4-FFF2-40B4-BE49-F238E27FC236}">
                <a16:creationId xmlns:a16="http://schemas.microsoft.com/office/drawing/2014/main" id="{0FC08222-E0A4-3EC4-18B6-5635BF13B5A1}"/>
              </a:ext>
            </a:extLst>
          </p:cNvPr>
          <p:cNvCxnSpPr>
            <a:stCxn id="27" idx="3"/>
            <a:endCxn id="428" idx="0"/>
          </p:cNvCxnSpPr>
          <p:nvPr/>
        </p:nvCxnSpPr>
        <p:spPr>
          <a:xfrm flipH="1">
            <a:off x="4851553" y="4304967"/>
            <a:ext cx="4920783" cy="1167244"/>
          </a:xfrm>
          <a:prstGeom prst="bentConnector4">
            <a:avLst>
              <a:gd name="adj1" fmla="val -4646"/>
              <a:gd name="adj2" fmla="val 628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560FCAB3-B9A1-78A3-1424-1ABAD12240FC}"/>
              </a:ext>
            </a:extLst>
          </p:cNvPr>
          <p:cNvSpPr/>
          <p:nvPr/>
        </p:nvSpPr>
        <p:spPr>
          <a:xfrm>
            <a:off x="7178425" y="5472211"/>
            <a:ext cx="2593911" cy="5988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b="1" dirty="0"/>
              <a:t>Constraint Filtering</a:t>
            </a:r>
            <a:endParaRPr lang="en-BE" sz="1500" b="1" dirty="0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0C4AEC34-E782-9EA4-ECFB-8159E38A4F83}"/>
              </a:ext>
            </a:extLst>
          </p:cNvPr>
          <p:cNvCxnSpPr>
            <a:cxnSpLocks/>
            <a:stCxn id="428" idx="3"/>
            <a:endCxn id="439" idx="1"/>
          </p:cNvCxnSpPr>
          <p:nvPr/>
        </p:nvCxnSpPr>
        <p:spPr>
          <a:xfrm>
            <a:off x="6148508" y="5771659"/>
            <a:ext cx="10299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C51E84-2D6C-0B56-3211-05096F0D8DF1}"/>
              </a:ext>
            </a:extLst>
          </p:cNvPr>
          <p:cNvSpPr txBox="1"/>
          <p:nvPr/>
        </p:nvSpPr>
        <p:spPr>
          <a:xfrm>
            <a:off x="2083060" y="6442126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Constraint Programming Models from Data using Generate-and-Aggregate, M. Kumar et al., CP, 2022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113757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3" grpId="0"/>
      <p:bldP spid="17" grpId="0" animBg="1"/>
      <p:bldP spid="18" grpId="0"/>
      <p:bldP spid="19" grpId="0" animBg="1"/>
      <p:bldP spid="23" grpId="0"/>
      <p:bldP spid="27" grpId="0" animBg="1"/>
      <p:bldP spid="29" grpId="0"/>
      <p:bldP spid="428" grpId="0" animBg="1"/>
      <p:bldP spid="4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454b848f_0_0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81" name="Google Shape;281;g100454b848f_0_0"/>
          <p:cNvSpPr txBox="1">
            <a:spLocks noGrp="1"/>
          </p:cNvSpPr>
          <p:nvPr>
            <p:ph type="body" idx="1"/>
          </p:nvPr>
        </p:nvSpPr>
        <p:spPr>
          <a:xfrm>
            <a:off x="901467" y="1272746"/>
            <a:ext cx="4533175" cy="51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9370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Constraint programming (CP) </a:t>
            </a:r>
            <a:endParaRPr lang="el-GR" dirty="0">
              <a:latin typeface="Arial"/>
              <a:ea typeface="Arial"/>
              <a:cs typeface="Arial"/>
              <a:sym typeface="Arial"/>
            </a:endParaRPr>
          </a:p>
          <a:p>
            <a:pPr marL="889000" lvl="1" indent="-323850">
              <a:lnSpc>
                <a:spcPct val="100000"/>
              </a:lnSpc>
              <a:spcBef>
                <a:spcPts val="0"/>
              </a:spcBef>
              <a:buSzPts val="1440"/>
              <a:buFont typeface="Wingdings" panose="05000000000000000000" pitchFamily="2" charset="2"/>
              <a:buChar char="q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Solving combinatorial problems in AI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Model + Solve paradigm</a:t>
            </a:r>
          </a:p>
        </p:txBody>
      </p:sp>
      <p:pic>
        <p:nvPicPr>
          <p:cNvPr id="282" name="Google Shape;282;g100454b848f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3785" y="4537591"/>
            <a:ext cx="2080811" cy="1668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g100454b848f_0_0"/>
          <p:cNvGrpSpPr/>
          <p:nvPr/>
        </p:nvGrpSpPr>
        <p:grpSpPr>
          <a:xfrm>
            <a:off x="2950808" y="4494581"/>
            <a:ext cx="2220193" cy="757284"/>
            <a:chOff x="0" y="27137"/>
            <a:chExt cx="1733700" cy="648000"/>
          </a:xfrm>
        </p:grpSpPr>
        <p:sp>
          <p:nvSpPr>
            <p:cNvPr id="284" name="Google Shape;284;g100454b848f_0_0"/>
            <p:cNvSpPr/>
            <p:nvPr/>
          </p:nvSpPr>
          <p:spPr>
            <a:xfrm>
              <a:off x="0" y="27137"/>
              <a:ext cx="1733700" cy="648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1A9B9"/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100454b848f_0_0"/>
            <p:cNvSpPr/>
            <p:nvPr/>
          </p:nvSpPr>
          <p:spPr>
            <a:xfrm>
              <a:off x="139835" y="189137"/>
              <a:ext cx="14205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100454b848f_0_0"/>
            <p:cNvSpPr txBox="1"/>
            <p:nvPr/>
          </p:nvSpPr>
          <p:spPr>
            <a:xfrm>
              <a:off x="139835" y="189137"/>
              <a:ext cx="14205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Schoolbook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Give model</a:t>
              </a:r>
              <a:endParaRPr sz="9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287" name="Google Shape;287;g100454b848f_0_0"/>
          <p:cNvGrpSpPr/>
          <p:nvPr/>
        </p:nvGrpSpPr>
        <p:grpSpPr>
          <a:xfrm>
            <a:off x="2911031" y="5206612"/>
            <a:ext cx="2220193" cy="757283"/>
            <a:chOff x="0" y="18453"/>
            <a:chExt cx="1651200" cy="648000"/>
          </a:xfrm>
        </p:grpSpPr>
        <p:sp>
          <p:nvSpPr>
            <p:cNvPr id="288" name="Google Shape;288;g100454b848f_0_0"/>
            <p:cNvSpPr/>
            <p:nvPr/>
          </p:nvSpPr>
          <p:spPr>
            <a:xfrm>
              <a:off x="0" y="18453"/>
              <a:ext cx="1651200" cy="6480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1A9B9"/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100454b848f_0_0"/>
            <p:cNvSpPr/>
            <p:nvPr/>
          </p:nvSpPr>
          <p:spPr>
            <a:xfrm>
              <a:off x="165117" y="180453"/>
              <a:ext cx="13530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100454b848f_0_0"/>
            <p:cNvSpPr txBox="1"/>
            <p:nvPr/>
          </p:nvSpPr>
          <p:spPr>
            <a:xfrm>
              <a:off x="165117" y="180453"/>
              <a:ext cx="13530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Schoolbook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Return solution</a:t>
              </a:r>
              <a:endParaRPr sz="9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pic>
        <p:nvPicPr>
          <p:cNvPr id="291" name="Google Shape;291;g100454b848f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2901" y="4302286"/>
            <a:ext cx="1845053" cy="189915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00454b848f_0_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4" name="Picture 2" descr="Katholieke Universiteit Leuven - Wikipedia">
            <a:extLst>
              <a:ext uri="{FF2B5EF4-FFF2-40B4-BE49-F238E27FC236}">
                <a16:creationId xmlns:a16="http://schemas.microsoft.com/office/drawing/2014/main" id="{CD595EA8-BD63-D6BF-AB36-FE9B240C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427099-C665-8A58-16F0-FED625F2D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38" y="2251308"/>
            <a:ext cx="2848940" cy="942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3DF8DA-6460-7F75-AC6C-9112086EE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8710" y="1967868"/>
            <a:ext cx="4986112" cy="14611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4DB70E-554C-29A2-F846-F626D31A7E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3195" y="2083880"/>
            <a:ext cx="1760097" cy="16416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"/>
          <p:cNvSpPr txBox="1">
            <a:spLocks noGrp="1"/>
          </p:cNvSpPr>
          <p:nvPr>
            <p:ph type="title"/>
          </p:nvPr>
        </p:nvSpPr>
        <p:spPr>
          <a:xfrm>
            <a:off x="2261418" y="5355"/>
            <a:ext cx="9035577" cy="121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nl-BE" sz="4000" dirty="0"/>
              <a:t>	LANGUAGE-FREE ACQ</a:t>
            </a:r>
            <a:br>
              <a:rPr lang="nl-BE" sz="4000" dirty="0"/>
            </a:br>
            <a:r>
              <a:rPr lang="nl-BE" sz="2800" dirty="0"/>
              <a:t>Acquire constraints without knowing the language</a:t>
            </a:r>
            <a:endParaRPr lang="en-GB" sz="2800" dirty="0">
              <a:latin typeface="+mj-lt"/>
            </a:endParaRPr>
          </a:p>
        </p:txBody>
      </p:sp>
      <p:pic>
        <p:nvPicPr>
          <p:cNvPr id="2" name="Picture 1" descr="Katholieke Universiteit Leuven - Wikipedia">
            <a:extLst>
              <a:ext uri="{FF2B5EF4-FFF2-40B4-BE49-F238E27FC236}">
                <a16:creationId xmlns:a16="http://schemas.microsoft.com/office/drawing/2014/main" id="{4D18B0A2-FEDB-4E35-D396-0335026E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49;p7">
            <a:extLst>
              <a:ext uri="{FF2B5EF4-FFF2-40B4-BE49-F238E27FC236}">
                <a16:creationId xmlns:a16="http://schemas.microsoft.com/office/drawing/2014/main" id="{3A55B65D-EAAE-B238-6109-2F57EED60B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51E84-2D6C-0B56-3211-05096F0D8DF1}"/>
              </a:ext>
            </a:extLst>
          </p:cNvPr>
          <p:cNvSpPr txBox="1"/>
          <p:nvPr/>
        </p:nvSpPr>
        <p:spPr>
          <a:xfrm>
            <a:off x="1575058" y="6518195"/>
            <a:ext cx="948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Constraint Networks over Unknown Constraint Languages, </a:t>
            </a:r>
            <a:r>
              <a:rPr lang="fr-FR" sz="1200" i="1" dirty="0"/>
              <a:t>Christian Bessiere, Clément </a:t>
            </a:r>
            <a:r>
              <a:rPr lang="fr-FR" sz="1200" i="1" dirty="0" err="1"/>
              <a:t>Carbonnel</a:t>
            </a:r>
            <a:r>
              <a:rPr lang="fr-FR" sz="1200" i="1" dirty="0"/>
              <a:t>, </a:t>
            </a:r>
            <a:r>
              <a:rPr lang="fr-FR" sz="1200" i="1" dirty="0" err="1"/>
              <a:t>Areski</a:t>
            </a:r>
            <a:r>
              <a:rPr lang="fr-FR" sz="1200" i="1" dirty="0"/>
              <a:t> Himeur</a:t>
            </a:r>
            <a:r>
              <a:rPr lang="en-GB" sz="1200" i="1" dirty="0"/>
              <a:t>, IJCAI, 2023</a:t>
            </a:r>
            <a:endParaRPr lang="en-BE" sz="12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9E554-5D38-A983-EE8C-46C9C19497AD}"/>
              </a:ext>
            </a:extLst>
          </p:cNvPr>
          <p:cNvSpPr txBox="1"/>
          <p:nvPr/>
        </p:nvSpPr>
        <p:spPr>
          <a:xfrm>
            <a:off x="278103" y="1730303"/>
            <a:ext cx="6501103" cy="61555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700" dirty="0"/>
              <a:t>Does not need a Language </a:t>
            </a:r>
            <a:r>
              <a:rPr lang="el-GR" sz="1700" i="1" dirty="0"/>
              <a:t>Γ</a:t>
            </a:r>
            <a:r>
              <a:rPr lang="en-GB" sz="1700" i="1" dirty="0"/>
              <a:t> of </a:t>
            </a:r>
            <a:r>
              <a:rPr lang="en-GB" sz="1700" b="1" i="1" dirty="0"/>
              <a:t>possible relations</a:t>
            </a:r>
          </a:p>
          <a:p>
            <a:pPr marL="285750" indent="-285750">
              <a:buFontTx/>
              <a:buChar char="-"/>
            </a:pPr>
            <a:r>
              <a:rPr lang="en-GB" sz="1700" i="1" dirty="0"/>
              <a:t>Learning also the relations used (in an extensional form)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7FE4DA-061C-8C65-95C5-06AE6FC149EB}"/>
              </a:ext>
            </a:extLst>
          </p:cNvPr>
          <p:cNvSpPr txBox="1"/>
          <p:nvPr/>
        </p:nvSpPr>
        <p:spPr>
          <a:xfrm>
            <a:off x="278103" y="2598819"/>
            <a:ext cx="8700527" cy="8771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700" dirty="0"/>
              <a:t>Model it as a MAX-SAT problem: Try to find a consistent set of constraints</a:t>
            </a:r>
          </a:p>
          <a:p>
            <a:pPr lvl="1"/>
            <a:r>
              <a:rPr lang="en-GB" sz="1700" dirty="0"/>
              <a:t>- Agreeing with the examples</a:t>
            </a:r>
          </a:p>
          <a:p>
            <a:pPr lvl="1"/>
            <a:r>
              <a:rPr lang="en-GB" sz="1700" dirty="0"/>
              <a:t>- Minimizing the objective(s)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C7F00E-5655-3BB2-9211-6C25163ECE41}"/>
              </a:ext>
            </a:extLst>
          </p:cNvPr>
          <p:cNvSpPr/>
          <p:nvPr/>
        </p:nvSpPr>
        <p:spPr>
          <a:xfrm>
            <a:off x="9319986" y="2299371"/>
            <a:ext cx="2593911" cy="5988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dirty="0"/>
              <a:t>k = size of language</a:t>
            </a:r>
          </a:p>
          <a:p>
            <a:pPr algn="ctr"/>
            <a:r>
              <a:rPr lang="en-GB" sz="1500" dirty="0"/>
              <a:t>r = arity</a:t>
            </a:r>
            <a:endParaRPr lang="en-BE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33B393DB-95A3-8A06-6FBB-2BC04161CA18}"/>
                  </a:ext>
                </a:extLst>
              </p:cNvPr>
              <p:cNvSpPr/>
              <p:nvPr/>
            </p:nvSpPr>
            <p:spPr>
              <a:xfrm>
                <a:off x="9173626" y="3228510"/>
                <a:ext cx="2886629" cy="75317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>
                    <a:solidFill>
                      <a:schemeClr val="tx1"/>
                    </a:solidFill>
                  </a:rPr>
                  <a:t>Minimize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B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33B393DB-95A3-8A06-6FBB-2BC04161CA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626" y="3228510"/>
                <a:ext cx="2886629" cy="7531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Rectangle 420">
            <a:extLst>
              <a:ext uri="{FF2B5EF4-FFF2-40B4-BE49-F238E27FC236}">
                <a16:creationId xmlns:a16="http://schemas.microsoft.com/office/drawing/2014/main" id="{5656BC70-DC24-7B49-18FC-265EEC34F82F}"/>
              </a:ext>
            </a:extLst>
          </p:cNvPr>
          <p:cNvSpPr/>
          <p:nvPr/>
        </p:nvSpPr>
        <p:spPr>
          <a:xfrm>
            <a:off x="278103" y="4239463"/>
            <a:ext cx="2593911" cy="5988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dirty="0"/>
              <a:t>Start with k=1, r=1</a:t>
            </a:r>
            <a:endParaRPr lang="en-BE" sz="1500" dirty="0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6AD586F2-90EA-B498-2D7C-B921C71CD496}"/>
              </a:ext>
            </a:extLst>
          </p:cNvPr>
          <p:cNvSpPr/>
          <p:nvPr/>
        </p:nvSpPr>
        <p:spPr>
          <a:xfrm>
            <a:off x="3407166" y="4238154"/>
            <a:ext cx="2593911" cy="5988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dirty="0"/>
              <a:t>Solve Weighted MAX-SAT</a:t>
            </a:r>
          </a:p>
          <a:p>
            <a:pPr algn="ctr"/>
            <a:r>
              <a:rPr lang="en-GB" sz="1500" dirty="0"/>
              <a:t>problem</a:t>
            </a:r>
            <a:endParaRPr lang="en-BE" sz="1500" dirty="0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54585530-6B5A-F9FB-771A-C738885D1632}"/>
              </a:ext>
            </a:extLst>
          </p:cNvPr>
          <p:cNvSpPr/>
          <p:nvPr/>
        </p:nvSpPr>
        <p:spPr>
          <a:xfrm>
            <a:off x="6994187" y="4212697"/>
            <a:ext cx="2593911" cy="5988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dirty="0"/>
              <a:t>Return constraints and language</a:t>
            </a:r>
            <a:endParaRPr lang="en-BE" sz="1500" dirty="0"/>
          </a:p>
        </p:txBody>
      </p: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DC7F666D-B865-44E6-7C07-90D4F6CBBCEA}"/>
              </a:ext>
            </a:extLst>
          </p:cNvPr>
          <p:cNvCxnSpPr>
            <a:stCxn id="421" idx="3"/>
            <a:endCxn id="422" idx="1"/>
          </p:cNvCxnSpPr>
          <p:nvPr/>
        </p:nvCxnSpPr>
        <p:spPr>
          <a:xfrm flipV="1">
            <a:off x="2872014" y="4537602"/>
            <a:ext cx="535152" cy="1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A7CFAC8A-899B-3C22-1595-9C9667E0F627}"/>
              </a:ext>
            </a:extLst>
          </p:cNvPr>
          <p:cNvCxnSpPr>
            <a:cxnSpLocks/>
          </p:cNvCxnSpPr>
          <p:nvPr/>
        </p:nvCxnSpPr>
        <p:spPr>
          <a:xfrm>
            <a:off x="6001077" y="4533094"/>
            <a:ext cx="99311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DEDC1A2B-9D9F-9FC6-01DB-C67C6EFB4E05}"/>
              </a:ext>
            </a:extLst>
          </p:cNvPr>
          <p:cNvSpPr txBox="1"/>
          <p:nvPr/>
        </p:nvSpPr>
        <p:spPr>
          <a:xfrm>
            <a:off x="6190925" y="415827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SAT</a:t>
            </a:r>
            <a:endParaRPr lang="en-BE" dirty="0">
              <a:solidFill>
                <a:srgbClr val="00B050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CF647B87-9A17-018D-D231-16D988351494}"/>
              </a:ext>
            </a:extLst>
          </p:cNvPr>
          <p:cNvSpPr/>
          <p:nvPr/>
        </p:nvSpPr>
        <p:spPr>
          <a:xfrm>
            <a:off x="5161029" y="5569257"/>
            <a:ext cx="2593911" cy="5988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dirty="0"/>
              <a:t>Increase k or r based on the objective</a:t>
            </a:r>
            <a:endParaRPr lang="en-BE" sz="1500" dirty="0"/>
          </a:p>
        </p:txBody>
      </p:sp>
      <p:cxnSp>
        <p:nvCxnSpPr>
          <p:cNvPr id="441" name="Connector: Elbow 440">
            <a:extLst>
              <a:ext uri="{FF2B5EF4-FFF2-40B4-BE49-F238E27FC236}">
                <a16:creationId xmlns:a16="http://schemas.microsoft.com/office/drawing/2014/main" id="{FCD35FF8-E4EE-E184-022E-F4DA79CF254D}"/>
              </a:ext>
            </a:extLst>
          </p:cNvPr>
          <p:cNvCxnSpPr>
            <a:cxnSpLocks/>
            <a:endCxn id="434" idx="0"/>
          </p:cNvCxnSpPr>
          <p:nvPr/>
        </p:nvCxnSpPr>
        <p:spPr>
          <a:xfrm rot="16200000" flipH="1">
            <a:off x="5792155" y="4903427"/>
            <a:ext cx="741222" cy="59043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>
            <a:extLst>
              <a:ext uri="{FF2B5EF4-FFF2-40B4-BE49-F238E27FC236}">
                <a16:creationId xmlns:a16="http://schemas.microsoft.com/office/drawing/2014/main" id="{4D157BB7-6EB2-2357-CA74-DD8763B4EB86}"/>
              </a:ext>
            </a:extLst>
          </p:cNvPr>
          <p:cNvSpPr txBox="1"/>
          <p:nvPr/>
        </p:nvSpPr>
        <p:spPr>
          <a:xfrm>
            <a:off x="6096000" y="4807000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UNSAT</a:t>
            </a:r>
            <a:endParaRPr lang="en-BE" dirty="0">
              <a:solidFill>
                <a:srgbClr val="FF0000"/>
              </a:solidFill>
            </a:endParaRPr>
          </a:p>
        </p:txBody>
      </p:sp>
      <p:cxnSp>
        <p:nvCxnSpPr>
          <p:cNvPr id="449" name="Connector: Elbow 448">
            <a:extLst>
              <a:ext uri="{FF2B5EF4-FFF2-40B4-BE49-F238E27FC236}">
                <a16:creationId xmlns:a16="http://schemas.microsoft.com/office/drawing/2014/main" id="{C881E3EC-7E22-627A-CAD8-3866E42BED77}"/>
              </a:ext>
            </a:extLst>
          </p:cNvPr>
          <p:cNvCxnSpPr>
            <a:stCxn id="434" idx="1"/>
          </p:cNvCxnSpPr>
          <p:nvPr/>
        </p:nvCxnSpPr>
        <p:spPr>
          <a:xfrm rot="10800000">
            <a:off x="4640095" y="4912457"/>
            <a:ext cx="520935" cy="95624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7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1911927" y="5354"/>
            <a:ext cx="9380914" cy="122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Passive Constraint Acquisition </a:t>
            </a:r>
            <a:br>
              <a:rPr lang="en-US" dirty="0"/>
            </a:br>
            <a:r>
              <a:rPr lang="en-US" sz="3300" dirty="0"/>
              <a:t>Small Summary</a:t>
            </a:r>
            <a:endParaRPr sz="3300"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7" name="Picture 2" descr="Katholieke Universiteit Leuven - Wikipedia">
            <a:extLst>
              <a:ext uri="{FF2B5EF4-FFF2-40B4-BE49-F238E27FC236}">
                <a16:creationId xmlns:a16="http://schemas.microsoft.com/office/drawing/2014/main" id="{5D78C5B1-248D-7E07-153E-8CC8B3A4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2F0AB-7FF8-6D6F-9336-99F268F2A125}"/>
              </a:ext>
            </a:extLst>
          </p:cNvPr>
          <p:cNvSpPr txBox="1"/>
          <p:nvPr/>
        </p:nvSpPr>
        <p:spPr>
          <a:xfrm>
            <a:off x="3018576" y="4442442"/>
            <a:ext cx="5770277" cy="2015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200" dirty="0"/>
              <a:t>We discussed: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2200" dirty="0"/>
              <a:t>Basics of Constraint Acquisition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2200" dirty="0"/>
              <a:t>Passive Constraint Acquisition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2200" dirty="0"/>
              <a:t>Different approaches tackling different cases</a:t>
            </a:r>
          </a:p>
        </p:txBody>
      </p:sp>
      <p:pic>
        <p:nvPicPr>
          <p:cNvPr id="2" name="Google Shape;428;p7">
            <a:extLst>
              <a:ext uri="{FF2B5EF4-FFF2-40B4-BE49-F238E27FC236}">
                <a16:creationId xmlns:a16="http://schemas.microsoft.com/office/drawing/2014/main" id="{FB11B078-6E50-2839-E008-876D2421260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8156" y="1560664"/>
            <a:ext cx="2769367" cy="132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38;p7">
            <a:extLst>
              <a:ext uri="{FF2B5EF4-FFF2-40B4-BE49-F238E27FC236}">
                <a16:creationId xmlns:a16="http://schemas.microsoft.com/office/drawing/2014/main" id="{155606E4-B1B6-61ED-E531-5732C17E19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0663" y="1709434"/>
            <a:ext cx="1299449" cy="152968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2513A3C-4D03-AFBB-FE4D-CB424F1B67BA}"/>
              </a:ext>
            </a:extLst>
          </p:cNvPr>
          <p:cNvSpPr/>
          <p:nvPr/>
        </p:nvSpPr>
        <p:spPr>
          <a:xfrm>
            <a:off x="3521552" y="2140944"/>
            <a:ext cx="3171217" cy="74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Labelled examples</a:t>
            </a:r>
            <a:endParaRPr lang="en-BE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E911253-CC5B-8853-7337-EFB0752F3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08" y="2793042"/>
            <a:ext cx="1146454" cy="114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D7B2A20-70CE-59D6-D753-E8B08DEFB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Sketch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552" y="1193897"/>
            <a:ext cx="1059924" cy="105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97D8F7E-09B1-BAF6-6F52-81DAF06A1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95" y="2782751"/>
            <a:ext cx="1146454" cy="114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2E06C4EB-EAC2-FEF8-27B8-00D838655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04" y="2728930"/>
            <a:ext cx="1161852" cy="116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0C88ADC-F09A-41E7-0F7D-C4A0CFFA0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Sketch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73" y="1171167"/>
            <a:ext cx="1059924" cy="105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18DE3988-3912-6C25-6516-A357D2B9D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Sketch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25" y="1193896"/>
            <a:ext cx="1059924" cy="105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3FE040-2487-CD07-0002-14AD5550D86A}"/>
              </a:ext>
            </a:extLst>
          </p:cNvPr>
          <p:cNvSpPr txBox="1"/>
          <p:nvPr/>
        </p:nvSpPr>
        <p:spPr>
          <a:xfrm>
            <a:off x="7169286" y="3132884"/>
            <a:ext cx="1619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CSP Model</a:t>
            </a:r>
            <a:endParaRPr lang="en-BE" sz="2000" b="1" dirty="0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0ACA9F65-8F91-3630-95BE-1D5421A9AC91}"/>
              </a:ext>
            </a:extLst>
          </p:cNvPr>
          <p:cNvSpPr/>
          <p:nvPr/>
        </p:nvSpPr>
        <p:spPr>
          <a:xfrm rot="10800000">
            <a:off x="7434843" y="2980670"/>
            <a:ext cx="1633679" cy="110895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810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"/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Interactive Constraint Acquisition</a:t>
            </a:r>
            <a:endParaRPr sz="4000" dirty="0"/>
          </a:p>
        </p:txBody>
      </p:sp>
      <p:pic>
        <p:nvPicPr>
          <p:cNvPr id="438" name="Google Shape;4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1555" y="1741073"/>
            <a:ext cx="953593" cy="126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Katholieke Universiteit Leuven - Wikipedia">
            <a:extLst>
              <a:ext uri="{FF2B5EF4-FFF2-40B4-BE49-F238E27FC236}">
                <a16:creationId xmlns:a16="http://schemas.microsoft.com/office/drawing/2014/main" id="{4D18B0A2-FEDB-4E35-D396-0335026E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426;p7">
            <a:extLst>
              <a:ext uri="{FF2B5EF4-FFF2-40B4-BE49-F238E27FC236}">
                <a16:creationId xmlns:a16="http://schemas.microsoft.com/office/drawing/2014/main" id="{FF266C4B-6D5D-7289-D69D-5DD519490963}"/>
              </a:ext>
            </a:extLst>
          </p:cNvPr>
          <p:cNvSpPr txBox="1"/>
          <p:nvPr/>
        </p:nvSpPr>
        <p:spPr>
          <a:xfrm>
            <a:off x="1632947" y="3893099"/>
            <a:ext cx="2726466" cy="4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Membership query</a:t>
            </a:r>
            <a:endParaRPr lang="en-BE" sz="2000" b="1" i="0" u="none" strike="noStrike" cap="none" dirty="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" name="Google Shape;444;p7">
            <a:extLst>
              <a:ext uri="{FF2B5EF4-FFF2-40B4-BE49-F238E27FC236}">
                <a16:creationId xmlns:a16="http://schemas.microsoft.com/office/drawing/2014/main" id="{AC9228B7-4D22-15E4-A54E-5881F3BCACD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64603" y="4409828"/>
            <a:ext cx="2189152" cy="209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45;p7">
            <a:extLst>
              <a:ext uri="{FF2B5EF4-FFF2-40B4-BE49-F238E27FC236}">
                <a16:creationId xmlns:a16="http://schemas.microsoft.com/office/drawing/2014/main" id="{009EEBC2-08F5-7B18-3C52-B7EF69CB396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36843" y="4394987"/>
            <a:ext cx="2121895" cy="21062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46;p7">
            <a:extLst>
              <a:ext uri="{FF2B5EF4-FFF2-40B4-BE49-F238E27FC236}">
                <a16:creationId xmlns:a16="http://schemas.microsoft.com/office/drawing/2014/main" id="{3B33C7F5-6158-F959-391D-D898430D1E04}"/>
              </a:ext>
            </a:extLst>
          </p:cNvPr>
          <p:cNvSpPr/>
          <p:nvPr/>
        </p:nvSpPr>
        <p:spPr>
          <a:xfrm>
            <a:off x="4527611" y="4952160"/>
            <a:ext cx="2364788" cy="1323399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Schoolbook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Answer: </a:t>
            </a:r>
            <a:r>
              <a:rPr lang="en-US" sz="2000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egative</a:t>
            </a:r>
            <a:r>
              <a:rPr lang="en-GB" sz="2000" dirty="0">
                <a:solidFill>
                  <a:schemeClr val="bg1"/>
                </a:solidFill>
                <a:ea typeface="Century Schoolbook"/>
              </a:rPr>
              <a:t> </a:t>
            </a:r>
            <a:r>
              <a:rPr lang="en-GB" sz="2000" b="0" i="0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both of them</a:t>
            </a:r>
            <a:endParaRPr lang="en-GB" sz="2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Schoolbook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(a constraint is violated)</a:t>
            </a:r>
            <a:endParaRPr sz="2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49;p7">
            <a:extLst>
              <a:ext uri="{FF2B5EF4-FFF2-40B4-BE49-F238E27FC236}">
                <a16:creationId xmlns:a16="http://schemas.microsoft.com/office/drawing/2014/main" id="{3A55B65D-EAAE-B238-6109-2F57EED60B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6D382-6AC4-0976-D779-C709CE2C2293}"/>
              </a:ext>
            </a:extLst>
          </p:cNvPr>
          <p:cNvSpPr txBox="1"/>
          <p:nvPr/>
        </p:nvSpPr>
        <p:spPr>
          <a:xfrm>
            <a:off x="7481751" y="3945341"/>
            <a:ext cx="195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Partial query </a:t>
            </a:r>
            <a:endParaRPr lang="en-BE" sz="2000" b="1" dirty="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1E1B7A03-CC4A-EE74-27CB-A5A94DF0810B}"/>
              </a:ext>
            </a:extLst>
          </p:cNvPr>
          <p:cNvSpPr/>
          <p:nvPr/>
        </p:nvSpPr>
        <p:spPr>
          <a:xfrm>
            <a:off x="3062085" y="1701592"/>
            <a:ext cx="3256603" cy="7087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Unlabelled examples</a:t>
            </a:r>
            <a:endParaRPr lang="en-BE" sz="2000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9A9104B1-CB70-5F37-48DB-F9934EFAC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092" y="764115"/>
            <a:ext cx="1059924" cy="10599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838D064E-2F11-F676-62E8-4D94506F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413" y="741385"/>
            <a:ext cx="1059924" cy="10599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E9C7A555-74ED-89EF-0805-CA15CE0AB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65" y="764114"/>
            <a:ext cx="1059924" cy="10599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8436041F-5695-29A4-5D00-0D6F27726E58}"/>
              </a:ext>
            </a:extLst>
          </p:cNvPr>
          <p:cNvSpPr/>
          <p:nvPr/>
        </p:nvSpPr>
        <p:spPr>
          <a:xfrm>
            <a:off x="3109934" y="2332430"/>
            <a:ext cx="3256604" cy="66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Labels</a:t>
            </a:r>
            <a:endParaRPr lang="en-BE" sz="2000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E8D3EA58-4C6B-0D36-E08C-19DC2F86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64" y="2918676"/>
            <a:ext cx="1146454" cy="114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8" name="Picture 2">
            <a:extLst>
              <a:ext uri="{FF2B5EF4-FFF2-40B4-BE49-F238E27FC236}">
                <a16:creationId xmlns:a16="http://schemas.microsoft.com/office/drawing/2014/main" id="{E06198AD-6926-E791-6929-D134DBD3C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160" y="2854564"/>
            <a:ext cx="1161852" cy="116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2">
            <a:extLst>
              <a:ext uri="{FF2B5EF4-FFF2-40B4-BE49-F238E27FC236}">
                <a16:creationId xmlns:a16="http://schemas.microsoft.com/office/drawing/2014/main" id="{47A92698-8D7F-0086-90CE-AD3500ED2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halkSketch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197" y="2883816"/>
            <a:ext cx="1146453" cy="11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" name="Arrow: Bent 450">
            <a:extLst>
              <a:ext uri="{FF2B5EF4-FFF2-40B4-BE49-F238E27FC236}">
                <a16:creationId xmlns:a16="http://schemas.microsoft.com/office/drawing/2014/main" id="{7C7E4CC7-16EF-8720-52D1-F98D9054B17B}"/>
              </a:ext>
            </a:extLst>
          </p:cNvPr>
          <p:cNvSpPr/>
          <p:nvPr/>
        </p:nvSpPr>
        <p:spPr>
          <a:xfrm rot="10800000">
            <a:off x="7014426" y="2835797"/>
            <a:ext cx="1633679" cy="110895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98817E34-F399-C1A7-9B2B-D5FC749C0D60}"/>
              </a:ext>
            </a:extLst>
          </p:cNvPr>
          <p:cNvSpPr txBox="1"/>
          <p:nvPr/>
        </p:nvSpPr>
        <p:spPr>
          <a:xfrm>
            <a:off x="6748869" y="2988011"/>
            <a:ext cx="1619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CSP Model</a:t>
            </a:r>
            <a:endParaRPr lang="en-BE" sz="2000" b="1" dirty="0"/>
          </a:p>
        </p:txBody>
      </p:sp>
      <p:pic>
        <p:nvPicPr>
          <p:cNvPr id="453" name="Google Shape;428;p7">
            <a:extLst>
              <a:ext uri="{FF2B5EF4-FFF2-40B4-BE49-F238E27FC236}">
                <a16:creationId xmlns:a16="http://schemas.microsoft.com/office/drawing/2014/main" id="{03AB3AF2-271A-0E66-E796-D4FB0FE96214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897739" y="1415791"/>
            <a:ext cx="2769367" cy="132924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TextBox 453">
            <a:extLst>
              <a:ext uri="{FF2B5EF4-FFF2-40B4-BE49-F238E27FC236}">
                <a16:creationId xmlns:a16="http://schemas.microsoft.com/office/drawing/2014/main" id="{94665EDE-2E77-1E1D-0C94-205FD6456265}"/>
              </a:ext>
            </a:extLst>
          </p:cNvPr>
          <p:cNvSpPr txBox="1"/>
          <p:nvPr/>
        </p:nvSpPr>
        <p:spPr>
          <a:xfrm>
            <a:off x="1591555" y="1308042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/>
              <a:t>Oracle</a:t>
            </a:r>
            <a:endParaRPr lang="en-BE" sz="22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E622C8-EC47-749A-1276-1B79AA887474}"/>
              </a:ext>
            </a:extLst>
          </p:cNvPr>
          <p:cNvSpPr/>
          <p:nvPr/>
        </p:nvSpPr>
        <p:spPr>
          <a:xfrm>
            <a:off x="1916415" y="4394987"/>
            <a:ext cx="1079849" cy="5505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454EA-EAB4-CE43-64DD-2E1EBEB8FADC}"/>
              </a:ext>
            </a:extLst>
          </p:cNvPr>
          <p:cNvSpPr/>
          <p:nvPr/>
        </p:nvSpPr>
        <p:spPr>
          <a:xfrm>
            <a:off x="7414717" y="4425134"/>
            <a:ext cx="1079849" cy="5505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B5DA3-9D19-9451-1FA6-E05DC329F146}"/>
              </a:ext>
            </a:extLst>
          </p:cNvPr>
          <p:cNvSpPr txBox="1"/>
          <p:nvPr/>
        </p:nvSpPr>
        <p:spPr>
          <a:xfrm>
            <a:off x="2083060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Constraints through Partial Queries, C. Bessiere et al., AIJ,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410650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/>
      <p:bldP spid="3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"/>
          <p:cNvSpPr txBox="1">
            <a:spLocks noGrp="1"/>
          </p:cNvSpPr>
          <p:nvPr>
            <p:ph type="title"/>
          </p:nvPr>
        </p:nvSpPr>
        <p:spPr>
          <a:xfrm>
            <a:off x="1895294" y="5354"/>
            <a:ext cx="9401701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Progress in Interactive CA</a:t>
            </a:r>
            <a:endParaRPr sz="4000" dirty="0"/>
          </a:p>
        </p:txBody>
      </p:sp>
      <p:pic>
        <p:nvPicPr>
          <p:cNvPr id="2" name="Picture 1" descr="Katholieke Universiteit Leuven - Wikipedia">
            <a:extLst>
              <a:ext uri="{FF2B5EF4-FFF2-40B4-BE49-F238E27FC236}">
                <a16:creationId xmlns:a16="http://schemas.microsoft.com/office/drawing/2014/main" id="{4D18B0A2-FEDB-4E35-D396-0335026E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49;p7">
            <a:extLst>
              <a:ext uri="{FF2B5EF4-FFF2-40B4-BE49-F238E27FC236}">
                <a16:creationId xmlns:a16="http://schemas.microsoft.com/office/drawing/2014/main" id="{3A55B65D-EAAE-B238-6109-2F57EED60B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721E56BB-A627-9055-1E1E-6EFD29DF0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58" y="821642"/>
            <a:ext cx="12192000" cy="43068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E697ED-DAA8-EC3B-4FEC-C0B57C2AB552}"/>
              </a:ext>
            </a:extLst>
          </p:cNvPr>
          <p:cNvSpPr txBox="1"/>
          <p:nvPr/>
        </p:nvSpPr>
        <p:spPr>
          <a:xfrm>
            <a:off x="117224" y="4356052"/>
            <a:ext cx="544572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b="1" dirty="0" err="1"/>
              <a:t>PyConA</a:t>
            </a:r>
            <a:r>
              <a:rPr lang="en-GB" sz="1700" b="1" dirty="0"/>
              <a:t> - Python library for Constraint Acquisition</a:t>
            </a:r>
            <a:endParaRPr lang="en-BE" sz="1700" b="1" dirty="0"/>
          </a:p>
        </p:txBody>
      </p:sp>
      <p:pic>
        <p:nvPicPr>
          <p:cNvPr id="6" name="Picture 2" descr="Github Logo - Free social media icons">
            <a:extLst>
              <a:ext uri="{FF2B5EF4-FFF2-40B4-BE49-F238E27FC236}">
                <a16:creationId xmlns:a16="http://schemas.microsoft.com/office/drawing/2014/main" id="{011A73C0-DA9A-D691-A57D-C4AAB2643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27" y="4899075"/>
            <a:ext cx="1255042" cy="12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CA0D4-8A1C-757A-7B2E-5B2974DB88A5}"/>
              </a:ext>
            </a:extLst>
          </p:cNvPr>
          <p:cNvSpPr txBox="1"/>
          <p:nvPr/>
        </p:nvSpPr>
        <p:spPr>
          <a:xfrm>
            <a:off x="530545" y="6293760"/>
            <a:ext cx="48654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200" b="1" dirty="0"/>
              <a:t>https://github.com/CPMpy/PyConA</a:t>
            </a:r>
            <a:endParaRPr lang="en-BE" sz="2200" b="1" dirty="0"/>
          </a:p>
        </p:txBody>
      </p:sp>
      <p:pic>
        <p:nvPicPr>
          <p:cNvPr id="8" name="Picture 7" descr="A qr code with black squares&#10;&#10;Description automatically generated">
            <a:extLst>
              <a:ext uri="{FF2B5EF4-FFF2-40B4-BE49-F238E27FC236}">
                <a16:creationId xmlns:a16="http://schemas.microsoft.com/office/drawing/2014/main" id="{E4162DBB-E6D8-FB95-3F6F-BEAD839FD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219" y="4844115"/>
            <a:ext cx="1364963" cy="13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42;gf5476285b9_0_59">
            <a:extLst>
              <a:ext uri="{FF2B5EF4-FFF2-40B4-BE49-F238E27FC236}">
                <a16:creationId xmlns:a16="http://schemas.microsoft.com/office/drawing/2014/main" id="{562D51AB-BE45-C1B6-9C67-95F051A628FE}"/>
              </a:ext>
            </a:extLst>
          </p:cNvPr>
          <p:cNvSpPr/>
          <p:nvPr/>
        </p:nvSpPr>
        <p:spPr>
          <a:xfrm>
            <a:off x="8687987" y="4184110"/>
            <a:ext cx="2427300" cy="14121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" name="Google Shape;543;gf5476285b9_0_59">
            <a:extLst>
              <a:ext uri="{FF2B5EF4-FFF2-40B4-BE49-F238E27FC236}">
                <a16:creationId xmlns:a16="http://schemas.microsoft.com/office/drawing/2014/main" id="{6DAFDB68-09B5-9D4D-9601-4C01A6D04E2C}"/>
              </a:ext>
            </a:extLst>
          </p:cNvPr>
          <p:cNvSpPr/>
          <p:nvPr/>
        </p:nvSpPr>
        <p:spPr>
          <a:xfrm>
            <a:off x="8440359" y="1145011"/>
            <a:ext cx="2427300" cy="190441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2" name="Google Shape;546;gf5476285b9_0_59">
            <a:extLst>
              <a:ext uri="{FF2B5EF4-FFF2-40B4-BE49-F238E27FC236}">
                <a16:creationId xmlns:a16="http://schemas.microsoft.com/office/drawing/2014/main" id="{BCFDB31C-5FF9-B671-A1E4-C78904A46277}"/>
              </a:ext>
            </a:extLst>
          </p:cNvPr>
          <p:cNvGrpSpPr/>
          <p:nvPr/>
        </p:nvGrpSpPr>
        <p:grpSpPr>
          <a:xfrm>
            <a:off x="7234390" y="3808579"/>
            <a:ext cx="3764622" cy="1216653"/>
            <a:chOff x="2940249" y="-144810"/>
            <a:chExt cx="4076030" cy="3291813"/>
          </a:xfrm>
        </p:grpSpPr>
        <p:sp>
          <p:nvSpPr>
            <p:cNvPr id="13" name="Google Shape;547;gf5476285b9_0_59">
              <a:extLst>
                <a:ext uri="{FF2B5EF4-FFF2-40B4-BE49-F238E27FC236}">
                  <a16:creationId xmlns:a16="http://schemas.microsoft.com/office/drawing/2014/main" id="{C110969E-E7E3-D594-A140-EB9F1BF7BAC0}"/>
                </a:ext>
              </a:extLst>
            </p:cNvPr>
            <p:cNvSpPr txBox="1"/>
            <p:nvPr/>
          </p:nvSpPr>
          <p:spPr>
            <a:xfrm>
              <a:off x="4639979" y="1196103"/>
              <a:ext cx="2376300" cy="19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Shrink version space: 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remove violated constraints from B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548;gf5476285b9_0_59">
              <a:extLst>
                <a:ext uri="{FF2B5EF4-FFF2-40B4-BE49-F238E27FC236}">
                  <a16:creationId xmlns:a16="http://schemas.microsoft.com/office/drawing/2014/main" id="{2CCBA861-269D-2AFF-A692-E0C135C9A4C9}"/>
                </a:ext>
              </a:extLst>
            </p:cNvPr>
            <p:cNvCxnSpPr>
              <a:cxnSpLocks/>
              <a:stCxn id="10" idx="1"/>
              <a:endCxn id="26" idx="3"/>
            </p:cNvCxnSpPr>
            <p:nvPr/>
          </p:nvCxnSpPr>
          <p:spPr>
            <a:xfrm flipH="1" flipV="1">
              <a:off x="2940249" y="-144810"/>
              <a:ext cx="1573838" cy="2926358"/>
            </a:xfrm>
            <a:prstGeom prst="straightConnector1">
              <a:avLst/>
            </a:prstGeom>
            <a:noFill/>
            <a:ln w="36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" name="Google Shape;549;gf5476285b9_0_59">
            <a:extLst>
              <a:ext uri="{FF2B5EF4-FFF2-40B4-BE49-F238E27FC236}">
                <a16:creationId xmlns:a16="http://schemas.microsoft.com/office/drawing/2014/main" id="{3BA32F07-83F5-FD7C-CF56-43C7B6461309}"/>
              </a:ext>
            </a:extLst>
          </p:cNvPr>
          <p:cNvGrpSpPr/>
          <p:nvPr/>
        </p:nvGrpSpPr>
        <p:grpSpPr>
          <a:xfrm>
            <a:off x="7234390" y="1285763"/>
            <a:ext cx="3509313" cy="1441314"/>
            <a:chOff x="3314733" y="1254967"/>
            <a:chExt cx="3799602" cy="3899660"/>
          </a:xfrm>
        </p:grpSpPr>
        <p:sp>
          <p:nvSpPr>
            <p:cNvPr id="16" name="Google Shape;550;gf5476285b9_0_59">
              <a:extLst>
                <a:ext uri="{FF2B5EF4-FFF2-40B4-BE49-F238E27FC236}">
                  <a16:creationId xmlns:a16="http://schemas.microsoft.com/office/drawing/2014/main" id="{90064820-9F34-6B44-382A-C0E49A19F485}"/>
                </a:ext>
              </a:extLst>
            </p:cNvPr>
            <p:cNvSpPr txBox="1"/>
            <p:nvPr/>
          </p:nvSpPr>
          <p:spPr>
            <a:xfrm>
              <a:off x="4738035" y="1254967"/>
              <a:ext cx="2376300" cy="1950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 constraints: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zoom in </a:t>
              </a:r>
              <a:r>
                <a:rPr lang="en-US" sz="1800" dirty="0">
                  <a:solidFill>
                    <a:schemeClr val="lt1"/>
                  </a:solidFill>
                </a:rPr>
                <a:t>violated 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constraints’ scopes using partial queries and add them to C</a:t>
              </a:r>
              <a:r>
                <a:rPr lang="en-US" sz="1800" b="0" i="0" u="none" strike="noStrike" cap="none" baseline="-25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18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551;gf5476285b9_0_59">
              <a:extLst>
                <a:ext uri="{FF2B5EF4-FFF2-40B4-BE49-F238E27FC236}">
                  <a16:creationId xmlns:a16="http://schemas.microsoft.com/office/drawing/2014/main" id="{4FF8C3F0-C935-EB58-5B70-597219E952A3}"/>
                </a:ext>
              </a:extLst>
            </p:cNvPr>
            <p:cNvCxnSpPr>
              <a:cxnSpLocks/>
              <a:stCxn id="11" idx="1"/>
              <a:endCxn id="25" idx="3"/>
            </p:cNvCxnSpPr>
            <p:nvPr/>
          </p:nvCxnSpPr>
          <p:spPr>
            <a:xfrm flipH="1">
              <a:off x="3314733" y="3450457"/>
              <a:ext cx="1305726" cy="1704170"/>
            </a:xfrm>
            <a:prstGeom prst="straightConnector1">
              <a:avLst/>
            </a:prstGeom>
            <a:noFill/>
            <a:ln w="36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14FE72A-C87C-BD81-106F-511527E5529B}"/>
              </a:ext>
            </a:extLst>
          </p:cNvPr>
          <p:cNvSpPr/>
          <p:nvPr/>
        </p:nvSpPr>
        <p:spPr>
          <a:xfrm>
            <a:off x="280428" y="2998395"/>
            <a:ext cx="1302328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Generate example</a:t>
            </a:r>
            <a:endParaRPr lang="en-BE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4E71F5-F2AB-2CB7-8C30-58522EE7BC1B}"/>
              </a:ext>
            </a:extLst>
          </p:cNvPr>
          <p:cNvSpPr/>
          <p:nvPr/>
        </p:nvSpPr>
        <p:spPr>
          <a:xfrm>
            <a:off x="2377083" y="2998394"/>
            <a:ext cx="1302328" cy="563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Ask query to the user</a:t>
            </a:r>
            <a:endParaRPr lang="en-BE" b="1" dirty="0">
              <a:solidFill>
                <a:srgbClr val="0070C0"/>
              </a:solidFill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0B84ECA-C372-27AE-CFBD-24FB571BEBBD}"/>
              </a:ext>
            </a:extLst>
          </p:cNvPr>
          <p:cNvSpPr/>
          <p:nvPr/>
        </p:nvSpPr>
        <p:spPr>
          <a:xfrm>
            <a:off x="4082221" y="2942083"/>
            <a:ext cx="1145308" cy="67603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Answer</a:t>
            </a:r>
            <a:endParaRPr lang="en-BE" sz="13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781664-7D1E-12FA-0783-BF27EFA23545}"/>
              </a:ext>
            </a:extLst>
          </p:cNvPr>
          <p:cNvSpPr/>
          <p:nvPr/>
        </p:nvSpPr>
        <p:spPr>
          <a:xfrm>
            <a:off x="5932062" y="2455759"/>
            <a:ext cx="1302328" cy="542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Learn violated constraints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60FBE3-354E-F1B5-760F-0AFFDD5B29EC}"/>
              </a:ext>
            </a:extLst>
          </p:cNvPr>
          <p:cNvSpPr/>
          <p:nvPr/>
        </p:nvSpPr>
        <p:spPr>
          <a:xfrm>
            <a:off x="5932062" y="3504086"/>
            <a:ext cx="1302328" cy="608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B050"/>
                </a:solidFill>
              </a:rPr>
              <a:t>Eliminate violated candidates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D3FC68-15AC-CD16-DFF3-0562DD1A272B}"/>
              </a:ext>
            </a:extLst>
          </p:cNvPr>
          <p:cNvSpPr/>
          <p:nvPr/>
        </p:nvSpPr>
        <p:spPr>
          <a:xfrm>
            <a:off x="1517499" y="4115187"/>
            <a:ext cx="1580477" cy="468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Converged</a:t>
            </a:r>
            <a:endParaRPr lang="en-BE" sz="1400" b="1" dirty="0">
              <a:solidFill>
                <a:schemeClr val="tx1"/>
              </a:solidFill>
            </a:endParaRPr>
          </a:p>
          <a:p>
            <a:pPr algn="ctr"/>
            <a:endParaRPr lang="en-BE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01F2BF-FEAA-F1A7-855B-2F03FF33CA9A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1582756" y="3280103"/>
            <a:ext cx="7943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245AA4-A90C-452A-40D7-78D51D31BE19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3679411" y="3280103"/>
            <a:ext cx="402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0430011-7FF0-8C70-BFE4-0709FFC997AF}"/>
              </a:ext>
            </a:extLst>
          </p:cNvPr>
          <p:cNvSpPr/>
          <p:nvPr/>
        </p:nvSpPr>
        <p:spPr>
          <a:xfrm>
            <a:off x="5624695" y="2023956"/>
            <a:ext cx="1947854" cy="251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5177C737-540D-1C7F-BEC6-3FDBFB4ABF61}"/>
              </a:ext>
            </a:extLst>
          </p:cNvPr>
          <p:cNvSpPr txBox="1"/>
          <p:nvPr/>
        </p:nvSpPr>
        <p:spPr>
          <a:xfrm>
            <a:off x="6086936" y="2047679"/>
            <a:ext cx="99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Update</a:t>
            </a:r>
          </a:p>
          <a:p>
            <a:pPr algn="ctr"/>
            <a:r>
              <a:rPr lang="en-GB" sz="1000" dirty="0"/>
              <a:t>Version space</a:t>
            </a:r>
            <a:endParaRPr lang="en-BE" sz="1000" dirty="0"/>
          </a:p>
        </p:txBody>
      </p:sp>
      <p:cxnSp>
        <p:nvCxnSpPr>
          <p:cNvPr id="515" name="Connector: Elbow 514">
            <a:extLst>
              <a:ext uri="{FF2B5EF4-FFF2-40B4-BE49-F238E27FC236}">
                <a16:creationId xmlns:a16="http://schemas.microsoft.com/office/drawing/2014/main" id="{36812052-B5C5-D75B-D1DF-A4EA3EB58EEA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rot="5400000" flipH="1" flipV="1">
            <a:off x="5185965" y="2195987"/>
            <a:ext cx="215006" cy="1277187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60C9FD99-B01E-F5CD-9185-D78383D28BD2}"/>
              </a:ext>
            </a:extLst>
          </p:cNvPr>
          <p:cNvCxnSpPr>
            <a:cxnSpLocks/>
            <a:stCxn id="24" idx="2"/>
            <a:endCxn id="26" idx="1"/>
          </p:cNvCxnSpPr>
          <p:nvPr/>
        </p:nvCxnSpPr>
        <p:spPr>
          <a:xfrm rot="16200000" flipH="1">
            <a:off x="5198240" y="3074756"/>
            <a:ext cx="190457" cy="1277187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TextBox 516">
            <a:extLst>
              <a:ext uri="{FF2B5EF4-FFF2-40B4-BE49-F238E27FC236}">
                <a16:creationId xmlns:a16="http://schemas.microsoft.com/office/drawing/2014/main" id="{CFAC2D35-D939-00B6-193C-C1ACE91415DC}"/>
              </a:ext>
            </a:extLst>
          </p:cNvPr>
          <p:cNvSpPr txBox="1"/>
          <p:nvPr/>
        </p:nvSpPr>
        <p:spPr>
          <a:xfrm>
            <a:off x="4949869" y="2471596"/>
            <a:ext cx="3898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3A2376AD-03DD-BCBA-BD97-AFF0FC68B6D8}"/>
              </a:ext>
            </a:extLst>
          </p:cNvPr>
          <p:cNvSpPr txBox="1"/>
          <p:nvPr/>
        </p:nvSpPr>
        <p:spPr>
          <a:xfrm>
            <a:off x="4916206" y="3861253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Yes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66BBA5D3-0528-27B8-A32B-35BD1E43DDF0}"/>
              </a:ext>
            </a:extLst>
          </p:cNvPr>
          <p:cNvSpPr txBox="1"/>
          <p:nvPr/>
        </p:nvSpPr>
        <p:spPr>
          <a:xfrm>
            <a:off x="899693" y="3767964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 example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found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96F7A40F-FC28-3DC8-48D0-164CA76A8C66}"/>
              </a:ext>
            </a:extLst>
          </p:cNvPr>
          <p:cNvSpPr txBox="1"/>
          <p:nvPr/>
        </p:nvSpPr>
        <p:spPr>
          <a:xfrm>
            <a:off x="1594488" y="275292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Example</a:t>
            </a:r>
          </a:p>
          <a:p>
            <a:r>
              <a:rPr lang="en-GB" sz="1200" b="1" dirty="0">
                <a:solidFill>
                  <a:srgbClr val="00B050"/>
                </a:solidFill>
              </a:rPr>
              <a:t>found</a:t>
            </a:r>
            <a:endParaRPr lang="en-BE" sz="1200" b="1" dirty="0">
              <a:solidFill>
                <a:srgbClr val="00B050"/>
              </a:solidFill>
            </a:endParaRPr>
          </a:p>
        </p:txBody>
      </p:sp>
      <p:cxnSp>
        <p:nvCxnSpPr>
          <p:cNvPr id="523" name="Connector: Elbow 522">
            <a:extLst>
              <a:ext uri="{FF2B5EF4-FFF2-40B4-BE49-F238E27FC236}">
                <a16:creationId xmlns:a16="http://schemas.microsoft.com/office/drawing/2014/main" id="{24B90A6C-26CB-524B-E835-8CD3A31B1E19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 flipV="1">
            <a:off x="931592" y="2998395"/>
            <a:ext cx="6640957" cy="281707"/>
          </a:xfrm>
          <a:prstGeom prst="bentConnector4">
            <a:avLst>
              <a:gd name="adj1" fmla="val -8715"/>
              <a:gd name="adj2" fmla="val 565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or: Elbow 527">
            <a:extLst>
              <a:ext uri="{FF2B5EF4-FFF2-40B4-BE49-F238E27FC236}">
                <a16:creationId xmlns:a16="http://schemas.microsoft.com/office/drawing/2014/main" id="{32CA2E9B-F02D-F83E-FD05-29FE29AEE753}"/>
              </a:ext>
            </a:extLst>
          </p:cNvPr>
          <p:cNvCxnSpPr>
            <a:stCxn id="22" idx="2"/>
            <a:endCxn id="28" idx="2"/>
          </p:cNvCxnSpPr>
          <p:nvPr/>
        </p:nvCxnSpPr>
        <p:spPr>
          <a:xfrm rot="16200000" flipH="1">
            <a:off x="830767" y="3662637"/>
            <a:ext cx="787556" cy="585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Interactive Constraint Acquisition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109F4-1344-B227-62F5-5BBF6389DFEE}"/>
              </a:ext>
            </a:extLst>
          </p:cNvPr>
          <p:cNvSpPr txBox="1"/>
          <p:nvPr/>
        </p:nvSpPr>
        <p:spPr>
          <a:xfrm>
            <a:off x="2083060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Constraints through Partial Queries, C. Bessiere et al., AIJ,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287823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1" grpId="0" animBg="1"/>
      <p:bldP spid="512" grpId="0"/>
      <p:bldP spid="517" grpId="0"/>
      <p:bldP spid="518" grpId="0"/>
      <p:bldP spid="519" grpId="0"/>
      <p:bldP spid="5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"/>
          <p:cNvSpPr txBox="1">
            <a:spLocks noGrp="1"/>
          </p:cNvSpPr>
          <p:nvPr>
            <p:ph type="title"/>
          </p:nvPr>
        </p:nvSpPr>
        <p:spPr>
          <a:xfrm>
            <a:off x="1895294" y="5354"/>
            <a:ext cx="9401701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Challenges for interactive CA</a:t>
            </a:r>
            <a:endParaRPr sz="4000" dirty="0"/>
          </a:p>
        </p:txBody>
      </p:sp>
      <p:pic>
        <p:nvPicPr>
          <p:cNvPr id="2" name="Picture 1" descr="Katholieke Universiteit Leuven - Wikipedia">
            <a:extLst>
              <a:ext uri="{FF2B5EF4-FFF2-40B4-BE49-F238E27FC236}">
                <a16:creationId xmlns:a16="http://schemas.microsoft.com/office/drawing/2014/main" id="{4D18B0A2-FEDB-4E35-D396-0335026E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49;p7">
            <a:extLst>
              <a:ext uri="{FF2B5EF4-FFF2-40B4-BE49-F238E27FC236}">
                <a16:creationId xmlns:a16="http://schemas.microsoft.com/office/drawing/2014/main" id="{3A55B65D-EAAE-B238-6109-2F57EED60B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20784-9396-A7D9-1C85-38A6571BF266}"/>
              </a:ext>
            </a:extLst>
          </p:cNvPr>
          <p:cNvSpPr txBox="1"/>
          <p:nvPr/>
        </p:nvSpPr>
        <p:spPr>
          <a:xfrm>
            <a:off x="744508" y="1503279"/>
            <a:ext cx="368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Minimum number of queries</a:t>
            </a:r>
            <a:endParaRPr lang="en-BE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54D91-02E7-FCE0-8B15-992A5243C45E}"/>
              </a:ext>
            </a:extLst>
          </p:cNvPr>
          <p:cNvSpPr txBox="1"/>
          <p:nvPr/>
        </p:nvSpPr>
        <p:spPr>
          <a:xfrm>
            <a:off x="6329981" y="1503279"/>
            <a:ext cx="476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Minimum waiting time for the user</a:t>
            </a:r>
            <a:endParaRPr lang="en-BE" sz="2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D3B5B0-9B75-3508-57EF-4AD97D9A8807}"/>
              </a:ext>
            </a:extLst>
          </p:cNvPr>
          <p:cNvSpPr/>
          <p:nvPr/>
        </p:nvSpPr>
        <p:spPr>
          <a:xfrm>
            <a:off x="1454329" y="3529129"/>
            <a:ext cx="460015" cy="266842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793A82-5231-9DEE-1DF9-D628C6A45982}"/>
              </a:ext>
            </a:extLst>
          </p:cNvPr>
          <p:cNvSpPr/>
          <p:nvPr/>
        </p:nvSpPr>
        <p:spPr>
          <a:xfrm>
            <a:off x="1536942" y="3866192"/>
            <a:ext cx="347007" cy="231154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C42393-F174-DFD3-E70F-356BD80F6DDB}"/>
              </a:ext>
            </a:extLst>
          </p:cNvPr>
          <p:cNvSpPr/>
          <p:nvPr/>
        </p:nvSpPr>
        <p:spPr>
          <a:xfrm>
            <a:off x="1273561" y="2625777"/>
            <a:ext cx="2453752" cy="879697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tx1">
                    <a:lumMod val="50000"/>
                  </a:schemeClr>
                </a:solidFill>
              </a:rPr>
              <a:t>Too many questions</a:t>
            </a:r>
            <a:endParaRPr lang="en-BE" sz="25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4" name="Picture 2" descr="Angry">
            <a:extLst>
              <a:ext uri="{FF2B5EF4-FFF2-40B4-BE49-F238E27FC236}">
                <a16:creationId xmlns:a16="http://schemas.microsoft.com/office/drawing/2014/main" id="{128CD174-E26F-B1A2-7780-1128977D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44" y="413817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BEFFFB7-495D-6B64-F2FB-F53D0A228DDA}"/>
              </a:ext>
            </a:extLst>
          </p:cNvPr>
          <p:cNvSpPr/>
          <p:nvPr/>
        </p:nvSpPr>
        <p:spPr>
          <a:xfrm>
            <a:off x="1667926" y="4146496"/>
            <a:ext cx="246418" cy="175033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7EC4F6-6ED8-46FA-B605-61C4E8D8D1CB}"/>
              </a:ext>
            </a:extLst>
          </p:cNvPr>
          <p:cNvSpPr/>
          <p:nvPr/>
        </p:nvSpPr>
        <p:spPr>
          <a:xfrm>
            <a:off x="9515552" y="3686424"/>
            <a:ext cx="460015" cy="266842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92722A-D739-2B81-BAE7-4217109D6A83}"/>
              </a:ext>
            </a:extLst>
          </p:cNvPr>
          <p:cNvSpPr/>
          <p:nvPr/>
        </p:nvSpPr>
        <p:spPr>
          <a:xfrm>
            <a:off x="9382656" y="4022601"/>
            <a:ext cx="347007" cy="231154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D127E5-24B8-D364-BC20-FB1D4C53C48E}"/>
              </a:ext>
            </a:extLst>
          </p:cNvPr>
          <p:cNvSpPr/>
          <p:nvPr/>
        </p:nvSpPr>
        <p:spPr>
          <a:xfrm>
            <a:off x="7015625" y="2625777"/>
            <a:ext cx="2991290" cy="125173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50000"/>
                  </a:schemeClr>
                </a:solidFill>
              </a:rPr>
              <a:t>I need to wait too much for each query</a:t>
            </a:r>
            <a:endParaRPr lang="en-B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FDDB3F-835D-F8DD-3630-E0310FD18513}"/>
              </a:ext>
            </a:extLst>
          </p:cNvPr>
          <p:cNvSpPr/>
          <p:nvPr/>
        </p:nvSpPr>
        <p:spPr>
          <a:xfrm>
            <a:off x="9216459" y="4253955"/>
            <a:ext cx="246418" cy="175033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b="1" dirty="0"/>
          </a:p>
        </p:txBody>
      </p:sp>
      <p:pic>
        <p:nvPicPr>
          <p:cNvPr id="22" name="Picture 2" descr="Angry">
            <a:extLst>
              <a:ext uri="{FF2B5EF4-FFF2-40B4-BE49-F238E27FC236}">
                <a16:creationId xmlns:a16="http://schemas.microsoft.com/office/drawing/2014/main" id="{D7730321-7447-3763-4BE5-5309EEFF7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316" y="415080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7DC4BE-EB00-53F5-3A50-A4F96EC442C3}"/>
              </a:ext>
            </a:extLst>
          </p:cNvPr>
          <p:cNvSpPr txBox="1"/>
          <p:nvPr/>
        </p:nvSpPr>
        <p:spPr>
          <a:xfrm>
            <a:off x="2083060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constraint models from data, D Tsouros et al.,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39770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54"/>
            <a:ext cx="12211500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Query generation</a:t>
            </a:r>
            <a:endParaRPr sz="40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F674F70-A645-FDF5-1C03-C575BACBD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65166"/>
              </p:ext>
            </p:extLst>
          </p:nvPr>
        </p:nvGraphicFramePr>
        <p:xfrm>
          <a:off x="1928035" y="924129"/>
          <a:ext cx="7915484" cy="321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FD222BC-1336-C711-B9D1-AC4388FC93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0788" y="4293705"/>
            <a:ext cx="6629979" cy="24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90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54"/>
            <a:ext cx="12211500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Query generation</a:t>
            </a:r>
            <a:endParaRPr sz="40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F674F70-A645-FDF5-1C03-C575BACBD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450037"/>
              </p:ext>
            </p:extLst>
          </p:nvPr>
        </p:nvGraphicFramePr>
        <p:xfrm>
          <a:off x="2261419" y="985856"/>
          <a:ext cx="7915484" cy="1542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FD222BC-1336-C711-B9D1-AC4388FC93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565" y="3342350"/>
            <a:ext cx="8652338" cy="3226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A97DBE-A8D4-E700-05C5-322ED65AFA27}"/>
                  </a:ext>
                </a:extLst>
              </p:cNvPr>
              <p:cNvSpPr txBox="1"/>
              <p:nvPr/>
            </p:nvSpPr>
            <p:spPr>
              <a:xfrm>
                <a:off x="2391048" y="2666835"/>
                <a:ext cx="614362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buNone/>
                </a:pPr>
                <a:r>
                  <a:rPr lang="en-GB" sz="2500" i="0" dirty="0">
                    <a:solidFill>
                      <a:schemeClr val="bg2">
                        <a:lumMod val="10000"/>
                      </a:schemeClr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GB" sz="25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sz="25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5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𝑠𝑜𝑙</m:t>
                    </m:r>
                    <m:r>
                      <a:rPr lang="en-GB" sz="25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5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nary>
                      <m:naryPr>
                        <m:chr m:val="⋁"/>
                        <m:supHide m:val="on"/>
                        <m:ctrlP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nary>
                    <m:r>
                      <a:rPr lang="en-GB" sz="25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5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A97DBE-A8D4-E700-05C5-322ED65A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48" y="2666835"/>
                <a:ext cx="6143624" cy="477054"/>
              </a:xfrm>
              <a:prstGeom prst="rect">
                <a:avLst/>
              </a:prstGeom>
              <a:blipFill>
                <a:blip r:embed="rId10"/>
                <a:stretch>
                  <a:fillRect t="-8861" b="-2911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A2CBE2D-E60D-D59D-8A22-4846A51BE698}"/>
              </a:ext>
            </a:extLst>
          </p:cNvPr>
          <p:cNvSpPr txBox="1"/>
          <p:nvPr/>
        </p:nvSpPr>
        <p:spPr>
          <a:xfrm rot="20183033">
            <a:off x="839754" y="167951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Why??</a:t>
            </a:r>
            <a:endParaRPr lang="en-BE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1BE87-9C90-CF5F-BD11-5CF5E88902EB}"/>
              </a:ext>
            </a:extLst>
          </p:cNvPr>
          <p:cNvSpPr txBox="1"/>
          <p:nvPr/>
        </p:nvSpPr>
        <p:spPr>
          <a:xfrm>
            <a:off x="2083060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Constraints through Partial Queries, C. Bessiere et al., AIJ,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26766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261419" y="5355"/>
            <a:ext cx="9031421" cy="7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What we can learn from examples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7" name="Picture 2" descr="Katholieke Universiteit Leuven - Wikipedia">
            <a:extLst>
              <a:ext uri="{FF2B5EF4-FFF2-40B4-BE49-F238E27FC236}">
                <a16:creationId xmlns:a16="http://schemas.microsoft.com/office/drawing/2014/main" id="{5D78C5B1-248D-7E07-153E-8CC8B3A4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885323-0E60-5E43-5CD9-852BB8286D1B}"/>
              </a:ext>
            </a:extLst>
          </p:cNvPr>
          <p:cNvSpPr txBox="1"/>
          <p:nvPr/>
        </p:nvSpPr>
        <p:spPr>
          <a:xfrm>
            <a:off x="4410678" y="5176231"/>
            <a:ext cx="2860148" cy="15542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900" dirty="0"/>
              <a:t>In both cases, we get information only about the </a:t>
            </a:r>
            <a:r>
              <a:rPr lang="en-GB" sz="1900" b="1" dirty="0"/>
              <a:t>violated</a:t>
            </a:r>
            <a:r>
              <a:rPr lang="en-GB" sz="1900" dirty="0"/>
              <a:t> candidates and not about the satisfied ones!</a:t>
            </a:r>
            <a:endParaRPr lang="en-BE" sz="1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75940-0B33-5844-F22E-0002083EE6CB}"/>
              </a:ext>
            </a:extLst>
          </p:cNvPr>
          <p:cNvSpPr txBox="1"/>
          <p:nvPr/>
        </p:nvSpPr>
        <p:spPr>
          <a:xfrm>
            <a:off x="769930" y="999619"/>
            <a:ext cx="5099019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Learning from </a:t>
            </a:r>
            <a:r>
              <a:rPr lang="en-GB" sz="1800" b="1" i="1" dirty="0"/>
              <a:t>positive </a:t>
            </a:r>
            <a:r>
              <a:rPr lang="en-GB" sz="1800" dirty="0"/>
              <a:t>examples (Solutions):</a:t>
            </a:r>
            <a:endParaRPr lang="en-GB" sz="18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670E5-3C84-D4B6-4912-67FF77049F67}"/>
              </a:ext>
            </a:extLst>
          </p:cNvPr>
          <p:cNvSpPr txBox="1"/>
          <p:nvPr/>
        </p:nvSpPr>
        <p:spPr>
          <a:xfrm>
            <a:off x="6142030" y="999619"/>
            <a:ext cx="5595879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Learning from </a:t>
            </a:r>
            <a:r>
              <a:rPr lang="en-GB" sz="1800" b="1" i="1" dirty="0"/>
              <a:t>negative </a:t>
            </a:r>
            <a:r>
              <a:rPr lang="en-GB" sz="1800" dirty="0"/>
              <a:t>examples (Non-solutions):</a:t>
            </a:r>
            <a:endParaRPr lang="en-GB" sz="1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96F15-4F28-EDA2-8B87-1B945DCE4F5A}"/>
              </a:ext>
            </a:extLst>
          </p:cNvPr>
          <p:cNvSpPr txBox="1"/>
          <p:nvPr/>
        </p:nvSpPr>
        <p:spPr>
          <a:xfrm>
            <a:off x="769930" y="2759415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- Violated constraints cannot be part of the  model</a:t>
            </a:r>
          </a:p>
          <a:p>
            <a:r>
              <a:rPr lang="en-GB" sz="1400" dirty="0"/>
              <a:t>- Otherwise, it could not be a solution</a:t>
            </a:r>
            <a:endParaRPr lang="en-BE" sz="14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D6FF262-46C5-39B0-04A9-702E90279DD0}"/>
              </a:ext>
            </a:extLst>
          </p:cNvPr>
          <p:cNvCxnSpPr>
            <a:cxnSpLocks/>
          </p:cNvCxnSpPr>
          <p:nvPr/>
        </p:nvCxnSpPr>
        <p:spPr>
          <a:xfrm>
            <a:off x="782630" y="3278245"/>
            <a:ext cx="606835" cy="292840"/>
          </a:xfrm>
          <a:prstGeom prst="bentConnector3">
            <a:avLst>
              <a:gd name="adj1" fmla="val -2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618E26-0CD0-34E1-79B5-5CD854E8C72A}"/>
              </a:ext>
            </a:extLst>
          </p:cNvPr>
          <p:cNvSpPr txBox="1"/>
          <p:nvPr/>
        </p:nvSpPr>
        <p:spPr>
          <a:xfrm>
            <a:off x="1481952" y="3403547"/>
            <a:ext cx="1631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Shrinking the bias</a:t>
            </a:r>
            <a:endParaRPr lang="en-BE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04C5B89-D2D1-8107-8F2F-84DC16E68F3E}"/>
              </a:ext>
            </a:extLst>
          </p:cNvPr>
          <p:cNvCxnSpPr>
            <a:cxnSpLocks/>
          </p:cNvCxnSpPr>
          <p:nvPr/>
        </p:nvCxnSpPr>
        <p:spPr>
          <a:xfrm>
            <a:off x="6142029" y="3211917"/>
            <a:ext cx="563991" cy="345983"/>
          </a:xfrm>
          <a:prstGeom prst="bentConnector3">
            <a:avLst>
              <a:gd name="adj1" fmla="val 10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9D914F-1E13-9574-8AC7-64E1916EB0BA}"/>
              </a:ext>
            </a:extLst>
          </p:cNvPr>
          <p:cNvSpPr txBox="1"/>
          <p:nvPr/>
        </p:nvSpPr>
        <p:spPr>
          <a:xfrm>
            <a:off x="6078709" y="2796636"/>
            <a:ext cx="5297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- One (or more) violated constraint is a constraint of the problem</a:t>
            </a:r>
          </a:p>
          <a:p>
            <a:r>
              <a:rPr lang="en-GB" dirty="0"/>
              <a:t>- </a:t>
            </a:r>
            <a:r>
              <a:rPr lang="en-GB" sz="1400" dirty="0"/>
              <a:t>Otherwise, it would be a solution</a:t>
            </a:r>
            <a:endParaRPr lang="en-B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05CEB-9D93-2E99-22D3-20A0FFB62169}"/>
              </a:ext>
            </a:extLst>
          </p:cNvPr>
          <p:cNvSpPr txBox="1"/>
          <p:nvPr/>
        </p:nvSpPr>
        <p:spPr>
          <a:xfrm>
            <a:off x="6831981" y="3374968"/>
            <a:ext cx="2073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Learning Constraints</a:t>
            </a:r>
            <a:endParaRPr lang="en-BE" dirty="0"/>
          </a:p>
        </p:txBody>
      </p:sp>
      <p:pic>
        <p:nvPicPr>
          <p:cNvPr id="21" name="Picture 20" descr="A screenshot of a screen&#10;&#10;Description automatically generated">
            <a:extLst>
              <a:ext uri="{FF2B5EF4-FFF2-40B4-BE49-F238E27FC236}">
                <a16:creationId xmlns:a16="http://schemas.microsoft.com/office/drawing/2014/main" id="{C8F2B867-52C2-562C-161A-24666823C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952" y="3741747"/>
            <a:ext cx="2651635" cy="3029093"/>
          </a:xfrm>
          <a:prstGeom prst="rect">
            <a:avLst/>
          </a:prstGeom>
        </p:spPr>
      </p:pic>
      <p:pic>
        <p:nvPicPr>
          <p:cNvPr id="22" name="Picture 21" descr="A screenshot of a phone&#10;&#10;Description automatically generated">
            <a:extLst>
              <a:ext uri="{FF2B5EF4-FFF2-40B4-BE49-F238E27FC236}">
                <a16:creationId xmlns:a16="http://schemas.microsoft.com/office/drawing/2014/main" id="{D4C99C21-F7F4-8026-FAEB-1281F7C1E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2096" y="3741747"/>
            <a:ext cx="2653710" cy="3031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826140-49E1-E96C-FA15-AA8E9C84F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7462" y="1484931"/>
            <a:ext cx="2305014" cy="1257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BFDA87-52E6-8A0A-001F-71F90A0131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3844" y="1468796"/>
            <a:ext cx="2087849" cy="12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7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54"/>
            <a:ext cx="12211500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Query generation</a:t>
            </a:r>
            <a:endParaRPr sz="40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F674F70-A645-FDF5-1C03-C575BACBD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423109"/>
              </p:ext>
            </p:extLst>
          </p:nvPr>
        </p:nvGraphicFramePr>
        <p:xfrm>
          <a:off x="1928035" y="924129"/>
          <a:ext cx="7915484" cy="3369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FD222BC-1336-C711-B9D1-AC4388FC93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0788" y="4293705"/>
            <a:ext cx="6629979" cy="24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6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454b848f_0_0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94" name="Google Shape;294;g100454b848f_0_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4" name="Picture 2" descr="Katholieke Universiteit Leuven - Wikipedia">
            <a:extLst>
              <a:ext uri="{FF2B5EF4-FFF2-40B4-BE49-F238E27FC236}">
                <a16:creationId xmlns:a16="http://schemas.microsoft.com/office/drawing/2014/main" id="{CD595EA8-BD63-D6BF-AB36-FE9B240C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301;p3">
            <a:extLst>
              <a:ext uri="{FF2B5EF4-FFF2-40B4-BE49-F238E27FC236}">
                <a16:creationId xmlns:a16="http://schemas.microsoft.com/office/drawing/2014/main" id="{BA6715F0-024B-195D-D512-7B79F11230E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1461" y="1112334"/>
            <a:ext cx="3213023" cy="23166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74239A-2673-EC12-6AD8-4949AE4233DB}"/>
              </a:ext>
            </a:extLst>
          </p:cNvPr>
          <p:cNvSpPr txBox="1"/>
          <p:nvPr/>
        </p:nvSpPr>
        <p:spPr>
          <a:xfrm>
            <a:off x="674419" y="1786200"/>
            <a:ext cx="59028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rgbClr val="FF0000"/>
                </a:solidFill>
              </a:rPr>
              <a:t>Modelling is not always trivial</a:t>
            </a:r>
          </a:p>
          <a:p>
            <a:endParaRPr lang="en-US" sz="2500" dirty="0"/>
          </a:p>
          <a:p>
            <a:pPr marL="285750" indent="-285750">
              <a:buFontTx/>
              <a:buChar char="-"/>
            </a:pPr>
            <a:r>
              <a:rPr lang="en-US" sz="2500" dirty="0"/>
              <a:t>Requires expertise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Bottleneck for the wider use of CP</a:t>
            </a:r>
          </a:p>
          <a:p>
            <a:endParaRPr lang="en-BE" sz="2500" dirty="0">
              <a:solidFill>
                <a:srgbClr val="FF0000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245F045-4D8A-1C03-7F0E-A1B5186BAA1B}"/>
              </a:ext>
            </a:extLst>
          </p:cNvPr>
          <p:cNvSpPr/>
          <p:nvPr/>
        </p:nvSpPr>
        <p:spPr>
          <a:xfrm>
            <a:off x="4447377" y="5308345"/>
            <a:ext cx="2129910" cy="8638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modelling</a:t>
            </a:r>
            <a:endParaRPr lang="en-BE" sz="1800" dirty="0"/>
          </a:p>
        </p:txBody>
      </p:sp>
      <p:pic>
        <p:nvPicPr>
          <p:cNvPr id="10" name="Picture 9" descr="A picture containing sketch, black, black and white, graphics&#10;&#10;Description automatically generated">
            <a:extLst>
              <a:ext uri="{FF2B5EF4-FFF2-40B4-BE49-F238E27FC236}">
                <a16:creationId xmlns:a16="http://schemas.microsoft.com/office/drawing/2014/main" id="{BEE6FDE2-0242-B612-9DE0-473B423B0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176" y="5029233"/>
            <a:ext cx="1265774" cy="1439817"/>
          </a:xfrm>
          <a:prstGeom prst="rect">
            <a:avLst/>
          </a:prstGeom>
        </p:spPr>
      </p:pic>
      <p:pic>
        <p:nvPicPr>
          <p:cNvPr id="11" name="Picture 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67021E2-364A-6E59-D531-B3DA3F355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4714" y="4882628"/>
            <a:ext cx="1586422" cy="1586422"/>
          </a:xfrm>
          <a:prstGeom prst="rect">
            <a:avLst/>
          </a:prstGeom>
        </p:spPr>
      </p:pic>
      <p:sp>
        <p:nvSpPr>
          <p:cNvPr id="12" name="Google Shape;340;p4">
            <a:extLst>
              <a:ext uri="{FF2B5EF4-FFF2-40B4-BE49-F238E27FC236}">
                <a16:creationId xmlns:a16="http://schemas.microsoft.com/office/drawing/2014/main" id="{F4BAE635-A5C2-5BDA-A23E-91644E0DEFA4}"/>
              </a:ext>
            </a:extLst>
          </p:cNvPr>
          <p:cNvSpPr/>
          <p:nvPr/>
        </p:nvSpPr>
        <p:spPr>
          <a:xfrm>
            <a:off x="767269" y="4233568"/>
            <a:ext cx="450001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Constraint Acquisition</a:t>
            </a:r>
            <a:endParaRPr sz="250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F1A10-13EA-B627-A266-95237B72C599}"/>
              </a:ext>
            </a:extLst>
          </p:cNvPr>
          <p:cNvSpPr txBox="1"/>
          <p:nvPr/>
        </p:nvSpPr>
        <p:spPr>
          <a:xfrm>
            <a:off x="6924714" y="4124131"/>
            <a:ext cx="480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Structure Learning: learn the constraints of the problem, not parameters</a:t>
            </a:r>
            <a:endParaRPr lang="en-BE" sz="1600" i="1" dirty="0"/>
          </a:p>
        </p:txBody>
      </p:sp>
    </p:spTree>
    <p:extLst>
      <p:ext uri="{BB962C8B-B14F-4D97-AF65-F5344CB8AC3E}">
        <p14:creationId xmlns:p14="http://schemas.microsoft.com/office/powerpoint/2010/main" val="374932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54"/>
            <a:ext cx="12211500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Query generation</a:t>
            </a:r>
            <a:endParaRPr sz="40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F674F70-A645-FDF5-1C03-C575BACBD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515404"/>
              </p:ext>
            </p:extLst>
          </p:nvPr>
        </p:nvGraphicFramePr>
        <p:xfrm>
          <a:off x="1928035" y="924129"/>
          <a:ext cx="7915484" cy="1517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FD222BC-1336-C711-B9D1-AC4388FC93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0788" y="3901819"/>
            <a:ext cx="6629979" cy="2472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323EBA-219C-0478-9ADA-80FC806A2396}"/>
                  </a:ext>
                </a:extLst>
              </p:cNvPr>
              <p:cNvSpPr txBox="1"/>
              <p:nvPr/>
            </p:nvSpPr>
            <p:spPr>
              <a:xfrm>
                <a:off x="284206" y="2666488"/>
                <a:ext cx="4698722" cy="104137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1800" b="1" dirty="0">
                    <a:solidFill>
                      <a:schemeClr val="bg1"/>
                    </a:solidFill>
                  </a:rPr>
                  <a:t>Typically:  maximize candidate violations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𝐦𝐚𝐱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en-GB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  <m:sup/>
                        <m:e>
                          <m:r>
                            <a:rPr lang="en-GB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GB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nary>
                    </m:oMath>
                  </m:oMathPara>
                </a14:m>
                <a:endParaRPr lang="en-BE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323EBA-219C-0478-9ADA-80FC806A2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06" y="2666488"/>
                <a:ext cx="4698722" cy="1041375"/>
              </a:xfrm>
              <a:prstGeom prst="rect">
                <a:avLst/>
              </a:prstGeom>
              <a:blipFill>
                <a:blip r:embed="rId10"/>
                <a:stretch>
                  <a:fillRect l="-904" t="-1714" r="-2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3B1D16-78F6-A060-2E3D-2B45BA7FB5AC}"/>
              </a:ext>
            </a:extLst>
          </p:cNvPr>
          <p:cNvCxnSpPr>
            <a:cxnSpLocks/>
          </p:cNvCxnSpPr>
          <p:nvPr/>
        </p:nvCxnSpPr>
        <p:spPr>
          <a:xfrm flipH="1">
            <a:off x="5477801" y="316498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29644E-52C8-F180-9ACB-4662B789A616}"/>
              </a:ext>
            </a:extLst>
          </p:cNvPr>
          <p:cNvSpPr txBox="1"/>
          <p:nvPr/>
        </p:nvSpPr>
        <p:spPr>
          <a:xfrm>
            <a:off x="6672982" y="2870274"/>
            <a:ext cx="3365024" cy="646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800" dirty="0"/>
              <a:t>Not fully aligning with the goal!!</a:t>
            </a:r>
          </a:p>
          <a:p>
            <a:r>
              <a:rPr lang="en-GB" sz="1800" dirty="0"/>
              <a:t>We will discuss this later</a:t>
            </a:r>
            <a:endParaRPr lang="en-BE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50EA1-6C45-C030-B2B9-2D7ABCC47252}"/>
              </a:ext>
            </a:extLst>
          </p:cNvPr>
          <p:cNvSpPr txBox="1"/>
          <p:nvPr/>
        </p:nvSpPr>
        <p:spPr>
          <a:xfrm>
            <a:off x="2633567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 err="1"/>
              <a:t>Constraint</a:t>
            </a:r>
            <a:r>
              <a:rPr lang="fr-FR" sz="1200" i="1" dirty="0"/>
              <a:t> acquisition via partial </a:t>
            </a:r>
            <a:r>
              <a:rPr lang="fr-FR" sz="1200" i="1" dirty="0" err="1"/>
              <a:t>queries</a:t>
            </a:r>
            <a:r>
              <a:rPr lang="en-GB" sz="1200" i="1" dirty="0"/>
              <a:t>, C. Bessiere et al., IJCAI, 2013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743639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54"/>
            <a:ext cx="12211500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Query generation</a:t>
            </a:r>
            <a:endParaRPr sz="40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F674F70-A645-FDF5-1C03-C575BACBD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290237"/>
              </p:ext>
            </p:extLst>
          </p:nvPr>
        </p:nvGraphicFramePr>
        <p:xfrm>
          <a:off x="1928035" y="924129"/>
          <a:ext cx="7915484" cy="3369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FD222BC-1336-C711-B9D1-AC4388FC93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0788" y="4293705"/>
            <a:ext cx="6629979" cy="24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68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54"/>
            <a:ext cx="12211500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Query generation</a:t>
            </a:r>
            <a:endParaRPr sz="40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F674F70-A645-FDF5-1C03-C575BACBD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949037"/>
              </p:ext>
            </p:extLst>
          </p:nvPr>
        </p:nvGraphicFramePr>
        <p:xfrm>
          <a:off x="2613835" y="1085769"/>
          <a:ext cx="6549216" cy="1285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8366A5-AA26-6440-4FC7-DDD9AAE10B19}"/>
              </a:ext>
            </a:extLst>
          </p:cNvPr>
          <p:cNvSpPr txBox="1"/>
          <p:nvPr/>
        </p:nvSpPr>
        <p:spPr>
          <a:xfrm>
            <a:off x="904873" y="2971629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 can be huge!!</a:t>
            </a:r>
            <a:endParaRPr lang="en-BE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498F7C-95EA-36F8-3CC1-7A85801DE1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426" y="3686316"/>
            <a:ext cx="2865165" cy="2738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A62A71-2904-F3EC-6934-0A2446C3D7A7}"/>
              </a:ext>
            </a:extLst>
          </p:cNvPr>
          <p:cNvSpPr txBox="1"/>
          <p:nvPr/>
        </p:nvSpPr>
        <p:spPr>
          <a:xfrm>
            <a:off x="5258871" y="2867308"/>
            <a:ext cx="5932834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 can contain </a:t>
            </a:r>
            <a:r>
              <a:rPr lang="en-GB" sz="2700" b="1" dirty="0"/>
              <a:t>indirectly</a:t>
            </a:r>
            <a:r>
              <a:rPr lang="en-GB" sz="2000" dirty="0"/>
              <a:t> implied constraints: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indirectly: being implied by combination of constraints from different scopes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FD7652-C6B0-DB83-B422-858B728462B3}"/>
              </a:ext>
            </a:extLst>
          </p:cNvPr>
          <p:cNvSpPr txBox="1"/>
          <p:nvPr/>
        </p:nvSpPr>
        <p:spPr>
          <a:xfrm>
            <a:off x="5127939" y="4368949"/>
            <a:ext cx="6143624" cy="1708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GB" sz="3500" b="1" dirty="0"/>
              <a:t>Indirect implications are not detected with simple propagation!!</a:t>
            </a:r>
            <a:endParaRPr lang="en-BE" sz="3500" b="1" dirty="0"/>
          </a:p>
        </p:txBody>
      </p:sp>
    </p:spTree>
    <p:extLst>
      <p:ext uri="{BB962C8B-B14F-4D97-AF65-F5344CB8AC3E}">
        <p14:creationId xmlns:p14="http://schemas.microsoft.com/office/powerpoint/2010/main" val="91777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54"/>
            <a:ext cx="12211500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Query generation</a:t>
            </a:r>
            <a:endParaRPr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0F674F70-A645-FDF5-1C03-C575BACBD57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37882364"/>
                  </p:ext>
                </p:extLst>
              </p:nvPr>
            </p:nvGraphicFramePr>
            <p:xfrm>
              <a:off x="1928034" y="924129"/>
              <a:ext cx="8766469" cy="26806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0F674F70-A645-FDF5-1C03-C575BACBD57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37882364"/>
                  </p:ext>
                </p:extLst>
              </p:nvPr>
            </p:nvGraphicFramePr>
            <p:xfrm>
              <a:off x="1928034" y="924129"/>
              <a:ext cx="8766469" cy="26806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7618AC3-7203-D1D6-C0C8-082FE686B499}"/>
              </a:ext>
            </a:extLst>
          </p:cNvPr>
          <p:cNvGrpSpPr/>
          <p:nvPr/>
        </p:nvGrpSpPr>
        <p:grpSpPr>
          <a:xfrm>
            <a:off x="1928035" y="3798579"/>
            <a:ext cx="8766468" cy="2194246"/>
            <a:chOff x="0" y="2913903"/>
            <a:chExt cx="7915484" cy="26806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700DCE-5344-B177-A8B9-8613D8E0D1B3}"/>
                </a:ext>
              </a:extLst>
            </p:cNvPr>
            <p:cNvSpPr/>
            <p:nvPr/>
          </p:nvSpPr>
          <p:spPr>
            <a:xfrm>
              <a:off x="0" y="2913903"/>
              <a:ext cx="7915484" cy="268065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DF8824E-3968-EBCA-9C1B-0FADE0C69EDC}"/>
                    </a:ext>
                  </a:extLst>
                </p:cNvPr>
                <p:cNvSpPr txBox="1"/>
                <p:nvPr/>
              </p:nvSpPr>
              <p:spPr>
                <a:xfrm>
                  <a:off x="0" y="2913903"/>
                  <a:ext cx="7915484" cy="268065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614330" tIns="479044" rIns="614330" bIns="163576" numCol="1" spcCol="1270" anchor="t" anchorCtr="0">
                  <a:noAutofit/>
                </a:bodyPr>
                <a:lstStyle/>
                <a:p>
                  <a:pPr marL="228600" lvl="1" indent="-228600" algn="l" defTabSz="1022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GB" sz="2300" kern="1200" dirty="0"/>
                    <a:t>Project down to  the relevant variables </a:t>
                  </a:r>
                  <a14:m>
                    <m:oMath xmlns:m="http://schemas.openxmlformats.org/officeDocument/2006/math">
                      <m:r>
                        <a:rPr lang="en-GB" sz="2300" b="0" i="1" kern="120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2300" b="0" i="1" kern="120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3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3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⋃</m:t>
                          </m:r>
                        </m:e>
                        <m:sub>
                          <m:r>
                            <a:rPr lang="en-GB" sz="23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3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23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sz="23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</m:t>
                      </m:r>
                      <m:r>
                        <a:rPr lang="en-GB" sz="23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3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GB" sz="23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BE" sz="2300" kern="1200" dirty="0"/>
                </a:p>
                <a:p>
                  <a:pPr marL="457200" lvl="2" indent="-228600" algn="l" defTabSz="1022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GB" sz="2300" kern="1200" dirty="0"/>
                    <a:t>We can only get information for constraints in B</a:t>
                  </a:r>
                  <a:endParaRPr lang="en-BE" sz="2300" kern="1200" dirty="0"/>
                </a:p>
                <a:p>
                  <a:pPr marL="457200" lvl="2" indent="-228600" algn="l" defTabSz="1022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GB" sz="2300" kern="1200" dirty="0"/>
                    <a:t>Avoiding indirect implications</a:t>
                  </a:r>
                  <a:endParaRPr lang="en-BE" sz="2300" kern="1200" dirty="0"/>
                </a:p>
                <a:p>
                  <a:pPr marL="228600" lvl="1" indent="-228600" algn="l" defTabSz="1022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GB" sz="2300" b="0" kern="1200" dirty="0">
                      <a:solidFill>
                        <a:schemeClr val="bg2">
                          <a:lumMod val="10000"/>
                        </a:schemeClr>
                      </a:solidFill>
                      <a:ea typeface="Cambria Math" panose="02040503050406030204" pitchFamily="18" charset="0"/>
                    </a:rPr>
                    <a:t>Find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300" b="0" i="1" kern="120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300" b="0" i="1" kern="120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300" b="0" i="1" kern="120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GB" sz="2300" b="0" i="1" kern="120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sz="2300" b="0" i="1" kern="120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</m:t>
                      </m:r>
                      <m:r>
                        <a:rPr lang="en-GB" sz="2300" b="0" i="1" kern="120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300" b="0" i="1" kern="120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300" b="0" i="1" kern="120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300" b="0" i="1" kern="120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sz="2300" b="0" i="1" kern="120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GB" sz="2300" b="0" i="1" kern="120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GB" sz="2300" b="0" i="1" kern="120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]∧</m:t>
                      </m:r>
                      <m:nary>
                        <m:naryPr>
                          <m:chr m:val="⋁"/>
                          <m:supHide m:val="on"/>
                          <m:ctrlPr>
                            <a:rPr lang="en-GB" sz="2300" b="0" i="1" kern="120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300" b="0" i="1" kern="120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300" b="0" i="1" kern="120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2300" b="0" i="1" kern="120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2300" b="0" i="1" kern="120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300" b="0" i="1" kern="120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300" b="0" i="1" kern="120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GB" sz="2300" b="0" i="1" kern="120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GB" sz="2300" b="0" i="1" kern="120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  <m:r>
                        <a:rPr lang="en-GB" sz="2300" b="0" i="1" kern="120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BE" sz="2300" kern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DF8824E-3968-EBCA-9C1B-0FADE0C69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913903"/>
                  <a:ext cx="7915484" cy="2680650"/>
                </a:xfrm>
                <a:prstGeom prst="rect">
                  <a:avLst/>
                </a:prstGeom>
                <a:blipFill>
                  <a:blip r:embed="rId13"/>
                  <a:stretch>
                    <a:fillRect b="-21111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D66FE8-92AF-FB46-90DD-4CE3495226B8}"/>
              </a:ext>
            </a:extLst>
          </p:cNvPr>
          <p:cNvGrpSpPr/>
          <p:nvPr/>
        </p:nvGrpSpPr>
        <p:grpSpPr>
          <a:xfrm>
            <a:off x="2323809" y="3459099"/>
            <a:ext cx="5540838" cy="678960"/>
            <a:chOff x="395774" y="2574423"/>
            <a:chExt cx="5540838" cy="67896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2D6C73-B1A3-BDAC-42F6-344EC0AB3858}"/>
                </a:ext>
              </a:extLst>
            </p:cNvPr>
            <p:cNvSpPr/>
            <p:nvPr/>
          </p:nvSpPr>
          <p:spPr>
            <a:xfrm>
              <a:off x="395774" y="2574423"/>
              <a:ext cx="5540838" cy="67896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BE"/>
            </a:p>
          </p:txBody>
        </p:sp>
        <p:sp>
          <p:nvSpPr>
            <p:cNvPr id="9" name="Rectangle: Rounded Corners 6">
              <a:extLst>
                <a:ext uri="{FF2B5EF4-FFF2-40B4-BE49-F238E27FC236}">
                  <a16:creationId xmlns:a16="http://schemas.microsoft.com/office/drawing/2014/main" id="{BF35C7DA-0B2D-34BD-6CC9-C3A40A452A18}"/>
                </a:ext>
              </a:extLst>
            </p:cNvPr>
            <p:cNvSpPr txBox="1"/>
            <p:nvPr/>
          </p:nvSpPr>
          <p:spPr>
            <a:xfrm>
              <a:off x="428918" y="2607567"/>
              <a:ext cx="5474550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431" tIns="0" rIns="209431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kern="1200" dirty="0"/>
                <a:t>Projection-based query generation</a:t>
              </a:r>
              <a:endParaRPr lang="en-BE" sz="2100" kern="12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3E9FC2-3E36-FBF5-86DE-2CDF25C03876}"/>
              </a:ext>
            </a:extLst>
          </p:cNvPr>
          <p:cNvSpPr txBox="1"/>
          <p:nvPr/>
        </p:nvSpPr>
        <p:spPr>
          <a:xfrm>
            <a:off x="2736206" y="6526105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Guided Bottom-up Constraint Acquisition, D. Tsouros et al., CP,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81405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42;gf5476285b9_0_59">
            <a:extLst>
              <a:ext uri="{FF2B5EF4-FFF2-40B4-BE49-F238E27FC236}">
                <a16:creationId xmlns:a16="http://schemas.microsoft.com/office/drawing/2014/main" id="{562D51AB-BE45-C1B6-9C67-95F051A628FE}"/>
              </a:ext>
            </a:extLst>
          </p:cNvPr>
          <p:cNvSpPr/>
          <p:nvPr/>
        </p:nvSpPr>
        <p:spPr>
          <a:xfrm>
            <a:off x="8687987" y="4184110"/>
            <a:ext cx="2427300" cy="14121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" name="Google Shape;543;gf5476285b9_0_59">
            <a:extLst>
              <a:ext uri="{FF2B5EF4-FFF2-40B4-BE49-F238E27FC236}">
                <a16:creationId xmlns:a16="http://schemas.microsoft.com/office/drawing/2014/main" id="{6DAFDB68-09B5-9D4D-9601-4C01A6D04E2C}"/>
              </a:ext>
            </a:extLst>
          </p:cNvPr>
          <p:cNvSpPr/>
          <p:nvPr/>
        </p:nvSpPr>
        <p:spPr>
          <a:xfrm>
            <a:off x="8440359" y="1145011"/>
            <a:ext cx="2427300" cy="190441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2" name="Google Shape;546;gf5476285b9_0_59">
            <a:extLst>
              <a:ext uri="{FF2B5EF4-FFF2-40B4-BE49-F238E27FC236}">
                <a16:creationId xmlns:a16="http://schemas.microsoft.com/office/drawing/2014/main" id="{BCFDB31C-5FF9-B671-A1E4-C78904A46277}"/>
              </a:ext>
            </a:extLst>
          </p:cNvPr>
          <p:cNvGrpSpPr/>
          <p:nvPr/>
        </p:nvGrpSpPr>
        <p:grpSpPr>
          <a:xfrm>
            <a:off x="7234390" y="3808579"/>
            <a:ext cx="3764622" cy="1216653"/>
            <a:chOff x="2940249" y="-144810"/>
            <a:chExt cx="4076030" cy="3291813"/>
          </a:xfrm>
        </p:grpSpPr>
        <p:sp>
          <p:nvSpPr>
            <p:cNvPr id="13" name="Google Shape;547;gf5476285b9_0_59">
              <a:extLst>
                <a:ext uri="{FF2B5EF4-FFF2-40B4-BE49-F238E27FC236}">
                  <a16:creationId xmlns:a16="http://schemas.microsoft.com/office/drawing/2014/main" id="{C110969E-E7E3-D594-A140-EB9F1BF7BAC0}"/>
                </a:ext>
              </a:extLst>
            </p:cNvPr>
            <p:cNvSpPr txBox="1"/>
            <p:nvPr/>
          </p:nvSpPr>
          <p:spPr>
            <a:xfrm>
              <a:off x="4639979" y="1196103"/>
              <a:ext cx="2376300" cy="19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Shrink version space: 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remove violated constraints from B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548;gf5476285b9_0_59">
              <a:extLst>
                <a:ext uri="{FF2B5EF4-FFF2-40B4-BE49-F238E27FC236}">
                  <a16:creationId xmlns:a16="http://schemas.microsoft.com/office/drawing/2014/main" id="{2CCBA861-269D-2AFF-A692-E0C135C9A4C9}"/>
                </a:ext>
              </a:extLst>
            </p:cNvPr>
            <p:cNvCxnSpPr>
              <a:cxnSpLocks/>
              <a:stCxn id="10" idx="1"/>
              <a:endCxn id="26" idx="3"/>
            </p:cNvCxnSpPr>
            <p:nvPr/>
          </p:nvCxnSpPr>
          <p:spPr>
            <a:xfrm flipH="1" flipV="1">
              <a:off x="2940249" y="-144810"/>
              <a:ext cx="1573838" cy="2926358"/>
            </a:xfrm>
            <a:prstGeom prst="straightConnector1">
              <a:avLst/>
            </a:prstGeom>
            <a:noFill/>
            <a:ln w="36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" name="Google Shape;549;gf5476285b9_0_59">
            <a:extLst>
              <a:ext uri="{FF2B5EF4-FFF2-40B4-BE49-F238E27FC236}">
                <a16:creationId xmlns:a16="http://schemas.microsoft.com/office/drawing/2014/main" id="{3BA32F07-83F5-FD7C-CF56-43C7B6461309}"/>
              </a:ext>
            </a:extLst>
          </p:cNvPr>
          <p:cNvGrpSpPr/>
          <p:nvPr/>
        </p:nvGrpSpPr>
        <p:grpSpPr>
          <a:xfrm>
            <a:off x="7234390" y="1285763"/>
            <a:ext cx="3509313" cy="1441314"/>
            <a:chOff x="3314733" y="1254967"/>
            <a:chExt cx="3799602" cy="3899660"/>
          </a:xfrm>
        </p:grpSpPr>
        <p:sp>
          <p:nvSpPr>
            <p:cNvPr id="16" name="Google Shape;550;gf5476285b9_0_59">
              <a:extLst>
                <a:ext uri="{FF2B5EF4-FFF2-40B4-BE49-F238E27FC236}">
                  <a16:creationId xmlns:a16="http://schemas.microsoft.com/office/drawing/2014/main" id="{90064820-9F34-6B44-382A-C0E49A19F485}"/>
                </a:ext>
              </a:extLst>
            </p:cNvPr>
            <p:cNvSpPr txBox="1"/>
            <p:nvPr/>
          </p:nvSpPr>
          <p:spPr>
            <a:xfrm>
              <a:off x="4738035" y="1254967"/>
              <a:ext cx="2376300" cy="1950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 constraints: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zoom in </a:t>
              </a:r>
              <a:r>
                <a:rPr lang="en-US" sz="1800" dirty="0">
                  <a:solidFill>
                    <a:schemeClr val="lt1"/>
                  </a:solidFill>
                </a:rPr>
                <a:t>violated 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constraints’ scopes using partial queries and add them to C</a:t>
              </a:r>
              <a:r>
                <a:rPr lang="en-US" sz="1800" b="0" i="0" u="none" strike="noStrike" cap="none" baseline="-25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18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551;gf5476285b9_0_59">
              <a:extLst>
                <a:ext uri="{FF2B5EF4-FFF2-40B4-BE49-F238E27FC236}">
                  <a16:creationId xmlns:a16="http://schemas.microsoft.com/office/drawing/2014/main" id="{4FF8C3F0-C935-EB58-5B70-597219E952A3}"/>
                </a:ext>
              </a:extLst>
            </p:cNvPr>
            <p:cNvCxnSpPr>
              <a:cxnSpLocks/>
              <a:stCxn id="11" idx="1"/>
              <a:endCxn id="25" idx="3"/>
            </p:cNvCxnSpPr>
            <p:nvPr/>
          </p:nvCxnSpPr>
          <p:spPr>
            <a:xfrm flipH="1">
              <a:off x="3314733" y="3450457"/>
              <a:ext cx="1305726" cy="1704170"/>
            </a:xfrm>
            <a:prstGeom prst="straightConnector1">
              <a:avLst/>
            </a:prstGeom>
            <a:noFill/>
            <a:ln w="36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14FE72A-C87C-BD81-106F-511527E5529B}"/>
              </a:ext>
            </a:extLst>
          </p:cNvPr>
          <p:cNvSpPr/>
          <p:nvPr/>
        </p:nvSpPr>
        <p:spPr>
          <a:xfrm>
            <a:off x="280428" y="2998395"/>
            <a:ext cx="1302328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Generate example</a:t>
            </a:r>
            <a:endParaRPr lang="en-BE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4E71F5-F2AB-2CB7-8C30-58522EE7BC1B}"/>
              </a:ext>
            </a:extLst>
          </p:cNvPr>
          <p:cNvSpPr/>
          <p:nvPr/>
        </p:nvSpPr>
        <p:spPr>
          <a:xfrm>
            <a:off x="2377083" y="2998394"/>
            <a:ext cx="1302328" cy="563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Ask query to the user</a:t>
            </a:r>
            <a:endParaRPr lang="en-BE" b="1" dirty="0">
              <a:solidFill>
                <a:srgbClr val="0070C0"/>
              </a:solidFill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0B84ECA-C372-27AE-CFBD-24FB571BEBBD}"/>
              </a:ext>
            </a:extLst>
          </p:cNvPr>
          <p:cNvSpPr/>
          <p:nvPr/>
        </p:nvSpPr>
        <p:spPr>
          <a:xfrm>
            <a:off x="4082221" y="2942083"/>
            <a:ext cx="1145308" cy="67603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Answer</a:t>
            </a:r>
            <a:endParaRPr lang="en-BE" sz="13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781664-7D1E-12FA-0783-BF27EFA23545}"/>
              </a:ext>
            </a:extLst>
          </p:cNvPr>
          <p:cNvSpPr/>
          <p:nvPr/>
        </p:nvSpPr>
        <p:spPr>
          <a:xfrm>
            <a:off x="5932062" y="2455759"/>
            <a:ext cx="1302328" cy="542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Learn violated constraints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60FBE3-354E-F1B5-760F-0AFFDD5B29EC}"/>
              </a:ext>
            </a:extLst>
          </p:cNvPr>
          <p:cNvSpPr/>
          <p:nvPr/>
        </p:nvSpPr>
        <p:spPr>
          <a:xfrm>
            <a:off x="5932062" y="3504086"/>
            <a:ext cx="1302328" cy="608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B050"/>
                </a:solidFill>
              </a:rPr>
              <a:t>Eliminate violated candidates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D3FC68-15AC-CD16-DFF3-0562DD1A272B}"/>
              </a:ext>
            </a:extLst>
          </p:cNvPr>
          <p:cNvSpPr/>
          <p:nvPr/>
        </p:nvSpPr>
        <p:spPr>
          <a:xfrm>
            <a:off x="1517499" y="4115187"/>
            <a:ext cx="1580477" cy="468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Converged</a:t>
            </a:r>
            <a:endParaRPr lang="en-BE" sz="1400" b="1" dirty="0">
              <a:solidFill>
                <a:schemeClr val="tx1"/>
              </a:solidFill>
            </a:endParaRPr>
          </a:p>
          <a:p>
            <a:pPr algn="ctr"/>
            <a:endParaRPr lang="en-BE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01F2BF-FEAA-F1A7-855B-2F03FF33CA9A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1582756" y="3280103"/>
            <a:ext cx="7943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245AA4-A90C-452A-40D7-78D51D31BE19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3679411" y="3280103"/>
            <a:ext cx="402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0430011-7FF0-8C70-BFE4-0709FFC997AF}"/>
              </a:ext>
            </a:extLst>
          </p:cNvPr>
          <p:cNvSpPr/>
          <p:nvPr/>
        </p:nvSpPr>
        <p:spPr>
          <a:xfrm>
            <a:off x="5624695" y="2023956"/>
            <a:ext cx="1947854" cy="251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5177C737-540D-1C7F-BEC6-3FDBFB4ABF61}"/>
              </a:ext>
            </a:extLst>
          </p:cNvPr>
          <p:cNvSpPr txBox="1"/>
          <p:nvPr/>
        </p:nvSpPr>
        <p:spPr>
          <a:xfrm>
            <a:off x="6086936" y="2047679"/>
            <a:ext cx="99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Update</a:t>
            </a:r>
          </a:p>
          <a:p>
            <a:pPr algn="ctr"/>
            <a:r>
              <a:rPr lang="en-GB" sz="1000" dirty="0"/>
              <a:t>Version space</a:t>
            </a:r>
            <a:endParaRPr lang="en-BE" sz="1000" dirty="0"/>
          </a:p>
        </p:txBody>
      </p:sp>
      <p:cxnSp>
        <p:nvCxnSpPr>
          <p:cNvPr id="515" name="Connector: Elbow 514">
            <a:extLst>
              <a:ext uri="{FF2B5EF4-FFF2-40B4-BE49-F238E27FC236}">
                <a16:creationId xmlns:a16="http://schemas.microsoft.com/office/drawing/2014/main" id="{36812052-B5C5-D75B-D1DF-A4EA3EB58EEA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rot="5400000" flipH="1" flipV="1">
            <a:off x="5185965" y="2195987"/>
            <a:ext cx="215006" cy="1277187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60C9FD99-B01E-F5CD-9185-D78383D28BD2}"/>
              </a:ext>
            </a:extLst>
          </p:cNvPr>
          <p:cNvCxnSpPr>
            <a:cxnSpLocks/>
            <a:stCxn id="24" idx="2"/>
            <a:endCxn id="26" idx="1"/>
          </p:cNvCxnSpPr>
          <p:nvPr/>
        </p:nvCxnSpPr>
        <p:spPr>
          <a:xfrm rot="16200000" flipH="1">
            <a:off x="5198240" y="3074756"/>
            <a:ext cx="190457" cy="1277187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TextBox 516">
            <a:extLst>
              <a:ext uri="{FF2B5EF4-FFF2-40B4-BE49-F238E27FC236}">
                <a16:creationId xmlns:a16="http://schemas.microsoft.com/office/drawing/2014/main" id="{CFAC2D35-D939-00B6-193C-C1ACE91415DC}"/>
              </a:ext>
            </a:extLst>
          </p:cNvPr>
          <p:cNvSpPr txBox="1"/>
          <p:nvPr/>
        </p:nvSpPr>
        <p:spPr>
          <a:xfrm>
            <a:off x="4949869" y="2471596"/>
            <a:ext cx="3898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3A2376AD-03DD-BCBA-BD97-AFF0FC68B6D8}"/>
              </a:ext>
            </a:extLst>
          </p:cNvPr>
          <p:cNvSpPr txBox="1"/>
          <p:nvPr/>
        </p:nvSpPr>
        <p:spPr>
          <a:xfrm>
            <a:off x="4916206" y="3861253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Yes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66BBA5D3-0528-27B8-A32B-35BD1E43DDF0}"/>
              </a:ext>
            </a:extLst>
          </p:cNvPr>
          <p:cNvSpPr txBox="1"/>
          <p:nvPr/>
        </p:nvSpPr>
        <p:spPr>
          <a:xfrm>
            <a:off x="899693" y="3767964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 example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found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96F7A40F-FC28-3DC8-48D0-164CA76A8C66}"/>
              </a:ext>
            </a:extLst>
          </p:cNvPr>
          <p:cNvSpPr txBox="1"/>
          <p:nvPr/>
        </p:nvSpPr>
        <p:spPr>
          <a:xfrm>
            <a:off x="1594488" y="275292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Example</a:t>
            </a:r>
          </a:p>
          <a:p>
            <a:r>
              <a:rPr lang="en-GB" sz="1200" b="1" dirty="0">
                <a:solidFill>
                  <a:srgbClr val="00B050"/>
                </a:solidFill>
              </a:rPr>
              <a:t>found</a:t>
            </a:r>
            <a:endParaRPr lang="en-BE" sz="1200" b="1" dirty="0">
              <a:solidFill>
                <a:srgbClr val="00B050"/>
              </a:solidFill>
            </a:endParaRPr>
          </a:p>
        </p:txBody>
      </p:sp>
      <p:cxnSp>
        <p:nvCxnSpPr>
          <p:cNvPr id="523" name="Connector: Elbow 522">
            <a:extLst>
              <a:ext uri="{FF2B5EF4-FFF2-40B4-BE49-F238E27FC236}">
                <a16:creationId xmlns:a16="http://schemas.microsoft.com/office/drawing/2014/main" id="{24B90A6C-26CB-524B-E835-8CD3A31B1E19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 flipV="1">
            <a:off x="931592" y="2998395"/>
            <a:ext cx="6640957" cy="281707"/>
          </a:xfrm>
          <a:prstGeom prst="bentConnector4">
            <a:avLst>
              <a:gd name="adj1" fmla="val -8715"/>
              <a:gd name="adj2" fmla="val 565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or: Elbow 527">
            <a:extLst>
              <a:ext uri="{FF2B5EF4-FFF2-40B4-BE49-F238E27FC236}">
                <a16:creationId xmlns:a16="http://schemas.microsoft.com/office/drawing/2014/main" id="{32CA2E9B-F02D-F83E-FD05-29FE29AEE753}"/>
              </a:ext>
            </a:extLst>
          </p:cNvPr>
          <p:cNvCxnSpPr>
            <a:stCxn id="22" idx="2"/>
            <a:endCxn id="28" idx="2"/>
          </p:cNvCxnSpPr>
          <p:nvPr/>
        </p:nvCxnSpPr>
        <p:spPr>
          <a:xfrm rot="16200000" flipH="1">
            <a:off x="830767" y="3662637"/>
            <a:ext cx="787556" cy="585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91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Interactive Constraint Acquisition</a:t>
            </a:r>
            <a:br>
              <a:rPr lang="en-US" sz="4000" dirty="0">
                <a:solidFill>
                  <a:srgbClr val="171512"/>
                </a:solidFill>
              </a:rPr>
            </a:b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23CB2E-DF9C-3F46-A83F-5FABAE93FC82}"/>
                  </a:ext>
                </a:extLst>
              </p:cNvPr>
              <p:cNvSpPr txBox="1"/>
              <p:nvPr/>
            </p:nvSpPr>
            <p:spPr>
              <a:xfrm>
                <a:off x="1081838" y="5218517"/>
                <a:ext cx="2213811" cy="58477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generated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l-G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∉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23CB2E-DF9C-3F46-A83F-5FABAE93F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38" y="5218517"/>
                <a:ext cx="2213811" cy="584775"/>
              </a:xfrm>
              <a:prstGeom prst="rect">
                <a:avLst/>
              </a:prstGeom>
              <a:blipFill>
                <a:blip r:embed="rId4"/>
                <a:stretch>
                  <a:fillRect t="-2000" b="-400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4710FC-E2C5-549B-667F-2D700DFE304E}"/>
              </a:ext>
            </a:extLst>
          </p:cNvPr>
          <p:cNvCxnSpPr>
            <a:cxnSpLocks/>
          </p:cNvCxnSpPr>
          <p:nvPr/>
        </p:nvCxnSpPr>
        <p:spPr>
          <a:xfrm flipH="1">
            <a:off x="3556470" y="4184110"/>
            <a:ext cx="2375592" cy="1412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18052A-F52D-EC04-DF75-6FA1BE34CAB7}"/>
                  </a:ext>
                </a:extLst>
              </p:cNvPr>
              <p:cNvSpPr txBox="1"/>
              <p:nvPr/>
            </p:nvSpPr>
            <p:spPr>
              <a:xfrm>
                <a:off x="1224544" y="6037473"/>
                <a:ext cx="2071105" cy="400110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∖</m:t>
                      </m:r>
                      <m: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E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18052A-F52D-EC04-DF75-6FA1BE34C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44" y="6037473"/>
                <a:ext cx="2071105" cy="40011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" name="TextBox 512">
            <a:extLst>
              <a:ext uri="{FF2B5EF4-FFF2-40B4-BE49-F238E27FC236}">
                <a16:creationId xmlns:a16="http://schemas.microsoft.com/office/drawing/2014/main" id="{12344B01-2508-4EA2-DDD0-608562CF23EE}"/>
              </a:ext>
            </a:extLst>
          </p:cNvPr>
          <p:cNvSpPr txBox="1"/>
          <p:nvPr/>
        </p:nvSpPr>
        <p:spPr>
          <a:xfrm>
            <a:off x="1224544" y="1127178"/>
            <a:ext cx="61468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1" dirty="0">
                <a:solidFill>
                  <a:srgbClr val="171512"/>
                </a:solidFill>
              </a:rPr>
              <a:t>What happens after query generation?</a:t>
            </a:r>
            <a:endParaRPr lang="en-BE" sz="1700" b="1" i="1" dirty="0"/>
          </a:p>
        </p:txBody>
      </p:sp>
      <p:cxnSp>
        <p:nvCxnSpPr>
          <p:cNvPr id="520" name="Straight Arrow Connector 519">
            <a:extLst>
              <a:ext uri="{FF2B5EF4-FFF2-40B4-BE49-F238E27FC236}">
                <a16:creationId xmlns:a16="http://schemas.microsoft.com/office/drawing/2014/main" id="{52E50DF0-DE90-8670-DC86-A17092F1AD6A}"/>
              </a:ext>
            </a:extLst>
          </p:cNvPr>
          <p:cNvCxnSpPr>
            <a:cxnSpLocks/>
          </p:cNvCxnSpPr>
          <p:nvPr/>
        </p:nvCxnSpPr>
        <p:spPr>
          <a:xfrm>
            <a:off x="7234390" y="3049421"/>
            <a:ext cx="623135" cy="25897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2" name="TextBox 521">
            <a:extLst>
              <a:ext uri="{FF2B5EF4-FFF2-40B4-BE49-F238E27FC236}">
                <a16:creationId xmlns:a16="http://schemas.microsoft.com/office/drawing/2014/main" id="{E6581D79-CA1C-CDB1-99B2-7832C1B7DEF7}"/>
              </a:ext>
            </a:extLst>
          </p:cNvPr>
          <p:cNvSpPr txBox="1"/>
          <p:nvPr/>
        </p:nvSpPr>
        <p:spPr>
          <a:xfrm>
            <a:off x="6848058" y="5824996"/>
            <a:ext cx="340178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1" dirty="0">
                <a:solidFill>
                  <a:srgbClr val="171512"/>
                </a:solidFill>
              </a:rPr>
              <a:t>How to find which of the </a:t>
            </a:r>
          </a:p>
          <a:p>
            <a:r>
              <a:rPr lang="en-US" sz="1700" b="1" i="1" dirty="0">
                <a:solidFill>
                  <a:srgbClr val="171512"/>
                </a:solidFill>
              </a:rPr>
              <a:t>violated constraint(s) to learn?</a:t>
            </a:r>
            <a:endParaRPr lang="en-BE" sz="1700" b="1" i="1" dirty="0"/>
          </a:p>
        </p:txBody>
      </p:sp>
    </p:spTree>
    <p:extLst>
      <p:ext uri="{BB962C8B-B14F-4D97-AF65-F5344CB8AC3E}">
        <p14:creationId xmlns:p14="http://schemas.microsoft.com/office/powerpoint/2010/main" val="572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8" grpId="0" animBg="1"/>
      <p:bldP spid="519" grpId="0"/>
      <p:bldP spid="521" grpId="0"/>
      <p:bldP spid="2" grpId="0" animBg="1"/>
      <p:bldP spid="8" grpId="0" animBg="1"/>
      <p:bldP spid="5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54"/>
            <a:ext cx="12211500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Learning a constraint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2A572-0A43-8427-B30C-D6777C43B852}"/>
              </a:ext>
            </a:extLst>
          </p:cNvPr>
          <p:cNvSpPr/>
          <p:nvPr/>
        </p:nvSpPr>
        <p:spPr>
          <a:xfrm>
            <a:off x="1288134" y="2569187"/>
            <a:ext cx="1302328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Generate example</a:t>
            </a:r>
            <a:endParaRPr lang="en-BE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D748DD-519B-17C5-A4F3-C05B905438FD}"/>
              </a:ext>
            </a:extLst>
          </p:cNvPr>
          <p:cNvSpPr/>
          <p:nvPr/>
        </p:nvSpPr>
        <p:spPr>
          <a:xfrm>
            <a:off x="3384789" y="2569186"/>
            <a:ext cx="1302328" cy="563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Ask query to the user</a:t>
            </a:r>
            <a:endParaRPr lang="en-BE" b="1" dirty="0">
              <a:solidFill>
                <a:srgbClr val="0070C0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979B50BB-4D59-6957-1E45-1EB998321DB2}"/>
              </a:ext>
            </a:extLst>
          </p:cNvPr>
          <p:cNvSpPr/>
          <p:nvPr/>
        </p:nvSpPr>
        <p:spPr>
          <a:xfrm>
            <a:off x="5089927" y="2512875"/>
            <a:ext cx="1145308" cy="67603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Answer</a:t>
            </a:r>
            <a:endParaRPr lang="en-BE" sz="13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20A055-F5D6-B981-DD3A-F971AC9712E0}"/>
              </a:ext>
            </a:extLst>
          </p:cNvPr>
          <p:cNvSpPr/>
          <p:nvPr/>
        </p:nvSpPr>
        <p:spPr>
          <a:xfrm>
            <a:off x="6939768" y="2026551"/>
            <a:ext cx="1302328" cy="542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Learn violated constraints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2A1BDE-C8E7-3EFD-864B-E1C954287B68}"/>
              </a:ext>
            </a:extLst>
          </p:cNvPr>
          <p:cNvSpPr/>
          <p:nvPr/>
        </p:nvSpPr>
        <p:spPr>
          <a:xfrm>
            <a:off x="6939768" y="3074878"/>
            <a:ext cx="1302328" cy="608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B050"/>
                </a:solidFill>
              </a:rPr>
              <a:t>Eliminate violated candidates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6AD92A-C5B7-8642-DE6E-0C454DE203DA}"/>
              </a:ext>
            </a:extLst>
          </p:cNvPr>
          <p:cNvSpPr/>
          <p:nvPr/>
        </p:nvSpPr>
        <p:spPr>
          <a:xfrm>
            <a:off x="2525205" y="3685979"/>
            <a:ext cx="1580477" cy="468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Converged</a:t>
            </a:r>
            <a:endParaRPr lang="en-BE" sz="1400" b="1" dirty="0">
              <a:solidFill>
                <a:schemeClr val="tx1"/>
              </a:solidFill>
            </a:endParaRPr>
          </a:p>
          <a:p>
            <a:pPr algn="ctr"/>
            <a:endParaRPr lang="en-BE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4F034E-CFB0-4440-1D76-AF2CDDFA038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590462" y="2850895"/>
            <a:ext cx="7943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B58851-D527-4463-7E15-01D9A957385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687117" y="2850895"/>
            <a:ext cx="402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266742-B990-3DF5-959E-F4B006FFE4EC}"/>
              </a:ext>
            </a:extLst>
          </p:cNvPr>
          <p:cNvSpPr/>
          <p:nvPr/>
        </p:nvSpPr>
        <p:spPr>
          <a:xfrm>
            <a:off x="6632401" y="1594748"/>
            <a:ext cx="1947854" cy="251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CBEEA-B0CE-128F-5D53-BC540886E158}"/>
              </a:ext>
            </a:extLst>
          </p:cNvPr>
          <p:cNvSpPr txBox="1"/>
          <p:nvPr/>
        </p:nvSpPr>
        <p:spPr>
          <a:xfrm>
            <a:off x="7094642" y="1618471"/>
            <a:ext cx="99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Update</a:t>
            </a:r>
          </a:p>
          <a:p>
            <a:pPr algn="ctr"/>
            <a:r>
              <a:rPr lang="en-GB" sz="1000" dirty="0"/>
              <a:t>Version space</a:t>
            </a:r>
            <a:endParaRPr lang="en-BE" sz="10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4090448-AF56-BF34-1B39-0576033F5C87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rot="5400000" flipH="1" flipV="1">
            <a:off x="6193671" y="1766779"/>
            <a:ext cx="215006" cy="1277187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71F0069-388C-8F8E-EF7A-8A1660478E8C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6205946" y="2645548"/>
            <a:ext cx="190457" cy="1277187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DC5B2F-18F5-7F1F-D1FA-FBCB4B26375D}"/>
              </a:ext>
            </a:extLst>
          </p:cNvPr>
          <p:cNvSpPr txBox="1"/>
          <p:nvPr/>
        </p:nvSpPr>
        <p:spPr>
          <a:xfrm>
            <a:off x="5957575" y="2042388"/>
            <a:ext cx="3898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BC43C8-82A9-FBCA-7236-8238E8376ED1}"/>
              </a:ext>
            </a:extLst>
          </p:cNvPr>
          <p:cNvSpPr txBox="1"/>
          <p:nvPr/>
        </p:nvSpPr>
        <p:spPr>
          <a:xfrm>
            <a:off x="5923912" y="3432045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Yes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4FDE05-BD26-4AF1-57FF-4601BCD002C7}"/>
              </a:ext>
            </a:extLst>
          </p:cNvPr>
          <p:cNvSpPr txBox="1"/>
          <p:nvPr/>
        </p:nvSpPr>
        <p:spPr>
          <a:xfrm>
            <a:off x="1907399" y="333875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 example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found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813DB-07E3-B43F-1C07-B727DAC920F8}"/>
              </a:ext>
            </a:extLst>
          </p:cNvPr>
          <p:cNvSpPr txBox="1"/>
          <p:nvPr/>
        </p:nvSpPr>
        <p:spPr>
          <a:xfrm>
            <a:off x="2602194" y="232371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Example</a:t>
            </a:r>
          </a:p>
          <a:p>
            <a:r>
              <a:rPr lang="en-GB" sz="1200" b="1" dirty="0">
                <a:solidFill>
                  <a:srgbClr val="00B050"/>
                </a:solidFill>
              </a:rPr>
              <a:t>found</a:t>
            </a:r>
            <a:endParaRPr lang="en-BE" sz="1200" b="1" dirty="0">
              <a:solidFill>
                <a:srgbClr val="00B050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1594829-5DCD-E9E0-6AE7-560ECBB0F93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H="1" flipV="1">
            <a:off x="1939298" y="2569187"/>
            <a:ext cx="6640957" cy="281707"/>
          </a:xfrm>
          <a:prstGeom prst="bentConnector4">
            <a:avLst>
              <a:gd name="adj1" fmla="val -8715"/>
              <a:gd name="adj2" fmla="val 565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C09A172-EF96-F189-6FF5-2D03965352BA}"/>
              </a:ext>
            </a:extLst>
          </p:cNvPr>
          <p:cNvCxnSpPr>
            <a:cxnSpLocks/>
            <a:stCxn id="3" idx="2"/>
            <a:endCxn id="10" idx="2"/>
          </p:cNvCxnSpPr>
          <p:nvPr/>
        </p:nvCxnSpPr>
        <p:spPr>
          <a:xfrm rot="16200000" flipH="1">
            <a:off x="1838473" y="3233429"/>
            <a:ext cx="787556" cy="585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tangle 513">
            <a:extLst>
              <a:ext uri="{FF2B5EF4-FFF2-40B4-BE49-F238E27FC236}">
                <a16:creationId xmlns:a16="http://schemas.microsoft.com/office/drawing/2014/main" id="{59206AC0-4693-6C86-3F15-650AB19155DB}"/>
              </a:ext>
            </a:extLst>
          </p:cNvPr>
          <p:cNvSpPr/>
          <p:nvPr/>
        </p:nvSpPr>
        <p:spPr>
          <a:xfrm>
            <a:off x="4129301" y="4459246"/>
            <a:ext cx="1767812" cy="563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Find a minimal conflicting scope</a:t>
            </a:r>
            <a:endParaRPr lang="en-BE" b="1" dirty="0">
              <a:solidFill>
                <a:srgbClr val="FF0000"/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A5A56580-F90B-91AA-AA76-F65F3E0D41C9}"/>
              </a:ext>
            </a:extLst>
          </p:cNvPr>
          <p:cNvSpPr/>
          <p:nvPr/>
        </p:nvSpPr>
        <p:spPr>
          <a:xfrm>
            <a:off x="6691440" y="4459245"/>
            <a:ext cx="1302328" cy="563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Find the constraint </a:t>
            </a:r>
            <a:endParaRPr lang="en-BE" b="1" dirty="0">
              <a:solidFill>
                <a:srgbClr val="FF0000"/>
              </a:solidFill>
            </a:endParaRPr>
          </a:p>
        </p:txBody>
      </p: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128C2B63-D5BA-B4B2-6077-A975966BFA32}"/>
              </a:ext>
            </a:extLst>
          </p:cNvPr>
          <p:cNvCxnSpPr>
            <a:cxnSpLocks/>
            <a:stCxn id="514" idx="3"/>
            <a:endCxn id="520" idx="1"/>
          </p:cNvCxnSpPr>
          <p:nvPr/>
        </p:nvCxnSpPr>
        <p:spPr>
          <a:xfrm flipV="1">
            <a:off x="5897113" y="4740954"/>
            <a:ext cx="794327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TextBox 525">
            <a:extLst>
              <a:ext uri="{FF2B5EF4-FFF2-40B4-BE49-F238E27FC236}">
                <a16:creationId xmlns:a16="http://schemas.microsoft.com/office/drawing/2014/main" id="{2584A1CF-DDC0-9266-1081-755612D2F99B}"/>
              </a:ext>
            </a:extLst>
          </p:cNvPr>
          <p:cNvSpPr txBox="1"/>
          <p:nvPr/>
        </p:nvSpPr>
        <p:spPr>
          <a:xfrm>
            <a:off x="1394068" y="4393733"/>
            <a:ext cx="254268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300" dirty="0"/>
              <a:t>2-step process:</a:t>
            </a:r>
            <a:endParaRPr lang="en-BE" sz="2300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ADD7BC86-78C1-22D1-BDC2-36C9479DF9B5}"/>
              </a:ext>
            </a:extLst>
          </p:cNvPr>
          <p:cNvSpPr txBox="1"/>
          <p:nvPr/>
        </p:nvSpPr>
        <p:spPr>
          <a:xfrm>
            <a:off x="1748024" y="5441020"/>
            <a:ext cx="8715451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900" b="1" i="1" dirty="0" err="1"/>
              <a:t>FindScope</a:t>
            </a:r>
            <a:r>
              <a:rPr lang="en-GB" sz="1900" dirty="0"/>
              <a:t>: exploit</a:t>
            </a:r>
            <a:r>
              <a:rPr lang="en-US" sz="1900" dirty="0"/>
              <a:t> partial (sub)queries to find the problematic part of the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 err="1"/>
              <a:t>FindC</a:t>
            </a:r>
            <a:r>
              <a:rPr lang="en-US" sz="1900" dirty="0"/>
              <a:t>: Try different assignments to find the specific constraint in the scope</a:t>
            </a:r>
            <a:endParaRPr lang="en-BE" sz="1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C8B677-2DB1-ACE0-E610-3D136308900E}"/>
              </a:ext>
            </a:extLst>
          </p:cNvPr>
          <p:cNvSpPr txBox="1"/>
          <p:nvPr/>
        </p:nvSpPr>
        <p:spPr>
          <a:xfrm>
            <a:off x="2810848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Constraints through Partial Queries, C. Bessiere et al., AIJ,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62585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9" grpId="0" animBg="1"/>
      <p:bldP spid="10" grpId="0" animBg="1"/>
      <p:bldP spid="13" grpId="0" animBg="1"/>
      <p:bldP spid="14" grpId="0"/>
      <p:bldP spid="17" grpId="0"/>
      <p:bldP spid="18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sudoku game&#10;&#10;Description automatically generated">
            <a:extLst>
              <a:ext uri="{FF2B5EF4-FFF2-40B4-BE49-F238E27FC236}">
                <a16:creationId xmlns:a16="http://schemas.microsoft.com/office/drawing/2014/main" id="{0040399F-A303-86B2-8447-BF60341B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637" y="4615710"/>
            <a:ext cx="2042129" cy="2042129"/>
          </a:xfrm>
          <a:prstGeom prst="rect">
            <a:avLst/>
          </a:prstGeom>
        </p:spPr>
      </p:pic>
      <p:pic>
        <p:nvPicPr>
          <p:cNvPr id="14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365B3026-1E67-BB83-D7F6-BB2000BC3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52" y="4615104"/>
            <a:ext cx="2042140" cy="2042140"/>
          </a:xfrm>
          <a:prstGeom prst="rect">
            <a:avLst/>
          </a:prstGeom>
        </p:spPr>
      </p:pic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E1213B-0688-B231-2E3B-2EDB642A1C65}"/>
              </a:ext>
            </a:extLst>
          </p:cNvPr>
          <p:cNvCxnSpPr/>
          <p:nvPr/>
        </p:nvCxnSpPr>
        <p:spPr>
          <a:xfrm>
            <a:off x="3076322" y="2946288"/>
            <a:ext cx="905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FD64AA-BE8F-FCEA-1BEB-68D77BDABC25}"/>
              </a:ext>
            </a:extLst>
          </p:cNvPr>
          <p:cNvCxnSpPr/>
          <p:nvPr/>
        </p:nvCxnSpPr>
        <p:spPr>
          <a:xfrm>
            <a:off x="6481996" y="2936957"/>
            <a:ext cx="105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68B20F-BE10-DF97-3C9A-F89927982509}"/>
              </a:ext>
            </a:extLst>
          </p:cNvPr>
          <p:cNvCxnSpPr>
            <a:cxnSpLocks/>
          </p:cNvCxnSpPr>
          <p:nvPr/>
        </p:nvCxnSpPr>
        <p:spPr>
          <a:xfrm>
            <a:off x="3076322" y="5580630"/>
            <a:ext cx="905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E0EAC-8321-24FE-535C-4CE34A6A1FE1}"/>
              </a:ext>
            </a:extLst>
          </p:cNvPr>
          <p:cNvCxnSpPr>
            <a:cxnSpLocks/>
          </p:cNvCxnSpPr>
          <p:nvPr/>
        </p:nvCxnSpPr>
        <p:spPr>
          <a:xfrm>
            <a:off x="6481996" y="5580630"/>
            <a:ext cx="905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F5903F-C4B6-BED5-A32C-369787F9130A}"/>
              </a:ext>
            </a:extLst>
          </p:cNvPr>
          <p:cNvSpPr txBox="1"/>
          <p:nvPr/>
        </p:nvSpPr>
        <p:spPr>
          <a:xfrm>
            <a:off x="8470192" y="5117162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…</a:t>
            </a:r>
            <a:endParaRPr lang="en-BE" sz="3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B7451F-C384-D332-8CFC-DE345BF3CE08}"/>
              </a:ext>
            </a:extLst>
          </p:cNvPr>
          <p:cNvSpPr/>
          <p:nvPr/>
        </p:nvSpPr>
        <p:spPr>
          <a:xfrm>
            <a:off x="4678895" y="5105301"/>
            <a:ext cx="690005" cy="5505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FED94E-6605-F9C9-2EFF-B50E1C073E55}"/>
              </a:ext>
            </a:extLst>
          </p:cNvPr>
          <p:cNvCxnSpPr/>
          <p:nvPr/>
        </p:nvCxnSpPr>
        <p:spPr>
          <a:xfrm flipH="1">
            <a:off x="5294175" y="4324108"/>
            <a:ext cx="1021071" cy="927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62477B6-C54A-A69F-2C50-687A48F21441}"/>
              </a:ext>
            </a:extLst>
          </p:cNvPr>
          <p:cNvSpPr/>
          <p:nvPr/>
        </p:nvSpPr>
        <p:spPr>
          <a:xfrm>
            <a:off x="660826" y="5105301"/>
            <a:ext cx="1173677" cy="55054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ED76D0C7-957E-5CE8-A385-CB7EB0686074}"/>
              </a:ext>
            </a:extLst>
          </p:cNvPr>
          <p:cNvSpPr txBox="1"/>
          <p:nvPr/>
        </p:nvSpPr>
        <p:spPr>
          <a:xfrm>
            <a:off x="2913196" y="2586088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Negative</a:t>
            </a:r>
            <a:endParaRPr lang="en-BE" dirty="0"/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6D5C1AF6-B838-8D89-58D3-3F31068DCCB7}"/>
              </a:ext>
            </a:extLst>
          </p:cNvPr>
          <p:cNvSpPr txBox="1"/>
          <p:nvPr/>
        </p:nvSpPr>
        <p:spPr>
          <a:xfrm>
            <a:off x="6373908" y="2583012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Negative</a:t>
            </a:r>
            <a:endParaRPr lang="en-BE" dirty="0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81C99F86-1D07-D50C-3247-A8FD623ED8B2}"/>
              </a:ext>
            </a:extLst>
          </p:cNvPr>
          <p:cNvSpPr txBox="1"/>
          <p:nvPr/>
        </p:nvSpPr>
        <p:spPr>
          <a:xfrm>
            <a:off x="2943674" y="522042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Positive</a:t>
            </a:r>
            <a:endParaRPr lang="en-BE" dirty="0"/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AFD6F237-517C-3105-DEC6-B8B6DD699238}"/>
              </a:ext>
            </a:extLst>
          </p:cNvPr>
          <p:cNvSpPr txBox="1"/>
          <p:nvPr/>
        </p:nvSpPr>
        <p:spPr>
          <a:xfrm>
            <a:off x="6389970" y="522042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Positive</a:t>
            </a:r>
            <a:endParaRPr lang="en-BE" dirty="0"/>
          </a:p>
        </p:txBody>
      </p:sp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396C6B53-10A5-119E-286B-544F9BDCCEA2}"/>
              </a:ext>
            </a:extLst>
          </p:cNvPr>
          <p:cNvCxnSpPr/>
          <p:nvPr/>
        </p:nvCxnSpPr>
        <p:spPr>
          <a:xfrm>
            <a:off x="9891170" y="2983125"/>
            <a:ext cx="105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4CCCBBB8-988E-BCFD-9ED5-F0E51B863CBD}"/>
              </a:ext>
            </a:extLst>
          </p:cNvPr>
          <p:cNvSpPr txBox="1"/>
          <p:nvPr/>
        </p:nvSpPr>
        <p:spPr>
          <a:xfrm>
            <a:off x="9783082" y="262918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Negative</a:t>
            </a:r>
            <a:endParaRPr lang="en-BE" dirty="0"/>
          </a:p>
        </p:txBody>
      </p:sp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798C3350-D17F-5CE5-9F0F-8B684E75F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962" y="1944761"/>
            <a:ext cx="2042141" cy="2042141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5DEE46FC-C42D-8086-F757-36F3696060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8626" y="1944761"/>
            <a:ext cx="2042140" cy="2042140"/>
          </a:xfrm>
          <a:prstGeom prst="rect">
            <a:avLst/>
          </a:prstGeom>
        </p:spPr>
      </p:pic>
      <p:pic>
        <p:nvPicPr>
          <p:cNvPr id="10" name="Picture 9" descr="A grid of squares with numbers and dots&#10;&#10;Description automatically generated">
            <a:extLst>
              <a:ext uri="{FF2B5EF4-FFF2-40B4-BE49-F238E27FC236}">
                <a16:creationId xmlns:a16="http://schemas.microsoft.com/office/drawing/2014/main" id="{5DE1C1AB-A020-E8BB-F16F-422F1C92C9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1276" y="1944760"/>
            <a:ext cx="2042139" cy="2042139"/>
          </a:xfrm>
          <a:prstGeom prst="rect">
            <a:avLst/>
          </a:prstGeom>
        </p:spPr>
      </p:pic>
      <p:sp>
        <p:nvSpPr>
          <p:cNvPr id="513" name="Google Shape;425;p7">
            <a:extLst>
              <a:ext uri="{FF2B5EF4-FFF2-40B4-BE49-F238E27FC236}">
                <a16:creationId xmlns:a16="http://schemas.microsoft.com/office/drawing/2014/main" id="{CC0F84B5-AD1F-EB02-6627-EA7F9E16E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9" y="5354"/>
            <a:ext cx="9035682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Finding the scope of a constraint</a:t>
            </a:r>
            <a:endParaRPr sz="4000" dirty="0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F6C82BBB-DF8B-C45D-3901-20223F9F5779}"/>
              </a:ext>
            </a:extLst>
          </p:cNvPr>
          <p:cNvSpPr/>
          <p:nvPr/>
        </p:nvSpPr>
        <p:spPr>
          <a:xfrm>
            <a:off x="7001898" y="877903"/>
            <a:ext cx="1767812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Find a minimal conflicting scope</a:t>
            </a:r>
            <a:endParaRPr lang="en-BE" b="1" dirty="0">
              <a:solidFill>
                <a:schemeClr val="tx1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D49698EF-44E4-06F6-BF0F-6E4085D2CCF1}"/>
              </a:ext>
            </a:extLst>
          </p:cNvPr>
          <p:cNvSpPr/>
          <p:nvPr/>
        </p:nvSpPr>
        <p:spPr>
          <a:xfrm>
            <a:off x="9564037" y="877902"/>
            <a:ext cx="1302328" cy="563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Find the constraint </a:t>
            </a:r>
            <a:endParaRPr lang="en-BE" b="1" dirty="0">
              <a:solidFill>
                <a:schemeClr val="tx1"/>
              </a:solidFill>
            </a:endParaRPr>
          </a:p>
        </p:txBody>
      </p: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942ADFA0-1B33-CE8B-05E8-78FB9EA4204A}"/>
              </a:ext>
            </a:extLst>
          </p:cNvPr>
          <p:cNvCxnSpPr>
            <a:cxnSpLocks/>
            <a:stCxn id="515" idx="3"/>
            <a:endCxn id="521" idx="1"/>
          </p:cNvCxnSpPr>
          <p:nvPr/>
        </p:nvCxnSpPr>
        <p:spPr>
          <a:xfrm flipV="1">
            <a:off x="8769710" y="1159611"/>
            <a:ext cx="794327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3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30" grpId="0" animBg="1"/>
      <p:bldP spid="514" grpId="0"/>
      <p:bldP spid="516" grpId="0"/>
      <p:bldP spid="517" grpId="0"/>
      <p:bldP spid="518" grpId="0"/>
      <p:bldP spid="520" grpId="0"/>
      <p:bldP spid="5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9" y="5354"/>
            <a:ext cx="9035682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Finding the relation of a constraint</a:t>
            </a:r>
            <a:endParaRPr sz="4000" dirty="0"/>
          </a:p>
        </p:txBody>
      </p:sp>
      <p:pic>
        <p:nvPicPr>
          <p:cNvPr id="2" name="Picture 1" descr="A screenshot of a game&#10;&#10;Description automatically generated">
            <a:extLst>
              <a:ext uri="{FF2B5EF4-FFF2-40B4-BE49-F238E27FC236}">
                <a16:creationId xmlns:a16="http://schemas.microsoft.com/office/drawing/2014/main" id="{30B3C0D8-188C-0118-C74C-E3E553451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92" y="1381352"/>
            <a:ext cx="2042140" cy="2042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854430-027B-5982-1E5B-5281B8EB046A}"/>
              </a:ext>
            </a:extLst>
          </p:cNvPr>
          <p:cNvSpPr txBox="1"/>
          <p:nvPr/>
        </p:nvSpPr>
        <p:spPr>
          <a:xfrm>
            <a:off x="3165201" y="3423492"/>
            <a:ext cx="5861597" cy="70788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Try different assignments to find the specific constraint in the scope</a:t>
            </a:r>
            <a:endParaRPr lang="en-BE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2923C9-202C-13FC-3512-AF1175770298}"/>
              </a:ext>
            </a:extLst>
          </p:cNvPr>
          <p:cNvSpPr/>
          <p:nvPr/>
        </p:nvSpPr>
        <p:spPr>
          <a:xfrm>
            <a:off x="6932886" y="978103"/>
            <a:ext cx="1767812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Find a minimal conflicting scope</a:t>
            </a:r>
            <a:endParaRPr lang="en-BE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D04A9-A827-D137-D536-53F8CF66DCCF}"/>
              </a:ext>
            </a:extLst>
          </p:cNvPr>
          <p:cNvSpPr/>
          <p:nvPr/>
        </p:nvSpPr>
        <p:spPr>
          <a:xfrm>
            <a:off x="9495025" y="978102"/>
            <a:ext cx="1302328" cy="563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Find the constraint </a:t>
            </a:r>
            <a:endParaRPr lang="en-BE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A9D02B-2F8A-EA62-7A15-B267FE32D2E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700698" y="1259811"/>
            <a:ext cx="794327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4E1BB16-5D64-D1EB-23A6-5F1D5B716BE8}"/>
              </a:ext>
            </a:extLst>
          </p:cNvPr>
          <p:cNvSpPr/>
          <p:nvPr/>
        </p:nvSpPr>
        <p:spPr>
          <a:xfrm>
            <a:off x="178209" y="1392941"/>
            <a:ext cx="690005" cy="5505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0F5D5C-05DF-B4AD-96E5-5102245EF1F6}"/>
              </a:ext>
            </a:extLst>
          </p:cNvPr>
          <p:cNvSpPr/>
          <p:nvPr/>
        </p:nvSpPr>
        <p:spPr>
          <a:xfrm>
            <a:off x="652126" y="1865031"/>
            <a:ext cx="690005" cy="5505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CA2335-32D2-DFCC-A0B9-914804A7F9A7}"/>
                  </a:ext>
                </a:extLst>
              </p:cNvPr>
              <p:cNvSpPr txBox="1"/>
              <p:nvPr/>
            </p:nvSpPr>
            <p:spPr>
              <a:xfrm>
                <a:off x="2920906" y="1537736"/>
                <a:ext cx="3497515" cy="1534394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500" dirty="0"/>
                  <a:t>We have found the scope: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sz="1500" dirty="0"/>
              </a:p>
              <a:p>
                <a:r>
                  <a:rPr lang="en-GB" sz="1500" dirty="0"/>
                  <a:t>Assume that the candidate constraints for this scope are: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B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E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BE" sz="1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B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B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B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B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GB" sz="1500" i="1">
                              <a:latin typeface="Cambria Math" panose="02040503050406030204" pitchFamily="18" charset="0"/>
                            </a:rPr>
                            <m:t>&lt; </m:t>
                          </m:r>
                          <m:sSub>
                            <m:sSubPr>
                              <m:ctrlPr>
                                <a:rPr lang="en-B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500" dirty="0"/>
              </a:p>
              <a:p>
                <a:endParaRPr lang="en-GB" sz="1500" dirty="0"/>
              </a:p>
              <a:p>
                <a:r>
                  <a:rPr lang="en-GB" sz="1500" dirty="0"/>
                  <a:t>What is the real conflict?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CA2335-32D2-DFCC-A0B9-914804A7F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06" y="1537736"/>
                <a:ext cx="3497515" cy="1534394"/>
              </a:xfrm>
              <a:prstGeom prst="rect">
                <a:avLst/>
              </a:prstGeom>
              <a:blipFill>
                <a:blip r:embed="rId5"/>
                <a:stretch>
                  <a:fillRect l="-346" b="-273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F5E053FF-5050-121E-546F-2EACBD8A5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27" y="4823395"/>
            <a:ext cx="1729650" cy="172965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DBA5F8-DEF9-7E31-C939-343540B550E3}"/>
              </a:ext>
            </a:extLst>
          </p:cNvPr>
          <p:cNvCxnSpPr>
            <a:cxnSpLocks/>
          </p:cNvCxnSpPr>
          <p:nvPr/>
        </p:nvCxnSpPr>
        <p:spPr>
          <a:xfrm>
            <a:off x="2484806" y="5770411"/>
            <a:ext cx="155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557D4A-6683-D676-C9D0-9EA7171AC8C3}"/>
              </a:ext>
            </a:extLst>
          </p:cNvPr>
          <p:cNvSpPr txBox="1"/>
          <p:nvPr/>
        </p:nvSpPr>
        <p:spPr>
          <a:xfrm>
            <a:off x="2758679" y="53996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Positive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56DF86-5D49-08CC-252E-09C35915C93F}"/>
                  </a:ext>
                </a:extLst>
              </p:cNvPr>
              <p:cNvSpPr txBox="1"/>
              <p:nvPr/>
            </p:nvSpPr>
            <p:spPr>
              <a:xfrm>
                <a:off x="2438225" y="5995846"/>
                <a:ext cx="1691104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56DF86-5D49-08CC-252E-09C35915C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25" y="5995846"/>
                <a:ext cx="1691104" cy="317203"/>
              </a:xfrm>
              <a:prstGeom prst="rect">
                <a:avLst/>
              </a:prstGeom>
              <a:blipFill>
                <a:blip r:embed="rId7"/>
                <a:stretch>
                  <a:fillRect l="-1083" t="-3846" b="-1538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23DE62E6-5C45-99BA-1E2C-62D9C2A20F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9732" y="4823395"/>
            <a:ext cx="1729650" cy="17296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5C7B2C-DCDF-888D-5870-B357A5789EC1}"/>
              </a:ext>
            </a:extLst>
          </p:cNvPr>
          <p:cNvCxnSpPr>
            <a:cxnSpLocks/>
          </p:cNvCxnSpPr>
          <p:nvPr/>
        </p:nvCxnSpPr>
        <p:spPr>
          <a:xfrm>
            <a:off x="6418421" y="5751659"/>
            <a:ext cx="155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E54B4A-D1C1-27F9-34B7-E70E9C7E0030}"/>
              </a:ext>
            </a:extLst>
          </p:cNvPr>
          <p:cNvSpPr txBox="1"/>
          <p:nvPr/>
        </p:nvSpPr>
        <p:spPr>
          <a:xfrm>
            <a:off x="6692294" y="538090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Positive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6D774-A434-AEC3-AF9C-3B6461B951F5}"/>
                  </a:ext>
                </a:extLst>
              </p:cNvPr>
              <p:cNvSpPr txBox="1"/>
              <p:nvPr/>
            </p:nvSpPr>
            <p:spPr>
              <a:xfrm>
                <a:off x="6371840" y="5977094"/>
                <a:ext cx="1731180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6D774-A434-AEC3-AF9C-3B6461B9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840" y="5977094"/>
                <a:ext cx="1731180" cy="317203"/>
              </a:xfrm>
              <a:prstGeom prst="rect">
                <a:avLst/>
              </a:prstGeom>
              <a:blipFill>
                <a:blip r:embed="rId9"/>
                <a:stretch>
                  <a:fillRect l="-1056" t="-1887" b="-150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B7DF3A-A3C7-36C6-471E-2F4E3E515D85}"/>
                  </a:ext>
                </a:extLst>
              </p:cNvPr>
              <p:cNvSpPr txBox="1"/>
              <p:nvPr/>
            </p:nvSpPr>
            <p:spPr>
              <a:xfrm>
                <a:off x="8399250" y="5252075"/>
                <a:ext cx="2601620" cy="872290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BE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BE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sz="1600" b="1" dirty="0"/>
                  <a:t> left as candidate: Learn 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BE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BE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 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E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BE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BE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BE" sz="16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B7DF3A-A3C7-36C6-471E-2F4E3E515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250" y="5252075"/>
                <a:ext cx="2601620" cy="872290"/>
              </a:xfrm>
              <a:prstGeom prst="rect">
                <a:avLst/>
              </a:prstGeom>
              <a:blipFill>
                <a:blip r:embed="rId10"/>
                <a:stretch>
                  <a:fillRect l="-928" t="-6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C8BF957-F8C3-4ED7-C1E5-D3542AC144F2}"/>
              </a:ext>
            </a:extLst>
          </p:cNvPr>
          <p:cNvSpPr txBox="1"/>
          <p:nvPr/>
        </p:nvSpPr>
        <p:spPr>
          <a:xfrm>
            <a:off x="2810848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Constraints through Partial Queries, C. Bessiere et al., AIJ,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400029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9" grpId="0"/>
      <p:bldP spid="20" grpId="0"/>
      <p:bldP spid="25" grpId="0"/>
      <p:bldP spid="26" grpId="0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42;gf5476285b9_0_59">
            <a:extLst>
              <a:ext uri="{FF2B5EF4-FFF2-40B4-BE49-F238E27FC236}">
                <a16:creationId xmlns:a16="http://schemas.microsoft.com/office/drawing/2014/main" id="{562D51AB-BE45-C1B6-9C67-95F051A628FE}"/>
              </a:ext>
            </a:extLst>
          </p:cNvPr>
          <p:cNvSpPr/>
          <p:nvPr/>
        </p:nvSpPr>
        <p:spPr>
          <a:xfrm>
            <a:off x="8687987" y="4184110"/>
            <a:ext cx="2427300" cy="14121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" name="Google Shape;543;gf5476285b9_0_59">
            <a:extLst>
              <a:ext uri="{FF2B5EF4-FFF2-40B4-BE49-F238E27FC236}">
                <a16:creationId xmlns:a16="http://schemas.microsoft.com/office/drawing/2014/main" id="{6DAFDB68-09B5-9D4D-9601-4C01A6D04E2C}"/>
              </a:ext>
            </a:extLst>
          </p:cNvPr>
          <p:cNvSpPr/>
          <p:nvPr/>
        </p:nvSpPr>
        <p:spPr>
          <a:xfrm>
            <a:off x="8440359" y="1145012"/>
            <a:ext cx="2427300" cy="1215634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2" name="Google Shape;546;gf5476285b9_0_59">
            <a:extLst>
              <a:ext uri="{FF2B5EF4-FFF2-40B4-BE49-F238E27FC236}">
                <a16:creationId xmlns:a16="http://schemas.microsoft.com/office/drawing/2014/main" id="{BCFDB31C-5FF9-B671-A1E4-C78904A46277}"/>
              </a:ext>
            </a:extLst>
          </p:cNvPr>
          <p:cNvGrpSpPr/>
          <p:nvPr/>
        </p:nvGrpSpPr>
        <p:grpSpPr>
          <a:xfrm>
            <a:off x="7234390" y="3808579"/>
            <a:ext cx="3764622" cy="1216653"/>
            <a:chOff x="2940249" y="-144810"/>
            <a:chExt cx="4076030" cy="3291813"/>
          </a:xfrm>
        </p:grpSpPr>
        <p:sp>
          <p:nvSpPr>
            <p:cNvPr id="13" name="Google Shape;547;gf5476285b9_0_59">
              <a:extLst>
                <a:ext uri="{FF2B5EF4-FFF2-40B4-BE49-F238E27FC236}">
                  <a16:creationId xmlns:a16="http://schemas.microsoft.com/office/drawing/2014/main" id="{C110969E-E7E3-D594-A140-EB9F1BF7BAC0}"/>
                </a:ext>
              </a:extLst>
            </p:cNvPr>
            <p:cNvSpPr txBox="1"/>
            <p:nvPr/>
          </p:nvSpPr>
          <p:spPr>
            <a:xfrm>
              <a:off x="4639979" y="1196103"/>
              <a:ext cx="2376300" cy="19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Shrink version space: remove violated constraints from B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548;gf5476285b9_0_59">
              <a:extLst>
                <a:ext uri="{FF2B5EF4-FFF2-40B4-BE49-F238E27FC236}">
                  <a16:creationId xmlns:a16="http://schemas.microsoft.com/office/drawing/2014/main" id="{2CCBA861-269D-2AFF-A692-E0C135C9A4C9}"/>
                </a:ext>
              </a:extLst>
            </p:cNvPr>
            <p:cNvCxnSpPr>
              <a:cxnSpLocks/>
              <a:stCxn id="10" idx="1"/>
              <a:endCxn id="26" idx="3"/>
            </p:cNvCxnSpPr>
            <p:nvPr/>
          </p:nvCxnSpPr>
          <p:spPr>
            <a:xfrm flipH="1" flipV="1">
              <a:off x="2940249" y="-144810"/>
              <a:ext cx="1573838" cy="2926358"/>
            </a:xfrm>
            <a:prstGeom prst="straightConnector1">
              <a:avLst/>
            </a:prstGeom>
            <a:noFill/>
            <a:ln w="36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" name="Google Shape;549;gf5476285b9_0_59">
            <a:extLst>
              <a:ext uri="{FF2B5EF4-FFF2-40B4-BE49-F238E27FC236}">
                <a16:creationId xmlns:a16="http://schemas.microsoft.com/office/drawing/2014/main" id="{3BA32F07-83F5-FD7C-CF56-43C7B6461309}"/>
              </a:ext>
            </a:extLst>
          </p:cNvPr>
          <p:cNvGrpSpPr/>
          <p:nvPr/>
        </p:nvGrpSpPr>
        <p:grpSpPr>
          <a:xfrm>
            <a:off x="7234390" y="1285763"/>
            <a:ext cx="3509313" cy="1441314"/>
            <a:chOff x="3314733" y="1254967"/>
            <a:chExt cx="3799602" cy="3899660"/>
          </a:xfrm>
        </p:grpSpPr>
        <p:sp>
          <p:nvSpPr>
            <p:cNvPr id="16" name="Google Shape;550;gf5476285b9_0_59">
              <a:extLst>
                <a:ext uri="{FF2B5EF4-FFF2-40B4-BE49-F238E27FC236}">
                  <a16:creationId xmlns:a16="http://schemas.microsoft.com/office/drawing/2014/main" id="{90064820-9F34-6B44-382A-C0E49A19F485}"/>
                </a:ext>
              </a:extLst>
            </p:cNvPr>
            <p:cNvSpPr txBox="1"/>
            <p:nvPr/>
          </p:nvSpPr>
          <p:spPr>
            <a:xfrm>
              <a:off x="4738035" y="1254967"/>
              <a:ext cx="2376300" cy="1950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 </a:t>
              </a:r>
              <a:r>
                <a:rPr lang="en-US" sz="1800" b="1" i="1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one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violated constraint of the problem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551;gf5476285b9_0_59">
              <a:extLst>
                <a:ext uri="{FF2B5EF4-FFF2-40B4-BE49-F238E27FC236}">
                  <a16:creationId xmlns:a16="http://schemas.microsoft.com/office/drawing/2014/main" id="{4FF8C3F0-C935-EB58-5B70-597219E952A3}"/>
                </a:ext>
              </a:extLst>
            </p:cNvPr>
            <p:cNvCxnSpPr>
              <a:cxnSpLocks/>
              <a:stCxn id="11" idx="1"/>
              <a:endCxn id="25" idx="3"/>
            </p:cNvCxnSpPr>
            <p:nvPr/>
          </p:nvCxnSpPr>
          <p:spPr>
            <a:xfrm flipH="1">
              <a:off x="3314733" y="2518674"/>
              <a:ext cx="1305726" cy="2635953"/>
            </a:xfrm>
            <a:prstGeom prst="straightConnector1">
              <a:avLst/>
            </a:prstGeom>
            <a:noFill/>
            <a:ln w="36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14FE72A-C87C-BD81-106F-511527E5529B}"/>
              </a:ext>
            </a:extLst>
          </p:cNvPr>
          <p:cNvSpPr/>
          <p:nvPr/>
        </p:nvSpPr>
        <p:spPr>
          <a:xfrm>
            <a:off x="280428" y="2998395"/>
            <a:ext cx="1302328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Generate example</a:t>
            </a:r>
            <a:endParaRPr lang="en-BE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4E71F5-F2AB-2CB7-8C30-58522EE7BC1B}"/>
              </a:ext>
            </a:extLst>
          </p:cNvPr>
          <p:cNvSpPr/>
          <p:nvPr/>
        </p:nvSpPr>
        <p:spPr>
          <a:xfrm>
            <a:off x="2377083" y="2998394"/>
            <a:ext cx="1302328" cy="563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Ask query to the user</a:t>
            </a:r>
            <a:endParaRPr lang="en-BE" b="1" dirty="0">
              <a:solidFill>
                <a:srgbClr val="0070C0"/>
              </a:solidFill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0B84ECA-C372-27AE-CFBD-24FB571BEBBD}"/>
              </a:ext>
            </a:extLst>
          </p:cNvPr>
          <p:cNvSpPr/>
          <p:nvPr/>
        </p:nvSpPr>
        <p:spPr>
          <a:xfrm>
            <a:off x="4082221" y="2942083"/>
            <a:ext cx="1145308" cy="67603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Answer</a:t>
            </a:r>
            <a:endParaRPr lang="en-BE" sz="13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781664-7D1E-12FA-0783-BF27EFA23545}"/>
              </a:ext>
            </a:extLst>
          </p:cNvPr>
          <p:cNvSpPr/>
          <p:nvPr/>
        </p:nvSpPr>
        <p:spPr>
          <a:xfrm>
            <a:off x="5932062" y="2455759"/>
            <a:ext cx="1302328" cy="542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Learn violated constraints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60FBE3-354E-F1B5-760F-0AFFDD5B29EC}"/>
              </a:ext>
            </a:extLst>
          </p:cNvPr>
          <p:cNvSpPr/>
          <p:nvPr/>
        </p:nvSpPr>
        <p:spPr>
          <a:xfrm>
            <a:off x="5932062" y="3504086"/>
            <a:ext cx="1302328" cy="608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B050"/>
                </a:solidFill>
              </a:rPr>
              <a:t>Eliminate violated candidates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D3FC68-15AC-CD16-DFF3-0562DD1A272B}"/>
              </a:ext>
            </a:extLst>
          </p:cNvPr>
          <p:cNvSpPr/>
          <p:nvPr/>
        </p:nvSpPr>
        <p:spPr>
          <a:xfrm>
            <a:off x="1517499" y="4115187"/>
            <a:ext cx="1580477" cy="468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Converged</a:t>
            </a:r>
            <a:endParaRPr lang="en-BE" sz="1400" b="1" dirty="0">
              <a:solidFill>
                <a:schemeClr val="tx1"/>
              </a:solidFill>
            </a:endParaRPr>
          </a:p>
          <a:p>
            <a:pPr algn="ctr"/>
            <a:endParaRPr lang="en-BE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01F2BF-FEAA-F1A7-855B-2F03FF33CA9A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1582756" y="3280103"/>
            <a:ext cx="7943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245AA4-A90C-452A-40D7-78D51D31BE19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3679411" y="3280103"/>
            <a:ext cx="402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0430011-7FF0-8C70-BFE4-0709FFC997AF}"/>
              </a:ext>
            </a:extLst>
          </p:cNvPr>
          <p:cNvSpPr/>
          <p:nvPr/>
        </p:nvSpPr>
        <p:spPr>
          <a:xfrm>
            <a:off x="5624695" y="2023956"/>
            <a:ext cx="1947854" cy="251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5177C737-540D-1C7F-BEC6-3FDBFB4ABF61}"/>
              </a:ext>
            </a:extLst>
          </p:cNvPr>
          <p:cNvSpPr txBox="1"/>
          <p:nvPr/>
        </p:nvSpPr>
        <p:spPr>
          <a:xfrm>
            <a:off x="6086936" y="2047679"/>
            <a:ext cx="99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Update</a:t>
            </a:r>
          </a:p>
          <a:p>
            <a:pPr algn="ctr"/>
            <a:r>
              <a:rPr lang="en-GB" sz="1000" dirty="0"/>
              <a:t>Version space</a:t>
            </a:r>
            <a:endParaRPr lang="en-BE" sz="1000" dirty="0"/>
          </a:p>
        </p:txBody>
      </p:sp>
      <p:cxnSp>
        <p:nvCxnSpPr>
          <p:cNvPr id="515" name="Connector: Elbow 514">
            <a:extLst>
              <a:ext uri="{FF2B5EF4-FFF2-40B4-BE49-F238E27FC236}">
                <a16:creationId xmlns:a16="http://schemas.microsoft.com/office/drawing/2014/main" id="{36812052-B5C5-D75B-D1DF-A4EA3EB58EEA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rot="5400000" flipH="1" flipV="1">
            <a:off x="5185965" y="2195987"/>
            <a:ext cx="215006" cy="1277187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60C9FD99-B01E-F5CD-9185-D78383D28BD2}"/>
              </a:ext>
            </a:extLst>
          </p:cNvPr>
          <p:cNvCxnSpPr>
            <a:cxnSpLocks/>
            <a:stCxn id="24" idx="2"/>
            <a:endCxn id="26" idx="1"/>
          </p:cNvCxnSpPr>
          <p:nvPr/>
        </p:nvCxnSpPr>
        <p:spPr>
          <a:xfrm rot="16200000" flipH="1">
            <a:off x="5198240" y="3074756"/>
            <a:ext cx="190457" cy="1277187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TextBox 516">
            <a:extLst>
              <a:ext uri="{FF2B5EF4-FFF2-40B4-BE49-F238E27FC236}">
                <a16:creationId xmlns:a16="http://schemas.microsoft.com/office/drawing/2014/main" id="{CFAC2D35-D939-00B6-193C-C1ACE91415DC}"/>
              </a:ext>
            </a:extLst>
          </p:cNvPr>
          <p:cNvSpPr txBox="1"/>
          <p:nvPr/>
        </p:nvSpPr>
        <p:spPr>
          <a:xfrm>
            <a:off x="4949869" y="2471596"/>
            <a:ext cx="3898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3A2376AD-03DD-BCBA-BD97-AFF0FC68B6D8}"/>
              </a:ext>
            </a:extLst>
          </p:cNvPr>
          <p:cNvSpPr txBox="1"/>
          <p:nvPr/>
        </p:nvSpPr>
        <p:spPr>
          <a:xfrm>
            <a:off x="4916206" y="3861253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Yes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66BBA5D3-0528-27B8-A32B-35BD1E43DDF0}"/>
              </a:ext>
            </a:extLst>
          </p:cNvPr>
          <p:cNvSpPr txBox="1"/>
          <p:nvPr/>
        </p:nvSpPr>
        <p:spPr>
          <a:xfrm>
            <a:off x="899693" y="3767964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 example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found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96F7A40F-FC28-3DC8-48D0-164CA76A8C66}"/>
              </a:ext>
            </a:extLst>
          </p:cNvPr>
          <p:cNvSpPr txBox="1"/>
          <p:nvPr/>
        </p:nvSpPr>
        <p:spPr>
          <a:xfrm>
            <a:off x="1594488" y="275292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Example</a:t>
            </a:r>
          </a:p>
          <a:p>
            <a:r>
              <a:rPr lang="en-GB" sz="1200" b="1" dirty="0">
                <a:solidFill>
                  <a:srgbClr val="00B050"/>
                </a:solidFill>
              </a:rPr>
              <a:t>found</a:t>
            </a:r>
            <a:endParaRPr lang="en-BE" sz="1200" b="1" dirty="0">
              <a:solidFill>
                <a:srgbClr val="00B050"/>
              </a:solidFill>
            </a:endParaRPr>
          </a:p>
        </p:txBody>
      </p:sp>
      <p:cxnSp>
        <p:nvCxnSpPr>
          <p:cNvPr id="523" name="Connector: Elbow 522">
            <a:extLst>
              <a:ext uri="{FF2B5EF4-FFF2-40B4-BE49-F238E27FC236}">
                <a16:creationId xmlns:a16="http://schemas.microsoft.com/office/drawing/2014/main" id="{24B90A6C-26CB-524B-E835-8CD3A31B1E19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 flipV="1">
            <a:off x="931592" y="2998395"/>
            <a:ext cx="6640957" cy="281707"/>
          </a:xfrm>
          <a:prstGeom prst="bentConnector4">
            <a:avLst>
              <a:gd name="adj1" fmla="val -8715"/>
              <a:gd name="adj2" fmla="val 668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or: Elbow 527">
            <a:extLst>
              <a:ext uri="{FF2B5EF4-FFF2-40B4-BE49-F238E27FC236}">
                <a16:creationId xmlns:a16="http://schemas.microsoft.com/office/drawing/2014/main" id="{32CA2E9B-F02D-F83E-FD05-29FE29AEE753}"/>
              </a:ext>
            </a:extLst>
          </p:cNvPr>
          <p:cNvCxnSpPr>
            <a:stCxn id="22" idx="2"/>
            <a:endCxn id="28" idx="2"/>
          </p:cNvCxnSpPr>
          <p:nvPr/>
        </p:nvCxnSpPr>
        <p:spPr>
          <a:xfrm rot="16200000" flipH="1">
            <a:off x="830767" y="3662637"/>
            <a:ext cx="787556" cy="585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101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>
                <a:solidFill>
                  <a:srgbClr val="171512"/>
                </a:solidFill>
              </a:rPr>
              <a:t>Interactive Constraint Acquisition</a:t>
            </a:r>
            <a:br>
              <a:rPr lang="en-US" sz="4000" dirty="0">
                <a:solidFill>
                  <a:srgbClr val="171512"/>
                </a:solidFill>
              </a:rPr>
            </a:br>
            <a:r>
              <a:rPr lang="en-US" sz="3300" i="1" dirty="0" err="1">
                <a:solidFill>
                  <a:srgbClr val="171512"/>
                </a:solidFill>
              </a:rPr>
              <a:t>QuAcq</a:t>
            </a:r>
            <a:endParaRPr sz="33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AE7A6-2367-E42A-4D88-AED64DB68A0D}"/>
              </a:ext>
            </a:extLst>
          </p:cNvPr>
          <p:cNvSpPr txBox="1"/>
          <p:nvPr/>
        </p:nvSpPr>
        <p:spPr>
          <a:xfrm>
            <a:off x="1315616" y="5253135"/>
            <a:ext cx="694197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err="1"/>
              <a:t>QuAcq</a:t>
            </a:r>
            <a:r>
              <a:rPr lang="en-GB" sz="2200" b="1" dirty="0"/>
              <a:t>: 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Learning one violated constraint per generated example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Logarithmic number of queries for each constraint</a:t>
            </a:r>
            <a:endParaRPr lang="en-BE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31BFC-8C9F-3133-83F0-4F69F04E7004}"/>
              </a:ext>
            </a:extLst>
          </p:cNvPr>
          <p:cNvSpPr txBox="1"/>
          <p:nvPr/>
        </p:nvSpPr>
        <p:spPr>
          <a:xfrm>
            <a:off x="2810848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Constraints through Partial Queries, C. Bessiere et al., AIJ,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1247513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42;gf5476285b9_0_59">
            <a:extLst>
              <a:ext uri="{FF2B5EF4-FFF2-40B4-BE49-F238E27FC236}">
                <a16:creationId xmlns:a16="http://schemas.microsoft.com/office/drawing/2014/main" id="{562D51AB-BE45-C1B6-9C67-95F051A628FE}"/>
              </a:ext>
            </a:extLst>
          </p:cNvPr>
          <p:cNvSpPr/>
          <p:nvPr/>
        </p:nvSpPr>
        <p:spPr>
          <a:xfrm>
            <a:off x="8697713" y="2740901"/>
            <a:ext cx="2427300" cy="14121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" name="Google Shape;543;gf5476285b9_0_59">
            <a:extLst>
              <a:ext uri="{FF2B5EF4-FFF2-40B4-BE49-F238E27FC236}">
                <a16:creationId xmlns:a16="http://schemas.microsoft.com/office/drawing/2014/main" id="{6DAFDB68-09B5-9D4D-9601-4C01A6D04E2C}"/>
              </a:ext>
            </a:extLst>
          </p:cNvPr>
          <p:cNvSpPr/>
          <p:nvPr/>
        </p:nvSpPr>
        <p:spPr>
          <a:xfrm>
            <a:off x="8455665" y="1275820"/>
            <a:ext cx="2427300" cy="1215634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2" name="Google Shape;546;gf5476285b9_0_59">
            <a:extLst>
              <a:ext uri="{FF2B5EF4-FFF2-40B4-BE49-F238E27FC236}">
                <a16:creationId xmlns:a16="http://schemas.microsoft.com/office/drawing/2014/main" id="{BCFDB31C-5FF9-B671-A1E4-C78904A46277}"/>
              </a:ext>
            </a:extLst>
          </p:cNvPr>
          <p:cNvGrpSpPr/>
          <p:nvPr/>
        </p:nvGrpSpPr>
        <p:grpSpPr>
          <a:xfrm>
            <a:off x="7244117" y="2818235"/>
            <a:ext cx="3754894" cy="721052"/>
            <a:chOff x="2950781" y="-1955772"/>
            <a:chExt cx="4065497" cy="1950900"/>
          </a:xfrm>
        </p:grpSpPr>
        <p:sp>
          <p:nvSpPr>
            <p:cNvPr id="13" name="Google Shape;547;gf5476285b9_0_59">
              <a:extLst>
                <a:ext uri="{FF2B5EF4-FFF2-40B4-BE49-F238E27FC236}">
                  <a16:creationId xmlns:a16="http://schemas.microsoft.com/office/drawing/2014/main" id="{C110969E-E7E3-D594-A140-EB9F1BF7BAC0}"/>
                </a:ext>
              </a:extLst>
            </p:cNvPr>
            <p:cNvSpPr txBox="1"/>
            <p:nvPr/>
          </p:nvSpPr>
          <p:spPr>
            <a:xfrm>
              <a:off x="4639978" y="-1955772"/>
              <a:ext cx="2376300" cy="19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Shrink version space: remove violated constraints from B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548;gf5476285b9_0_59">
              <a:extLst>
                <a:ext uri="{FF2B5EF4-FFF2-40B4-BE49-F238E27FC236}">
                  <a16:creationId xmlns:a16="http://schemas.microsoft.com/office/drawing/2014/main" id="{2CCBA861-269D-2AFF-A692-E0C135C9A4C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950781" y="-1528664"/>
              <a:ext cx="1573837" cy="405422"/>
            </a:xfrm>
            <a:prstGeom prst="straightConnector1">
              <a:avLst/>
            </a:prstGeom>
            <a:noFill/>
            <a:ln w="36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" name="Google Shape;549;gf5476285b9_0_59">
            <a:extLst>
              <a:ext uri="{FF2B5EF4-FFF2-40B4-BE49-F238E27FC236}">
                <a16:creationId xmlns:a16="http://schemas.microsoft.com/office/drawing/2014/main" id="{3BA32F07-83F5-FD7C-CF56-43C7B6461309}"/>
              </a:ext>
            </a:extLst>
          </p:cNvPr>
          <p:cNvGrpSpPr/>
          <p:nvPr/>
        </p:nvGrpSpPr>
        <p:grpSpPr>
          <a:xfrm>
            <a:off x="7271066" y="1314693"/>
            <a:ext cx="3475781" cy="1210775"/>
            <a:chOff x="3343912" y="2201783"/>
            <a:chExt cx="3763296" cy="3275907"/>
          </a:xfrm>
        </p:grpSpPr>
        <p:sp>
          <p:nvSpPr>
            <p:cNvPr id="16" name="Google Shape;550;gf5476285b9_0_59">
              <a:extLst>
                <a:ext uri="{FF2B5EF4-FFF2-40B4-BE49-F238E27FC236}">
                  <a16:creationId xmlns:a16="http://schemas.microsoft.com/office/drawing/2014/main" id="{90064820-9F34-6B44-382A-C0E49A19F485}"/>
                </a:ext>
              </a:extLst>
            </p:cNvPr>
            <p:cNvSpPr txBox="1"/>
            <p:nvPr/>
          </p:nvSpPr>
          <p:spPr>
            <a:xfrm>
              <a:off x="4730908" y="2201783"/>
              <a:ext cx="2376300" cy="1950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 </a:t>
              </a:r>
              <a:r>
                <a:rPr lang="en-US" sz="1800" b="1" i="1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multiple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violated constraints of the problem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551;gf5476285b9_0_59">
              <a:extLst>
                <a:ext uri="{FF2B5EF4-FFF2-40B4-BE49-F238E27FC236}">
                  <a16:creationId xmlns:a16="http://schemas.microsoft.com/office/drawing/2014/main" id="{4FF8C3F0-C935-EB58-5B70-597219E952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3912" y="4917430"/>
              <a:ext cx="1296494" cy="560260"/>
            </a:xfrm>
            <a:prstGeom prst="straightConnector1">
              <a:avLst/>
            </a:prstGeom>
            <a:noFill/>
            <a:ln w="36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14FE72A-C87C-BD81-106F-511527E5529B}"/>
              </a:ext>
            </a:extLst>
          </p:cNvPr>
          <p:cNvSpPr/>
          <p:nvPr/>
        </p:nvSpPr>
        <p:spPr>
          <a:xfrm>
            <a:off x="290155" y="2677382"/>
            <a:ext cx="1302328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Generate example</a:t>
            </a:r>
            <a:endParaRPr lang="en-BE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4E71F5-F2AB-2CB7-8C30-58522EE7BC1B}"/>
              </a:ext>
            </a:extLst>
          </p:cNvPr>
          <p:cNvSpPr/>
          <p:nvPr/>
        </p:nvSpPr>
        <p:spPr>
          <a:xfrm>
            <a:off x="2386810" y="2677381"/>
            <a:ext cx="1302328" cy="563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Ask query to the user</a:t>
            </a:r>
            <a:endParaRPr lang="en-BE" b="1" dirty="0">
              <a:solidFill>
                <a:srgbClr val="0070C0"/>
              </a:solidFill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0B84ECA-C372-27AE-CFBD-24FB571BEBBD}"/>
              </a:ext>
            </a:extLst>
          </p:cNvPr>
          <p:cNvSpPr/>
          <p:nvPr/>
        </p:nvSpPr>
        <p:spPr>
          <a:xfrm>
            <a:off x="4091948" y="2621070"/>
            <a:ext cx="1145308" cy="67603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Answer</a:t>
            </a:r>
            <a:endParaRPr lang="en-BE" sz="13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781664-7D1E-12FA-0783-BF27EFA23545}"/>
              </a:ext>
            </a:extLst>
          </p:cNvPr>
          <p:cNvSpPr/>
          <p:nvPr/>
        </p:nvSpPr>
        <p:spPr>
          <a:xfrm>
            <a:off x="5941789" y="2134746"/>
            <a:ext cx="1302328" cy="542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Learn violated constraints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60FBE3-354E-F1B5-760F-0AFFDD5B29EC}"/>
              </a:ext>
            </a:extLst>
          </p:cNvPr>
          <p:cNvSpPr/>
          <p:nvPr/>
        </p:nvSpPr>
        <p:spPr>
          <a:xfrm>
            <a:off x="5941789" y="3183073"/>
            <a:ext cx="1302328" cy="608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B050"/>
                </a:solidFill>
              </a:rPr>
              <a:t>Eliminate violated candidates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D3FC68-15AC-CD16-DFF3-0562DD1A272B}"/>
              </a:ext>
            </a:extLst>
          </p:cNvPr>
          <p:cNvSpPr/>
          <p:nvPr/>
        </p:nvSpPr>
        <p:spPr>
          <a:xfrm>
            <a:off x="1527226" y="3794174"/>
            <a:ext cx="1580477" cy="468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Converged</a:t>
            </a:r>
            <a:endParaRPr lang="en-BE" sz="1400" b="1" dirty="0">
              <a:solidFill>
                <a:schemeClr val="tx1"/>
              </a:solidFill>
            </a:endParaRPr>
          </a:p>
          <a:p>
            <a:pPr algn="ctr"/>
            <a:endParaRPr lang="en-BE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01F2BF-FEAA-F1A7-855B-2F03FF33CA9A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1592483" y="2959090"/>
            <a:ext cx="7943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245AA4-A90C-452A-40D7-78D51D31BE19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3689138" y="2959090"/>
            <a:ext cx="402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0430011-7FF0-8C70-BFE4-0709FFC997AF}"/>
              </a:ext>
            </a:extLst>
          </p:cNvPr>
          <p:cNvSpPr/>
          <p:nvPr/>
        </p:nvSpPr>
        <p:spPr>
          <a:xfrm>
            <a:off x="5634422" y="1702943"/>
            <a:ext cx="1947854" cy="251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5177C737-540D-1C7F-BEC6-3FDBFB4ABF61}"/>
              </a:ext>
            </a:extLst>
          </p:cNvPr>
          <p:cNvSpPr txBox="1"/>
          <p:nvPr/>
        </p:nvSpPr>
        <p:spPr>
          <a:xfrm>
            <a:off x="6096663" y="1726666"/>
            <a:ext cx="99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Update</a:t>
            </a:r>
          </a:p>
          <a:p>
            <a:pPr algn="ctr"/>
            <a:r>
              <a:rPr lang="en-GB" sz="1000" dirty="0"/>
              <a:t>Version space</a:t>
            </a:r>
            <a:endParaRPr lang="en-BE" sz="1000" dirty="0"/>
          </a:p>
        </p:txBody>
      </p:sp>
      <p:cxnSp>
        <p:nvCxnSpPr>
          <p:cNvPr id="515" name="Connector: Elbow 514">
            <a:extLst>
              <a:ext uri="{FF2B5EF4-FFF2-40B4-BE49-F238E27FC236}">
                <a16:creationId xmlns:a16="http://schemas.microsoft.com/office/drawing/2014/main" id="{36812052-B5C5-D75B-D1DF-A4EA3EB58EEA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rot="5400000" flipH="1" flipV="1">
            <a:off x="5195692" y="1874974"/>
            <a:ext cx="215006" cy="1277187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60C9FD99-B01E-F5CD-9185-D78383D28BD2}"/>
              </a:ext>
            </a:extLst>
          </p:cNvPr>
          <p:cNvCxnSpPr>
            <a:cxnSpLocks/>
            <a:stCxn id="24" idx="2"/>
            <a:endCxn id="26" idx="1"/>
          </p:cNvCxnSpPr>
          <p:nvPr/>
        </p:nvCxnSpPr>
        <p:spPr>
          <a:xfrm rot="16200000" flipH="1">
            <a:off x="5207967" y="2753743"/>
            <a:ext cx="190457" cy="1277187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TextBox 516">
            <a:extLst>
              <a:ext uri="{FF2B5EF4-FFF2-40B4-BE49-F238E27FC236}">
                <a16:creationId xmlns:a16="http://schemas.microsoft.com/office/drawing/2014/main" id="{CFAC2D35-D939-00B6-193C-C1ACE91415DC}"/>
              </a:ext>
            </a:extLst>
          </p:cNvPr>
          <p:cNvSpPr txBox="1"/>
          <p:nvPr/>
        </p:nvSpPr>
        <p:spPr>
          <a:xfrm>
            <a:off x="4959596" y="2150583"/>
            <a:ext cx="3898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3A2376AD-03DD-BCBA-BD97-AFF0FC68B6D8}"/>
              </a:ext>
            </a:extLst>
          </p:cNvPr>
          <p:cNvSpPr txBox="1"/>
          <p:nvPr/>
        </p:nvSpPr>
        <p:spPr>
          <a:xfrm>
            <a:off x="4925933" y="3540240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Yes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66BBA5D3-0528-27B8-A32B-35BD1E43DDF0}"/>
              </a:ext>
            </a:extLst>
          </p:cNvPr>
          <p:cNvSpPr txBox="1"/>
          <p:nvPr/>
        </p:nvSpPr>
        <p:spPr>
          <a:xfrm>
            <a:off x="1228213" y="340374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 example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found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96F7A40F-FC28-3DC8-48D0-164CA76A8C66}"/>
              </a:ext>
            </a:extLst>
          </p:cNvPr>
          <p:cNvSpPr txBox="1"/>
          <p:nvPr/>
        </p:nvSpPr>
        <p:spPr>
          <a:xfrm>
            <a:off x="1604215" y="2431912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Example</a:t>
            </a:r>
          </a:p>
          <a:p>
            <a:r>
              <a:rPr lang="en-GB" sz="1200" b="1" dirty="0">
                <a:solidFill>
                  <a:srgbClr val="00B050"/>
                </a:solidFill>
              </a:rPr>
              <a:t>found</a:t>
            </a:r>
            <a:endParaRPr lang="en-BE" sz="1200" b="1" dirty="0">
              <a:solidFill>
                <a:srgbClr val="00B050"/>
              </a:solidFill>
            </a:endParaRPr>
          </a:p>
        </p:txBody>
      </p:sp>
      <p:cxnSp>
        <p:nvCxnSpPr>
          <p:cNvPr id="523" name="Connector: Elbow 522">
            <a:extLst>
              <a:ext uri="{FF2B5EF4-FFF2-40B4-BE49-F238E27FC236}">
                <a16:creationId xmlns:a16="http://schemas.microsoft.com/office/drawing/2014/main" id="{24B90A6C-26CB-524B-E835-8CD3A31B1E19}"/>
              </a:ext>
            </a:extLst>
          </p:cNvPr>
          <p:cNvCxnSpPr>
            <a:cxnSpLocks/>
            <a:stCxn id="26" idx="3"/>
            <a:endCxn id="22" idx="2"/>
          </p:cNvCxnSpPr>
          <p:nvPr/>
        </p:nvCxnSpPr>
        <p:spPr>
          <a:xfrm flipH="1" flipV="1">
            <a:off x="941319" y="3240800"/>
            <a:ext cx="6302798" cy="246766"/>
          </a:xfrm>
          <a:prstGeom prst="bentConnector4">
            <a:avLst>
              <a:gd name="adj1" fmla="val -7640"/>
              <a:gd name="adj2" fmla="val -4202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or: Elbow 527">
            <a:extLst>
              <a:ext uri="{FF2B5EF4-FFF2-40B4-BE49-F238E27FC236}">
                <a16:creationId xmlns:a16="http://schemas.microsoft.com/office/drawing/2014/main" id="{32CA2E9B-F02D-F83E-FD05-29FE29AEE753}"/>
              </a:ext>
            </a:extLst>
          </p:cNvPr>
          <p:cNvCxnSpPr>
            <a:cxnSpLocks/>
            <a:endCxn id="28" idx="2"/>
          </p:cNvCxnSpPr>
          <p:nvPr/>
        </p:nvCxnSpPr>
        <p:spPr>
          <a:xfrm rot="16200000" flipH="1">
            <a:off x="971195" y="3472324"/>
            <a:ext cx="787555" cy="324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107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Interactive Constraint Acquisition</a:t>
            </a:r>
            <a:br>
              <a:rPr lang="en-US" sz="4000" dirty="0">
                <a:solidFill>
                  <a:srgbClr val="171512"/>
                </a:solidFill>
              </a:rPr>
            </a:br>
            <a:r>
              <a:rPr lang="en-US" sz="3100" i="1" dirty="0">
                <a:solidFill>
                  <a:srgbClr val="171512"/>
                </a:solidFill>
              </a:rPr>
              <a:t>Multiple Acquisition</a:t>
            </a:r>
            <a:endParaRPr sz="3100" i="1" dirty="0"/>
          </a:p>
        </p:txBody>
      </p:sp>
      <p:cxnSp>
        <p:nvCxnSpPr>
          <p:cNvPr id="514" name="Connector: Elbow 513">
            <a:extLst>
              <a:ext uri="{FF2B5EF4-FFF2-40B4-BE49-F238E27FC236}">
                <a16:creationId xmlns:a16="http://schemas.microsoft.com/office/drawing/2014/main" id="{9120C14B-DC34-2C93-834B-88050C443CA1}"/>
              </a:ext>
            </a:extLst>
          </p:cNvPr>
          <p:cNvCxnSpPr>
            <a:cxnSpLocks/>
            <a:stCxn id="25" idx="3"/>
            <a:endCxn id="23" idx="0"/>
          </p:cNvCxnSpPr>
          <p:nvPr/>
        </p:nvCxnSpPr>
        <p:spPr>
          <a:xfrm flipH="1">
            <a:off x="3037974" y="2406064"/>
            <a:ext cx="4206143" cy="271317"/>
          </a:xfrm>
          <a:prstGeom prst="bentConnector4">
            <a:avLst>
              <a:gd name="adj1" fmla="val -12142"/>
              <a:gd name="adj2" fmla="val -3420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TextBox 534">
            <a:extLst>
              <a:ext uri="{FF2B5EF4-FFF2-40B4-BE49-F238E27FC236}">
                <a16:creationId xmlns:a16="http://schemas.microsoft.com/office/drawing/2014/main" id="{64584103-277F-DD0A-F827-EF96292CC9F2}"/>
              </a:ext>
            </a:extLst>
          </p:cNvPr>
          <p:cNvSpPr txBox="1"/>
          <p:nvPr/>
        </p:nvSpPr>
        <p:spPr>
          <a:xfrm>
            <a:off x="3029161" y="1524873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Get sub-query not containing</a:t>
            </a:r>
          </a:p>
          <a:p>
            <a:r>
              <a:rPr lang="en-GB" sz="1200" b="1" dirty="0">
                <a:solidFill>
                  <a:srgbClr val="0070C0"/>
                </a:solidFill>
              </a:rPr>
              <a:t>the violated constraint</a:t>
            </a:r>
            <a:endParaRPr lang="en-BE" sz="1200" b="1" dirty="0">
              <a:solidFill>
                <a:srgbClr val="0070C0"/>
              </a:solidFill>
            </a:endParaRP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0CA92E5A-2908-6B42-8953-CB81980A8B1B}"/>
              </a:ext>
            </a:extLst>
          </p:cNvPr>
          <p:cNvSpPr txBox="1"/>
          <p:nvPr/>
        </p:nvSpPr>
        <p:spPr>
          <a:xfrm>
            <a:off x="1047434" y="4742027"/>
            <a:ext cx="986830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Multiple Acquisition: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Learn multiple constraints in each loop instance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Don’t generate a new example when a constraint is learnt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	- Instead, get an example in a subset of variables not violating the constraint found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62248-D264-8F68-E100-1247F65851C0}"/>
              </a:ext>
            </a:extLst>
          </p:cNvPr>
          <p:cNvSpPr txBox="1"/>
          <p:nvPr/>
        </p:nvSpPr>
        <p:spPr>
          <a:xfrm>
            <a:off x="2810848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Efficient Multiple Constraint Acquisition, D. Tsouros et al., Constraints, 2020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159760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0454b848f_0_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245F045-4D8A-1C03-7F0E-A1B5186BAA1B}"/>
              </a:ext>
            </a:extLst>
          </p:cNvPr>
          <p:cNvSpPr/>
          <p:nvPr/>
        </p:nvSpPr>
        <p:spPr>
          <a:xfrm>
            <a:off x="2340342" y="4685722"/>
            <a:ext cx="1242199" cy="4296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modelling</a:t>
            </a:r>
            <a:endParaRPr lang="en-BE" dirty="0"/>
          </a:p>
        </p:txBody>
      </p:sp>
      <p:pic>
        <p:nvPicPr>
          <p:cNvPr id="10" name="Picture 9" descr="A picture containing sketch, black, black and white, graphics&#10;&#10;Description automatically generated">
            <a:extLst>
              <a:ext uri="{FF2B5EF4-FFF2-40B4-BE49-F238E27FC236}">
                <a16:creationId xmlns:a16="http://schemas.microsoft.com/office/drawing/2014/main" id="{BEE6FDE2-0242-B612-9DE0-473B423B0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7" y="4505479"/>
            <a:ext cx="835340" cy="950198"/>
          </a:xfrm>
          <a:prstGeom prst="rect">
            <a:avLst/>
          </a:prstGeom>
        </p:spPr>
      </p:pic>
      <p:pic>
        <p:nvPicPr>
          <p:cNvPr id="11" name="Picture 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67021E2-364A-6E59-D531-B3DA3F355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523" y="4396969"/>
            <a:ext cx="1039421" cy="10394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62972F-E8FC-07E0-6470-F1696F70C48E}"/>
              </a:ext>
            </a:extLst>
          </p:cNvPr>
          <p:cNvSpPr/>
          <p:nvPr/>
        </p:nvSpPr>
        <p:spPr>
          <a:xfrm>
            <a:off x="1218780" y="4262358"/>
            <a:ext cx="3817422" cy="1329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B6E70-FAAF-C4F6-F843-E7EA738D2D14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5036202" y="4927245"/>
            <a:ext cx="1307374" cy="12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B11671-C5B6-6F3E-4B43-95B50A77583A}"/>
              </a:ext>
            </a:extLst>
          </p:cNvPr>
          <p:cNvSpPr txBox="1"/>
          <p:nvPr/>
        </p:nvSpPr>
        <p:spPr>
          <a:xfrm>
            <a:off x="5369869" y="463586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</a:t>
            </a:r>
            <a:endParaRPr lang="en-B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B628FA-EE78-FB0F-49E7-5DFAB5ECC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576" y="4519354"/>
            <a:ext cx="874593" cy="8415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0A2C5E-6868-3466-DD18-CB8B8411CE0F}"/>
              </a:ext>
            </a:extLst>
          </p:cNvPr>
          <p:cNvSpPr txBox="1"/>
          <p:nvPr/>
        </p:nvSpPr>
        <p:spPr>
          <a:xfrm>
            <a:off x="7243696" y="460268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Solve</a:t>
            </a:r>
            <a:endParaRPr lang="en-B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225F94-F237-FA6C-9FC6-A92021D22AC6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>
            <a:off x="7218169" y="4940125"/>
            <a:ext cx="834545" cy="35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C18B66B-C044-328A-2D4F-E5007E116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2714" y="3964541"/>
            <a:ext cx="2082642" cy="1958196"/>
          </a:xfrm>
          <a:prstGeom prst="rect">
            <a:avLst/>
          </a:prstGeom>
        </p:spPr>
      </p:pic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0245F045-4D8A-1C03-7F0E-A1B5186BAA1B}"/>
              </a:ext>
            </a:extLst>
          </p:cNvPr>
          <p:cNvSpPr/>
          <p:nvPr/>
        </p:nvSpPr>
        <p:spPr>
          <a:xfrm>
            <a:off x="1480614" y="1742722"/>
            <a:ext cx="1242199" cy="4296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modelling</a:t>
            </a:r>
            <a:endParaRPr lang="en-BE" dirty="0"/>
          </a:p>
        </p:txBody>
      </p:sp>
      <p:pic>
        <p:nvPicPr>
          <p:cNvPr id="3" name="Picture 2" descr="A picture containing sketch, black, black and white, graphics&#10;&#10;Description automatically generated">
            <a:extLst>
              <a:ext uri="{FF2B5EF4-FFF2-40B4-BE49-F238E27FC236}">
                <a16:creationId xmlns:a16="http://schemas.microsoft.com/office/drawing/2014/main" id="{BEE6FDE2-0242-B612-9DE0-473B423B0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79" y="1562479"/>
            <a:ext cx="835340" cy="950198"/>
          </a:xfrm>
          <a:prstGeom prst="rect">
            <a:avLst/>
          </a:prstGeom>
        </p:spPr>
      </p:pic>
      <p:pic>
        <p:nvPicPr>
          <p:cNvPr id="4" name="Picture 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67021E2-364A-6E59-D531-B3DA3F355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795" y="1453969"/>
            <a:ext cx="1039421" cy="10394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62972F-E8FC-07E0-6470-F1696F70C48E}"/>
              </a:ext>
            </a:extLst>
          </p:cNvPr>
          <p:cNvSpPr/>
          <p:nvPr/>
        </p:nvSpPr>
        <p:spPr>
          <a:xfrm>
            <a:off x="359052" y="1319358"/>
            <a:ext cx="3817422" cy="1329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0B6E70-FAAF-C4F6-F843-E7EA738D2D1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176474" y="1984245"/>
            <a:ext cx="1025403" cy="7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B11671-C5B6-6F3E-4B43-95B50A77583A}"/>
              </a:ext>
            </a:extLst>
          </p:cNvPr>
          <p:cNvSpPr txBox="1"/>
          <p:nvPr/>
        </p:nvSpPr>
        <p:spPr>
          <a:xfrm>
            <a:off x="4228170" y="168077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B628FA-EE78-FB0F-49E7-5DFAB5ECC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877" y="1564269"/>
            <a:ext cx="874593" cy="8415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0A2C5E-6868-3466-DD18-CB8B8411CE0F}"/>
              </a:ext>
            </a:extLst>
          </p:cNvPr>
          <p:cNvSpPr txBox="1"/>
          <p:nvPr/>
        </p:nvSpPr>
        <p:spPr>
          <a:xfrm>
            <a:off x="6101997" y="1647595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Solve</a:t>
            </a:r>
            <a:endParaRPr lang="en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225F94-F237-FA6C-9FC6-A92021D22AC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076470" y="1985040"/>
            <a:ext cx="834545" cy="35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C5E240A-2035-444C-71C7-E07B1F3C80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6542" y="1440230"/>
            <a:ext cx="4268734" cy="1095805"/>
          </a:xfrm>
          <a:prstGeom prst="rect">
            <a:avLst/>
          </a:prstGeom>
        </p:spPr>
      </p:pic>
      <p:sp>
        <p:nvSpPr>
          <p:cNvPr id="21" name="Google Shape;280;g100454b848f_0_0">
            <a:extLst>
              <a:ext uri="{FF2B5EF4-FFF2-40B4-BE49-F238E27FC236}">
                <a16:creationId xmlns:a16="http://schemas.microsoft.com/office/drawing/2014/main" id="{1EE2F37C-06FD-2848-6AFE-2EA2AA6183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692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20964490">
            <a:off x="1105778" y="2489760"/>
            <a:ext cx="9035577" cy="107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FF0000"/>
                </a:solidFill>
              </a:rPr>
              <a:t>What if the set of candidates is too large??</a:t>
            </a:r>
            <a:endParaRPr sz="4000" i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FD605-8C1E-A265-C24C-54A29B8BB08B}"/>
              </a:ext>
            </a:extLst>
          </p:cNvPr>
          <p:cNvSpPr txBox="1"/>
          <p:nvPr/>
        </p:nvSpPr>
        <p:spPr>
          <a:xfrm>
            <a:off x="3601567" y="4965222"/>
            <a:ext cx="4988866" cy="738664"/>
          </a:xfrm>
          <a:prstGeom prst="rect">
            <a:avLst/>
          </a:prstGeom>
          <a:solidFill>
            <a:srgbClr val="C82828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100" dirty="0"/>
              <a:t>Can’t store all of it at the same time??</a:t>
            </a:r>
          </a:p>
          <a:p>
            <a:pPr marL="285750" indent="-285750">
              <a:buFontTx/>
              <a:buChar char="-"/>
            </a:pPr>
            <a:r>
              <a:rPr lang="en-GB" sz="2100" dirty="0"/>
              <a:t>Too slow query generation??</a:t>
            </a:r>
            <a:endParaRPr lang="en-BE" sz="2100" dirty="0"/>
          </a:p>
        </p:txBody>
      </p:sp>
    </p:spTree>
    <p:extLst>
      <p:ext uri="{BB962C8B-B14F-4D97-AF65-F5344CB8AC3E}">
        <p14:creationId xmlns:p14="http://schemas.microsoft.com/office/powerpoint/2010/main" val="1948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 err="1">
                <a:solidFill>
                  <a:srgbClr val="171512"/>
                </a:solidFill>
              </a:rPr>
              <a:t>GrowAcq</a:t>
            </a:r>
            <a:r>
              <a:rPr lang="en-US" sz="4000" dirty="0">
                <a:solidFill>
                  <a:srgbClr val="171512"/>
                </a:solidFill>
              </a:rPr>
              <a:t>: Growing Acquisition</a:t>
            </a:r>
            <a:endParaRPr sz="3100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272D18E-0BE0-5B85-9855-1A94FC2EFB2A}"/>
              </a:ext>
            </a:extLst>
          </p:cNvPr>
          <p:cNvSpPr/>
          <p:nvPr/>
        </p:nvSpPr>
        <p:spPr>
          <a:xfrm>
            <a:off x="6667968" y="5637059"/>
            <a:ext cx="2527531" cy="7637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tx1">
                    <a:lumMod val="50000"/>
                  </a:schemeClr>
                </a:solidFill>
              </a:rPr>
              <a:t>Converged</a:t>
            </a:r>
            <a:endParaRPr lang="en-BE" sz="2200" b="1" dirty="0">
              <a:solidFill>
                <a:schemeClr val="tx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8BE7CA-C16E-A6CF-8C03-8F38844EE5E3}"/>
                  </a:ext>
                </a:extLst>
              </p:cNvPr>
              <p:cNvSpPr txBox="1"/>
              <p:nvPr/>
            </p:nvSpPr>
            <p:spPr>
              <a:xfrm rot="5400000">
                <a:off x="8976682" y="2669061"/>
                <a:ext cx="2520152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: </a:t>
                </a:r>
                <a:r>
                  <a:rPr lang="en-GB" sz="2200" b="0" i="1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set of variables</a:t>
                </a:r>
                <a:endParaRPr lang="en-BE" sz="22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8BE7CA-C16E-A6CF-8C03-8F38844EE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976682" y="2669061"/>
                <a:ext cx="2520152" cy="446276"/>
              </a:xfrm>
              <a:prstGeom prst="rect">
                <a:avLst/>
              </a:prstGeom>
              <a:blipFill>
                <a:blip r:embed="rId4"/>
                <a:stretch>
                  <a:fillRect l="-26027" t="-242" r="-821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E644BD8-01E2-F80B-EDBB-91596FF4C28D}"/>
              </a:ext>
            </a:extLst>
          </p:cNvPr>
          <p:cNvSpPr/>
          <p:nvPr/>
        </p:nvSpPr>
        <p:spPr>
          <a:xfrm>
            <a:off x="6782944" y="2956622"/>
            <a:ext cx="2297580" cy="75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</a:schemeClr>
                </a:solidFill>
              </a:rPr>
              <a:t>Interactive CA algorithm</a:t>
            </a:r>
            <a:endParaRPr lang="en-BE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6D83D4-BE7B-CE25-D04E-012DD56ACA1E}"/>
                  </a:ext>
                </a:extLst>
              </p:cNvPr>
              <p:cNvSpPr/>
              <p:nvPr/>
            </p:nvSpPr>
            <p:spPr>
              <a:xfrm>
                <a:off x="6868922" y="1770084"/>
                <a:ext cx="2356485" cy="42299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2E3239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GB" sz="2000" i="1" baseline="-36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1" i="1" smtClean="0">
                          <a:solidFill>
                            <a:srgbClr val="2E323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GB" sz="2000" b="1" i="1" smtClean="0">
                          <a:solidFill>
                            <a:srgbClr val="2E323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GB" sz="2000" i="1" baseline="-34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sz="2000" i="1" baseline="-2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000" i="1" baseline="-34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sz="2000" b="1" i="1" smtClean="0">
                          <a:solidFill>
                            <a:srgbClr val="2E323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000" b="1" i="1" smtClean="0">
                              <a:solidFill>
                                <a:srgbClr val="2E323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rgbClr val="2E323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smtClean="0">
                                  <a:solidFill>
                                    <a:srgbClr val="2E323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2000" b="1" i="1" smtClean="0">
                                  <a:solidFill>
                                    <a:srgbClr val="2E323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BE" sz="2000" b="1" baseline="-25000" dirty="0">
                  <a:solidFill>
                    <a:srgbClr val="2E3239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6D83D4-BE7B-CE25-D04E-012DD56AC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22" y="1770084"/>
                <a:ext cx="2356485" cy="422991"/>
              </a:xfrm>
              <a:prstGeom prst="rect">
                <a:avLst/>
              </a:prstGeom>
              <a:blipFill>
                <a:blip r:embed="rId5"/>
                <a:stretch>
                  <a:fillRect b="-405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D904C662-26D9-088E-D1B6-9C788706CDB0}"/>
                  </a:ext>
                </a:extLst>
              </p:cNvPr>
              <p:cNvSpPr/>
              <p:nvPr/>
            </p:nvSpPr>
            <p:spPr>
              <a:xfrm>
                <a:off x="7156853" y="4227167"/>
                <a:ext cx="1549761" cy="869527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⊂</m:t>
                      </m:r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B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D904C662-26D9-088E-D1B6-9C788706C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853" y="4227167"/>
                <a:ext cx="1549761" cy="869527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AF061CB7-6E8C-CA90-58DE-D21868E9DDCB}"/>
              </a:ext>
            </a:extLst>
          </p:cNvPr>
          <p:cNvSpPr/>
          <p:nvPr/>
        </p:nvSpPr>
        <p:spPr>
          <a:xfrm>
            <a:off x="5477377" y="1534527"/>
            <a:ext cx="4982519" cy="3647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99BC0E-9B2B-5007-0F1E-CFDF3825512F}"/>
                  </a:ext>
                </a:extLst>
              </p:cNvPr>
              <p:cNvSpPr txBox="1"/>
              <p:nvPr/>
            </p:nvSpPr>
            <p:spPr>
              <a:xfrm>
                <a:off x="5469196" y="1509697"/>
                <a:ext cx="151126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1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GB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GB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GB" sz="2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GB" sz="2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BE" sz="2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99BC0E-9B2B-5007-0F1E-CFDF3825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196" y="1509697"/>
                <a:ext cx="1511263" cy="415498"/>
              </a:xfrm>
              <a:prstGeom prst="rect">
                <a:avLst/>
              </a:prstGeom>
              <a:blipFill>
                <a:blip r:embed="rId7"/>
                <a:stretch>
                  <a:fillRect l="-1613" b="-1764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AF4F1E-E87B-FADE-D788-F209AA5DEF85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7931734" y="5096694"/>
            <a:ext cx="0" cy="5403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B77AAC-B788-E229-AE26-B0CF7659440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931734" y="3715780"/>
            <a:ext cx="0" cy="511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077767-E0D7-4984-29D3-47D574424420}"/>
              </a:ext>
            </a:extLst>
          </p:cNvPr>
          <p:cNvSpPr txBox="1"/>
          <p:nvPr/>
        </p:nvSpPr>
        <p:spPr>
          <a:xfrm>
            <a:off x="8035907" y="5239494"/>
            <a:ext cx="52770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No</a:t>
            </a:r>
            <a:endParaRPr lang="en-BE" sz="2000" b="1" dirty="0">
              <a:solidFill>
                <a:srgbClr val="FF0000"/>
              </a:solidFill>
            </a:endParaRPr>
          </a:p>
        </p:txBody>
      </p:sp>
      <p:cxnSp>
        <p:nvCxnSpPr>
          <p:cNvPr id="513" name="Connector: Elbow 512">
            <a:extLst>
              <a:ext uri="{FF2B5EF4-FFF2-40B4-BE49-F238E27FC236}">
                <a16:creationId xmlns:a16="http://schemas.microsoft.com/office/drawing/2014/main" id="{C1E20B2E-6235-9091-0BB9-A88ADCFC4715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8706614" y="1981580"/>
            <a:ext cx="518793" cy="2680351"/>
          </a:xfrm>
          <a:prstGeom prst="bentConnector3">
            <a:avLst>
              <a:gd name="adj1" fmla="val 144064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FC96EC6C-AAA7-A6D7-3B7C-A6DE30F66546}"/>
              </a:ext>
            </a:extLst>
          </p:cNvPr>
          <p:cNvSpPr txBox="1"/>
          <p:nvPr/>
        </p:nvSpPr>
        <p:spPr>
          <a:xfrm>
            <a:off x="8810668" y="4172031"/>
            <a:ext cx="6708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rgbClr val="00B050"/>
                </a:solidFill>
              </a:rPr>
              <a:t>Yes</a:t>
            </a:r>
            <a:endParaRPr lang="en-BE" sz="2200" b="1" dirty="0">
              <a:solidFill>
                <a:srgbClr val="00B050"/>
              </a:solidFill>
            </a:endParaRP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F9FC6C3D-6966-2629-828F-FFC8B638D160}"/>
              </a:ext>
            </a:extLst>
          </p:cNvPr>
          <p:cNvSpPr txBox="1"/>
          <p:nvPr/>
        </p:nvSpPr>
        <p:spPr>
          <a:xfrm>
            <a:off x="-306877" y="2705725"/>
            <a:ext cx="532703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4000" lvl="1" indent="0" algn="just">
              <a:spcBef>
                <a:spcPts val="0"/>
              </a:spcBef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Bottom-up approach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: Using Interactive CA algorithms, on an (incrementally growing) subset of variables</a:t>
            </a:r>
          </a:p>
        </p:txBody>
      </p: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77477585-93A0-679E-3C8D-D52FF30E27B2}"/>
              </a:ext>
            </a:extLst>
          </p:cNvPr>
          <p:cNvCxnSpPr>
            <a:cxnSpLocks/>
          </p:cNvCxnSpPr>
          <p:nvPr/>
        </p:nvCxnSpPr>
        <p:spPr>
          <a:xfrm>
            <a:off x="7447282" y="2210811"/>
            <a:ext cx="0" cy="745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24D375C7-0546-3599-FE89-688FD6C50309}"/>
                  </a:ext>
                </a:extLst>
              </p:cNvPr>
              <p:cNvSpPr txBox="1"/>
              <p:nvPr/>
            </p:nvSpPr>
            <p:spPr>
              <a:xfrm>
                <a:off x="5409095" y="2371533"/>
                <a:ext cx="29196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800" dirty="0"/>
                  <a:t>Generate B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24D375C7-0546-3599-FE89-688FD6C50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095" y="2371533"/>
                <a:ext cx="2919654" cy="369332"/>
              </a:xfrm>
              <a:prstGeom prst="rect">
                <a:avLst/>
              </a:prstGeom>
              <a:blipFill>
                <a:blip r:embed="rId8"/>
                <a:stretch>
                  <a:fillRect l="-1670" t="-8197" b="-245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A0151533-3A43-8A2E-B459-B4766AF45630}"/>
                  </a:ext>
                </a:extLst>
              </p:cNvPr>
              <p:cNvSpPr txBox="1"/>
              <p:nvPr/>
            </p:nvSpPr>
            <p:spPr>
              <a:xfrm>
                <a:off x="8336930" y="2348869"/>
                <a:ext cx="1006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BE" sz="1800" dirty="0"/>
              </a:p>
            </p:txBody>
          </p:sp>
        </mc:Choice>
        <mc:Fallback xmlns=""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A0151533-3A43-8A2E-B459-B4766AF4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930" y="2348869"/>
                <a:ext cx="1006840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9" name="Straight Arrow Connector 528">
            <a:extLst>
              <a:ext uri="{FF2B5EF4-FFF2-40B4-BE49-F238E27FC236}">
                <a16:creationId xmlns:a16="http://schemas.microsoft.com/office/drawing/2014/main" id="{25DE3B9C-92D8-912F-9B5B-CAE3BB3234CD}"/>
              </a:ext>
            </a:extLst>
          </p:cNvPr>
          <p:cNvCxnSpPr>
            <a:cxnSpLocks/>
          </p:cNvCxnSpPr>
          <p:nvPr/>
        </p:nvCxnSpPr>
        <p:spPr>
          <a:xfrm>
            <a:off x="8338882" y="2202344"/>
            <a:ext cx="0" cy="754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7C353FEA-58F3-F962-3E5E-1E982A4A4202}"/>
                  </a:ext>
                </a:extLst>
              </p:cNvPr>
              <p:cNvSpPr txBox="1"/>
              <p:nvPr/>
            </p:nvSpPr>
            <p:spPr>
              <a:xfrm>
                <a:off x="8095488" y="3835470"/>
                <a:ext cx="7494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BE" sz="1800" dirty="0"/>
              </a:p>
            </p:txBody>
          </p:sp>
        </mc:Choice>
        <mc:Fallback xmlns="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7C353FEA-58F3-F962-3E5E-1E982A4A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488" y="3835470"/>
                <a:ext cx="749402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DA1F9D59-088E-DD17-B6EA-C3F455CA9066}"/>
                  </a:ext>
                </a:extLst>
              </p:cNvPr>
              <p:cNvSpPr txBox="1"/>
              <p:nvPr/>
            </p:nvSpPr>
            <p:spPr>
              <a:xfrm>
                <a:off x="5477377" y="995628"/>
                <a:ext cx="509716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200" b="0" dirty="0">
                    <a:solidFill>
                      <a:schemeClr val="tx1">
                        <a:lumMod val="50000"/>
                      </a:schemeClr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200" b="0" i="1" baseline="-2500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2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∅</m:t>
                    </m:r>
                  </m:oMath>
                </a14:m>
                <a:r>
                  <a:rPr lang="en-GB" sz="2200" dirty="0">
                    <a:solidFill>
                      <a:schemeClr val="tx1">
                        <a:lumMod val="50000"/>
                      </a:schemeClr>
                    </a:solidFill>
                  </a:rPr>
                  <a:t>, or a small subset of X</a:t>
                </a:r>
                <a:endParaRPr lang="en-BE" sz="2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DA1F9D59-088E-DD17-B6EA-C3F455CA9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377" y="995628"/>
                <a:ext cx="5097165" cy="338554"/>
              </a:xfrm>
              <a:prstGeom prst="rect">
                <a:avLst/>
              </a:prstGeom>
              <a:blipFill>
                <a:blip r:embed="rId11"/>
                <a:stretch>
                  <a:fillRect l="-3349" t="-23214" r="-2392" b="-5000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744B4F-A7C7-31D5-FEBD-4EE26375B61B}"/>
              </a:ext>
            </a:extLst>
          </p:cNvPr>
          <p:cNvCxnSpPr/>
          <p:nvPr/>
        </p:nvCxnSpPr>
        <p:spPr>
          <a:xfrm flipH="1">
            <a:off x="4124131" y="2718201"/>
            <a:ext cx="2136710" cy="237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8D2DCF-7718-618B-6827-48931708B811}"/>
              </a:ext>
            </a:extLst>
          </p:cNvPr>
          <p:cNvSpPr txBox="1"/>
          <p:nvPr/>
        </p:nvSpPr>
        <p:spPr>
          <a:xfrm>
            <a:off x="2575253" y="5258696"/>
            <a:ext cx="352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Need only constraints that newly added variable participates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E9169-47A4-36E6-8701-114948676E7A}"/>
              </a:ext>
            </a:extLst>
          </p:cNvPr>
          <p:cNvSpPr txBox="1"/>
          <p:nvPr/>
        </p:nvSpPr>
        <p:spPr>
          <a:xfrm>
            <a:off x="2736206" y="6526105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Guided Bottom-up Constraint Acquisition, D. Tsouros et al., CP,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169906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 animBg="1"/>
      <p:bldP spid="8" grpId="0" animBg="1"/>
      <p:bldP spid="9" grpId="0" animBg="1"/>
      <p:bldP spid="18" grpId="0" animBg="1"/>
      <p:bldP spid="19" grpId="0"/>
      <p:bldP spid="27" grpId="0"/>
      <p:bldP spid="520" grpId="0"/>
      <p:bldP spid="526" grpId="0"/>
      <p:bldP spid="527" grpId="0"/>
      <p:bldP spid="530" grpId="0"/>
      <p:bldP spid="531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 err="1">
                <a:solidFill>
                  <a:srgbClr val="171512"/>
                </a:solidFill>
              </a:rPr>
              <a:t>GrowAcq</a:t>
            </a:r>
            <a:r>
              <a:rPr lang="en-US" sz="4000" dirty="0">
                <a:solidFill>
                  <a:srgbClr val="171512"/>
                </a:solidFill>
              </a:rPr>
              <a:t>: Growing Acquisition</a:t>
            </a:r>
            <a:endParaRPr sz="3100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272D18E-0BE0-5B85-9855-1A94FC2EFB2A}"/>
              </a:ext>
            </a:extLst>
          </p:cNvPr>
          <p:cNvSpPr/>
          <p:nvPr/>
        </p:nvSpPr>
        <p:spPr>
          <a:xfrm>
            <a:off x="6667968" y="5624037"/>
            <a:ext cx="2527531" cy="7637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tx1">
                    <a:lumMod val="50000"/>
                  </a:schemeClr>
                </a:solidFill>
              </a:rPr>
              <a:t>Converged</a:t>
            </a:r>
            <a:endParaRPr lang="en-BE" sz="2200" b="1" dirty="0">
              <a:solidFill>
                <a:schemeClr val="tx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8BE7CA-C16E-A6CF-8C03-8F38844EE5E3}"/>
                  </a:ext>
                </a:extLst>
              </p:cNvPr>
              <p:cNvSpPr txBox="1"/>
              <p:nvPr/>
            </p:nvSpPr>
            <p:spPr>
              <a:xfrm rot="5400000">
                <a:off x="8976682" y="2669061"/>
                <a:ext cx="2520152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: </a:t>
                </a:r>
                <a:r>
                  <a:rPr lang="en-GB" sz="2200" b="0" i="1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set of variables</a:t>
                </a:r>
                <a:endParaRPr lang="en-BE" sz="22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8BE7CA-C16E-A6CF-8C03-8F38844EE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976682" y="2669061"/>
                <a:ext cx="2520152" cy="446276"/>
              </a:xfrm>
              <a:prstGeom prst="rect">
                <a:avLst/>
              </a:prstGeom>
              <a:blipFill>
                <a:blip r:embed="rId4"/>
                <a:stretch>
                  <a:fillRect l="-26027" t="-242" r="-821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E644BD8-01E2-F80B-EDBB-91596FF4C28D}"/>
              </a:ext>
            </a:extLst>
          </p:cNvPr>
          <p:cNvSpPr/>
          <p:nvPr/>
        </p:nvSpPr>
        <p:spPr>
          <a:xfrm>
            <a:off x="6782944" y="2956622"/>
            <a:ext cx="2297580" cy="75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</a:schemeClr>
                </a:solidFill>
              </a:rPr>
              <a:t>Interactive CA algorithm</a:t>
            </a:r>
            <a:endParaRPr lang="en-BE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6D83D4-BE7B-CE25-D04E-012DD56ACA1E}"/>
                  </a:ext>
                </a:extLst>
              </p:cNvPr>
              <p:cNvSpPr/>
              <p:nvPr/>
            </p:nvSpPr>
            <p:spPr>
              <a:xfrm>
                <a:off x="6868922" y="1770084"/>
                <a:ext cx="2356485" cy="42299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2E3239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GB" sz="2000" i="1" baseline="-36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1" i="1" smtClean="0">
                          <a:solidFill>
                            <a:srgbClr val="2E323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GB" sz="2000" b="1" i="1" smtClean="0">
                          <a:solidFill>
                            <a:srgbClr val="2E323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GB" sz="2000" i="1" baseline="-34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sz="2000" i="1" baseline="-2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000" i="1" baseline="-34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sz="2000" b="1" i="1" smtClean="0">
                          <a:solidFill>
                            <a:srgbClr val="2E323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000" b="1" i="1" smtClean="0">
                              <a:solidFill>
                                <a:srgbClr val="2E323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rgbClr val="2E323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smtClean="0">
                                  <a:solidFill>
                                    <a:srgbClr val="2E323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2000" b="1" i="1" smtClean="0">
                                  <a:solidFill>
                                    <a:srgbClr val="2E323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BE" sz="2000" b="1" baseline="-25000" dirty="0">
                  <a:solidFill>
                    <a:srgbClr val="2E3239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6D83D4-BE7B-CE25-D04E-012DD56AC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22" y="1770084"/>
                <a:ext cx="2356485" cy="422991"/>
              </a:xfrm>
              <a:prstGeom prst="rect">
                <a:avLst/>
              </a:prstGeom>
              <a:blipFill>
                <a:blip r:embed="rId5"/>
                <a:stretch>
                  <a:fillRect b="-405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D904C662-26D9-088E-D1B6-9C788706CDB0}"/>
                  </a:ext>
                </a:extLst>
              </p:cNvPr>
              <p:cNvSpPr/>
              <p:nvPr/>
            </p:nvSpPr>
            <p:spPr>
              <a:xfrm>
                <a:off x="7156853" y="4227167"/>
                <a:ext cx="1549761" cy="869527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⊂</m:t>
                      </m:r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B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D904C662-26D9-088E-D1B6-9C788706C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853" y="4227167"/>
                <a:ext cx="1549761" cy="869527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AF061CB7-6E8C-CA90-58DE-D21868E9DDCB}"/>
              </a:ext>
            </a:extLst>
          </p:cNvPr>
          <p:cNvSpPr/>
          <p:nvPr/>
        </p:nvSpPr>
        <p:spPr>
          <a:xfrm>
            <a:off x="5477377" y="1534527"/>
            <a:ext cx="4982519" cy="3647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99BC0E-9B2B-5007-0F1E-CFDF3825512F}"/>
                  </a:ext>
                </a:extLst>
              </p:cNvPr>
              <p:cNvSpPr txBox="1"/>
              <p:nvPr/>
            </p:nvSpPr>
            <p:spPr>
              <a:xfrm>
                <a:off x="5469196" y="1509697"/>
                <a:ext cx="151126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1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GB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GB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GB" sz="2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GB" sz="2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BE" sz="2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99BC0E-9B2B-5007-0F1E-CFDF3825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196" y="1509697"/>
                <a:ext cx="1511263" cy="415498"/>
              </a:xfrm>
              <a:prstGeom prst="rect">
                <a:avLst/>
              </a:prstGeom>
              <a:blipFill>
                <a:blip r:embed="rId7"/>
                <a:stretch>
                  <a:fillRect l="-1613" b="-1764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AF4F1E-E87B-FADE-D788-F209AA5DEF85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7931734" y="5096694"/>
            <a:ext cx="0" cy="5273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B77AAC-B788-E229-AE26-B0CF7659440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931734" y="3715780"/>
            <a:ext cx="0" cy="511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077767-E0D7-4984-29D3-47D574424420}"/>
              </a:ext>
            </a:extLst>
          </p:cNvPr>
          <p:cNvSpPr txBox="1"/>
          <p:nvPr/>
        </p:nvSpPr>
        <p:spPr>
          <a:xfrm>
            <a:off x="7978757" y="5256798"/>
            <a:ext cx="52770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No</a:t>
            </a:r>
            <a:endParaRPr lang="en-BE" sz="2000" b="1" dirty="0">
              <a:solidFill>
                <a:srgbClr val="FF0000"/>
              </a:solidFill>
            </a:endParaRPr>
          </a:p>
        </p:txBody>
      </p:sp>
      <p:cxnSp>
        <p:nvCxnSpPr>
          <p:cNvPr id="513" name="Connector: Elbow 512">
            <a:extLst>
              <a:ext uri="{FF2B5EF4-FFF2-40B4-BE49-F238E27FC236}">
                <a16:creationId xmlns:a16="http://schemas.microsoft.com/office/drawing/2014/main" id="{C1E20B2E-6235-9091-0BB9-A88ADCFC4715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8706614" y="1981580"/>
            <a:ext cx="518793" cy="2680351"/>
          </a:xfrm>
          <a:prstGeom prst="bentConnector3">
            <a:avLst>
              <a:gd name="adj1" fmla="val 144064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FC96EC6C-AAA7-A6D7-3B7C-A6DE30F66546}"/>
              </a:ext>
            </a:extLst>
          </p:cNvPr>
          <p:cNvSpPr txBox="1"/>
          <p:nvPr/>
        </p:nvSpPr>
        <p:spPr>
          <a:xfrm>
            <a:off x="8810668" y="4172031"/>
            <a:ext cx="6708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rgbClr val="00B050"/>
                </a:solidFill>
              </a:rPr>
              <a:t>Yes</a:t>
            </a:r>
            <a:endParaRPr lang="en-BE" sz="2200" b="1" dirty="0">
              <a:solidFill>
                <a:srgbClr val="00B050"/>
              </a:solidFill>
            </a:endParaRP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F9FC6C3D-6966-2629-828F-FFC8B638D160}"/>
              </a:ext>
            </a:extLst>
          </p:cNvPr>
          <p:cNvSpPr txBox="1"/>
          <p:nvPr/>
        </p:nvSpPr>
        <p:spPr>
          <a:xfrm>
            <a:off x="-306877" y="2705725"/>
            <a:ext cx="532703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4000" lvl="1" indent="0" algn="just">
              <a:spcBef>
                <a:spcPts val="0"/>
              </a:spcBef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Bottom-up approach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: Using Interactive CA algorithms, on an (incrementally growing) subset of variables</a:t>
            </a:r>
          </a:p>
        </p:txBody>
      </p: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77477585-93A0-679E-3C8D-D52FF30E27B2}"/>
              </a:ext>
            </a:extLst>
          </p:cNvPr>
          <p:cNvCxnSpPr>
            <a:cxnSpLocks/>
          </p:cNvCxnSpPr>
          <p:nvPr/>
        </p:nvCxnSpPr>
        <p:spPr>
          <a:xfrm>
            <a:off x="7447282" y="2210811"/>
            <a:ext cx="0" cy="745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24D375C7-0546-3599-FE89-688FD6C50309}"/>
                  </a:ext>
                </a:extLst>
              </p:cNvPr>
              <p:cNvSpPr txBox="1"/>
              <p:nvPr/>
            </p:nvSpPr>
            <p:spPr>
              <a:xfrm>
                <a:off x="5409095" y="2371533"/>
                <a:ext cx="29196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800" dirty="0"/>
                  <a:t>Generate B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24D375C7-0546-3599-FE89-688FD6C50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095" y="2371533"/>
                <a:ext cx="2919654" cy="369332"/>
              </a:xfrm>
              <a:prstGeom prst="rect">
                <a:avLst/>
              </a:prstGeom>
              <a:blipFill>
                <a:blip r:embed="rId8"/>
                <a:stretch>
                  <a:fillRect l="-1670" t="-8197" b="-245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A0151533-3A43-8A2E-B459-B4766AF45630}"/>
                  </a:ext>
                </a:extLst>
              </p:cNvPr>
              <p:cNvSpPr txBox="1"/>
              <p:nvPr/>
            </p:nvSpPr>
            <p:spPr>
              <a:xfrm>
                <a:off x="8336930" y="2348869"/>
                <a:ext cx="1006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BE" sz="1800" dirty="0"/>
              </a:p>
            </p:txBody>
          </p:sp>
        </mc:Choice>
        <mc:Fallback xmlns=""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A0151533-3A43-8A2E-B459-B4766AF4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930" y="2348869"/>
                <a:ext cx="1006840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9" name="Straight Arrow Connector 528">
            <a:extLst>
              <a:ext uri="{FF2B5EF4-FFF2-40B4-BE49-F238E27FC236}">
                <a16:creationId xmlns:a16="http://schemas.microsoft.com/office/drawing/2014/main" id="{25DE3B9C-92D8-912F-9B5B-CAE3BB3234CD}"/>
              </a:ext>
            </a:extLst>
          </p:cNvPr>
          <p:cNvCxnSpPr>
            <a:cxnSpLocks/>
          </p:cNvCxnSpPr>
          <p:nvPr/>
        </p:nvCxnSpPr>
        <p:spPr>
          <a:xfrm>
            <a:off x="8338882" y="2202344"/>
            <a:ext cx="0" cy="754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7C353FEA-58F3-F962-3E5E-1E982A4A4202}"/>
                  </a:ext>
                </a:extLst>
              </p:cNvPr>
              <p:cNvSpPr txBox="1"/>
              <p:nvPr/>
            </p:nvSpPr>
            <p:spPr>
              <a:xfrm>
                <a:off x="8095488" y="3835470"/>
                <a:ext cx="7494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BE" sz="1800" dirty="0"/>
              </a:p>
            </p:txBody>
          </p:sp>
        </mc:Choice>
        <mc:Fallback xmlns="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7C353FEA-58F3-F962-3E5E-1E982A4A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488" y="3835470"/>
                <a:ext cx="749402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DA1F9D59-088E-DD17-B6EA-C3F455CA9066}"/>
                  </a:ext>
                </a:extLst>
              </p:cNvPr>
              <p:cNvSpPr txBox="1"/>
              <p:nvPr/>
            </p:nvSpPr>
            <p:spPr>
              <a:xfrm>
                <a:off x="5477377" y="995628"/>
                <a:ext cx="509716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200" b="0" dirty="0">
                    <a:solidFill>
                      <a:schemeClr val="tx1">
                        <a:lumMod val="50000"/>
                      </a:schemeClr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200" b="0" i="1" baseline="-2500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2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∅</m:t>
                    </m:r>
                  </m:oMath>
                </a14:m>
                <a:r>
                  <a:rPr lang="en-GB" sz="2200" dirty="0">
                    <a:solidFill>
                      <a:schemeClr val="tx1">
                        <a:lumMod val="50000"/>
                      </a:schemeClr>
                    </a:solidFill>
                  </a:rPr>
                  <a:t>, or a small subset of X</a:t>
                </a:r>
                <a:endParaRPr lang="en-BE" sz="2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DA1F9D59-088E-DD17-B6EA-C3F455CA9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377" y="995628"/>
                <a:ext cx="5097165" cy="338554"/>
              </a:xfrm>
              <a:prstGeom prst="rect">
                <a:avLst/>
              </a:prstGeom>
              <a:blipFill>
                <a:blip r:embed="rId11"/>
                <a:stretch>
                  <a:fillRect l="-3349" t="-23214" r="-2392" b="-5000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744B4F-A7C7-31D5-FEBD-4EE26375B61B}"/>
              </a:ext>
            </a:extLst>
          </p:cNvPr>
          <p:cNvCxnSpPr/>
          <p:nvPr/>
        </p:nvCxnSpPr>
        <p:spPr>
          <a:xfrm flipH="1">
            <a:off x="4124131" y="2718201"/>
            <a:ext cx="2136710" cy="237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8D2DCF-7718-618B-6827-48931708B811}"/>
              </a:ext>
            </a:extLst>
          </p:cNvPr>
          <p:cNvSpPr txBox="1"/>
          <p:nvPr/>
        </p:nvSpPr>
        <p:spPr>
          <a:xfrm>
            <a:off x="2575253" y="5258696"/>
            <a:ext cx="352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Need only constraints that newly added variable participates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8632C-887B-AEB3-03E0-AD13F0646561}"/>
              </a:ext>
            </a:extLst>
          </p:cNvPr>
          <p:cNvSpPr txBox="1"/>
          <p:nvPr/>
        </p:nvSpPr>
        <p:spPr>
          <a:xfrm>
            <a:off x="1130709" y="2490252"/>
            <a:ext cx="10663810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200" b="1" i="1" dirty="0"/>
              <a:t>Saves time during query generation! We can use more efficiently the time to guide better Constraint Acquisition</a:t>
            </a:r>
            <a:endParaRPr lang="en-BE" sz="22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644D3-E02F-4128-0386-366B06885F62}"/>
              </a:ext>
            </a:extLst>
          </p:cNvPr>
          <p:cNvSpPr txBox="1"/>
          <p:nvPr/>
        </p:nvSpPr>
        <p:spPr>
          <a:xfrm>
            <a:off x="2736206" y="6526105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Guided Bottom-up Constraint Acquisition, D. Tsouros et al., CP,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394136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 animBg="1"/>
      <p:bldP spid="8" grpId="0" animBg="1"/>
      <p:bldP spid="9" grpId="0" animBg="1"/>
      <p:bldP spid="18" grpId="0" animBg="1"/>
      <p:bldP spid="19" grpId="0"/>
      <p:bldP spid="27" grpId="0"/>
      <p:bldP spid="520" grpId="0"/>
      <p:bldP spid="524" grpId="0"/>
      <p:bldP spid="526" grpId="0"/>
      <p:bldP spid="527" grpId="0"/>
      <p:bldP spid="530" grpId="0"/>
      <p:bldP spid="531" grpId="0"/>
      <p:bldP spid="11" grpId="0"/>
      <p:bldP spid="3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CFF35E-BB7C-3861-AA54-6B7F0FDA3A3E}"/>
              </a:ext>
            </a:extLst>
          </p:cNvPr>
          <p:cNvSpPr/>
          <p:nvPr/>
        </p:nvSpPr>
        <p:spPr>
          <a:xfrm>
            <a:off x="1928073" y="2602281"/>
            <a:ext cx="1302328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Generate example</a:t>
            </a:r>
            <a:endParaRPr lang="en-BE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76B5D-86BE-2E55-653D-DF03D594FC18}"/>
              </a:ext>
            </a:extLst>
          </p:cNvPr>
          <p:cNvSpPr/>
          <p:nvPr/>
        </p:nvSpPr>
        <p:spPr>
          <a:xfrm>
            <a:off x="4024728" y="2602280"/>
            <a:ext cx="1302328" cy="563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Ask query to the user</a:t>
            </a:r>
            <a:endParaRPr lang="en-BE" b="1" dirty="0">
              <a:solidFill>
                <a:srgbClr val="0070C0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42D103E6-2037-BE97-C3A3-0120EABF57FC}"/>
              </a:ext>
            </a:extLst>
          </p:cNvPr>
          <p:cNvSpPr/>
          <p:nvPr/>
        </p:nvSpPr>
        <p:spPr>
          <a:xfrm>
            <a:off x="5729866" y="2545969"/>
            <a:ext cx="1145308" cy="67603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Answer</a:t>
            </a:r>
            <a:endParaRPr lang="en-BE" sz="13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9A60C-50E1-B2E5-D29B-304AA7FC983C}"/>
              </a:ext>
            </a:extLst>
          </p:cNvPr>
          <p:cNvSpPr/>
          <p:nvPr/>
        </p:nvSpPr>
        <p:spPr>
          <a:xfrm>
            <a:off x="7579707" y="2059645"/>
            <a:ext cx="1302328" cy="542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Learn violated constraints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F9D0EA-03BB-6AD6-CF45-6F0045501B55}"/>
              </a:ext>
            </a:extLst>
          </p:cNvPr>
          <p:cNvSpPr/>
          <p:nvPr/>
        </p:nvSpPr>
        <p:spPr>
          <a:xfrm>
            <a:off x="7579707" y="3107972"/>
            <a:ext cx="1302328" cy="608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B050"/>
                </a:solidFill>
              </a:rPr>
              <a:t>Eliminate violated candidates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942BCC-068E-3139-361E-372A915C2A50}"/>
              </a:ext>
            </a:extLst>
          </p:cNvPr>
          <p:cNvSpPr/>
          <p:nvPr/>
        </p:nvSpPr>
        <p:spPr>
          <a:xfrm>
            <a:off x="3165144" y="3719073"/>
            <a:ext cx="1580477" cy="468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Converged</a:t>
            </a:r>
            <a:endParaRPr lang="en-BE" sz="1400" b="1" dirty="0">
              <a:solidFill>
                <a:schemeClr val="tx1"/>
              </a:solidFill>
            </a:endParaRPr>
          </a:p>
          <a:p>
            <a:pPr algn="ctr"/>
            <a:endParaRPr lang="en-BE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BA11DA-6F02-BED2-5AE1-5F6EDA34F527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3230401" y="2883989"/>
            <a:ext cx="7943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CA11A-A3AF-5BE7-BAD6-AEBDC1634D7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327056" y="2883989"/>
            <a:ext cx="402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524B39-04E7-A72D-36BA-6F1D7842154D}"/>
              </a:ext>
            </a:extLst>
          </p:cNvPr>
          <p:cNvSpPr/>
          <p:nvPr/>
        </p:nvSpPr>
        <p:spPr>
          <a:xfrm>
            <a:off x="7272340" y="1627842"/>
            <a:ext cx="1947854" cy="251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E406A8-DAB3-C2CE-9B34-67E6F7517843}"/>
              </a:ext>
            </a:extLst>
          </p:cNvPr>
          <p:cNvSpPr txBox="1"/>
          <p:nvPr/>
        </p:nvSpPr>
        <p:spPr>
          <a:xfrm>
            <a:off x="7734581" y="1651565"/>
            <a:ext cx="99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Update</a:t>
            </a:r>
          </a:p>
          <a:p>
            <a:pPr algn="ctr"/>
            <a:r>
              <a:rPr lang="en-GB" sz="1000" dirty="0"/>
              <a:t>Version space</a:t>
            </a:r>
            <a:endParaRPr lang="en-BE" sz="10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C24D005-2ECE-C89C-7139-E3306DCA8888}"/>
              </a:ext>
            </a:extLst>
          </p:cNvPr>
          <p:cNvCxnSpPr>
            <a:cxnSpLocks/>
            <a:stCxn id="11" idx="0"/>
            <a:endCxn id="12" idx="1"/>
          </p:cNvCxnSpPr>
          <p:nvPr/>
        </p:nvCxnSpPr>
        <p:spPr>
          <a:xfrm rot="5400000" flipH="1" flipV="1">
            <a:off x="6833610" y="1799873"/>
            <a:ext cx="215006" cy="1277187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5CE1C56-FA8A-D67F-2A7D-D5780C40E15D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6845885" y="2678642"/>
            <a:ext cx="190457" cy="1277187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3775E3-C244-1706-2FC4-F1967E6EE643}"/>
              </a:ext>
            </a:extLst>
          </p:cNvPr>
          <p:cNvSpPr txBox="1"/>
          <p:nvPr/>
        </p:nvSpPr>
        <p:spPr>
          <a:xfrm>
            <a:off x="6597514" y="2075482"/>
            <a:ext cx="3898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96BBA9-4B0C-6727-87A0-FF9E7DA39CDA}"/>
              </a:ext>
            </a:extLst>
          </p:cNvPr>
          <p:cNvSpPr txBox="1"/>
          <p:nvPr/>
        </p:nvSpPr>
        <p:spPr>
          <a:xfrm>
            <a:off x="6563851" y="3465139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Yes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5477E-28C2-2238-C2C7-92E723FB03E4}"/>
              </a:ext>
            </a:extLst>
          </p:cNvPr>
          <p:cNvSpPr txBox="1"/>
          <p:nvPr/>
        </p:nvSpPr>
        <p:spPr>
          <a:xfrm>
            <a:off x="2547338" y="3371850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 example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found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0AB1C5-4EDA-E160-C0C3-2416E34B50C2}"/>
              </a:ext>
            </a:extLst>
          </p:cNvPr>
          <p:cNvSpPr txBox="1"/>
          <p:nvPr/>
        </p:nvSpPr>
        <p:spPr>
          <a:xfrm>
            <a:off x="3242133" y="2356811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Example</a:t>
            </a:r>
          </a:p>
          <a:p>
            <a:r>
              <a:rPr lang="en-GB" sz="1200" b="1" dirty="0">
                <a:solidFill>
                  <a:srgbClr val="00B050"/>
                </a:solidFill>
              </a:rPr>
              <a:t>found</a:t>
            </a:r>
            <a:endParaRPr lang="en-BE" sz="1200" b="1" dirty="0">
              <a:solidFill>
                <a:srgbClr val="00B050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D7B7B97-2203-A357-BE23-16A114AD8C24}"/>
              </a:ext>
            </a:extLst>
          </p:cNvPr>
          <p:cNvCxnSpPr>
            <a:cxnSpLocks/>
            <a:stCxn id="17" idx="3"/>
            <a:endCxn id="3" idx="0"/>
          </p:cNvCxnSpPr>
          <p:nvPr/>
        </p:nvCxnSpPr>
        <p:spPr>
          <a:xfrm flipH="1" flipV="1">
            <a:off x="2579237" y="2602281"/>
            <a:ext cx="6640957" cy="281707"/>
          </a:xfrm>
          <a:prstGeom prst="bentConnector4">
            <a:avLst>
              <a:gd name="adj1" fmla="val -8715"/>
              <a:gd name="adj2" fmla="val 565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994C8A-6096-550F-B884-0BC685C782CA}"/>
              </a:ext>
            </a:extLst>
          </p:cNvPr>
          <p:cNvCxnSpPr>
            <a:stCxn id="3" idx="2"/>
            <a:endCxn id="14" idx="2"/>
          </p:cNvCxnSpPr>
          <p:nvPr/>
        </p:nvCxnSpPr>
        <p:spPr>
          <a:xfrm rot="16200000" flipH="1">
            <a:off x="2478412" y="3266523"/>
            <a:ext cx="787556" cy="585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Google Shape;425;p7">
            <a:extLst>
              <a:ext uri="{FF2B5EF4-FFF2-40B4-BE49-F238E27FC236}">
                <a16:creationId xmlns:a16="http://schemas.microsoft.com/office/drawing/2014/main" id="{14742655-1E38-5E98-E950-DE6A6B6E8510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91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US" sz="4000" dirty="0">
                <a:solidFill>
                  <a:srgbClr val="171512"/>
                </a:solidFill>
              </a:rPr>
              <a:t>Interactive Constraint Acquisition</a:t>
            </a:r>
          </a:p>
          <a:p>
            <a:pPr algn="ctr">
              <a:buSzPts val="4400"/>
            </a:pPr>
            <a:r>
              <a:rPr lang="en-US" sz="2800" dirty="0">
                <a:solidFill>
                  <a:srgbClr val="171512"/>
                </a:solidFill>
              </a:rPr>
              <a:t>Small summary</a:t>
            </a:r>
            <a:endParaRPr lang="en-US" sz="2800" dirty="0"/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C1DBF2E8-91F6-F38D-8ACC-4AAA53C72DCA}"/>
              </a:ext>
            </a:extLst>
          </p:cNvPr>
          <p:cNvSpPr txBox="1"/>
          <p:nvPr/>
        </p:nvSpPr>
        <p:spPr>
          <a:xfrm>
            <a:off x="3417380" y="4429675"/>
            <a:ext cx="5770277" cy="23237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/>
              <a:t>We discussed: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2000" dirty="0"/>
              <a:t>Interactive CA basics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2000" dirty="0"/>
              <a:t>Query generation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2000" dirty="0"/>
              <a:t>Finding the scope of problem constraints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2000" dirty="0"/>
              <a:t>Finding the relation of the constraints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2000" dirty="0"/>
              <a:t>Growing Acquisition</a:t>
            </a:r>
          </a:p>
        </p:txBody>
      </p:sp>
    </p:spTree>
    <p:extLst>
      <p:ext uri="{BB962C8B-B14F-4D97-AF65-F5344CB8AC3E}">
        <p14:creationId xmlns:p14="http://schemas.microsoft.com/office/powerpoint/2010/main" val="3245644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8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b="1" dirty="0" err="1">
                <a:solidFill>
                  <a:srgbClr val="171512"/>
                </a:solidFill>
              </a:rPr>
              <a:t>PyConA</a:t>
            </a:r>
            <a:endParaRPr sz="31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D4677-84C9-9574-CC4E-2F6F2879A993}"/>
              </a:ext>
            </a:extLst>
          </p:cNvPr>
          <p:cNvSpPr txBox="1"/>
          <p:nvPr/>
        </p:nvSpPr>
        <p:spPr>
          <a:xfrm>
            <a:off x="115318" y="4391473"/>
            <a:ext cx="1207668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/>
              <a:t>Hands-on on interactive CA Demo: </a:t>
            </a:r>
            <a:r>
              <a:rPr lang="en-GB" sz="2300" dirty="0"/>
              <a:t>(also in </a:t>
            </a:r>
            <a:r>
              <a:rPr lang="en-GB" sz="2300" dirty="0" err="1"/>
              <a:t>Github</a:t>
            </a:r>
            <a:r>
              <a:rPr lang="en-GB" sz="2300" dirty="0"/>
              <a:t>: </a:t>
            </a:r>
            <a:r>
              <a:rPr lang="nl-BE" sz="2300" dirty="0"/>
              <a:t>notebooks/CP24 Tutorial Demo.ipynb</a:t>
            </a:r>
            <a:r>
              <a:rPr lang="en-GB" sz="2300" dirty="0"/>
              <a:t>)</a:t>
            </a:r>
            <a:endParaRPr lang="en-GB" sz="23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8E844-02FA-E5F9-1158-C51335BF5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903" y="902322"/>
            <a:ext cx="4767258" cy="1736706"/>
          </a:xfrm>
          <a:prstGeom prst="rect">
            <a:avLst/>
          </a:prstGeom>
        </p:spPr>
      </p:pic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64E7EC3A-C47E-AA6C-72B0-93D1FD088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5" y="1060065"/>
            <a:ext cx="1995351" cy="19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D08F55-2ED9-8F67-AB44-5E785901C798}"/>
              </a:ext>
            </a:extLst>
          </p:cNvPr>
          <p:cNvSpPr txBox="1"/>
          <p:nvPr/>
        </p:nvSpPr>
        <p:spPr>
          <a:xfrm>
            <a:off x="585803" y="3336906"/>
            <a:ext cx="48654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200" b="1" dirty="0"/>
              <a:t>https://github.com/CPMpy/PyConA</a:t>
            </a:r>
            <a:endParaRPr lang="en-BE" sz="2200" b="1" dirty="0"/>
          </a:p>
        </p:txBody>
      </p:sp>
      <p:pic>
        <p:nvPicPr>
          <p:cNvPr id="18" name="Picture 17" descr="A qr code with black squares&#10;&#10;Description automatically generated">
            <a:extLst>
              <a:ext uri="{FF2B5EF4-FFF2-40B4-BE49-F238E27FC236}">
                <a16:creationId xmlns:a16="http://schemas.microsoft.com/office/drawing/2014/main" id="{41FF83CC-9A5F-7833-6982-BDFF72330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060" y="890769"/>
            <a:ext cx="2378961" cy="237896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FFC2C8-8559-8184-DE66-AFE4C0D7A93E}"/>
              </a:ext>
            </a:extLst>
          </p:cNvPr>
          <p:cNvCxnSpPr/>
          <p:nvPr/>
        </p:nvCxnSpPr>
        <p:spPr>
          <a:xfrm>
            <a:off x="92597" y="4093705"/>
            <a:ext cx="11829327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42B38489-C673-B42C-2888-5B51C7EAA1A4}"/>
              </a:ext>
            </a:extLst>
          </p:cNvPr>
          <p:cNvSpPr txBox="1"/>
          <p:nvPr/>
        </p:nvSpPr>
        <p:spPr>
          <a:xfrm>
            <a:off x="142714" y="5037804"/>
            <a:ext cx="13968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800" dirty="0"/>
              <a:t>https://colab.research.google.com/github/CPMpy/PyConA/blob/main/notebooks/CP24%20Tutorial%20Demo.ipynb</a:t>
            </a:r>
            <a:endParaRPr lang="en-BE" sz="1800" dirty="0"/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E2614EE7-22FC-1C4E-A1EC-70D24A213B9A}"/>
              </a:ext>
            </a:extLst>
          </p:cNvPr>
          <p:cNvSpPr txBox="1"/>
          <p:nvPr/>
        </p:nvSpPr>
        <p:spPr>
          <a:xfrm>
            <a:off x="7145064" y="2983053"/>
            <a:ext cx="44534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Using the </a:t>
            </a:r>
            <a:r>
              <a:rPr lang="en-GB" sz="2200" dirty="0" err="1"/>
              <a:t>CPMpy</a:t>
            </a:r>
            <a:r>
              <a:rPr lang="en-GB" sz="2200" dirty="0"/>
              <a:t> </a:t>
            </a:r>
            <a:r>
              <a:rPr lang="en-GB" sz="2200" dirty="0" err="1"/>
              <a:t>modeling</a:t>
            </a:r>
            <a:r>
              <a:rPr lang="en-GB" sz="2200" dirty="0"/>
              <a:t> library</a:t>
            </a:r>
            <a:endParaRPr lang="en-BE" sz="2200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C82AB3EC-433D-D98E-954B-16F217D5917E}"/>
              </a:ext>
            </a:extLst>
          </p:cNvPr>
          <p:cNvSpPr txBox="1"/>
          <p:nvPr/>
        </p:nvSpPr>
        <p:spPr>
          <a:xfrm>
            <a:off x="7056490" y="3481749"/>
            <a:ext cx="4724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200" b="1" dirty="0"/>
              <a:t>https://github.com/CPMpy/CPMpy</a:t>
            </a:r>
            <a:endParaRPr lang="en-BE" sz="2200" b="1" dirty="0"/>
          </a:p>
        </p:txBody>
      </p:sp>
    </p:spTree>
    <p:extLst>
      <p:ext uri="{BB962C8B-B14F-4D97-AF65-F5344CB8AC3E}">
        <p14:creationId xmlns:p14="http://schemas.microsoft.com/office/powerpoint/2010/main" val="2822535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1957818" y="2992760"/>
            <a:ext cx="8276363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6000" dirty="0"/>
              <a:t>Prediction-Based Interactive Constraint Acquisition</a:t>
            </a:r>
            <a:endParaRPr sz="6000"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pic>
        <p:nvPicPr>
          <p:cNvPr id="3" name="Picture 2" descr="Katholieke Universiteit Leuven - Wikipedia">
            <a:extLst>
              <a:ext uri="{FF2B5EF4-FFF2-40B4-BE49-F238E27FC236}">
                <a16:creationId xmlns:a16="http://schemas.microsoft.com/office/drawing/2014/main" id="{95F7BFBD-AB8B-B089-A9AF-40519BC4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218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Guiding Query Generation</a:t>
            </a:r>
            <a:endParaRPr sz="3100" i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96AABBA-2B5E-E040-EFA6-D254C1227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30617"/>
              </p:ext>
            </p:extLst>
          </p:nvPr>
        </p:nvGraphicFramePr>
        <p:xfrm>
          <a:off x="2040003" y="1307375"/>
          <a:ext cx="7915484" cy="1517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BF23DC-89CB-93CB-014C-EFE667798A11}"/>
                  </a:ext>
                </a:extLst>
              </p:cNvPr>
              <p:cNvSpPr txBox="1"/>
              <p:nvPr/>
            </p:nvSpPr>
            <p:spPr>
              <a:xfrm>
                <a:off x="1160139" y="3304821"/>
                <a:ext cx="4339650" cy="1041504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1800" dirty="0">
                    <a:solidFill>
                      <a:schemeClr val="bg1"/>
                    </a:solidFill>
                  </a:rPr>
                  <a:t>Typically:  maximize candidate violations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BE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BF23DC-89CB-93CB-014C-EFE667798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39" y="3304821"/>
                <a:ext cx="4339650" cy="1041504"/>
              </a:xfrm>
              <a:prstGeom prst="rect">
                <a:avLst/>
              </a:prstGeom>
              <a:blipFill>
                <a:blip r:embed="rId9"/>
                <a:stretch>
                  <a:fillRect l="-838" t="-1714" r="-41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00541F-BA22-DF9D-FC87-D9922F09021E}"/>
              </a:ext>
            </a:extLst>
          </p:cNvPr>
          <p:cNvCxnSpPr>
            <a:cxnSpLocks/>
          </p:cNvCxnSpPr>
          <p:nvPr/>
        </p:nvCxnSpPr>
        <p:spPr>
          <a:xfrm flipH="1">
            <a:off x="5864806" y="3300036"/>
            <a:ext cx="1646337" cy="12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E62D0B-1226-A4A8-DF72-6FDCB4E55E8E}"/>
              </a:ext>
            </a:extLst>
          </p:cNvPr>
          <p:cNvSpPr txBox="1"/>
          <p:nvPr/>
        </p:nvSpPr>
        <p:spPr>
          <a:xfrm>
            <a:off x="7807436" y="3115370"/>
            <a:ext cx="3365024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800" dirty="0"/>
              <a:t>Not fully aligning with the goal!!</a:t>
            </a:r>
          </a:p>
        </p:txBody>
      </p:sp>
    </p:spTree>
    <p:extLst>
      <p:ext uri="{BB962C8B-B14F-4D97-AF65-F5344CB8AC3E}">
        <p14:creationId xmlns:p14="http://schemas.microsoft.com/office/powerpoint/2010/main" val="276205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Guiding Query Generation</a:t>
            </a:r>
            <a:endParaRPr sz="31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F6D79-225F-8E7A-6A9E-7DC9C7DB3F46}"/>
              </a:ext>
            </a:extLst>
          </p:cNvPr>
          <p:cNvSpPr txBox="1"/>
          <p:nvPr/>
        </p:nvSpPr>
        <p:spPr>
          <a:xfrm>
            <a:off x="131791" y="3368839"/>
            <a:ext cx="4355822" cy="70788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dirty="0">
                <a:solidFill>
                  <a:schemeClr val="tx1">
                    <a:lumMod val="50000"/>
                  </a:schemeClr>
                </a:solidFill>
                <a:sym typeface="Arial"/>
              </a:rPr>
              <a:t>The more we have violated the faster B will shrink</a:t>
            </a:r>
            <a:endParaRPr lang="en-US" sz="2000" dirty="0">
              <a:solidFill>
                <a:schemeClr val="tx1">
                  <a:lumMod val="50000"/>
                </a:schemeClr>
              </a:solidFill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F8BC6-7991-BBAA-BADE-B1B543AE94FD}"/>
              </a:ext>
            </a:extLst>
          </p:cNvPr>
          <p:cNvSpPr txBox="1"/>
          <p:nvPr/>
        </p:nvSpPr>
        <p:spPr>
          <a:xfrm>
            <a:off x="483255" y="1878410"/>
            <a:ext cx="4004359" cy="4308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US" sz="2200" dirty="0">
                <a:solidFill>
                  <a:srgbClr val="FFFFFF"/>
                </a:solidFill>
                <a:sym typeface="Arial"/>
              </a:rPr>
              <a:t>Positive answers: shrink </a:t>
            </a:r>
            <a:r>
              <a:rPr lang="en-US" sz="2200" i="1" dirty="0">
                <a:solidFill>
                  <a:srgbClr val="FFFFFF"/>
                </a:solidFill>
                <a:sym typeface="Arial"/>
              </a:rPr>
              <a:t>B</a:t>
            </a:r>
            <a:r>
              <a:rPr lang="en-US" sz="2200" dirty="0">
                <a:solidFill>
                  <a:srgbClr val="FFFFFF"/>
                </a:solidFill>
                <a:sym typeface="Arial"/>
              </a:rPr>
              <a:t> fast</a:t>
            </a:r>
            <a:endParaRPr lang="en-US" sz="2200" b="1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B01B7-C6D0-93D0-5322-83FD2207E789}"/>
              </a:ext>
            </a:extLst>
          </p:cNvPr>
          <p:cNvSpPr txBox="1"/>
          <p:nvPr/>
        </p:nvSpPr>
        <p:spPr>
          <a:xfrm>
            <a:off x="5195455" y="1878411"/>
            <a:ext cx="5527963" cy="430887"/>
          </a:xfrm>
          <a:prstGeom prst="rect">
            <a:avLst/>
          </a:prstGeom>
          <a:solidFill>
            <a:srgbClr val="C82828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indent="-342900" algn="just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Negative answers: Find the conflict fast</a:t>
            </a:r>
            <a:endParaRPr lang="en-US" sz="2200" b="1" dirty="0">
              <a:solidFill>
                <a:srgbClr val="FFFF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754EE7-B653-5D1D-1666-FBB8FA388869}"/>
              </a:ext>
            </a:extLst>
          </p:cNvPr>
          <p:cNvCxnSpPr/>
          <p:nvPr/>
        </p:nvCxnSpPr>
        <p:spPr>
          <a:xfrm>
            <a:off x="2261418" y="2493817"/>
            <a:ext cx="0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CF6223-F7A6-0E64-7853-949CB4B7F451}"/>
              </a:ext>
            </a:extLst>
          </p:cNvPr>
          <p:cNvCxnSpPr/>
          <p:nvPr/>
        </p:nvCxnSpPr>
        <p:spPr>
          <a:xfrm>
            <a:off x="7824592" y="2493817"/>
            <a:ext cx="0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678D0A-5FEB-AC27-9194-BE95E40A6A2B}"/>
                  </a:ext>
                </a:extLst>
              </p:cNvPr>
              <p:cNvSpPr txBox="1"/>
              <p:nvPr/>
            </p:nvSpPr>
            <p:spPr>
              <a:xfrm>
                <a:off x="731679" y="4976092"/>
                <a:ext cx="3507509" cy="913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funcPr>
                        <m:fName>
                          <m:r>
                            <a:rPr lang="en-GB" sz="22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𝒎𝒂𝒙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2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2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𝒄</m:t>
                              </m:r>
                              <m:r>
                                <a:rPr lang="en-GB" sz="22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∈</m:t>
                              </m:r>
                              <m:r>
                                <a:rPr lang="en-GB" sz="22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𝑩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pt-BR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𝒆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 ∉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𝒔𝒐𝒍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𝒄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BE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678D0A-5FEB-AC27-9194-BE95E40A6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79" y="4976092"/>
                <a:ext cx="3507509" cy="9136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F88E89-B134-F9D0-BDC3-F377006BD9E9}"/>
              </a:ext>
            </a:extLst>
          </p:cNvPr>
          <p:cNvCxnSpPr/>
          <p:nvPr/>
        </p:nvCxnSpPr>
        <p:spPr>
          <a:xfrm>
            <a:off x="2261418" y="4471555"/>
            <a:ext cx="0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397F1D-4093-5F4D-35CD-DF44A0C6B330}"/>
                  </a:ext>
                </a:extLst>
              </p:cNvPr>
              <p:cNvSpPr txBox="1"/>
              <p:nvPr/>
            </p:nvSpPr>
            <p:spPr>
              <a:xfrm>
                <a:off x="6137730" y="4976092"/>
                <a:ext cx="3507509" cy="913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200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𝒎𝒊𝒏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2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2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GB" sz="22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22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pt-BR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∉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𝒔𝒐𝒍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BE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397F1D-4093-5F4D-35CD-DF44A0C6B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30" y="4976092"/>
                <a:ext cx="3507509" cy="9136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6BCD018-A413-9A06-2A78-07D27D287935}"/>
              </a:ext>
            </a:extLst>
          </p:cNvPr>
          <p:cNvSpPr txBox="1"/>
          <p:nvPr/>
        </p:nvSpPr>
        <p:spPr>
          <a:xfrm>
            <a:off x="5262467" y="3275782"/>
            <a:ext cx="5460951" cy="70788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dirty="0">
                <a:solidFill>
                  <a:schemeClr val="tx1">
                    <a:lumMod val="50000"/>
                  </a:schemeClr>
                </a:solidFill>
                <a:sym typeface="Arial"/>
              </a:rPr>
              <a:t>The less candidates we have violated, the less queries we need to find the constraint(s)</a:t>
            </a:r>
            <a:endParaRPr lang="en-US" sz="2000" dirty="0">
              <a:solidFill>
                <a:schemeClr val="tx1">
                  <a:lumMod val="50000"/>
                </a:schemeClr>
              </a:solidFill>
              <a:sym typeface="Arial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977A9D-06B4-87EB-5BB8-EC02F42770AF}"/>
              </a:ext>
            </a:extLst>
          </p:cNvPr>
          <p:cNvCxnSpPr/>
          <p:nvPr/>
        </p:nvCxnSpPr>
        <p:spPr>
          <a:xfrm>
            <a:off x="7824592" y="4471555"/>
            <a:ext cx="0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1C3972-9BE6-B7ED-6AAE-473BF086306F}"/>
              </a:ext>
            </a:extLst>
          </p:cNvPr>
          <p:cNvSpPr txBox="1"/>
          <p:nvPr/>
        </p:nvSpPr>
        <p:spPr>
          <a:xfrm>
            <a:off x="4161453" y="5063584"/>
            <a:ext cx="2220686" cy="83099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Opposite objectives based on the (future) answer</a:t>
            </a:r>
            <a:endParaRPr lang="en-BE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97F41-2A8F-6572-C1B7-DAE5EAD0EF20}"/>
              </a:ext>
            </a:extLst>
          </p:cNvPr>
          <p:cNvSpPr txBox="1"/>
          <p:nvPr/>
        </p:nvSpPr>
        <p:spPr>
          <a:xfrm>
            <a:off x="1054360" y="1167569"/>
            <a:ext cx="916265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4000" lvl="1" algn="just"/>
            <a:r>
              <a:rPr lang="en-GB" sz="2400" i="1" dirty="0"/>
              <a:t>Better generated examples lead to faster convergence</a:t>
            </a:r>
            <a:endParaRPr lang="en-BE" sz="2400" i="1" dirty="0"/>
          </a:p>
          <a:p>
            <a:pPr marL="864000" lvl="1" indent="0" algn="just">
              <a:spcBef>
                <a:spcPts val="0"/>
              </a:spcBef>
            </a:pPr>
            <a:endParaRPr lang="en-US" sz="2200" b="1" i="1" dirty="0">
              <a:solidFill>
                <a:schemeClr val="tx1">
                  <a:lumMod val="50000"/>
                </a:schemeClr>
              </a:solidFill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F42CE-91E9-91C7-BE49-982743EC3254}"/>
              </a:ext>
            </a:extLst>
          </p:cNvPr>
          <p:cNvSpPr txBox="1"/>
          <p:nvPr/>
        </p:nvSpPr>
        <p:spPr>
          <a:xfrm>
            <a:off x="2736206" y="6526105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Guided Bottom-up Constraint Acquisition, D. Tsouros et al., CP,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212856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7" grpId="0" animBg="1"/>
      <p:bldP spid="12" grpId="0"/>
      <p:bldP spid="20" grpId="0"/>
      <p:bldP spid="21" grpId="0" animBg="1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Guiding Query Generation</a:t>
            </a:r>
            <a:endParaRPr sz="3100" i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F9FC6C3D-6966-2629-828F-FFC8B638D160}"/>
              </a:ext>
            </a:extLst>
          </p:cNvPr>
          <p:cNvSpPr txBox="1"/>
          <p:nvPr/>
        </p:nvSpPr>
        <p:spPr>
          <a:xfrm>
            <a:off x="1054360" y="1167569"/>
            <a:ext cx="916265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4000" lvl="1" algn="just"/>
            <a:r>
              <a:rPr lang="en-GB" sz="2400" i="1" dirty="0"/>
              <a:t>Better generated examples lead to faster convergence</a:t>
            </a:r>
            <a:endParaRPr lang="en-BE" sz="2400" i="1" dirty="0"/>
          </a:p>
          <a:p>
            <a:pPr marL="864000" lvl="1" indent="0" algn="just">
              <a:spcBef>
                <a:spcPts val="0"/>
              </a:spcBef>
            </a:pPr>
            <a:endParaRPr lang="en-US" sz="2200" b="1" i="1" dirty="0">
              <a:solidFill>
                <a:schemeClr val="tx1">
                  <a:lumMod val="50000"/>
                </a:schemeClr>
              </a:solidFill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F6D79-225F-8E7A-6A9E-7DC9C7DB3F46}"/>
              </a:ext>
            </a:extLst>
          </p:cNvPr>
          <p:cNvSpPr txBox="1"/>
          <p:nvPr/>
        </p:nvSpPr>
        <p:spPr>
          <a:xfrm>
            <a:off x="131791" y="3368839"/>
            <a:ext cx="4355822" cy="70788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dirty="0">
                <a:solidFill>
                  <a:schemeClr val="tx1">
                    <a:lumMod val="50000"/>
                  </a:schemeClr>
                </a:solidFill>
                <a:sym typeface="Arial"/>
              </a:rPr>
              <a:t>The more we have violated the faster B will shrink</a:t>
            </a:r>
            <a:endParaRPr lang="en-US" sz="2000" dirty="0">
              <a:solidFill>
                <a:schemeClr val="tx1">
                  <a:lumMod val="50000"/>
                </a:schemeClr>
              </a:solidFill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F8BC6-7991-BBAA-BADE-B1B543AE94FD}"/>
              </a:ext>
            </a:extLst>
          </p:cNvPr>
          <p:cNvSpPr txBox="1"/>
          <p:nvPr/>
        </p:nvSpPr>
        <p:spPr>
          <a:xfrm>
            <a:off x="483255" y="1878410"/>
            <a:ext cx="4004359" cy="4308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US" sz="2200" dirty="0">
                <a:solidFill>
                  <a:srgbClr val="FFFFFF"/>
                </a:solidFill>
                <a:sym typeface="Arial"/>
              </a:rPr>
              <a:t>Positive answers: shrink </a:t>
            </a:r>
            <a:r>
              <a:rPr lang="en-US" sz="2200" i="1" dirty="0">
                <a:solidFill>
                  <a:srgbClr val="FFFFFF"/>
                </a:solidFill>
                <a:sym typeface="Arial"/>
              </a:rPr>
              <a:t>B</a:t>
            </a:r>
            <a:r>
              <a:rPr lang="en-US" sz="2200" dirty="0">
                <a:solidFill>
                  <a:srgbClr val="FFFFFF"/>
                </a:solidFill>
                <a:sym typeface="Arial"/>
              </a:rPr>
              <a:t> fast</a:t>
            </a:r>
            <a:endParaRPr lang="en-US" sz="2200" b="1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B01B7-C6D0-93D0-5322-83FD2207E789}"/>
              </a:ext>
            </a:extLst>
          </p:cNvPr>
          <p:cNvSpPr txBox="1"/>
          <p:nvPr/>
        </p:nvSpPr>
        <p:spPr>
          <a:xfrm>
            <a:off x="5195455" y="1878411"/>
            <a:ext cx="5527963" cy="430887"/>
          </a:xfrm>
          <a:prstGeom prst="rect">
            <a:avLst/>
          </a:prstGeom>
          <a:solidFill>
            <a:srgbClr val="C82828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indent="-342900" algn="just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Negative answers: Find the conflict fast</a:t>
            </a:r>
            <a:endParaRPr lang="en-US" sz="2200" b="1" dirty="0">
              <a:solidFill>
                <a:srgbClr val="FFFF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754EE7-B653-5D1D-1666-FBB8FA388869}"/>
              </a:ext>
            </a:extLst>
          </p:cNvPr>
          <p:cNvCxnSpPr/>
          <p:nvPr/>
        </p:nvCxnSpPr>
        <p:spPr>
          <a:xfrm>
            <a:off x="2261418" y="2493817"/>
            <a:ext cx="0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CF6223-F7A6-0E64-7853-949CB4B7F451}"/>
              </a:ext>
            </a:extLst>
          </p:cNvPr>
          <p:cNvCxnSpPr/>
          <p:nvPr/>
        </p:nvCxnSpPr>
        <p:spPr>
          <a:xfrm>
            <a:off x="7824592" y="2493817"/>
            <a:ext cx="0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678D0A-5FEB-AC27-9194-BE95E40A6A2B}"/>
                  </a:ext>
                </a:extLst>
              </p:cNvPr>
              <p:cNvSpPr txBox="1"/>
              <p:nvPr/>
            </p:nvSpPr>
            <p:spPr>
              <a:xfrm>
                <a:off x="731679" y="4976092"/>
                <a:ext cx="3507509" cy="913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funcPr>
                        <m:fName>
                          <m:r>
                            <a:rPr lang="en-GB" sz="22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𝒎𝒂𝒙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2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2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𝒄</m:t>
                              </m:r>
                              <m:r>
                                <a:rPr lang="en-GB" sz="22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∈</m:t>
                              </m:r>
                              <m:r>
                                <a:rPr lang="en-GB" sz="22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𝑩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pt-BR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𝒆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 ∉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𝒔𝒐𝒍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𝒄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BE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678D0A-5FEB-AC27-9194-BE95E40A6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79" y="4976092"/>
                <a:ext cx="3507509" cy="9136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F88E89-B134-F9D0-BDC3-F377006BD9E9}"/>
              </a:ext>
            </a:extLst>
          </p:cNvPr>
          <p:cNvCxnSpPr/>
          <p:nvPr/>
        </p:nvCxnSpPr>
        <p:spPr>
          <a:xfrm>
            <a:off x="2261418" y="4471555"/>
            <a:ext cx="0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397F1D-4093-5F4D-35CD-DF44A0C6B330}"/>
                  </a:ext>
                </a:extLst>
              </p:cNvPr>
              <p:cNvSpPr txBox="1"/>
              <p:nvPr/>
            </p:nvSpPr>
            <p:spPr>
              <a:xfrm>
                <a:off x="6137730" y="4976092"/>
                <a:ext cx="3507509" cy="913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200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𝒎𝒊𝒏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2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2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GB" sz="22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22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pt-BR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∉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𝒔𝒐𝒍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BE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397F1D-4093-5F4D-35CD-DF44A0C6B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30" y="4976092"/>
                <a:ext cx="3507509" cy="9136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6BCD018-A413-9A06-2A78-07D27D287935}"/>
              </a:ext>
            </a:extLst>
          </p:cNvPr>
          <p:cNvSpPr txBox="1"/>
          <p:nvPr/>
        </p:nvSpPr>
        <p:spPr>
          <a:xfrm>
            <a:off x="5659754" y="3275782"/>
            <a:ext cx="5063664" cy="10156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dirty="0">
                <a:solidFill>
                  <a:schemeClr val="tx1">
                    <a:lumMod val="50000"/>
                  </a:schemeClr>
                </a:solidFill>
                <a:sym typeface="Arial"/>
              </a:rPr>
              <a:t>The less candidates we have violated, the less queries we need to find the scope (and relation) of the constraint(s)</a:t>
            </a:r>
            <a:endParaRPr lang="en-US" sz="2000" dirty="0">
              <a:solidFill>
                <a:schemeClr val="tx1">
                  <a:lumMod val="50000"/>
                </a:schemeClr>
              </a:solidFill>
              <a:sym typeface="Arial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977A9D-06B4-87EB-5BB8-EC02F42770AF}"/>
              </a:ext>
            </a:extLst>
          </p:cNvPr>
          <p:cNvCxnSpPr/>
          <p:nvPr/>
        </p:nvCxnSpPr>
        <p:spPr>
          <a:xfrm>
            <a:off x="7824592" y="4471555"/>
            <a:ext cx="0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DF4522-80CA-71AA-DE0E-1ABA95756A52}"/>
              </a:ext>
            </a:extLst>
          </p:cNvPr>
          <p:cNvSpPr txBox="1"/>
          <p:nvPr/>
        </p:nvSpPr>
        <p:spPr>
          <a:xfrm>
            <a:off x="232790" y="2565369"/>
            <a:ext cx="11174854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200" b="1" i="1" dirty="0"/>
              <a:t>We cannot know the answer of the user before we ask the query → max violations</a:t>
            </a:r>
            <a:endParaRPr lang="en-BE" sz="22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3586B1-8A28-61B1-7634-018CB1502B15}"/>
              </a:ext>
            </a:extLst>
          </p:cNvPr>
          <p:cNvSpPr txBox="1"/>
          <p:nvPr/>
        </p:nvSpPr>
        <p:spPr>
          <a:xfrm>
            <a:off x="646322" y="3484251"/>
            <a:ext cx="10650673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200" b="1" i="1" dirty="0"/>
              <a:t>But what if we can predict if a candidate is a constraint of the problem or not?</a:t>
            </a:r>
            <a:endParaRPr lang="en-BE" sz="22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EBFC6-EC7F-741B-0201-3B759CC2B8DE}"/>
              </a:ext>
            </a:extLst>
          </p:cNvPr>
          <p:cNvSpPr txBox="1"/>
          <p:nvPr/>
        </p:nvSpPr>
        <p:spPr>
          <a:xfrm>
            <a:off x="4161453" y="5063584"/>
            <a:ext cx="2220686" cy="83099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Opposite objectives based on the (future) answer</a:t>
            </a: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317774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4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7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/>
      <p:bldP spid="13" grpId="0" animBg="1"/>
      <p:bldP spid="4" grpId="0" animBg="1"/>
      <p:bldP spid="7" grpId="0" animBg="1"/>
      <p:bldP spid="12" grpId="0"/>
      <p:bldP spid="20" grpId="0"/>
      <p:bldP spid="21" grpId="0" animBg="1"/>
      <p:bldP spid="27" grpId="0" animBg="1"/>
      <p:bldP spid="28" grpId="0" animBg="1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Guiding Query Generation</a:t>
            </a:r>
            <a:endParaRPr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AFCE3E-9040-C6DC-65D9-0597CC79DA75}"/>
                  </a:ext>
                </a:extLst>
              </p:cNvPr>
              <p:cNvSpPr txBox="1"/>
              <p:nvPr/>
            </p:nvSpPr>
            <p:spPr>
              <a:xfrm>
                <a:off x="286327" y="1067503"/>
                <a:ext cx="8753074" cy="769441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lvl="1" indent="-342900" algn="just">
                  <a:spcBef>
                    <a:spcPts val="0"/>
                  </a:spcBef>
                  <a:buFontTx/>
                  <a:buChar char="-"/>
                </a:pP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Positive answers: shrink </a:t>
                </a:r>
                <a:r>
                  <a:rPr lang="en-US" sz="2200" i="1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B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 fast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→</m:t>
                    </m:r>
                    <m:func>
                      <m:funcPr>
                        <m:ctrlPr>
                          <a:rPr lang="en-US" sz="22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funcPr>
                      <m:fName>
                        <m:r>
                          <a:rPr lang="en-GB" sz="22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𝒎𝒂𝒙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𝒄</m:t>
                            </m:r>
                            <m: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∈</m:t>
                            </m:r>
                            <m: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𝑩</m:t>
                            </m:r>
                          </m:sub>
                          <m:sup/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pt-BR" sz="22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𝒆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 ∉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𝒔𝒐𝒍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(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𝒄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2200" b="1" dirty="0">
                  <a:solidFill>
                    <a:schemeClr val="tx1">
                      <a:lumMod val="50000"/>
                    </a:schemeClr>
                  </a:solidFill>
                  <a:sym typeface="Arial"/>
                </a:endParaRPr>
              </a:p>
              <a:p>
                <a:pPr lvl="1" indent="-342900" algn="just">
                  <a:spcBef>
                    <a:spcPts val="0"/>
                  </a:spcBef>
                  <a:buFontTx/>
                  <a:buChar char="-"/>
                </a:pP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Negative answers: Find the conflict fast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→</m:t>
                    </m:r>
                    <m:func>
                      <m:funcPr>
                        <m:ctrlPr>
                          <a:rPr lang="en-US" sz="22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funcPr>
                      <m:fName>
                        <m:r>
                          <a:rPr lang="en-GB" sz="22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𝒎𝒊𝒏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𝒄</m:t>
                            </m:r>
                            <m: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∈</m:t>
                            </m:r>
                            <m: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𝑩</m:t>
                            </m:r>
                          </m:sub>
                          <m:sup/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pt-BR" sz="22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𝒆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 ∉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𝒔𝒐𝒍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(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𝒄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2200" b="1" dirty="0">
                  <a:solidFill>
                    <a:schemeClr val="tx1">
                      <a:lumMod val="50000"/>
                    </a:schemeClr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AFCE3E-9040-C6DC-65D9-0597CC79D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27" y="1067503"/>
                <a:ext cx="8753074" cy="769441"/>
              </a:xfrm>
              <a:prstGeom prst="rect">
                <a:avLst/>
              </a:prstGeom>
              <a:blipFill>
                <a:blip r:embed="rId4"/>
                <a:stretch>
                  <a:fillRect l="-694" t="-66923" b="-10230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DF6D79-225F-8E7A-6A9E-7DC9C7DB3F46}"/>
                  </a:ext>
                </a:extLst>
              </p:cNvPr>
              <p:cNvSpPr txBox="1"/>
              <p:nvPr/>
            </p:nvSpPr>
            <p:spPr>
              <a:xfrm>
                <a:off x="-46018" y="2727632"/>
                <a:ext cx="825730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64000" lvl="1" algn="just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Use of </a:t>
                </a:r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Oracle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Arial"/>
                      </a:rPr>
                      <m:t>O</m:t>
                    </m:r>
                    <m:r>
                      <a:rPr lang="en-GB" sz="2000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r>
                      <m:rPr>
                        <m:sty m:val="p"/>
                      </m:rPr>
                      <a:rPr lang="en-GB" sz="2000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Arial"/>
                      </a:rPr>
                      <m:t>c</m:t>
                    </m:r>
                    <m:r>
                      <a:rPr lang="en-GB" sz="2000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Arial"/>
                      </a:rPr>
                      <m:t>)=(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Arial"/>
                      </a:rPr>
                      <m:t>c</m:t>
                    </m:r>
                    <m:r>
                      <a:rPr lang="en-GB" sz="20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∈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𝐶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𝑇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, to guide query generation based on the </a:t>
                </a:r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prediction of the constraint</a:t>
                </a:r>
                <a:endParaRPr lang="en-US" sz="2000" dirty="0">
                  <a:solidFill>
                    <a:schemeClr val="tx1">
                      <a:lumMod val="50000"/>
                    </a:schemeClr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DF6D79-225F-8E7A-6A9E-7DC9C7DB3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018" y="2727632"/>
                <a:ext cx="8257305" cy="707886"/>
              </a:xfrm>
              <a:prstGeom prst="rect">
                <a:avLst/>
              </a:prstGeom>
              <a:blipFill>
                <a:blip r:embed="rId5"/>
                <a:stretch>
                  <a:fillRect t="-3419" r="-738" b="-145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01C42B-DA20-D64F-0684-2CCA046AABC1}"/>
                  </a:ext>
                </a:extLst>
              </p:cNvPr>
              <p:cNvSpPr txBox="1"/>
              <p:nvPr/>
            </p:nvSpPr>
            <p:spPr>
              <a:xfrm>
                <a:off x="789113" y="3627105"/>
                <a:ext cx="7452874" cy="933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25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50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50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5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𝑆𝑜𝑙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⋀"/>
                                  <m:subHide m:val="on"/>
                                  <m:supHide m:val="on"/>
                                  <m:ctrlPr>
                                    <a:rPr lang="en-GB" sz="250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BE" sz="25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pt-BR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𝑒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 ∉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𝑠𝑜𝑙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𝑐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⋅(1−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l-GR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𝛤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GB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𝑂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𝑐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BE" sz="250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BE" sz="25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01C42B-DA20-D64F-0684-2CCA046A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3" y="3627105"/>
                <a:ext cx="7452874" cy="9335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iamond 14">
            <a:extLst>
              <a:ext uri="{FF2B5EF4-FFF2-40B4-BE49-F238E27FC236}">
                <a16:creationId xmlns:a16="http://schemas.microsoft.com/office/drawing/2014/main" id="{58112EF1-A741-79A0-FC48-ED79B4F0DB20}"/>
              </a:ext>
            </a:extLst>
          </p:cNvPr>
          <p:cNvSpPr/>
          <p:nvPr/>
        </p:nvSpPr>
        <p:spPr>
          <a:xfrm>
            <a:off x="789113" y="5172633"/>
            <a:ext cx="1549761" cy="869527"/>
          </a:xfrm>
          <a:prstGeom prst="diamond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O(c)</a:t>
            </a:r>
            <a:endParaRPr lang="en-BE" sz="2200" b="1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138FE74-9136-57B8-777F-5A15B3F356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7040" y="5551328"/>
            <a:ext cx="225166" cy="1191258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B1EC40-9CAF-2F05-6765-905D06D3F209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2087958" y="4490413"/>
            <a:ext cx="158256" cy="1206184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D8470B-01B0-EAE6-6082-C971D82D82B8}"/>
              </a:ext>
            </a:extLst>
          </p:cNvPr>
          <p:cNvSpPr txBox="1"/>
          <p:nvPr/>
        </p:nvSpPr>
        <p:spPr>
          <a:xfrm>
            <a:off x="1849807" y="5904352"/>
            <a:ext cx="726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True</a:t>
            </a:r>
            <a:endParaRPr lang="en-BE" sz="2000" b="1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2A8777-F048-6AFA-7227-148BF6CC47D4}"/>
              </a:ext>
            </a:extLst>
          </p:cNvPr>
          <p:cNvSpPr txBox="1"/>
          <p:nvPr/>
        </p:nvSpPr>
        <p:spPr>
          <a:xfrm>
            <a:off x="1930000" y="5037882"/>
            <a:ext cx="52770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No</a:t>
            </a:r>
            <a:endParaRPr lang="en-BE" sz="2000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731052-8740-4C5D-99E6-46E66B976618}"/>
              </a:ext>
            </a:extLst>
          </p:cNvPr>
          <p:cNvSpPr/>
          <p:nvPr/>
        </p:nvSpPr>
        <p:spPr>
          <a:xfrm>
            <a:off x="2785429" y="4752217"/>
            <a:ext cx="2223529" cy="648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FF0000"/>
                </a:solidFill>
              </a:rPr>
              <a:t>Aim to violate</a:t>
            </a:r>
            <a:endParaRPr lang="en-BE" sz="2200" b="1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98976E-5505-4BDC-52AB-AB863BFD4EDB}"/>
              </a:ext>
            </a:extLst>
          </p:cNvPr>
          <p:cNvSpPr/>
          <p:nvPr/>
        </p:nvSpPr>
        <p:spPr>
          <a:xfrm>
            <a:off x="2770178" y="5952591"/>
            <a:ext cx="2223529" cy="608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00B050"/>
                </a:solidFill>
              </a:rPr>
              <a:t>Aim to satisfy</a:t>
            </a:r>
            <a:endParaRPr lang="en-BE" sz="2200" b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B415CC-F6B3-3F8F-CCF3-21B6FE709C4D}"/>
              </a:ext>
            </a:extLst>
          </p:cNvPr>
          <p:cNvSpPr txBox="1"/>
          <p:nvPr/>
        </p:nvSpPr>
        <p:spPr>
          <a:xfrm>
            <a:off x="789113" y="2039420"/>
            <a:ext cx="6502101" cy="30777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b="1" i="1" dirty="0"/>
              <a:t>What if we can predict if a candidate is a constraint of the problem or not?</a:t>
            </a:r>
            <a:endParaRPr lang="en-BE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EE709-E177-82B8-2E08-2BE9A10F1A92}"/>
              </a:ext>
            </a:extLst>
          </p:cNvPr>
          <p:cNvSpPr txBox="1"/>
          <p:nvPr/>
        </p:nvSpPr>
        <p:spPr>
          <a:xfrm rot="19892080">
            <a:off x="5068768" y="538075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Why?</a:t>
            </a:r>
            <a:endParaRPr lang="en-B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C496A0-D6E5-B990-0212-3F18987EA99F}"/>
                  </a:ext>
                </a:extLst>
              </p:cNvPr>
              <p:cNvSpPr txBox="1"/>
              <p:nvPr/>
            </p:nvSpPr>
            <p:spPr>
              <a:xfrm>
                <a:off x="6520872" y="4410077"/>
                <a:ext cx="4318577" cy="196977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R="0" lvl="1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tabLst/>
                  <a:defRPr/>
                </a:pPr>
                <a:r>
                  <a:rPr lang="en-GB" sz="20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1. Aim for positive answers first: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</m:ctrlPr>
                      </m:funcPr>
                      <m:fName>
                        <m:r>
                          <a:rPr kumimoji="0" lang="en-GB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  <m:t>𝒎𝒂𝒙</m:t>
                        </m:r>
                      </m:fName>
                      <m:e>
                        <m:r>
                          <m:rPr>
                            <m:brk m:alnAt="23"/>
                          </m:rPr>
                          <a:rPr kumimoji="0" lang="en-GB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0" lang="en-GB" sz="2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GB" sz="2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  <a:sym typeface="Arial"/>
                              </a:rPr>
                              <m:t>𝒄</m:t>
                            </m:r>
                            <m:r>
                              <a:rPr kumimoji="0" lang="en-GB" sz="2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  <a:sym typeface="Arial"/>
                              </a:rPr>
                              <m:t>∈</m:t>
                            </m:r>
                            <m:r>
                              <a:rPr kumimoji="0" lang="en-GB" sz="2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  <a:sym typeface="Arial"/>
                              </a:rPr>
                              <m:t>𝑩</m:t>
                            </m:r>
                          </m:sub>
                          <m:sup/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kumimoji="0" lang="pt-BR" sz="2200" b="1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𝒆</m:t>
                                </m:r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 ∉</m:t>
                                </m:r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𝒔𝒐𝒍</m:t>
                                </m:r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(</m:t>
                                </m:r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𝒄</m:t>
                                </m:r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  <m:r>
                      <a:rPr kumimoji="0" lang="en-GB" sz="2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Arial"/>
                      </a:rPr>
                      <m:t>)</m:t>
                    </m:r>
                  </m:oMath>
                </a14:m>
                <a:endPara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lvl="1" algn="just">
                  <a:spcBef>
                    <a:spcPts val="0"/>
                  </a:spcBef>
                </a:pPr>
                <a:r>
                  <a:rPr lang="en-GB" sz="2000" dirty="0">
                    <a:solidFill>
                      <a:schemeClr val="tx1">
                        <a:lumMod val="50000"/>
                      </a:schemeClr>
                    </a:solidFill>
                  </a:rPr>
                  <a:t>2. When a (probably true) constraint has to be violated, leading to a </a:t>
                </a:r>
                <a:r>
                  <a:rPr lang="en-GB" sz="2000" i="1" dirty="0">
                    <a:solidFill>
                      <a:schemeClr val="tx1">
                        <a:lumMod val="50000"/>
                      </a:schemeClr>
                    </a:solidFill>
                  </a:rPr>
                  <a:t>negative answer</a:t>
                </a:r>
              </a:p>
              <a:p>
                <a:pPr lvl="1" algn="just">
                  <a:spcBef>
                    <a:spcPts val="0"/>
                  </a:spcBef>
                </a:pPr>
                <a:r>
                  <a:rPr lang="en-GB" sz="2000" b="0" dirty="0">
                    <a:solidFill>
                      <a:schemeClr val="tx1">
                        <a:lumMod val="50000"/>
                      </a:schemeClr>
                    </a:solidFill>
                    <a:ea typeface="Cambria Math" panose="02040503050406030204" pitchFamily="18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 </m:t>
                    </m:r>
                    <m:func>
                      <m:funcPr>
                        <m:ctrlPr>
                          <a:rPr lang="en-US" sz="20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funcPr>
                      <m:fName>
                        <m:r>
                          <a:rPr lang="en-GB" sz="20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𝒎𝒊𝒏</m:t>
                        </m:r>
                      </m:fName>
                      <m:e>
                        <m:r>
                          <m:rPr>
                            <m:brk m:alnAt="23"/>
                          </m:rPr>
                          <a:rPr lang="en-GB" sz="20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GB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𝒄</m:t>
                            </m:r>
                            <m:r>
                              <a:rPr lang="en-GB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∈</m:t>
                            </m:r>
                            <m:r>
                              <a:rPr lang="en-GB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𝑩</m:t>
                            </m:r>
                          </m:sub>
                          <m:sup/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pt-BR" sz="20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𝒆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 ∉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𝒔𝒐𝒍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(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𝒄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  <m:r>
                      <a:rPr lang="en-GB" sz="20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>
                      <a:lumMod val="50000"/>
                    </a:schemeClr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C496A0-D6E5-B990-0212-3F18987EA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872" y="4410077"/>
                <a:ext cx="4318577" cy="1969770"/>
              </a:xfrm>
              <a:prstGeom prst="rect">
                <a:avLst/>
              </a:prstGeom>
              <a:blipFill>
                <a:blip r:embed="rId7"/>
                <a:stretch>
                  <a:fillRect l="-1264" t="-11280" r="-1124" b="-3536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47C6E-B0AC-1D28-E12C-72F57A8DFE5E}"/>
              </a:ext>
            </a:extLst>
          </p:cNvPr>
          <p:cNvCxnSpPr>
            <a:cxnSpLocks/>
          </p:cNvCxnSpPr>
          <p:nvPr/>
        </p:nvCxnSpPr>
        <p:spPr>
          <a:xfrm flipH="1">
            <a:off x="4800600" y="2571750"/>
            <a:ext cx="4019550" cy="991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A4D3F147-289D-C3D5-C862-11521475744A}"/>
              </a:ext>
            </a:extLst>
          </p:cNvPr>
          <p:cNvSpPr txBox="1"/>
          <p:nvPr/>
        </p:nvSpPr>
        <p:spPr>
          <a:xfrm>
            <a:off x="8534227" y="2134429"/>
            <a:ext cx="50960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sym typeface="Arial"/>
              </a:rPr>
              <a:t>If the constraint 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sym typeface="Arial"/>
              </a:rPr>
              <a:t>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sym typeface="Arial"/>
              </a:rPr>
              <a:t> is violated</a:t>
            </a:r>
            <a:endParaRPr lang="en-BE" sz="1600" dirty="0"/>
          </a:p>
        </p:txBody>
      </p: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88D69767-D0DD-43F1-DF7D-71490121F894}"/>
              </a:ext>
            </a:extLst>
          </p:cNvPr>
          <p:cNvCxnSpPr>
            <a:cxnSpLocks/>
          </p:cNvCxnSpPr>
          <p:nvPr/>
        </p:nvCxnSpPr>
        <p:spPr>
          <a:xfrm flipH="1">
            <a:off x="5857875" y="2803980"/>
            <a:ext cx="3076575" cy="787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TextBox 514">
            <a:extLst>
              <a:ext uri="{FF2B5EF4-FFF2-40B4-BE49-F238E27FC236}">
                <a16:creationId xmlns:a16="http://schemas.microsoft.com/office/drawing/2014/main" id="{6D1B850D-2747-B6D3-2B1A-BDC7DE414BEA}"/>
              </a:ext>
            </a:extLst>
          </p:cNvPr>
          <p:cNvSpPr txBox="1"/>
          <p:nvPr/>
        </p:nvSpPr>
        <p:spPr>
          <a:xfrm>
            <a:off x="9025845" y="2558355"/>
            <a:ext cx="31661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sym typeface="Arial"/>
              </a:rPr>
              <a:t>Increase objective value by 1</a:t>
            </a:r>
            <a:endParaRPr lang="en-BE" sz="1600" dirty="0"/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0E1A38CB-11FA-70BB-61A1-38B81437F12F}"/>
              </a:ext>
            </a:extLst>
          </p:cNvPr>
          <p:cNvSpPr txBox="1"/>
          <p:nvPr/>
        </p:nvSpPr>
        <p:spPr>
          <a:xfrm>
            <a:off x="9045382" y="3273594"/>
            <a:ext cx="31661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sym typeface="Arial"/>
              </a:rPr>
              <a:t>If it is a constraint predicted to be true: reduce objective value significantly</a:t>
            </a:r>
            <a:endParaRPr lang="en-BE" sz="1600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FD095F4-D32C-A59B-21F0-6CF5C5729912}"/>
              </a:ext>
            </a:extLst>
          </p:cNvPr>
          <p:cNvSpPr/>
          <p:nvPr/>
        </p:nvSpPr>
        <p:spPr>
          <a:xfrm rot="5400000">
            <a:off x="4510667" y="3027860"/>
            <a:ext cx="181092" cy="139509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2774E04-3012-A375-0DD8-1498CCD3D717}"/>
              </a:ext>
            </a:extLst>
          </p:cNvPr>
          <p:cNvSpPr/>
          <p:nvPr/>
        </p:nvSpPr>
        <p:spPr>
          <a:xfrm rot="5400000">
            <a:off x="6959744" y="3016647"/>
            <a:ext cx="181092" cy="139509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164C8DE-B405-E9DB-F67B-D8CBEA465401}"/>
              </a:ext>
            </a:extLst>
          </p:cNvPr>
          <p:cNvSpPr/>
          <p:nvPr/>
        </p:nvSpPr>
        <p:spPr>
          <a:xfrm rot="5400000">
            <a:off x="5699939" y="3615048"/>
            <a:ext cx="181093" cy="31409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4C1AB79-3CDD-4BDB-4040-5556EDC0A56F}"/>
              </a:ext>
            </a:extLst>
          </p:cNvPr>
          <p:cNvCxnSpPr>
            <a:cxnSpLocks/>
            <a:endCxn id="10" idx="1"/>
          </p:cNvCxnSpPr>
          <p:nvPr/>
        </p:nvCxnSpPr>
        <p:spPr>
          <a:xfrm rot="10800000" flipV="1">
            <a:off x="7050290" y="3384948"/>
            <a:ext cx="1751528" cy="238701"/>
          </a:xfrm>
          <a:prstGeom prst="bentConnector4">
            <a:avLst>
              <a:gd name="adj1" fmla="val 47415"/>
              <a:gd name="adj2" fmla="val -2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FF05D2-5688-103A-6F07-47121C186915}"/>
              </a:ext>
            </a:extLst>
          </p:cNvPr>
          <p:cNvSpPr txBox="1"/>
          <p:nvPr/>
        </p:nvSpPr>
        <p:spPr>
          <a:xfrm>
            <a:off x="2736206" y="6526105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Guided Bottom-up Constraint Acquisition, D. Tsouros et al., CP,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313245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/>
      <p:bldP spid="515" grpId="0"/>
      <p:bldP spid="516" grpId="0"/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4"/>
          <p:cNvGrpSpPr/>
          <p:nvPr/>
        </p:nvGrpSpPr>
        <p:grpSpPr>
          <a:xfrm rot="1336341">
            <a:off x="4850497" y="4294762"/>
            <a:ext cx="2037786" cy="1370157"/>
            <a:chOff x="-15625" y="65453"/>
            <a:chExt cx="1831095" cy="1244752"/>
          </a:xfrm>
        </p:grpSpPr>
        <p:sp>
          <p:nvSpPr>
            <p:cNvPr id="315" name="Google Shape;315;p4"/>
            <p:cNvSpPr/>
            <p:nvPr/>
          </p:nvSpPr>
          <p:spPr>
            <a:xfrm rot="-6795356">
              <a:off x="175627" y="441356"/>
              <a:ext cx="629651" cy="83106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2"/>
            </a:solidFill>
            <a:ln w="139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 txBox="1"/>
            <p:nvPr/>
          </p:nvSpPr>
          <p:spPr>
            <a:xfrm rot="-1395356">
              <a:off x="180631" y="677724"/>
              <a:ext cx="720880" cy="314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entury Schoolbook"/>
                <a:buNone/>
              </a:pPr>
              <a:r>
                <a:rPr lang="en-US" sz="1300" i="0" u="none" strike="noStrike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Century Schoolbook"/>
                  <a:cs typeface="Century Schoolbook"/>
                  <a:sym typeface="Century Schoolbook"/>
                </a:rPr>
                <a:t>Queries</a:t>
              </a: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 rot="4063137">
              <a:off x="996769" y="98788"/>
              <a:ext cx="629651" cy="83106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2"/>
            </a:solidFill>
            <a:ln w="139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 txBox="1"/>
            <p:nvPr/>
          </p:nvSpPr>
          <p:spPr>
            <a:xfrm rot="-1336863">
              <a:off x="900174" y="377799"/>
              <a:ext cx="720880" cy="314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entury Schoolbook"/>
                <a:buNone/>
              </a:pPr>
              <a:r>
                <a:rPr lang="en-US" sz="1300" i="0" u="none" strike="noStrike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Century Schoolbook"/>
                  <a:cs typeface="Century Schoolbook"/>
                  <a:sym typeface="Century Schoolbook"/>
                </a:rPr>
                <a:t>Answers</a:t>
              </a: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9" name="Google Shape;3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0832" y="4645260"/>
            <a:ext cx="1033928" cy="13561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4"/>
          <p:cNvGrpSpPr/>
          <p:nvPr/>
        </p:nvGrpSpPr>
        <p:grpSpPr>
          <a:xfrm>
            <a:off x="4839157" y="5394342"/>
            <a:ext cx="2013508" cy="650790"/>
            <a:chOff x="0" y="0"/>
            <a:chExt cx="2013508" cy="650790"/>
          </a:xfrm>
        </p:grpSpPr>
        <p:sp>
          <p:nvSpPr>
            <p:cNvPr id="322" name="Google Shape;322;p4"/>
            <p:cNvSpPr/>
            <p:nvPr/>
          </p:nvSpPr>
          <p:spPr>
            <a:xfrm>
              <a:off x="0" y="0"/>
              <a:ext cx="2013508" cy="650790"/>
            </a:xfrm>
            <a:prstGeom prst="lef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165176" y="184424"/>
              <a:ext cx="1689066" cy="325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 txBox="1"/>
            <p:nvPr/>
          </p:nvSpPr>
          <p:spPr>
            <a:xfrm>
              <a:off x="165176" y="184424"/>
              <a:ext cx="1689066" cy="325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1750" rIns="0" bIns="11175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100"/>
              </a:pPr>
              <a:r>
                <a:rPr lang="en-US" sz="1300" i="0" u="none" strike="noStrik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Century Schoolbook"/>
                  <a:cs typeface="Century Schoolbook"/>
                  <a:sym typeface="Century Schoolbook"/>
                </a:rPr>
                <a:t>CSP Model</a:t>
              </a:r>
            </a:p>
          </p:txBody>
        </p:sp>
      </p:grpSp>
      <p:pic>
        <p:nvPicPr>
          <p:cNvPr id="330" name="Google Shape;3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0999" y="2026115"/>
            <a:ext cx="953593" cy="126883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"/>
          <p:cNvSpPr/>
          <p:nvPr/>
        </p:nvSpPr>
        <p:spPr>
          <a:xfrm>
            <a:off x="3387394" y="1199408"/>
            <a:ext cx="82014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Passive acquisition: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Using existing data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3387394" y="3893350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(Inter)active acquisition: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Interact with the user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"/>
          <p:cNvSpPr txBox="1">
            <a:spLocks noGrp="1"/>
          </p:cNvSpPr>
          <p:nvPr>
            <p:ph type="title"/>
          </p:nvPr>
        </p:nvSpPr>
        <p:spPr>
          <a:xfrm>
            <a:off x="0" y="5355"/>
            <a:ext cx="12192000" cy="78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Constraint Acquisition</a:t>
            </a:r>
            <a:endParaRPr sz="2700" dirty="0">
              <a:solidFill>
                <a:srgbClr val="171512"/>
              </a:solidFill>
            </a:endParaRPr>
          </a:p>
        </p:txBody>
      </p:sp>
      <p:sp>
        <p:nvSpPr>
          <p:cNvPr id="347" name="Google Shape;347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4" name="Picture 2" descr="Katholieke Universiteit Leuven - Wikipedia">
            <a:extLst>
              <a:ext uri="{FF2B5EF4-FFF2-40B4-BE49-F238E27FC236}">
                <a16:creationId xmlns:a16="http://schemas.microsoft.com/office/drawing/2014/main" id="{E84E60BD-079D-3354-2A21-FBF0B2C72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9D7BC50-BFCC-ED8F-47D5-65AA09D0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100" y="2022196"/>
            <a:ext cx="1280833" cy="1280833"/>
          </a:xfrm>
          <a:prstGeom prst="rect">
            <a:avLst/>
          </a:prstGeom>
        </p:spPr>
      </p:pic>
      <p:pic>
        <p:nvPicPr>
          <p:cNvPr id="3" name="Picture 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2588BA2-4046-2E71-716D-73C90A97C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101" y="4624909"/>
            <a:ext cx="1280833" cy="1280833"/>
          </a:xfrm>
          <a:prstGeom prst="rect">
            <a:avLst/>
          </a:prstGeom>
        </p:spPr>
      </p:pic>
      <p:grpSp>
        <p:nvGrpSpPr>
          <p:cNvPr id="7" name="Google Shape;321;p4">
            <a:extLst>
              <a:ext uri="{FF2B5EF4-FFF2-40B4-BE49-F238E27FC236}">
                <a16:creationId xmlns:a16="http://schemas.microsoft.com/office/drawing/2014/main" id="{D4D0E6AC-43AB-6787-7D88-4C67959B19CE}"/>
              </a:ext>
            </a:extLst>
          </p:cNvPr>
          <p:cNvGrpSpPr/>
          <p:nvPr/>
        </p:nvGrpSpPr>
        <p:grpSpPr>
          <a:xfrm>
            <a:off x="4835659" y="2785281"/>
            <a:ext cx="2013508" cy="650790"/>
            <a:chOff x="0" y="0"/>
            <a:chExt cx="2013508" cy="650790"/>
          </a:xfrm>
        </p:grpSpPr>
        <p:sp>
          <p:nvSpPr>
            <p:cNvPr id="8" name="Google Shape;322;p4">
              <a:extLst>
                <a:ext uri="{FF2B5EF4-FFF2-40B4-BE49-F238E27FC236}">
                  <a16:creationId xmlns:a16="http://schemas.microsoft.com/office/drawing/2014/main" id="{A2C05C15-4416-91C6-0A84-9CA835187D91}"/>
                </a:ext>
              </a:extLst>
            </p:cNvPr>
            <p:cNvSpPr/>
            <p:nvPr/>
          </p:nvSpPr>
          <p:spPr>
            <a:xfrm>
              <a:off x="0" y="0"/>
              <a:ext cx="2013508" cy="650790"/>
            </a:xfrm>
            <a:prstGeom prst="lef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23;p4">
              <a:extLst>
                <a:ext uri="{FF2B5EF4-FFF2-40B4-BE49-F238E27FC236}">
                  <a16:creationId xmlns:a16="http://schemas.microsoft.com/office/drawing/2014/main" id="{77CDFD22-EF13-14A1-E97A-C78D45482926}"/>
                </a:ext>
              </a:extLst>
            </p:cNvPr>
            <p:cNvSpPr/>
            <p:nvPr/>
          </p:nvSpPr>
          <p:spPr>
            <a:xfrm>
              <a:off x="165176" y="184424"/>
              <a:ext cx="1689066" cy="325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24;p4">
              <a:extLst>
                <a:ext uri="{FF2B5EF4-FFF2-40B4-BE49-F238E27FC236}">
                  <a16:creationId xmlns:a16="http://schemas.microsoft.com/office/drawing/2014/main" id="{8C327596-0BC1-370E-A56D-E70B7EFD51BC}"/>
                </a:ext>
              </a:extLst>
            </p:cNvPr>
            <p:cNvSpPr txBox="1"/>
            <p:nvPr/>
          </p:nvSpPr>
          <p:spPr>
            <a:xfrm>
              <a:off x="165176" y="184424"/>
              <a:ext cx="1689066" cy="325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1750" rIns="0" bIns="11175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100"/>
              </a:pPr>
              <a:r>
                <a:rPr lang="en-US" sz="1300" i="0" u="none" strike="noStrik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Century Schoolbook"/>
                  <a:cs typeface="Century Schoolbook"/>
                  <a:sym typeface="Century Schoolbook"/>
                </a:rPr>
                <a:t>CSP Model</a:t>
              </a: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26A6FF8-7021-36DD-EEB8-F5FE4BA9EC9B}"/>
              </a:ext>
            </a:extLst>
          </p:cNvPr>
          <p:cNvSpPr/>
          <p:nvPr/>
        </p:nvSpPr>
        <p:spPr>
          <a:xfrm>
            <a:off x="4908845" y="2022196"/>
            <a:ext cx="2013508" cy="62195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Examples</a:t>
            </a:r>
            <a:endParaRPr lang="en-BE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7FE73-6CB1-A867-B0CC-78EFC84CA0DD}"/>
              </a:ext>
            </a:extLst>
          </p:cNvPr>
          <p:cNvSpPr txBox="1"/>
          <p:nvPr/>
        </p:nvSpPr>
        <p:spPr>
          <a:xfrm>
            <a:off x="7593429" y="6549864"/>
            <a:ext cx="3659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Constraint Acquisition, C. Bessiere et al., AIJ, 2017</a:t>
            </a:r>
            <a:endParaRPr lang="en-BE" sz="1200" i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Guiding CA when finding the scope</a:t>
            </a:r>
            <a:endParaRPr sz="31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F6D79-225F-8E7A-6A9E-7DC9C7DB3F46}"/>
              </a:ext>
            </a:extLst>
          </p:cNvPr>
          <p:cNvSpPr txBox="1"/>
          <p:nvPr/>
        </p:nvSpPr>
        <p:spPr>
          <a:xfrm>
            <a:off x="573400" y="2150586"/>
            <a:ext cx="8028998" cy="1323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dirty="0">
                <a:solidFill>
                  <a:srgbClr val="FFFFFF"/>
                </a:solidFill>
                <a:sym typeface="Arial"/>
              </a:rPr>
              <a:t>Follow the same logic</a:t>
            </a:r>
          </a:p>
          <a:p>
            <a:pPr lvl="1" indent="-342900" algn="just">
              <a:spcBef>
                <a:spcPts val="0"/>
              </a:spcBef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But the new example is a sub-example of previous one</a:t>
            </a:r>
          </a:p>
          <a:p>
            <a:pPr lvl="1" indent="-342900" algn="just">
              <a:spcBef>
                <a:spcPts val="0"/>
              </a:spcBef>
              <a:buFontTx/>
              <a:buChar char="-"/>
            </a:pPr>
            <a:r>
              <a:rPr lang="en-GB" sz="2000" dirty="0">
                <a:solidFill>
                  <a:srgbClr val="FFFFFF"/>
                </a:solidFill>
                <a:sym typeface="Arial"/>
              </a:rPr>
              <a:t>Instead of deciding variable assignments, decide which variables to keep in the assignment</a:t>
            </a:r>
            <a:endParaRPr lang="en-US" sz="2000" dirty="0">
              <a:solidFill>
                <a:srgbClr val="FFFFFF"/>
              </a:solidFill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01C42B-DA20-D64F-0684-2CCA046AABC1}"/>
                  </a:ext>
                </a:extLst>
              </p:cNvPr>
              <p:cNvSpPr txBox="1"/>
              <p:nvPr/>
            </p:nvSpPr>
            <p:spPr>
              <a:xfrm>
                <a:off x="2761984" y="3691405"/>
                <a:ext cx="7548670" cy="933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5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5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GB" sz="25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50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50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5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⊆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BE" sz="25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pt-BR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50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500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GB" sz="2500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 ∉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𝑠𝑜𝑙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𝑐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⋅(1−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l-GR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𝛤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GB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𝑂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𝑐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BE" sz="250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BE" sz="25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01C42B-DA20-D64F-0684-2CCA046A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984" y="3691405"/>
                <a:ext cx="7548670" cy="933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iamond 14">
            <a:extLst>
              <a:ext uri="{FF2B5EF4-FFF2-40B4-BE49-F238E27FC236}">
                <a16:creationId xmlns:a16="http://schemas.microsoft.com/office/drawing/2014/main" id="{58112EF1-A741-79A0-FC48-ED79B4F0DB20}"/>
              </a:ext>
            </a:extLst>
          </p:cNvPr>
          <p:cNvSpPr/>
          <p:nvPr/>
        </p:nvSpPr>
        <p:spPr>
          <a:xfrm>
            <a:off x="3209926" y="5214749"/>
            <a:ext cx="1549761" cy="869527"/>
          </a:xfrm>
          <a:prstGeom prst="diamond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O(c)</a:t>
            </a:r>
            <a:endParaRPr lang="en-BE" sz="2200" b="1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138FE74-9136-57B8-777F-5A15B3F356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7853" y="5593444"/>
            <a:ext cx="225166" cy="1191258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B1EC40-9CAF-2F05-6765-905D06D3F209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4508771" y="4532529"/>
            <a:ext cx="158256" cy="1206184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D8470B-01B0-EAE6-6082-C971D82D82B8}"/>
              </a:ext>
            </a:extLst>
          </p:cNvPr>
          <p:cNvSpPr txBox="1"/>
          <p:nvPr/>
        </p:nvSpPr>
        <p:spPr>
          <a:xfrm>
            <a:off x="4270620" y="5946468"/>
            <a:ext cx="726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True</a:t>
            </a:r>
            <a:endParaRPr lang="en-BE" sz="2000" b="1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2A8777-F048-6AFA-7227-148BF6CC47D4}"/>
              </a:ext>
            </a:extLst>
          </p:cNvPr>
          <p:cNvSpPr txBox="1"/>
          <p:nvPr/>
        </p:nvSpPr>
        <p:spPr>
          <a:xfrm>
            <a:off x="4350813" y="5079998"/>
            <a:ext cx="52770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No</a:t>
            </a:r>
            <a:endParaRPr lang="en-BE" sz="2000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731052-8740-4C5D-99E6-46E66B976618}"/>
              </a:ext>
            </a:extLst>
          </p:cNvPr>
          <p:cNvSpPr/>
          <p:nvPr/>
        </p:nvSpPr>
        <p:spPr>
          <a:xfrm>
            <a:off x="5206242" y="4794333"/>
            <a:ext cx="2223529" cy="648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FF0000"/>
                </a:solidFill>
              </a:rPr>
              <a:t>Aim to violate</a:t>
            </a:r>
            <a:endParaRPr lang="en-BE" sz="2200" b="1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98976E-5505-4BDC-52AB-AB863BFD4EDB}"/>
              </a:ext>
            </a:extLst>
          </p:cNvPr>
          <p:cNvSpPr/>
          <p:nvPr/>
        </p:nvSpPr>
        <p:spPr>
          <a:xfrm>
            <a:off x="5190991" y="5994707"/>
            <a:ext cx="2223529" cy="608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00B050"/>
                </a:solidFill>
              </a:rPr>
              <a:t>Aim to satisfy</a:t>
            </a:r>
            <a:endParaRPr lang="en-BE" sz="2200" b="1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FE6DD-64CC-5619-7042-91E3BD5F0AF2}"/>
              </a:ext>
            </a:extLst>
          </p:cNvPr>
          <p:cNvSpPr txBox="1"/>
          <p:nvPr/>
        </p:nvSpPr>
        <p:spPr>
          <a:xfrm>
            <a:off x="605244" y="1571641"/>
            <a:ext cx="6643165" cy="3847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900" b="1" i="1" dirty="0"/>
              <a:t>How are the removed variable assignments decided???</a:t>
            </a:r>
            <a:endParaRPr lang="en-BE" sz="19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62F1B-02D9-824F-C2E3-06C79EF476D6}"/>
              </a:ext>
            </a:extLst>
          </p:cNvPr>
          <p:cNvSpPr txBox="1"/>
          <p:nvPr/>
        </p:nvSpPr>
        <p:spPr>
          <a:xfrm>
            <a:off x="599348" y="1035754"/>
            <a:ext cx="5861597" cy="3847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900" dirty="0"/>
              <a:t>Exploit</a:t>
            </a:r>
            <a:r>
              <a:rPr lang="en-US" sz="1900" dirty="0"/>
              <a:t> partial (sub)queries to find the conflicting part</a:t>
            </a:r>
          </a:p>
        </p:txBody>
      </p:sp>
    </p:spTree>
    <p:extLst>
      <p:ext uri="{BB962C8B-B14F-4D97-AF65-F5344CB8AC3E}">
        <p14:creationId xmlns:p14="http://schemas.microsoft.com/office/powerpoint/2010/main" val="54693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22" grpId="0"/>
      <p:bldP spid="23" grpId="0"/>
      <p:bldP spid="24" grpId="0" animBg="1"/>
      <p:bldP spid="25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DF6D79-225F-8E7A-6A9E-7DC9C7DB3F46}"/>
              </a:ext>
            </a:extLst>
          </p:cNvPr>
          <p:cNvSpPr txBox="1"/>
          <p:nvPr/>
        </p:nvSpPr>
        <p:spPr>
          <a:xfrm>
            <a:off x="573400" y="2488877"/>
            <a:ext cx="7065650" cy="10156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dirty="0">
                <a:solidFill>
                  <a:srgbClr val="FFFFFF"/>
                </a:solidFill>
                <a:sym typeface="Arial"/>
              </a:rPr>
              <a:t>Follow the same logic</a:t>
            </a:r>
          </a:p>
          <a:p>
            <a:pPr lvl="1" indent="-342900" algn="just">
              <a:spcBef>
                <a:spcPts val="0"/>
              </a:spcBef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But the new example has to be an assignment only to the scope </a:t>
            </a:r>
            <a:r>
              <a:rPr lang="en-GB" sz="2000" i="1" dirty="0">
                <a:solidFill>
                  <a:srgbClr val="FFFFFF"/>
                </a:solidFill>
              </a:rPr>
              <a:t>S</a:t>
            </a:r>
            <a:r>
              <a:rPr lang="en-GB" sz="2000" dirty="0">
                <a:solidFill>
                  <a:srgbClr val="FFFFFF"/>
                </a:solidFill>
              </a:rPr>
              <a:t> found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8112EF1-A741-79A0-FC48-ED79B4F0DB20}"/>
              </a:ext>
            </a:extLst>
          </p:cNvPr>
          <p:cNvSpPr/>
          <p:nvPr/>
        </p:nvSpPr>
        <p:spPr>
          <a:xfrm>
            <a:off x="3209926" y="5214749"/>
            <a:ext cx="1549761" cy="869527"/>
          </a:xfrm>
          <a:prstGeom prst="diamond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O(c)</a:t>
            </a:r>
            <a:endParaRPr lang="en-BE" sz="2200" b="1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138FE74-9136-57B8-777F-5A15B3F356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7853" y="5593444"/>
            <a:ext cx="225166" cy="1191258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B1EC40-9CAF-2F05-6765-905D06D3F209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4508771" y="4532529"/>
            <a:ext cx="158256" cy="1206184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D8470B-01B0-EAE6-6082-C971D82D82B8}"/>
              </a:ext>
            </a:extLst>
          </p:cNvPr>
          <p:cNvSpPr txBox="1"/>
          <p:nvPr/>
        </p:nvSpPr>
        <p:spPr>
          <a:xfrm>
            <a:off x="4270620" y="5946468"/>
            <a:ext cx="726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True</a:t>
            </a:r>
            <a:endParaRPr lang="en-BE" sz="2000" b="1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2A8777-F048-6AFA-7227-148BF6CC47D4}"/>
              </a:ext>
            </a:extLst>
          </p:cNvPr>
          <p:cNvSpPr txBox="1"/>
          <p:nvPr/>
        </p:nvSpPr>
        <p:spPr>
          <a:xfrm>
            <a:off x="4350813" y="5079998"/>
            <a:ext cx="52770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No</a:t>
            </a:r>
            <a:endParaRPr lang="en-BE" sz="2000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731052-8740-4C5D-99E6-46E66B976618}"/>
              </a:ext>
            </a:extLst>
          </p:cNvPr>
          <p:cNvSpPr/>
          <p:nvPr/>
        </p:nvSpPr>
        <p:spPr>
          <a:xfrm>
            <a:off x="5206242" y="4794333"/>
            <a:ext cx="2223529" cy="648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FF0000"/>
                </a:solidFill>
              </a:rPr>
              <a:t>Aim to violate</a:t>
            </a:r>
            <a:endParaRPr lang="en-BE" sz="2200" b="1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98976E-5505-4BDC-52AB-AB863BFD4EDB}"/>
              </a:ext>
            </a:extLst>
          </p:cNvPr>
          <p:cNvSpPr/>
          <p:nvPr/>
        </p:nvSpPr>
        <p:spPr>
          <a:xfrm>
            <a:off x="5190991" y="5994707"/>
            <a:ext cx="2223529" cy="608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00B050"/>
                </a:solidFill>
              </a:rPr>
              <a:t>Aim to satisfy</a:t>
            </a:r>
            <a:endParaRPr lang="en-BE" sz="2200" b="1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FE6DD-64CC-5619-7042-91E3BD5F0AF2}"/>
              </a:ext>
            </a:extLst>
          </p:cNvPr>
          <p:cNvSpPr txBox="1"/>
          <p:nvPr/>
        </p:nvSpPr>
        <p:spPr>
          <a:xfrm>
            <a:off x="605244" y="1832030"/>
            <a:ext cx="4567276" cy="3847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900" b="1" i="1" dirty="0"/>
              <a:t>How are the assignments decided???</a:t>
            </a:r>
            <a:endParaRPr lang="en-BE" sz="1900"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ABD4F-365C-898D-9217-8FC4E8E164D2}"/>
              </a:ext>
            </a:extLst>
          </p:cNvPr>
          <p:cNvSpPr txBox="1"/>
          <p:nvPr/>
        </p:nvSpPr>
        <p:spPr>
          <a:xfrm>
            <a:off x="573400" y="1109837"/>
            <a:ext cx="8180074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Try different assignments to find the specific constraint in the scope</a:t>
            </a:r>
            <a:endParaRPr lang="en-B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EDCB2D-B02D-1C26-8EA0-CFB716C787AC}"/>
                  </a:ext>
                </a:extLst>
              </p:cNvPr>
              <p:cNvSpPr txBox="1"/>
              <p:nvPr/>
            </p:nvSpPr>
            <p:spPr>
              <a:xfrm>
                <a:off x="1557777" y="3649317"/>
                <a:ext cx="8283550" cy="933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5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5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sz="25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50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50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5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𝑆𝑜𝑙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⋀"/>
                                  <m:subHide m:val="on"/>
                                  <m:supHide m:val="on"/>
                                  <m:ctrlPr>
                                    <a:rPr lang="en-GB" sz="250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2500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500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BE" sz="25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pt-BR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500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500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GB" sz="2500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 ∉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𝑠𝑜𝑙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𝑐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⋅(1−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l-GR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𝛤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GB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𝑂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𝑐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BE" sz="250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BE" sz="25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EDCB2D-B02D-1C26-8EA0-CFB716C78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77" y="3649317"/>
                <a:ext cx="8283550" cy="933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>
                <a:solidFill>
                  <a:srgbClr val="171512"/>
                </a:solidFill>
              </a:rPr>
              <a:t>Guiding CA when finding the relation</a:t>
            </a:r>
            <a:endParaRPr lang="en-GB" sz="3100" i="1" dirty="0"/>
          </a:p>
        </p:txBody>
      </p:sp>
    </p:spTree>
    <p:extLst>
      <p:ext uri="{BB962C8B-B14F-4D97-AF65-F5344CB8AC3E}">
        <p14:creationId xmlns:p14="http://schemas.microsoft.com/office/powerpoint/2010/main" val="230773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2" grpId="0"/>
      <p:bldP spid="23" grpId="0"/>
      <p:bldP spid="24" grpId="0" animBg="1"/>
      <p:bldP spid="25" grpId="0" animBg="1"/>
      <p:bldP spid="4" grpId="0" animBg="1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 dirty="0"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ABD4F-365C-898D-9217-8FC4E8E164D2}"/>
                  </a:ext>
                </a:extLst>
              </p:cNvPr>
              <p:cNvSpPr txBox="1"/>
              <p:nvPr/>
            </p:nvSpPr>
            <p:spPr>
              <a:xfrm>
                <a:off x="573400" y="1109837"/>
                <a:ext cx="8180074" cy="4001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2000" dirty="0">
                    <a:solidFill>
                      <a:srgbClr val="FFFFFF"/>
                    </a:solidFill>
                  </a:rPr>
                  <a:t>The oracle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000" dirty="0">
                    <a:solidFill>
                      <a:srgbClr val="FFFFFF"/>
                    </a:solidFill>
                  </a:rPr>
                  <a:t> “classifies” a candidate as a problem constraint or not</a:t>
                </a:r>
                <a:endParaRPr lang="en-BE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ABD4F-365C-898D-9217-8FC4E8E1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0" y="1109837"/>
                <a:ext cx="8180074" cy="400110"/>
              </a:xfrm>
              <a:prstGeom prst="rect">
                <a:avLst/>
              </a:prstGeom>
              <a:blipFill>
                <a:blip r:embed="rId4"/>
                <a:stretch>
                  <a:fillRect l="-594" t="-2857" b="-228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425;p7">
                <a:extLst>
                  <a:ext uri="{FF2B5EF4-FFF2-40B4-BE49-F238E27FC236}">
                    <a16:creationId xmlns:a16="http://schemas.microsoft.com/office/drawing/2014/main" id="{A2B2348B-C186-39D7-AE52-904717D654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1418" y="5354"/>
                <a:ext cx="9035577" cy="791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b" anchorCtr="0">
                <a:normAutofit fontScale="975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entury Schoolbook"/>
                  <a:buNone/>
                  <a:defRPr sz="4400" b="0" i="0" u="none" strike="noStrike" cap="none">
                    <a:solidFill>
                      <a:schemeClr val="dk1"/>
                    </a:solidFill>
                    <a:latin typeface="Century Schoolbook"/>
                    <a:ea typeface="Century Schoolbook"/>
                    <a:cs typeface="Century Schoolbook"/>
                    <a:sym typeface="Century Schoolbook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>
                  <a:buSzPts val="4400"/>
                </a:pPr>
                <a:r>
                  <a:rPr lang="en-GB" sz="4000" i="1" dirty="0">
                    <a:solidFill>
                      <a:srgbClr val="171512"/>
                    </a:solidFill>
                  </a:rPr>
                  <a:t>Do we have an oracle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rgbClr val="17151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rgbClr val="1715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rgbClr val="17151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3100" i="1" dirty="0"/>
                  <a:t> </a:t>
                </a:r>
                <a:r>
                  <a:rPr lang="en-GB" sz="4000" i="1" dirty="0"/>
                  <a:t>to guide CA</a:t>
                </a:r>
              </a:p>
            </p:txBody>
          </p:sp>
        </mc:Choice>
        <mc:Fallback xmlns="">
          <p:sp>
            <p:nvSpPr>
              <p:cNvPr id="10" name="Google Shape;425;p7">
                <a:extLst>
                  <a:ext uri="{FF2B5EF4-FFF2-40B4-BE49-F238E27FC236}">
                    <a16:creationId xmlns:a16="http://schemas.microsoft.com/office/drawing/2014/main" id="{A2B2348B-C186-39D7-AE52-904717D65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18" y="5354"/>
                <a:ext cx="9035577" cy="791851"/>
              </a:xfrm>
              <a:prstGeom prst="rect">
                <a:avLst/>
              </a:prstGeom>
              <a:blipFill>
                <a:blip r:embed="rId5"/>
                <a:stretch>
                  <a:fillRect l="-1484" r="-1417" b="-3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29845D4-1428-DC12-1051-F3CFCFF603EE}"/>
              </a:ext>
            </a:extLst>
          </p:cNvPr>
          <p:cNvSpPr txBox="1"/>
          <p:nvPr/>
        </p:nvSpPr>
        <p:spPr>
          <a:xfrm>
            <a:off x="5898708" y="2345265"/>
            <a:ext cx="36776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/>
              <a:t>It is a prediction problem</a:t>
            </a:r>
            <a:endParaRPr lang="en-BE" sz="2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3932D3-87A6-B9BE-26DF-08D2A5C49413}"/>
              </a:ext>
            </a:extLst>
          </p:cNvPr>
          <p:cNvSpPr txBox="1"/>
          <p:nvPr/>
        </p:nvSpPr>
        <p:spPr>
          <a:xfrm>
            <a:off x="5898708" y="3798709"/>
            <a:ext cx="4240263" cy="55399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000" dirty="0"/>
              <a:t>Use Machine Learning!!</a:t>
            </a:r>
            <a:endParaRPr lang="en-BE" sz="3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51CE35-0B57-7911-B1F2-A04CBA5922A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7737513" y="2822319"/>
            <a:ext cx="281327" cy="97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Diamond 514">
            <a:extLst>
              <a:ext uri="{FF2B5EF4-FFF2-40B4-BE49-F238E27FC236}">
                <a16:creationId xmlns:a16="http://schemas.microsoft.com/office/drawing/2014/main" id="{5DC09F98-CC78-0820-B64F-26F6FE0BFB1F}"/>
              </a:ext>
            </a:extLst>
          </p:cNvPr>
          <p:cNvSpPr/>
          <p:nvPr/>
        </p:nvSpPr>
        <p:spPr>
          <a:xfrm>
            <a:off x="530390" y="2166870"/>
            <a:ext cx="1549761" cy="869527"/>
          </a:xfrm>
          <a:prstGeom prst="diamond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O(c)</a:t>
            </a:r>
            <a:endParaRPr lang="en-BE" sz="2200" b="1" dirty="0">
              <a:solidFill>
                <a:schemeClr val="tx1"/>
              </a:solidFill>
            </a:endParaRPr>
          </a:p>
        </p:txBody>
      </p: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3263A21A-8539-DF3B-19E9-E6753B7CE2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8317" y="2545565"/>
            <a:ext cx="225166" cy="1191258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nector: Elbow 516">
            <a:extLst>
              <a:ext uri="{FF2B5EF4-FFF2-40B4-BE49-F238E27FC236}">
                <a16:creationId xmlns:a16="http://schemas.microsoft.com/office/drawing/2014/main" id="{119C87E7-BC36-570B-77E7-594603609294}"/>
              </a:ext>
            </a:extLst>
          </p:cNvPr>
          <p:cNvCxnSpPr>
            <a:cxnSpLocks/>
            <a:stCxn id="515" idx="0"/>
          </p:cNvCxnSpPr>
          <p:nvPr/>
        </p:nvCxnSpPr>
        <p:spPr>
          <a:xfrm rot="5400000" flipH="1" flipV="1">
            <a:off x="1829235" y="1484650"/>
            <a:ext cx="158256" cy="1206184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>
            <a:extLst>
              <a:ext uri="{FF2B5EF4-FFF2-40B4-BE49-F238E27FC236}">
                <a16:creationId xmlns:a16="http://schemas.microsoft.com/office/drawing/2014/main" id="{F2CB8FD5-FAD8-4B9C-6426-60D7957D202B}"/>
              </a:ext>
            </a:extLst>
          </p:cNvPr>
          <p:cNvSpPr txBox="1"/>
          <p:nvPr/>
        </p:nvSpPr>
        <p:spPr>
          <a:xfrm>
            <a:off x="1591084" y="2898589"/>
            <a:ext cx="726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True</a:t>
            </a:r>
            <a:endParaRPr lang="en-BE" sz="2000" b="1" dirty="0">
              <a:solidFill>
                <a:srgbClr val="00B050"/>
              </a:solidFill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D89CE963-4607-2DCF-2210-77591CEC9693}"/>
              </a:ext>
            </a:extLst>
          </p:cNvPr>
          <p:cNvSpPr txBox="1"/>
          <p:nvPr/>
        </p:nvSpPr>
        <p:spPr>
          <a:xfrm>
            <a:off x="1671277" y="2032119"/>
            <a:ext cx="52770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No</a:t>
            </a:r>
            <a:endParaRPr lang="en-BE" sz="2000" b="1" dirty="0">
              <a:solidFill>
                <a:srgbClr val="FF0000"/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A07A63F6-9E37-9F5F-D3F1-330E58203153}"/>
              </a:ext>
            </a:extLst>
          </p:cNvPr>
          <p:cNvSpPr/>
          <p:nvPr/>
        </p:nvSpPr>
        <p:spPr>
          <a:xfrm>
            <a:off x="2526706" y="1746454"/>
            <a:ext cx="2223529" cy="648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FF0000"/>
                </a:solidFill>
              </a:rPr>
              <a:t>Aim to violate</a:t>
            </a:r>
            <a:endParaRPr lang="en-BE" sz="2200" b="1" dirty="0">
              <a:solidFill>
                <a:srgbClr val="FF0000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96C4E158-C041-8923-7EAD-5703AE0BFD58}"/>
              </a:ext>
            </a:extLst>
          </p:cNvPr>
          <p:cNvSpPr/>
          <p:nvPr/>
        </p:nvSpPr>
        <p:spPr>
          <a:xfrm>
            <a:off x="2511455" y="2946828"/>
            <a:ext cx="2223529" cy="608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00B050"/>
                </a:solidFill>
              </a:rPr>
              <a:t>Aim to satisfy</a:t>
            </a:r>
            <a:endParaRPr lang="en-BE" sz="22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4A60B-E6BC-0A2C-C155-EB19180DCE82}"/>
              </a:ext>
            </a:extLst>
          </p:cNvPr>
          <p:cNvSpPr txBox="1"/>
          <p:nvPr/>
        </p:nvSpPr>
        <p:spPr>
          <a:xfrm>
            <a:off x="2736206" y="6526105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to Learn in Interactive Constraint Acquisition, D. Tsouros et al., AAAI, 2024</a:t>
            </a:r>
            <a:endParaRPr lang="en-BE" sz="1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5C1C3-F3A0-2735-6AD1-29745604D1BF}"/>
              </a:ext>
            </a:extLst>
          </p:cNvPr>
          <p:cNvSpPr/>
          <p:nvPr/>
        </p:nvSpPr>
        <p:spPr>
          <a:xfrm>
            <a:off x="2261418" y="5470296"/>
            <a:ext cx="839755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ML</a:t>
            </a:r>
            <a:endParaRPr lang="en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0356C-9466-82DD-5E13-F7EBEC8B7321}"/>
              </a:ext>
            </a:extLst>
          </p:cNvPr>
          <p:cNvSpPr/>
          <p:nvPr/>
        </p:nvSpPr>
        <p:spPr>
          <a:xfrm>
            <a:off x="3941668" y="5470296"/>
            <a:ext cx="1144555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Query</a:t>
            </a:r>
          </a:p>
          <a:p>
            <a:pPr algn="ctr"/>
            <a:r>
              <a:rPr lang="en-GB" dirty="0"/>
              <a:t>Generation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494E1-017F-80E3-C272-42200C05AF98}"/>
              </a:ext>
            </a:extLst>
          </p:cNvPr>
          <p:cNvSpPr/>
          <p:nvPr/>
        </p:nvSpPr>
        <p:spPr>
          <a:xfrm>
            <a:off x="6096000" y="5470296"/>
            <a:ext cx="1387151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Learn from user’s answer</a:t>
            </a:r>
            <a:endParaRPr lang="en-B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C4FB2D-A9CA-9EB6-BC43-CD5B572A565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086223" y="5821248"/>
            <a:ext cx="100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C52CEF-C7A3-3AE6-9A1F-241FF6652BB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83151" y="5821248"/>
            <a:ext cx="100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F71CD-7D4A-A7A8-094E-51996455B68E}"/>
              </a:ext>
            </a:extLst>
          </p:cNvPr>
          <p:cNvSpPr/>
          <p:nvPr/>
        </p:nvSpPr>
        <p:spPr>
          <a:xfrm>
            <a:off x="8491893" y="5470296"/>
            <a:ext cx="1144555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 Constraint dataset</a:t>
            </a:r>
            <a:endParaRPr lang="en-B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2A69D2-C3B9-0781-FBD0-6BF1415D7D5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01173" y="5821248"/>
            <a:ext cx="840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A24B770-426C-627A-CD19-F00455FCADEC}"/>
              </a:ext>
            </a:extLst>
          </p:cNvPr>
          <p:cNvCxnSpPr/>
          <p:nvPr/>
        </p:nvCxnSpPr>
        <p:spPr>
          <a:xfrm rot="16200000" flipV="1">
            <a:off x="5872734" y="2278858"/>
            <a:ext cx="12700" cy="6382875"/>
          </a:xfrm>
          <a:prstGeom prst="bentConnector3">
            <a:avLst>
              <a:gd name="adj1" fmla="val 4371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28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 dirty="0"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ABD4F-365C-898D-9217-8FC4E8E164D2}"/>
                  </a:ext>
                </a:extLst>
              </p:cNvPr>
              <p:cNvSpPr txBox="1"/>
              <p:nvPr/>
            </p:nvSpPr>
            <p:spPr>
              <a:xfrm>
                <a:off x="573400" y="1109837"/>
                <a:ext cx="8180074" cy="4001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2000" dirty="0">
                    <a:solidFill>
                      <a:srgbClr val="FFFFFF"/>
                    </a:solidFill>
                  </a:rPr>
                  <a:t>The oracle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000" dirty="0">
                    <a:solidFill>
                      <a:srgbClr val="FFFFFF"/>
                    </a:solidFill>
                  </a:rPr>
                  <a:t> “classifies” a candidate as a problem constraint or not</a:t>
                </a:r>
                <a:endParaRPr lang="en-BE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ABD4F-365C-898D-9217-8FC4E8E1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0" y="1109837"/>
                <a:ext cx="8180074" cy="400110"/>
              </a:xfrm>
              <a:prstGeom prst="rect">
                <a:avLst/>
              </a:prstGeom>
              <a:blipFill>
                <a:blip r:embed="rId4"/>
                <a:stretch>
                  <a:fillRect l="-594" t="-2857" b="-228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425;p7">
                <a:extLst>
                  <a:ext uri="{FF2B5EF4-FFF2-40B4-BE49-F238E27FC236}">
                    <a16:creationId xmlns:a16="http://schemas.microsoft.com/office/drawing/2014/main" id="{A2B2348B-C186-39D7-AE52-904717D654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1418" y="5354"/>
                <a:ext cx="9035577" cy="791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b" anchorCtr="0">
                <a:normAutofit fontScale="975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entury Schoolbook"/>
                  <a:buNone/>
                  <a:defRPr sz="4400" b="0" i="0" u="none" strike="noStrike" cap="none">
                    <a:solidFill>
                      <a:schemeClr val="dk1"/>
                    </a:solidFill>
                    <a:latin typeface="Century Schoolbook"/>
                    <a:ea typeface="Century Schoolbook"/>
                    <a:cs typeface="Century Schoolbook"/>
                    <a:sym typeface="Century Schoolbook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>
                  <a:buSzPts val="4400"/>
                </a:pPr>
                <a:r>
                  <a:rPr lang="en-GB" sz="4000" i="1" dirty="0">
                    <a:solidFill>
                      <a:srgbClr val="171512"/>
                    </a:solidFill>
                  </a:rPr>
                  <a:t>Do we have an oracle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rgbClr val="17151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rgbClr val="1715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rgbClr val="17151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3100" i="1" dirty="0"/>
                  <a:t> </a:t>
                </a:r>
                <a:r>
                  <a:rPr lang="en-GB" sz="4000" i="1" dirty="0"/>
                  <a:t>to guide CA</a:t>
                </a:r>
              </a:p>
            </p:txBody>
          </p:sp>
        </mc:Choice>
        <mc:Fallback xmlns="">
          <p:sp>
            <p:nvSpPr>
              <p:cNvPr id="10" name="Google Shape;425;p7">
                <a:extLst>
                  <a:ext uri="{FF2B5EF4-FFF2-40B4-BE49-F238E27FC236}">
                    <a16:creationId xmlns:a16="http://schemas.microsoft.com/office/drawing/2014/main" id="{A2B2348B-C186-39D7-AE52-904717D65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18" y="5354"/>
                <a:ext cx="9035577" cy="791851"/>
              </a:xfrm>
              <a:prstGeom prst="rect">
                <a:avLst/>
              </a:prstGeom>
              <a:blipFill>
                <a:blip r:embed="rId5"/>
                <a:stretch>
                  <a:fillRect l="-1484" r="-1417" b="-3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29845D4-1428-DC12-1051-F3CFCFF603EE}"/>
              </a:ext>
            </a:extLst>
          </p:cNvPr>
          <p:cNvSpPr txBox="1"/>
          <p:nvPr/>
        </p:nvSpPr>
        <p:spPr>
          <a:xfrm>
            <a:off x="5898708" y="2345265"/>
            <a:ext cx="36776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/>
              <a:t>It is a prediction problem</a:t>
            </a:r>
            <a:endParaRPr lang="en-BE" sz="2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3932D3-87A6-B9BE-26DF-08D2A5C49413}"/>
              </a:ext>
            </a:extLst>
          </p:cNvPr>
          <p:cNvSpPr txBox="1"/>
          <p:nvPr/>
        </p:nvSpPr>
        <p:spPr>
          <a:xfrm>
            <a:off x="5898708" y="3798709"/>
            <a:ext cx="4240263" cy="55399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000" dirty="0"/>
              <a:t>Use Machine Learning!!</a:t>
            </a:r>
            <a:endParaRPr lang="en-BE" sz="3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51CE35-0B57-7911-B1F2-A04CBA5922A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7737513" y="2822319"/>
            <a:ext cx="281327" cy="97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1251635-CBBC-2057-19F4-CB0DF1CA713F}"/>
              </a:ext>
            </a:extLst>
          </p:cNvPr>
          <p:cNvSpPr/>
          <p:nvPr/>
        </p:nvSpPr>
        <p:spPr>
          <a:xfrm>
            <a:off x="2261418" y="5470296"/>
            <a:ext cx="839755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ML</a:t>
            </a:r>
            <a:endParaRPr lang="en-BE" dirty="0"/>
          </a:p>
        </p:txBody>
      </p:sp>
      <p:sp>
        <p:nvSpPr>
          <p:cNvPr id="515" name="Diamond 514">
            <a:extLst>
              <a:ext uri="{FF2B5EF4-FFF2-40B4-BE49-F238E27FC236}">
                <a16:creationId xmlns:a16="http://schemas.microsoft.com/office/drawing/2014/main" id="{5DC09F98-CC78-0820-B64F-26F6FE0BFB1F}"/>
              </a:ext>
            </a:extLst>
          </p:cNvPr>
          <p:cNvSpPr/>
          <p:nvPr/>
        </p:nvSpPr>
        <p:spPr>
          <a:xfrm>
            <a:off x="530390" y="2166870"/>
            <a:ext cx="1549761" cy="869527"/>
          </a:xfrm>
          <a:prstGeom prst="diamond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O(c)</a:t>
            </a:r>
            <a:endParaRPr lang="en-BE" sz="2200" b="1" dirty="0">
              <a:solidFill>
                <a:schemeClr val="tx1"/>
              </a:solidFill>
            </a:endParaRPr>
          </a:p>
        </p:txBody>
      </p: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3263A21A-8539-DF3B-19E9-E6753B7CE2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8317" y="2545565"/>
            <a:ext cx="225166" cy="1191258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nector: Elbow 516">
            <a:extLst>
              <a:ext uri="{FF2B5EF4-FFF2-40B4-BE49-F238E27FC236}">
                <a16:creationId xmlns:a16="http://schemas.microsoft.com/office/drawing/2014/main" id="{119C87E7-BC36-570B-77E7-594603609294}"/>
              </a:ext>
            </a:extLst>
          </p:cNvPr>
          <p:cNvCxnSpPr>
            <a:cxnSpLocks/>
            <a:stCxn id="515" idx="0"/>
          </p:cNvCxnSpPr>
          <p:nvPr/>
        </p:nvCxnSpPr>
        <p:spPr>
          <a:xfrm rot="5400000" flipH="1" flipV="1">
            <a:off x="1829235" y="1484650"/>
            <a:ext cx="158256" cy="1206184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>
            <a:extLst>
              <a:ext uri="{FF2B5EF4-FFF2-40B4-BE49-F238E27FC236}">
                <a16:creationId xmlns:a16="http://schemas.microsoft.com/office/drawing/2014/main" id="{F2CB8FD5-FAD8-4B9C-6426-60D7957D202B}"/>
              </a:ext>
            </a:extLst>
          </p:cNvPr>
          <p:cNvSpPr txBox="1"/>
          <p:nvPr/>
        </p:nvSpPr>
        <p:spPr>
          <a:xfrm>
            <a:off x="1591084" y="2898589"/>
            <a:ext cx="726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True</a:t>
            </a:r>
            <a:endParaRPr lang="en-BE" sz="2000" b="1" dirty="0">
              <a:solidFill>
                <a:srgbClr val="00B050"/>
              </a:solidFill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D89CE963-4607-2DCF-2210-77591CEC9693}"/>
              </a:ext>
            </a:extLst>
          </p:cNvPr>
          <p:cNvSpPr txBox="1"/>
          <p:nvPr/>
        </p:nvSpPr>
        <p:spPr>
          <a:xfrm>
            <a:off x="1671277" y="2032119"/>
            <a:ext cx="52770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No</a:t>
            </a:r>
            <a:endParaRPr lang="en-BE" sz="2000" b="1" dirty="0">
              <a:solidFill>
                <a:srgbClr val="FF0000"/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A07A63F6-9E37-9F5F-D3F1-330E58203153}"/>
              </a:ext>
            </a:extLst>
          </p:cNvPr>
          <p:cNvSpPr/>
          <p:nvPr/>
        </p:nvSpPr>
        <p:spPr>
          <a:xfrm>
            <a:off x="2526706" y="1746454"/>
            <a:ext cx="2223529" cy="648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FF0000"/>
                </a:solidFill>
              </a:rPr>
              <a:t>Aim to violate</a:t>
            </a:r>
            <a:endParaRPr lang="en-BE" sz="2200" b="1" dirty="0">
              <a:solidFill>
                <a:srgbClr val="FF0000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96C4E158-C041-8923-7EAD-5703AE0BFD58}"/>
              </a:ext>
            </a:extLst>
          </p:cNvPr>
          <p:cNvSpPr/>
          <p:nvPr/>
        </p:nvSpPr>
        <p:spPr>
          <a:xfrm>
            <a:off x="2511455" y="2946828"/>
            <a:ext cx="2223529" cy="608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00B050"/>
                </a:solidFill>
              </a:rPr>
              <a:t>Aim to satisfy</a:t>
            </a:r>
            <a:endParaRPr lang="en-BE" sz="2200" b="1" dirty="0">
              <a:solidFill>
                <a:srgbClr val="00B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02656E-036E-79DA-E9E8-1EF47C7CFC08}"/>
              </a:ext>
            </a:extLst>
          </p:cNvPr>
          <p:cNvSpPr/>
          <p:nvPr/>
        </p:nvSpPr>
        <p:spPr>
          <a:xfrm>
            <a:off x="3941668" y="5470296"/>
            <a:ext cx="1144555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Query</a:t>
            </a:r>
          </a:p>
          <a:p>
            <a:pPr algn="ctr"/>
            <a:r>
              <a:rPr lang="en-GB" dirty="0"/>
              <a:t>Generation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8A114-D5C9-52E9-66EE-9F1202A11C0C}"/>
              </a:ext>
            </a:extLst>
          </p:cNvPr>
          <p:cNvSpPr/>
          <p:nvPr/>
        </p:nvSpPr>
        <p:spPr>
          <a:xfrm>
            <a:off x="6096000" y="5470296"/>
            <a:ext cx="1387151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Learn from user’s answer</a:t>
            </a:r>
            <a:endParaRPr lang="en-B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3DD2AA-DE2E-72F0-2EDA-87D12E63674B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086223" y="5821248"/>
            <a:ext cx="100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69708A-3721-D248-74CD-955C6C007D4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483151" y="5821248"/>
            <a:ext cx="100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49F24EB-BD46-8BF5-7423-F226CA2FD3A5}"/>
              </a:ext>
            </a:extLst>
          </p:cNvPr>
          <p:cNvSpPr/>
          <p:nvPr/>
        </p:nvSpPr>
        <p:spPr>
          <a:xfrm>
            <a:off x="8491893" y="5470296"/>
            <a:ext cx="1144555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 Constraint dataset</a:t>
            </a:r>
            <a:endParaRPr lang="en-BE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757C23-03C4-5665-9084-0D1659779368}"/>
              </a:ext>
            </a:extLst>
          </p:cNvPr>
          <p:cNvCxnSpPr>
            <a:stCxn id="13" idx="0"/>
            <a:endCxn id="29" idx="0"/>
          </p:cNvCxnSpPr>
          <p:nvPr/>
        </p:nvCxnSpPr>
        <p:spPr>
          <a:xfrm rot="16200000" flipV="1">
            <a:off x="5872734" y="2278858"/>
            <a:ext cx="12700" cy="6382875"/>
          </a:xfrm>
          <a:prstGeom prst="bentConnector3">
            <a:avLst>
              <a:gd name="adj1" fmla="val 4371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C5E61A-22EC-F850-2DDA-F0C81D6C5921}"/>
              </a:ext>
            </a:extLst>
          </p:cNvPr>
          <p:cNvCxnSpPr>
            <a:cxnSpLocks/>
            <a:stCxn id="29" idx="3"/>
            <a:endCxn id="3" idx="1"/>
          </p:cNvCxnSpPr>
          <p:nvPr/>
        </p:nvCxnSpPr>
        <p:spPr>
          <a:xfrm>
            <a:off x="3101173" y="5821248"/>
            <a:ext cx="840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17008B-6EAC-B245-B0FC-12076262901F}"/>
              </a:ext>
            </a:extLst>
          </p:cNvPr>
          <p:cNvSpPr txBox="1"/>
          <p:nvPr/>
        </p:nvSpPr>
        <p:spPr>
          <a:xfrm rot="20660431">
            <a:off x="1032632" y="2781008"/>
            <a:ext cx="9732151" cy="5539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000" dirty="0"/>
              <a:t>Predictions for constraints not for variable assignments!!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9CD77-054A-0CA3-9F1B-344A0C69E6EB}"/>
              </a:ext>
            </a:extLst>
          </p:cNvPr>
          <p:cNvSpPr txBox="1"/>
          <p:nvPr/>
        </p:nvSpPr>
        <p:spPr>
          <a:xfrm>
            <a:off x="2736206" y="6526105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to Learn in Interactive Constraint Acquisition, D. Tsouros et al., AAAI, 2024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37467097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113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Using Machine Learning for the prediction</a:t>
            </a:r>
            <a:endParaRPr sz="3100" i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F9FC6C3D-6966-2629-828F-FFC8B638D160}"/>
              </a:ext>
            </a:extLst>
          </p:cNvPr>
          <p:cNvSpPr txBox="1"/>
          <p:nvPr/>
        </p:nvSpPr>
        <p:spPr>
          <a:xfrm>
            <a:off x="2261418" y="1528793"/>
            <a:ext cx="8277630" cy="24622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indent="0" algn="just">
              <a:spcBef>
                <a:spcPts val="0"/>
              </a:spcBef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Dataset: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Constraint features and class (True or False)</a:t>
            </a:r>
          </a:p>
          <a:p>
            <a:pPr lvl="1" indent="-342900" algn="just"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Constructing during the acquisition process</a:t>
            </a:r>
          </a:p>
          <a:p>
            <a:pPr lvl="1" indent="-342900" algn="just">
              <a:spcBef>
                <a:spcPts val="0"/>
              </a:spcBef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Constraints that we know are part of the problem or not</a:t>
            </a:r>
          </a:p>
          <a:p>
            <a:pPr lvl="1" indent="-342900" algn="just">
              <a:spcBef>
                <a:spcPts val="0"/>
              </a:spcBef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When a constraint is learned add a positive instance</a:t>
            </a:r>
          </a:p>
          <a:p>
            <a:pPr lvl="1" indent="-342900" algn="just">
              <a:spcBef>
                <a:spcPts val="0"/>
              </a:spcBef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When a constraint is removed from 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B add a negative instance</a:t>
            </a:r>
          </a:p>
          <a:p>
            <a:pPr lvl="1" indent="-342900" algn="just"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Use both relation and scope features</a:t>
            </a:r>
            <a:endParaRPr lang="en-US" sz="2200" i="1" dirty="0">
              <a:solidFill>
                <a:schemeClr val="tx1">
                  <a:lumMod val="50000"/>
                </a:schemeClr>
              </a:solidFill>
              <a:ea typeface="Arial"/>
              <a:sym typeface="Arial"/>
            </a:endParaRPr>
          </a:p>
          <a:p>
            <a:pPr lvl="1" indent="0" algn="just">
              <a:spcBef>
                <a:spcPts val="0"/>
              </a:spcBef>
            </a:pPr>
            <a:endParaRPr lang="en-US" sz="2200" dirty="0">
              <a:solidFill>
                <a:schemeClr val="tx1">
                  <a:lumMod val="50000"/>
                </a:schemeClr>
              </a:solidFill>
              <a:ea typeface="Arial"/>
              <a:sym typeface="Arial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6F6592F-13CA-F320-9C0C-DA11F78AE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74304"/>
              </p:ext>
            </p:extLst>
          </p:nvPr>
        </p:nvGraphicFramePr>
        <p:xfrm>
          <a:off x="2261418" y="4384040"/>
          <a:ext cx="8128000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6734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3928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Relation-based features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Scope-based features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5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Relation name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Dim[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] </a:t>
                      </a:r>
                      <a:r>
                        <a:rPr lang="en-GB" dirty="0" err="1"/>
                        <a:t>same_val</a:t>
                      </a:r>
                      <a:r>
                        <a:rPr lang="en-GB" dirty="0"/>
                        <a:t> (Bool)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Has constant (Bool)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Dim[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] </a:t>
                      </a:r>
                      <a:r>
                        <a:rPr lang="en-GB" dirty="0" err="1"/>
                        <a:t>avg</a:t>
                      </a:r>
                      <a:r>
                        <a:rPr lang="en-GB" dirty="0"/>
                        <a:t> (float)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6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Constant value (int)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Dim[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] distance (int)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Arity (int)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008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44946F-5E59-BE7F-09DF-DF60B6C356BF}"/>
              </a:ext>
            </a:extLst>
          </p:cNvPr>
          <p:cNvSpPr txBox="1"/>
          <p:nvPr/>
        </p:nvSpPr>
        <p:spPr>
          <a:xfrm>
            <a:off x="2736206" y="6526105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to Learn in Interactive Constraint Acquisition, D. Tsouros et al., AAAI, 2024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3468035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113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Using Machine Learning for the prediction</a:t>
            </a:r>
            <a:endParaRPr sz="3100" i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F9FC6C3D-6966-2629-828F-FFC8B638D160}"/>
              </a:ext>
            </a:extLst>
          </p:cNvPr>
          <p:cNvSpPr txBox="1"/>
          <p:nvPr/>
        </p:nvSpPr>
        <p:spPr>
          <a:xfrm>
            <a:off x="2261418" y="1528793"/>
            <a:ext cx="8277630" cy="24622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indent="0" algn="just">
              <a:spcBef>
                <a:spcPts val="0"/>
              </a:spcBef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Dataset: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Constraint features and class (True or False)</a:t>
            </a:r>
          </a:p>
          <a:p>
            <a:pPr lvl="1" indent="-342900" algn="just"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Constructing during the acquisition process</a:t>
            </a:r>
          </a:p>
          <a:p>
            <a:pPr lvl="1" indent="-342900" algn="just">
              <a:spcBef>
                <a:spcPts val="0"/>
              </a:spcBef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Constraints that we know are part of the problem or not</a:t>
            </a:r>
          </a:p>
          <a:p>
            <a:pPr lvl="1" indent="-342900" algn="just">
              <a:spcBef>
                <a:spcPts val="0"/>
              </a:spcBef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When a constraint is learned add a positive instance</a:t>
            </a:r>
          </a:p>
          <a:p>
            <a:pPr lvl="1" indent="-342900" algn="just">
              <a:spcBef>
                <a:spcPts val="0"/>
              </a:spcBef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When a constraint is removed from 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B add a negative instance</a:t>
            </a:r>
          </a:p>
          <a:p>
            <a:pPr lvl="1" indent="-342900" algn="just"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Use both relation and scope features</a:t>
            </a:r>
            <a:endParaRPr lang="en-US" sz="2200" i="1" dirty="0">
              <a:solidFill>
                <a:schemeClr val="tx1">
                  <a:lumMod val="50000"/>
                </a:schemeClr>
              </a:solidFill>
              <a:ea typeface="Arial"/>
              <a:sym typeface="Arial"/>
            </a:endParaRPr>
          </a:p>
          <a:p>
            <a:pPr lvl="1" indent="0" algn="just">
              <a:spcBef>
                <a:spcPts val="0"/>
              </a:spcBef>
            </a:pPr>
            <a:endParaRPr lang="en-US" sz="2200" dirty="0">
              <a:solidFill>
                <a:schemeClr val="tx1">
                  <a:lumMod val="50000"/>
                </a:schemeClr>
              </a:solidFill>
              <a:ea typeface="Arial"/>
              <a:sym typeface="Arial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6F6592F-13CA-F320-9C0C-DA11F78AE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498429"/>
              </p:ext>
            </p:extLst>
          </p:nvPr>
        </p:nvGraphicFramePr>
        <p:xfrm>
          <a:off x="2261418" y="4384040"/>
          <a:ext cx="8128000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6734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3928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Relation-based features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Scope-based features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5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Relation name (string)            </a:t>
                      </a:r>
                      <a:r>
                        <a:rPr lang="en-GB" sz="1400" i="1" dirty="0"/>
                        <a:t>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Dim[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] </a:t>
                      </a:r>
                      <a:r>
                        <a:rPr lang="en-GB" dirty="0" err="1"/>
                        <a:t>same_val</a:t>
                      </a:r>
                      <a:r>
                        <a:rPr lang="en-GB" dirty="0"/>
                        <a:t> (Bool)          True, False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Has constant (Bool)               False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Dim[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] </a:t>
                      </a:r>
                      <a:r>
                        <a:rPr lang="en-GB" dirty="0" err="1"/>
                        <a:t>avg</a:t>
                      </a:r>
                      <a:r>
                        <a:rPr lang="en-GB" dirty="0"/>
                        <a:t> (float)                     1, 1.5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6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Constant value (int)               -1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Dim[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] distance (int)                 0, 1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Arity (int)                                 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008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A34D49-FD19-50F7-2762-EF766726286E}"/>
              </a:ext>
            </a:extLst>
          </p:cNvPr>
          <p:cNvSpPr txBox="1"/>
          <p:nvPr/>
        </p:nvSpPr>
        <p:spPr>
          <a:xfrm>
            <a:off x="147907" y="4122430"/>
            <a:ext cx="222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Example for constraint</a:t>
            </a:r>
          </a:p>
          <a:p>
            <a:r>
              <a:rPr lang="en-GB" sz="1600" i="1" dirty="0"/>
              <a:t>x</a:t>
            </a:r>
            <a:r>
              <a:rPr lang="en-GB" sz="1600" i="1" baseline="-25000" dirty="0"/>
              <a:t>1,1</a:t>
            </a:r>
            <a:r>
              <a:rPr lang="en-GB" sz="1600" i="1" dirty="0"/>
              <a:t> ≠ x</a:t>
            </a:r>
            <a:r>
              <a:rPr lang="en-GB" sz="1600" i="1" baseline="-25000" dirty="0"/>
              <a:t>1,2 </a:t>
            </a:r>
            <a:r>
              <a:rPr lang="en-GB" sz="1600" i="1" dirty="0"/>
              <a:t>in Sudoku</a:t>
            </a:r>
            <a:endParaRPr lang="en-BE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BF7BDB-FEA1-F694-522D-66B8CF034550}"/>
              </a:ext>
            </a:extLst>
          </p:cNvPr>
          <p:cNvCxnSpPr>
            <a:cxnSpLocks/>
          </p:cNvCxnSpPr>
          <p:nvPr/>
        </p:nvCxnSpPr>
        <p:spPr>
          <a:xfrm flipH="1">
            <a:off x="9899780" y="4829175"/>
            <a:ext cx="1130170" cy="6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10F10A-3E4E-2359-3BA6-5916B1D3FCE1}"/>
              </a:ext>
            </a:extLst>
          </p:cNvPr>
          <p:cNvSpPr txBox="1"/>
          <p:nvPr/>
        </p:nvSpPr>
        <p:spPr>
          <a:xfrm>
            <a:off x="10337005" y="444559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the 2 dimensions</a:t>
            </a:r>
          </a:p>
          <a:p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56198-B9CA-FA87-60A8-0297197F3460}"/>
              </a:ext>
            </a:extLst>
          </p:cNvPr>
          <p:cNvSpPr txBox="1"/>
          <p:nvPr/>
        </p:nvSpPr>
        <p:spPr>
          <a:xfrm>
            <a:off x="2736206" y="6526105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to Learn in Interactive Constraint Acquisition, D. Tsouros et al., AAAI, 2024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31068987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DF6D79-225F-8E7A-6A9E-7DC9C7DB3F46}"/>
              </a:ext>
            </a:extLst>
          </p:cNvPr>
          <p:cNvSpPr txBox="1"/>
          <p:nvPr/>
        </p:nvSpPr>
        <p:spPr>
          <a:xfrm>
            <a:off x="573400" y="3287905"/>
            <a:ext cx="2636526" cy="40011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dirty="0">
                <a:solidFill>
                  <a:srgbClr val="FFFFFF"/>
                </a:solidFill>
                <a:sym typeface="Arial"/>
              </a:rPr>
              <a:t>Use of probabilities?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FE6DD-64CC-5619-7042-91E3BD5F0AF2}"/>
              </a:ext>
            </a:extLst>
          </p:cNvPr>
          <p:cNvSpPr txBox="1"/>
          <p:nvPr/>
        </p:nvSpPr>
        <p:spPr>
          <a:xfrm>
            <a:off x="573400" y="1832668"/>
            <a:ext cx="6875600" cy="3847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900" b="1" i="1" dirty="0"/>
              <a:t>Use of any classification technique to simulate the Oracle</a:t>
            </a:r>
            <a:endParaRPr lang="en-BE" sz="19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ABD4F-365C-898D-9217-8FC4E8E164D2}"/>
                  </a:ext>
                </a:extLst>
              </p:cNvPr>
              <p:cNvSpPr txBox="1"/>
              <p:nvPr/>
            </p:nvSpPr>
            <p:spPr>
              <a:xfrm>
                <a:off x="573400" y="1109837"/>
                <a:ext cx="8180074" cy="4001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2000" dirty="0">
                    <a:solidFill>
                      <a:srgbClr val="FFFFFF"/>
                    </a:solidFill>
                  </a:rPr>
                  <a:t>The oracle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000" dirty="0">
                    <a:solidFill>
                      <a:srgbClr val="FFFFFF"/>
                    </a:solidFill>
                  </a:rPr>
                  <a:t> “classifies” a candidate as a problem constraint or not</a:t>
                </a:r>
                <a:endParaRPr lang="en-BE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ABD4F-365C-898D-9217-8FC4E8E1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0" y="1109837"/>
                <a:ext cx="8180074" cy="400110"/>
              </a:xfrm>
              <a:prstGeom prst="rect">
                <a:avLst/>
              </a:prstGeom>
              <a:blipFill>
                <a:blip r:embed="rId4"/>
                <a:stretch>
                  <a:fillRect l="-594" t="-2857" b="-228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Using Machine Learning in the Oracle</a:t>
            </a:r>
            <a:endParaRPr lang="en-GB" sz="4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093322-285C-1785-54AD-745E00C6AD0D}"/>
                  </a:ext>
                </a:extLst>
              </p:cNvPr>
              <p:cNvSpPr txBox="1"/>
              <p:nvPr/>
            </p:nvSpPr>
            <p:spPr>
              <a:xfrm>
                <a:off x="3777148" y="3184965"/>
                <a:ext cx="3927229" cy="630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𝑒𝑥𝑝𝑒𝑐𝑡𝑒𝑑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𝑞𝑢𝑒𝑟𝑖𝑒𝑠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E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093322-285C-1785-54AD-745E00C6A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148" y="3184965"/>
                <a:ext cx="3927229" cy="630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6515E-6806-C782-D74B-7F643C8EB269}"/>
              </a:ext>
            </a:extLst>
          </p:cNvPr>
          <p:cNvCxnSpPr>
            <a:cxnSpLocks/>
          </p:cNvCxnSpPr>
          <p:nvPr/>
        </p:nvCxnSpPr>
        <p:spPr>
          <a:xfrm flipV="1">
            <a:off x="2761451" y="4107806"/>
            <a:ext cx="1048550" cy="58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10870-8457-0C92-E49D-40DF20996DAA}"/>
                  </a:ext>
                </a:extLst>
              </p:cNvPr>
              <p:cNvSpPr txBox="1"/>
              <p:nvPr/>
            </p:nvSpPr>
            <p:spPr>
              <a:xfrm>
                <a:off x="439920" y="4820548"/>
                <a:ext cx="66744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b="1" dirty="0"/>
                  <a:t>Minimize the </a:t>
                </a:r>
                <a:r>
                  <a:rPr lang="en-GB" sz="1800" b="1" i="1" dirty="0"/>
                  <a:t>expected</a:t>
                </a:r>
                <a:r>
                  <a:rPr lang="en-GB" sz="1800" b="1" dirty="0"/>
                  <a:t> number of queries</a:t>
                </a:r>
              </a:p>
              <a:p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𝑒𝑥𝑝𝑒𝑐𝑡𝑒𝑑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𝑞𝑢𝑒𝑟𝑖𝑒𝑠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: estimation of number of queries for each constraint when not guided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10870-8457-0C92-E49D-40DF20996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20" y="4820548"/>
                <a:ext cx="6674456" cy="923330"/>
              </a:xfrm>
              <a:prstGeom prst="rect">
                <a:avLst/>
              </a:prstGeom>
              <a:blipFill>
                <a:blip r:embed="rId6"/>
                <a:stretch>
                  <a:fillRect l="-731" t="-3974" b="-993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8FD9A0-221D-984D-3BA7-CC6091D810A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857568" y="3483970"/>
            <a:ext cx="113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">
            <a:extLst>
              <a:ext uri="{FF2B5EF4-FFF2-40B4-BE49-F238E27FC236}">
                <a16:creationId xmlns:a16="http://schemas.microsoft.com/office/drawing/2014/main" id="{69AB52B1-E9EA-F049-7C3F-34B7B811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7505" y="3299304"/>
            <a:ext cx="263652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classifier.predict_proba()</a:t>
            </a:r>
            <a:endParaRPr kumimoji="0" lang="en-BE" altLang="en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BE0EC2-B89E-A13E-023F-71B7212CF2D8}"/>
                  </a:ext>
                </a:extLst>
              </p:cNvPr>
              <p:cNvSpPr txBox="1"/>
              <p:nvPr/>
            </p:nvSpPr>
            <p:spPr>
              <a:xfrm>
                <a:off x="1130709" y="2475212"/>
                <a:ext cx="30238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E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BE0EC2-B89E-A13E-023F-71B7212CF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9" y="2475212"/>
                <a:ext cx="3023896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B1B0AE-9D4A-93E8-8591-97DE4E6DA219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810001" y="2676536"/>
            <a:ext cx="113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">
            <a:extLst>
              <a:ext uri="{FF2B5EF4-FFF2-40B4-BE49-F238E27FC236}">
                <a16:creationId xmlns:a16="http://schemas.microsoft.com/office/drawing/2014/main" id="{B8C9FDA0-C625-CCB8-0CCA-527DDC9F7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938" y="2491870"/>
            <a:ext cx="196404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classifier.predict()</a:t>
            </a:r>
            <a:endParaRPr kumimoji="0" lang="en-BE" altLang="en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C3507-2FBE-22EC-B12E-B6F7FF50861F}"/>
              </a:ext>
            </a:extLst>
          </p:cNvPr>
          <p:cNvSpPr txBox="1"/>
          <p:nvPr/>
        </p:nvSpPr>
        <p:spPr>
          <a:xfrm>
            <a:off x="2736206" y="6526105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to Learn in Interactive Constraint Acquisition, D. Tsouros et al., AAAI, 2024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5536211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DF6D79-225F-8E7A-6A9E-7DC9C7DB3F46}"/>
              </a:ext>
            </a:extLst>
          </p:cNvPr>
          <p:cNvSpPr txBox="1"/>
          <p:nvPr/>
        </p:nvSpPr>
        <p:spPr>
          <a:xfrm>
            <a:off x="573400" y="3287905"/>
            <a:ext cx="2636526" cy="40011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dirty="0">
                <a:solidFill>
                  <a:srgbClr val="FFFFFF"/>
                </a:solidFill>
                <a:sym typeface="Arial"/>
              </a:rPr>
              <a:t>Use of probabilities?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FE6DD-64CC-5619-7042-91E3BD5F0AF2}"/>
              </a:ext>
            </a:extLst>
          </p:cNvPr>
          <p:cNvSpPr txBox="1"/>
          <p:nvPr/>
        </p:nvSpPr>
        <p:spPr>
          <a:xfrm>
            <a:off x="573400" y="1832668"/>
            <a:ext cx="6875600" cy="3847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900" b="1" i="1" dirty="0"/>
              <a:t>Use of any classification technique to simulate the Oracle</a:t>
            </a:r>
            <a:endParaRPr lang="en-BE" sz="19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ABD4F-365C-898D-9217-8FC4E8E164D2}"/>
                  </a:ext>
                </a:extLst>
              </p:cNvPr>
              <p:cNvSpPr txBox="1"/>
              <p:nvPr/>
            </p:nvSpPr>
            <p:spPr>
              <a:xfrm>
                <a:off x="573400" y="1109837"/>
                <a:ext cx="8180074" cy="4001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2000" dirty="0">
                    <a:solidFill>
                      <a:srgbClr val="FFFFFF"/>
                    </a:solidFill>
                  </a:rPr>
                  <a:t>The oracle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000" dirty="0">
                    <a:solidFill>
                      <a:srgbClr val="FFFFFF"/>
                    </a:solidFill>
                  </a:rPr>
                  <a:t> “classifies” a candidate as a problem constraint or not</a:t>
                </a:r>
                <a:endParaRPr lang="en-BE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ABD4F-365C-898D-9217-8FC4E8E1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0" y="1109837"/>
                <a:ext cx="8180074" cy="400110"/>
              </a:xfrm>
              <a:prstGeom prst="rect">
                <a:avLst/>
              </a:prstGeom>
              <a:blipFill>
                <a:blip r:embed="rId4"/>
                <a:stretch>
                  <a:fillRect l="-594" t="-2857" b="-228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Using Machine Learning in the Oracle</a:t>
            </a:r>
            <a:endParaRPr lang="en-GB" sz="4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093322-285C-1785-54AD-745E00C6AD0D}"/>
                  </a:ext>
                </a:extLst>
              </p:cNvPr>
              <p:cNvSpPr txBox="1"/>
              <p:nvPr/>
            </p:nvSpPr>
            <p:spPr>
              <a:xfrm>
                <a:off x="3777148" y="3184965"/>
                <a:ext cx="3927229" cy="630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𝑒𝑥𝑝𝑒𝑐𝑡𝑒𝑑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𝑞𝑢𝑒𝑟𝑖𝑒𝑠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E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093322-285C-1785-54AD-745E00C6A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148" y="3184965"/>
                <a:ext cx="3927229" cy="630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6515E-6806-C782-D74B-7F643C8EB269}"/>
              </a:ext>
            </a:extLst>
          </p:cNvPr>
          <p:cNvCxnSpPr>
            <a:cxnSpLocks/>
          </p:cNvCxnSpPr>
          <p:nvPr/>
        </p:nvCxnSpPr>
        <p:spPr>
          <a:xfrm flipV="1">
            <a:off x="2761451" y="4107806"/>
            <a:ext cx="1048550" cy="58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BE0EC2-B89E-A13E-023F-71B7212CF2D8}"/>
                  </a:ext>
                </a:extLst>
              </p:cNvPr>
              <p:cNvSpPr txBox="1"/>
              <p:nvPr/>
            </p:nvSpPr>
            <p:spPr>
              <a:xfrm>
                <a:off x="1130709" y="2475212"/>
                <a:ext cx="30238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E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BE0EC2-B89E-A13E-023F-71B7212CF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9" y="2475212"/>
                <a:ext cx="3023896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B1B0AE-9D4A-93E8-8591-97DE4E6DA219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810001" y="2676536"/>
            <a:ext cx="113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">
            <a:extLst>
              <a:ext uri="{FF2B5EF4-FFF2-40B4-BE49-F238E27FC236}">
                <a16:creationId xmlns:a16="http://schemas.microsoft.com/office/drawing/2014/main" id="{B8C9FDA0-C625-CCB8-0CCA-527DDC9F7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938" y="2491870"/>
            <a:ext cx="196404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classifier.predict()</a:t>
            </a:r>
            <a:endParaRPr kumimoji="0" lang="en-BE" altLang="en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95384B-C189-64C6-0F9A-D66AEBDEE736}"/>
                  </a:ext>
                </a:extLst>
              </p:cNvPr>
              <p:cNvSpPr txBox="1"/>
              <p:nvPr/>
            </p:nvSpPr>
            <p:spPr>
              <a:xfrm>
                <a:off x="439920" y="4820548"/>
                <a:ext cx="66744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b="1" dirty="0"/>
                  <a:t>Minimize the </a:t>
                </a:r>
                <a:r>
                  <a:rPr lang="en-GB" sz="1800" b="1" i="1" dirty="0"/>
                  <a:t>expected</a:t>
                </a:r>
                <a:r>
                  <a:rPr lang="en-GB" sz="1800" b="1" dirty="0"/>
                  <a:t> number of queries</a:t>
                </a:r>
              </a:p>
              <a:p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𝑒𝑥𝑝𝑒𝑐𝑡𝑒𝑑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𝑞𝑢𝑒𝑟𝑖𝑒𝑠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: estimation of number of queries for each constraint when not guided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95384B-C189-64C6-0F9A-D66AEBDEE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20" y="4820548"/>
                <a:ext cx="6674456" cy="923330"/>
              </a:xfrm>
              <a:prstGeom prst="rect">
                <a:avLst/>
              </a:prstGeom>
              <a:blipFill>
                <a:blip r:embed="rId8"/>
                <a:stretch>
                  <a:fillRect l="-731" t="-3974" b="-993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60E3C1-AAEF-68CC-3A71-E76D6AE1B1F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857568" y="3483970"/>
            <a:ext cx="113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30C2D0D4-FE56-B5F4-60A9-B1D14C5F1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7505" y="3299304"/>
            <a:ext cx="263652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classifier.predict_proba()</a:t>
            </a:r>
            <a:endParaRPr kumimoji="0" lang="en-BE" altLang="en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97E78-DCFE-62BD-ECE6-C5182F4F782B}"/>
              </a:ext>
            </a:extLst>
          </p:cNvPr>
          <p:cNvSpPr txBox="1"/>
          <p:nvPr/>
        </p:nvSpPr>
        <p:spPr>
          <a:xfrm>
            <a:off x="3209926" y="3688015"/>
            <a:ext cx="7480521" cy="147732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600"/>
              </a:spcBef>
            </a:pPr>
            <a:r>
              <a:rPr lang="en-GB" sz="2000" dirty="0">
                <a:solidFill>
                  <a:srgbClr val="FFFFFF"/>
                </a:solidFill>
                <a:sym typeface="Arial"/>
              </a:rPr>
              <a:t>- Using predicted probabilities instead of class works way better!! </a:t>
            </a:r>
          </a:p>
          <a:p>
            <a:pPr lvl="1" algn="just">
              <a:spcBef>
                <a:spcPts val="600"/>
              </a:spcBef>
            </a:pPr>
            <a:r>
              <a:rPr lang="en-GB" sz="2000" dirty="0">
                <a:solidFill>
                  <a:srgbClr val="FFFFFF"/>
                </a:solidFill>
              </a:rPr>
              <a:t>- </a:t>
            </a:r>
            <a:r>
              <a:rPr lang="en-GB" sz="2000" dirty="0">
                <a:solidFill>
                  <a:srgbClr val="FFFFFF"/>
                </a:solidFill>
                <a:sym typeface="Arial"/>
              </a:rPr>
              <a:t>Assuming that a candidate is a constraint of the problem even if the probability is less than 50% (but above the threshold)</a:t>
            </a:r>
          </a:p>
          <a:p>
            <a:pPr lvl="1" algn="just">
              <a:spcBef>
                <a:spcPts val="600"/>
              </a:spcBef>
            </a:pPr>
            <a:r>
              <a:rPr lang="en-GB" sz="2000" dirty="0">
                <a:solidFill>
                  <a:srgbClr val="FFFFFF"/>
                </a:solidFill>
              </a:rPr>
              <a:t>- Threshold defined to minimize number of queries!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36373-FC58-C220-AF53-6C730A2F18AA}"/>
              </a:ext>
            </a:extLst>
          </p:cNvPr>
          <p:cNvSpPr txBox="1"/>
          <p:nvPr/>
        </p:nvSpPr>
        <p:spPr>
          <a:xfrm>
            <a:off x="2736206" y="6526105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to Learn in Interactive Constraint Acquisition, D. Tsouros et al., AAAI, 2024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72420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2" grpId="0" animBg="1"/>
      <p:bldP spid="6" grpId="0"/>
      <p:bldP spid="21" grpId="0"/>
      <p:bldP spid="23" grpId="0" animBg="1"/>
      <p:bldP spid="9" grpId="0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Learning to Learn in Interactive CA</a:t>
            </a:r>
            <a:endParaRPr sz="3100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67CEF0-AD55-9C79-5AA7-C4D4269D1B9C}"/>
              </a:ext>
            </a:extLst>
          </p:cNvPr>
          <p:cNvCxnSpPr>
            <a:cxnSpLocks/>
          </p:cNvCxnSpPr>
          <p:nvPr/>
        </p:nvCxnSpPr>
        <p:spPr>
          <a:xfrm flipV="1">
            <a:off x="19253458" y="5332015"/>
            <a:ext cx="521801" cy="1096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7C44F-483E-6B5E-19A0-27957A9B1569}"/>
              </a:ext>
            </a:extLst>
          </p:cNvPr>
          <p:cNvSpPr/>
          <p:nvPr/>
        </p:nvSpPr>
        <p:spPr>
          <a:xfrm>
            <a:off x="19857137" y="4904570"/>
            <a:ext cx="1635229" cy="85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Generate example</a:t>
            </a:r>
            <a:endParaRPr lang="en-BE" sz="2400" b="1" dirty="0">
              <a:solidFill>
                <a:schemeClr val="tx1"/>
              </a:solidFill>
            </a:endParaRPr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7548AB9C-B80A-B703-2758-93E694194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45" y="1300394"/>
            <a:ext cx="11874252" cy="39684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82B366-01B1-55B6-C977-DBAAA46B8633}"/>
              </a:ext>
            </a:extLst>
          </p:cNvPr>
          <p:cNvSpPr txBox="1"/>
          <p:nvPr/>
        </p:nvSpPr>
        <p:spPr>
          <a:xfrm>
            <a:off x="2736206" y="6526105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to Learn in Interactive Constraint Acquisition, D. Tsouros et al., AAAI, 2024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1763606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0709" y="2642551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b="1" dirty="0">
                <a:solidFill>
                  <a:srgbClr val="171512"/>
                </a:solidFill>
              </a:rPr>
              <a:t>Back to the demo</a:t>
            </a:r>
            <a:endParaRPr sz="3100" b="1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67CEF0-AD55-9C79-5AA7-C4D4269D1B9C}"/>
              </a:ext>
            </a:extLst>
          </p:cNvPr>
          <p:cNvCxnSpPr>
            <a:cxnSpLocks/>
          </p:cNvCxnSpPr>
          <p:nvPr/>
        </p:nvCxnSpPr>
        <p:spPr>
          <a:xfrm flipV="1">
            <a:off x="19253458" y="5332015"/>
            <a:ext cx="521801" cy="1096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7C44F-483E-6B5E-19A0-27957A9B1569}"/>
              </a:ext>
            </a:extLst>
          </p:cNvPr>
          <p:cNvSpPr/>
          <p:nvPr/>
        </p:nvSpPr>
        <p:spPr>
          <a:xfrm>
            <a:off x="19857137" y="4904570"/>
            <a:ext cx="1635229" cy="85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Generate example</a:t>
            </a:r>
            <a:endParaRPr lang="en-B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9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8857660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Constraint Acquisition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7" name="Picture 2" descr="Katholieke Universiteit Leuven - Wikipedia">
            <a:extLst>
              <a:ext uri="{FF2B5EF4-FFF2-40B4-BE49-F238E27FC236}">
                <a16:creationId xmlns:a16="http://schemas.microsoft.com/office/drawing/2014/main" id="{5D78C5B1-248D-7E07-153E-8CC8B3A4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56D3DF-5653-BA82-3E02-10AB4BF78066}"/>
              </a:ext>
            </a:extLst>
          </p:cNvPr>
          <p:cNvSpPr/>
          <p:nvPr/>
        </p:nvSpPr>
        <p:spPr>
          <a:xfrm>
            <a:off x="5504884" y="1359960"/>
            <a:ext cx="2621199" cy="1250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Constraint Acquisition system</a:t>
            </a:r>
            <a:endParaRPr lang="en-B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166767-B8F6-71E8-1DBC-6B841ECB0AF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175193" y="2254794"/>
            <a:ext cx="2329691" cy="11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BF116-29A2-B20C-DAAA-07FF055E7367}"/>
              </a:ext>
            </a:extLst>
          </p:cNvPr>
          <p:cNvCxnSpPr>
            <a:cxnSpLocks/>
          </p:cNvCxnSpPr>
          <p:nvPr/>
        </p:nvCxnSpPr>
        <p:spPr>
          <a:xfrm>
            <a:off x="8126083" y="1985375"/>
            <a:ext cx="1173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AA1DDD-6370-4B6C-D7F9-C26C9507FDEF}"/>
              </a:ext>
            </a:extLst>
          </p:cNvPr>
          <p:cNvSpPr txBox="1"/>
          <p:nvPr/>
        </p:nvSpPr>
        <p:spPr>
          <a:xfrm>
            <a:off x="8712679" y="1677598"/>
            <a:ext cx="394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C</a:t>
            </a:r>
            <a:r>
              <a:rPr lang="en-GB" sz="1500" baseline="-25000" dirty="0"/>
              <a:t>L</a:t>
            </a:r>
            <a:endParaRPr lang="en-BE" sz="15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2F0AB-7FF8-6D6F-9336-99F268F2A125}"/>
              </a:ext>
            </a:extLst>
          </p:cNvPr>
          <p:cNvSpPr txBox="1"/>
          <p:nvPr/>
        </p:nvSpPr>
        <p:spPr>
          <a:xfrm>
            <a:off x="190950" y="4615502"/>
            <a:ext cx="6240925" cy="186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900" b="1" i="1" dirty="0"/>
              <a:t>Terminology</a:t>
            </a:r>
          </a:p>
          <a:p>
            <a:pPr>
              <a:spcAft>
                <a:spcPts val="600"/>
              </a:spcAft>
            </a:pPr>
            <a:r>
              <a:rPr lang="en-GB" sz="1900" b="1" i="1" dirty="0"/>
              <a:t>X</a:t>
            </a:r>
            <a:r>
              <a:rPr lang="en-GB" sz="1900" b="1" dirty="0"/>
              <a:t>:   </a:t>
            </a:r>
            <a:r>
              <a:rPr lang="en-GB" sz="1900" dirty="0"/>
              <a:t>Variables, </a:t>
            </a:r>
            <a:r>
              <a:rPr lang="en-GB" sz="1900" b="1" i="1" dirty="0"/>
              <a:t>D</a:t>
            </a:r>
            <a:r>
              <a:rPr lang="en-GB" sz="1900" b="1" i="1" baseline="30000" dirty="0"/>
              <a:t>X</a:t>
            </a:r>
            <a:r>
              <a:rPr lang="en-GB" sz="1900" b="1" dirty="0"/>
              <a:t>: </a:t>
            </a:r>
            <a:r>
              <a:rPr lang="en-GB" sz="1900" dirty="0"/>
              <a:t>Domains</a:t>
            </a:r>
          </a:p>
          <a:p>
            <a:pPr>
              <a:spcAft>
                <a:spcPts val="600"/>
              </a:spcAft>
            </a:pPr>
            <a:r>
              <a:rPr lang="el-GR" sz="1900" b="1" i="1" dirty="0"/>
              <a:t>Γ</a:t>
            </a:r>
            <a:r>
              <a:rPr lang="en-GB" sz="1900" b="1" dirty="0"/>
              <a:t>:   </a:t>
            </a:r>
            <a:r>
              <a:rPr lang="en-GB" sz="1900" dirty="0"/>
              <a:t>Constraint Language: abstract relations</a:t>
            </a:r>
          </a:p>
          <a:p>
            <a:pPr>
              <a:spcAft>
                <a:spcPts val="600"/>
              </a:spcAft>
            </a:pPr>
            <a:r>
              <a:rPr lang="en-GB" sz="1900" b="1" i="1" dirty="0"/>
              <a:t>B</a:t>
            </a:r>
            <a:r>
              <a:rPr lang="en-GB" sz="1900" b="1" dirty="0"/>
              <a:t>:   </a:t>
            </a:r>
            <a:r>
              <a:rPr lang="en-GB" sz="1900" dirty="0"/>
              <a:t>Set of candidate constraints (using relations from </a:t>
            </a:r>
            <a:r>
              <a:rPr lang="el-GR" sz="1900" i="1" dirty="0"/>
              <a:t>Γ</a:t>
            </a:r>
            <a:r>
              <a:rPr lang="el-GR" sz="1900" dirty="0"/>
              <a:t>)</a:t>
            </a:r>
            <a:endParaRPr lang="en-GB" sz="1900" i="1" dirty="0"/>
          </a:p>
          <a:p>
            <a:pPr>
              <a:spcAft>
                <a:spcPts val="600"/>
              </a:spcAft>
            </a:pPr>
            <a:r>
              <a:rPr lang="en-GB" sz="1900" b="1" i="1" dirty="0"/>
              <a:t>C</a:t>
            </a:r>
            <a:r>
              <a:rPr lang="en-GB" sz="1900" b="1" i="1" baseline="-25000" dirty="0"/>
              <a:t>L</a:t>
            </a:r>
            <a:r>
              <a:rPr lang="en-GB" sz="1900" b="1" dirty="0"/>
              <a:t>: </a:t>
            </a:r>
            <a:r>
              <a:rPr lang="en-GB" sz="1900" dirty="0"/>
              <a:t>Learned constraint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F8F5C4-B775-8B00-4F7A-1EF767F691FC}"/>
              </a:ext>
            </a:extLst>
          </p:cNvPr>
          <p:cNvSpPr txBox="1"/>
          <p:nvPr/>
        </p:nvSpPr>
        <p:spPr>
          <a:xfrm>
            <a:off x="1523779" y="2093211"/>
            <a:ext cx="16514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Vocabulary (</a:t>
            </a:r>
            <a:r>
              <a:rPr lang="en-GB" sz="1500" i="1" dirty="0"/>
              <a:t>X,D</a:t>
            </a:r>
            <a:r>
              <a:rPr lang="en-GB" sz="1500" dirty="0"/>
              <a:t>)</a:t>
            </a:r>
            <a:endParaRPr lang="en-BE" sz="15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35F924-1FD3-73F1-031F-3A85F4213A90}"/>
              </a:ext>
            </a:extLst>
          </p:cNvPr>
          <p:cNvCxnSpPr>
            <a:cxnSpLocks/>
          </p:cNvCxnSpPr>
          <p:nvPr/>
        </p:nvCxnSpPr>
        <p:spPr>
          <a:xfrm>
            <a:off x="4960189" y="1697416"/>
            <a:ext cx="5446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550C35-7B01-44F3-4DE6-E0982FD0830A}"/>
              </a:ext>
            </a:extLst>
          </p:cNvPr>
          <p:cNvSpPr txBox="1"/>
          <p:nvPr/>
        </p:nvSpPr>
        <p:spPr>
          <a:xfrm>
            <a:off x="5034859" y="1389639"/>
            <a:ext cx="3129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i="1" dirty="0"/>
              <a:t>B</a:t>
            </a:r>
            <a:endParaRPr lang="en-BE" sz="15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400813-25EE-31D8-81AB-61FAA1417987}"/>
              </a:ext>
            </a:extLst>
          </p:cNvPr>
          <p:cNvSpPr/>
          <p:nvPr/>
        </p:nvSpPr>
        <p:spPr>
          <a:xfrm>
            <a:off x="3666706" y="1389639"/>
            <a:ext cx="1293483" cy="5117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candidate set</a:t>
            </a:r>
            <a:endParaRPr lang="en-BE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35DBDD9-F720-FD32-DD5D-38CBAB9EDE0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175193" y="1820800"/>
            <a:ext cx="491513" cy="433994"/>
          </a:xfrm>
          <a:prstGeom prst="bentConnector3">
            <a:avLst>
              <a:gd name="adj1" fmla="val -8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123CA2-5A7C-C768-BB26-BB02EECBAE25}"/>
              </a:ext>
            </a:extLst>
          </p:cNvPr>
          <p:cNvCxnSpPr>
            <a:cxnSpLocks/>
          </p:cNvCxnSpPr>
          <p:nvPr/>
        </p:nvCxnSpPr>
        <p:spPr>
          <a:xfrm>
            <a:off x="3175193" y="1591734"/>
            <a:ext cx="4915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D19977-6FC3-D67E-DAFA-C9F4F6AF05DB}"/>
              </a:ext>
            </a:extLst>
          </p:cNvPr>
          <p:cNvSpPr txBox="1"/>
          <p:nvPr/>
        </p:nvSpPr>
        <p:spPr>
          <a:xfrm>
            <a:off x="2870346" y="1300156"/>
            <a:ext cx="2954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500" i="1" dirty="0"/>
              <a:t>Γ</a:t>
            </a:r>
            <a:endParaRPr lang="en-BE" sz="1500" dirty="0"/>
          </a:p>
        </p:txBody>
      </p:sp>
      <p:pic>
        <p:nvPicPr>
          <p:cNvPr id="371" name="Google Shape;330;p4">
            <a:extLst>
              <a:ext uri="{FF2B5EF4-FFF2-40B4-BE49-F238E27FC236}">
                <a16:creationId xmlns:a16="http://schemas.microsoft.com/office/drawing/2014/main" id="{E08532A1-58C5-FA21-D3EE-FBA43D4AA7A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2832" y="2814669"/>
            <a:ext cx="953593" cy="1268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14;p4">
            <a:extLst>
              <a:ext uri="{FF2B5EF4-FFF2-40B4-BE49-F238E27FC236}">
                <a16:creationId xmlns:a16="http://schemas.microsoft.com/office/drawing/2014/main" id="{119660B2-4CA8-4EA9-750E-37652871F301}"/>
              </a:ext>
            </a:extLst>
          </p:cNvPr>
          <p:cNvGrpSpPr/>
          <p:nvPr/>
        </p:nvGrpSpPr>
        <p:grpSpPr>
          <a:xfrm>
            <a:off x="4019620" y="2814669"/>
            <a:ext cx="1941672" cy="1394061"/>
            <a:chOff x="-15625" y="65453"/>
            <a:chExt cx="1831095" cy="1244752"/>
          </a:xfrm>
        </p:grpSpPr>
        <p:sp>
          <p:nvSpPr>
            <p:cNvPr id="373" name="Google Shape;315;p4">
              <a:extLst>
                <a:ext uri="{FF2B5EF4-FFF2-40B4-BE49-F238E27FC236}">
                  <a16:creationId xmlns:a16="http://schemas.microsoft.com/office/drawing/2014/main" id="{D806719E-4D7C-EF27-FC5A-364C1B2516A9}"/>
                </a:ext>
              </a:extLst>
            </p:cNvPr>
            <p:cNvSpPr/>
            <p:nvPr/>
          </p:nvSpPr>
          <p:spPr>
            <a:xfrm rot="-6795356">
              <a:off x="175627" y="441356"/>
              <a:ext cx="629651" cy="83106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2"/>
            </a:solidFill>
            <a:ln w="139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16;p4">
              <a:extLst>
                <a:ext uri="{FF2B5EF4-FFF2-40B4-BE49-F238E27FC236}">
                  <a16:creationId xmlns:a16="http://schemas.microsoft.com/office/drawing/2014/main" id="{B1EABEAA-5E1B-5650-CF6D-39BE2E5F8455}"/>
                </a:ext>
              </a:extLst>
            </p:cNvPr>
            <p:cNvSpPr txBox="1"/>
            <p:nvPr/>
          </p:nvSpPr>
          <p:spPr>
            <a:xfrm rot="-1395356">
              <a:off x="180631" y="677724"/>
              <a:ext cx="720880" cy="314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entury Schoolbook"/>
                <a:buNone/>
              </a:pPr>
              <a:r>
                <a:rPr lang="en-US" sz="1000" b="0" i="0" u="none" strike="noStrike" cap="none" dirty="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Queries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17;p4">
              <a:extLst>
                <a:ext uri="{FF2B5EF4-FFF2-40B4-BE49-F238E27FC236}">
                  <a16:creationId xmlns:a16="http://schemas.microsoft.com/office/drawing/2014/main" id="{55C2CD8D-2171-D9B7-138F-44BA0A948765}"/>
                </a:ext>
              </a:extLst>
            </p:cNvPr>
            <p:cNvSpPr/>
            <p:nvPr/>
          </p:nvSpPr>
          <p:spPr>
            <a:xfrm rot="4063137">
              <a:off x="996769" y="98788"/>
              <a:ext cx="629651" cy="83106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2"/>
            </a:solidFill>
            <a:ln w="139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18;p4">
              <a:extLst>
                <a:ext uri="{FF2B5EF4-FFF2-40B4-BE49-F238E27FC236}">
                  <a16:creationId xmlns:a16="http://schemas.microsoft.com/office/drawing/2014/main" id="{E189DC19-D1D5-A9AC-3606-F387D40C1596}"/>
                </a:ext>
              </a:extLst>
            </p:cNvPr>
            <p:cNvSpPr txBox="1"/>
            <p:nvPr/>
          </p:nvSpPr>
          <p:spPr>
            <a:xfrm rot="-1336863">
              <a:off x="900174" y="377799"/>
              <a:ext cx="720880" cy="314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entury Schoolbook"/>
                <a:buNone/>
              </a:pPr>
              <a:r>
                <a:rPr lang="en-US" sz="1000" b="0" i="0" u="none" strike="noStrike" cap="none" dirty="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Answers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36;p4">
            <a:extLst>
              <a:ext uri="{FF2B5EF4-FFF2-40B4-BE49-F238E27FC236}">
                <a16:creationId xmlns:a16="http://schemas.microsoft.com/office/drawing/2014/main" id="{8AD3EBE2-C1AE-7507-7477-2D55EA5A5D0D}"/>
              </a:ext>
            </a:extLst>
          </p:cNvPr>
          <p:cNvGrpSpPr/>
          <p:nvPr/>
        </p:nvGrpSpPr>
        <p:grpSpPr>
          <a:xfrm rot="174120">
            <a:off x="3783526" y="2277776"/>
            <a:ext cx="1521602" cy="1109122"/>
            <a:chOff x="-70849" y="-584199"/>
            <a:chExt cx="1552428" cy="1174026"/>
          </a:xfrm>
        </p:grpSpPr>
        <p:sp>
          <p:nvSpPr>
            <p:cNvPr id="378" name="Google Shape;337;p4">
              <a:extLst>
                <a:ext uri="{FF2B5EF4-FFF2-40B4-BE49-F238E27FC236}">
                  <a16:creationId xmlns:a16="http://schemas.microsoft.com/office/drawing/2014/main" id="{9735ADF5-E6A7-8CC1-18D9-ED1213CD5D1B}"/>
                </a:ext>
              </a:extLst>
            </p:cNvPr>
            <p:cNvSpPr/>
            <p:nvPr/>
          </p:nvSpPr>
          <p:spPr>
            <a:xfrm rot="-1467803">
              <a:off x="0" y="-321186"/>
              <a:ext cx="1410730" cy="648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1A9B9"/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333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38;p4">
              <a:extLst>
                <a:ext uri="{FF2B5EF4-FFF2-40B4-BE49-F238E27FC236}">
                  <a16:creationId xmlns:a16="http://schemas.microsoft.com/office/drawing/2014/main" id="{D897BB44-4B0D-5C5E-FBD9-FAA2BF7D4B45}"/>
                </a:ext>
              </a:extLst>
            </p:cNvPr>
            <p:cNvSpPr/>
            <p:nvPr/>
          </p:nvSpPr>
          <p:spPr>
            <a:xfrm rot="-1438303">
              <a:off x="18620" y="-75137"/>
              <a:ext cx="1156276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39;p4">
              <a:extLst>
                <a:ext uri="{FF2B5EF4-FFF2-40B4-BE49-F238E27FC236}">
                  <a16:creationId xmlns:a16="http://schemas.microsoft.com/office/drawing/2014/main" id="{E19C02E4-31B4-55B3-E693-2150BCEFDB33}"/>
                </a:ext>
              </a:extLst>
            </p:cNvPr>
            <p:cNvSpPr txBox="1"/>
            <p:nvPr/>
          </p:nvSpPr>
          <p:spPr>
            <a:xfrm rot="-1438303">
              <a:off x="18620" y="-75137"/>
              <a:ext cx="1156276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Schoolbook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Examples E</a:t>
              </a:r>
              <a:endParaRPr sz="12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381" name="TextBox 380">
            <a:extLst>
              <a:ext uri="{FF2B5EF4-FFF2-40B4-BE49-F238E27FC236}">
                <a16:creationId xmlns:a16="http://schemas.microsoft.com/office/drawing/2014/main" id="{3A3EB04C-D533-9605-DB0E-0465FE2FE460}"/>
              </a:ext>
            </a:extLst>
          </p:cNvPr>
          <p:cNvSpPr txBox="1"/>
          <p:nvPr/>
        </p:nvSpPr>
        <p:spPr>
          <a:xfrm rot="174120">
            <a:off x="4507290" y="30207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  <a:endParaRPr lang="en-BE" dirty="0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B7FA25B-A24B-2485-7D13-3095B1EF6560}"/>
              </a:ext>
            </a:extLst>
          </p:cNvPr>
          <p:cNvSpPr txBox="1"/>
          <p:nvPr/>
        </p:nvSpPr>
        <p:spPr>
          <a:xfrm>
            <a:off x="6677353" y="4970095"/>
            <a:ext cx="5437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Goal</a:t>
            </a:r>
            <a:r>
              <a:rPr lang="en-GB" sz="2000" dirty="0"/>
              <a:t>:</a:t>
            </a:r>
          </a:p>
          <a:p>
            <a:r>
              <a:rPr lang="en-GB" sz="2000" dirty="0"/>
              <a:t>C</a:t>
            </a:r>
            <a:r>
              <a:rPr lang="en-GB" sz="2000" baseline="-25000" dirty="0"/>
              <a:t>L</a:t>
            </a:r>
            <a:r>
              <a:rPr lang="en-GB" sz="2000" dirty="0"/>
              <a:t> is equivalent to the (unknown) target set C</a:t>
            </a:r>
            <a:r>
              <a:rPr lang="en-GB" sz="2000" baseline="-25000" dirty="0"/>
              <a:t>T</a:t>
            </a:r>
            <a:endParaRPr lang="en-BE" sz="2000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D65F7-3A0F-8289-FD53-B53DA1B489F0}"/>
              </a:ext>
            </a:extLst>
          </p:cNvPr>
          <p:cNvSpPr txBox="1"/>
          <p:nvPr/>
        </p:nvSpPr>
        <p:spPr>
          <a:xfrm>
            <a:off x="7593429" y="6549864"/>
            <a:ext cx="3659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Constraint Acquisition, C. Bessiere et al., AIJ, 2017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2573930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15424" y="2992760"/>
            <a:ext cx="7361151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6000" dirty="0"/>
              <a:t>Other directions in (Interactive) CA</a:t>
            </a:r>
            <a:endParaRPr sz="6000"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pic>
        <p:nvPicPr>
          <p:cNvPr id="3" name="Picture 2" descr="Katholieke Universiteit Leuven - Wikipedia">
            <a:extLst>
              <a:ext uri="{FF2B5EF4-FFF2-40B4-BE49-F238E27FC236}">
                <a16:creationId xmlns:a16="http://schemas.microsoft.com/office/drawing/2014/main" id="{95F7BFBD-AB8B-B089-A9AF-40519BC4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pic>
        <p:nvPicPr>
          <p:cNvPr id="5" name="Picture 2" descr="Katholieke Universiteit Leuven - Wikipedia">
            <a:extLst>
              <a:ext uri="{FF2B5EF4-FFF2-40B4-BE49-F238E27FC236}">
                <a16:creationId xmlns:a16="http://schemas.microsoft.com/office/drawing/2014/main" id="{F0C314D6-2A3B-6615-6980-97A61A89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Generalizing Learned Constraint Models</a:t>
            </a:r>
            <a:endParaRPr sz="3100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67CEF0-AD55-9C79-5AA7-C4D4269D1B9C}"/>
              </a:ext>
            </a:extLst>
          </p:cNvPr>
          <p:cNvCxnSpPr>
            <a:cxnSpLocks/>
          </p:cNvCxnSpPr>
          <p:nvPr/>
        </p:nvCxnSpPr>
        <p:spPr>
          <a:xfrm flipV="1">
            <a:off x="19253458" y="5332015"/>
            <a:ext cx="521801" cy="1096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7C44F-483E-6B5E-19A0-27957A9B1569}"/>
              </a:ext>
            </a:extLst>
          </p:cNvPr>
          <p:cNvSpPr/>
          <p:nvPr/>
        </p:nvSpPr>
        <p:spPr>
          <a:xfrm>
            <a:off x="19857137" y="4904570"/>
            <a:ext cx="1635229" cy="85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Generate example</a:t>
            </a:r>
            <a:endParaRPr lang="en-BE" sz="2400" b="1" dirty="0">
              <a:solidFill>
                <a:schemeClr val="tx1"/>
              </a:solidFill>
            </a:endParaRPr>
          </a:p>
        </p:txBody>
      </p:sp>
      <p:pic>
        <p:nvPicPr>
          <p:cNvPr id="2" name="Picture 1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633E92F-4560-771E-DEC9-511343E95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709" y="1913447"/>
            <a:ext cx="9417185" cy="1953194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02E41C64-A779-80F9-318D-51B1D2B12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45" y="4586325"/>
            <a:ext cx="10839450" cy="1581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60D72B-D26C-B292-CA4B-55E8CB472FE5}"/>
              </a:ext>
            </a:extLst>
          </p:cNvPr>
          <p:cNvSpPr txBox="1"/>
          <p:nvPr/>
        </p:nvSpPr>
        <p:spPr>
          <a:xfrm>
            <a:off x="661246" y="1198489"/>
            <a:ext cx="71048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Train a classifier using parameterized features</a:t>
            </a:r>
            <a:endParaRPr lang="en-BE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7CE7C-E053-1FE0-F4AB-52E8457DBB8A}"/>
              </a:ext>
            </a:extLst>
          </p:cNvPr>
          <p:cNvSpPr txBox="1"/>
          <p:nvPr/>
        </p:nvSpPr>
        <p:spPr>
          <a:xfrm>
            <a:off x="661246" y="4104546"/>
            <a:ext cx="63562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Classify candidates in the target instance</a:t>
            </a:r>
            <a:endParaRPr lang="en-BE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FD05-53F5-B008-2DC1-0E63237B2DE4}"/>
              </a:ext>
            </a:extLst>
          </p:cNvPr>
          <p:cNvSpPr txBox="1"/>
          <p:nvPr/>
        </p:nvSpPr>
        <p:spPr>
          <a:xfrm>
            <a:off x="2736206" y="6526105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Generalizing Constraint Models in Constraint Acquisition, D. Tsouros et al., PTHG, 2024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19391393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51" cy="7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 err="1"/>
              <a:t>LLMAcq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pic>
        <p:nvPicPr>
          <p:cNvPr id="3" name="Picture 2" descr="Katholieke Universiteit Leuven - Wikipedia">
            <a:extLst>
              <a:ext uri="{FF2B5EF4-FFF2-40B4-BE49-F238E27FC236}">
                <a16:creationId xmlns:a16="http://schemas.microsoft.com/office/drawing/2014/main" id="{95F7BFBD-AB8B-B089-A9AF-40519BC4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8938FD7-E3F1-4DA4-7695-DD025DDFE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211975"/>
              </p:ext>
            </p:extLst>
          </p:nvPr>
        </p:nvGraphicFramePr>
        <p:xfrm>
          <a:off x="316217" y="948281"/>
          <a:ext cx="6640957" cy="1841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D1B53E2-081A-5EEF-57F8-27B860EE4544}"/>
              </a:ext>
            </a:extLst>
          </p:cNvPr>
          <p:cNvSpPr/>
          <p:nvPr/>
        </p:nvSpPr>
        <p:spPr>
          <a:xfrm>
            <a:off x="271594" y="4678485"/>
            <a:ext cx="1302328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Generate example</a:t>
            </a:r>
            <a:endParaRPr lang="en-BE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6CC4B-ADA2-B506-EFEE-894C3EE34AFB}"/>
              </a:ext>
            </a:extLst>
          </p:cNvPr>
          <p:cNvSpPr/>
          <p:nvPr/>
        </p:nvSpPr>
        <p:spPr>
          <a:xfrm>
            <a:off x="2368249" y="4678484"/>
            <a:ext cx="1302328" cy="563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Ask query to the user</a:t>
            </a:r>
            <a:endParaRPr lang="en-BE" b="1" dirty="0">
              <a:solidFill>
                <a:srgbClr val="0070C0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A35E730-CFCA-B804-86F4-27B2B925A858}"/>
              </a:ext>
            </a:extLst>
          </p:cNvPr>
          <p:cNvSpPr/>
          <p:nvPr/>
        </p:nvSpPr>
        <p:spPr>
          <a:xfrm>
            <a:off x="4073387" y="4622173"/>
            <a:ext cx="1145308" cy="67603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Answer</a:t>
            </a:r>
            <a:endParaRPr lang="en-BE" sz="13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8FE282-0022-1721-5692-9FE9CC223741}"/>
              </a:ext>
            </a:extLst>
          </p:cNvPr>
          <p:cNvSpPr/>
          <p:nvPr/>
        </p:nvSpPr>
        <p:spPr>
          <a:xfrm>
            <a:off x="5511748" y="4135849"/>
            <a:ext cx="1302328" cy="542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Learn violated constraints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212838-2A92-2CDC-255C-9FD746CFCD3B}"/>
              </a:ext>
            </a:extLst>
          </p:cNvPr>
          <p:cNvSpPr/>
          <p:nvPr/>
        </p:nvSpPr>
        <p:spPr>
          <a:xfrm>
            <a:off x="5511748" y="5184176"/>
            <a:ext cx="1302328" cy="608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B050"/>
                </a:solidFill>
              </a:rPr>
              <a:t>Eliminate violated candidates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07AA7C-BF12-2B09-688F-4411DCA12139}"/>
              </a:ext>
            </a:extLst>
          </p:cNvPr>
          <p:cNvSpPr/>
          <p:nvPr/>
        </p:nvSpPr>
        <p:spPr>
          <a:xfrm>
            <a:off x="1508665" y="5795277"/>
            <a:ext cx="1580477" cy="468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Converged</a:t>
            </a:r>
            <a:endParaRPr lang="en-BE" sz="1400" b="1" dirty="0">
              <a:solidFill>
                <a:schemeClr val="tx1"/>
              </a:solidFill>
            </a:endParaRPr>
          </a:p>
          <a:p>
            <a:pPr algn="ctr"/>
            <a:endParaRPr lang="en-BE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C218E-1C45-4EB8-6E08-48E903144FC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573922" y="4960193"/>
            <a:ext cx="7943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C3502D-5F6E-A86A-D197-B75EB6EB622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670577" y="4960193"/>
            <a:ext cx="402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575B6C9-2826-0040-D87A-E538FDE3C892}"/>
              </a:ext>
            </a:extLst>
          </p:cNvPr>
          <p:cNvSpPr/>
          <p:nvPr/>
        </p:nvSpPr>
        <p:spPr>
          <a:xfrm>
            <a:off x="5204381" y="3704046"/>
            <a:ext cx="1947854" cy="251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948D78C-77F6-9F30-6B21-C3CFF5E982BC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971391" y="4081817"/>
            <a:ext cx="215006" cy="865707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8B00193-1EAD-224A-6F36-F98862CAD4CD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 rot="16200000" flipH="1">
            <a:off x="4983666" y="4960586"/>
            <a:ext cx="190457" cy="865707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2ADF30-3D3D-881E-F78F-A224DFDA310D}"/>
              </a:ext>
            </a:extLst>
          </p:cNvPr>
          <p:cNvSpPr txBox="1"/>
          <p:nvPr/>
        </p:nvSpPr>
        <p:spPr>
          <a:xfrm>
            <a:off x="4763235" y="4151686"/>
            <a:ext cx="3898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C53A56-100F-3456-F71E-DF6B9A46F4A6}"/>
              </a:ext>
            </a:extLst>
          </p:cNvPr>
          <p:cNvSpPr txBox="1"/>
          <p:nvPr/>
        </p:nvSpPr>
        <p:spPr>
          <a:xfrm>
            <a:off x="4729572" y="5541343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Yes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AF86E-D540-26AF-8975-C350FD5ED70D}"/>
              </a:ext>
            </a:extLst>
          </p:cNvPr>
          <p:cNvSpPr txBox="1"/>
          <p:nvPr/>
        </p:nvSpPr>
        <p:spPr>
          <a:xfrm>
            <a:off x="890859" y="5448054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 example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found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FA6070-4B9F-4796-7CED-C3EC42F799EA}"/>
              </a:ext>
            </a:extLst>
          </p:cNvPr>
          <p:cNvSpPr txBox="1"/>
          <p:nvPr/>
        </p:nvSpPr>
        <p:spPr>
          <a:xfrm>
            <a:off x="1585654" y="443301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Example</a:t>
            </a:r>
          </a:p>
          <a:p>
            <a:r>
              <a:rPr lang="en-GB" sz="1200" b="1" dirty="0">
                <a:solidFill>
                  <a:srgbClr val="00B050"/>
                </a:solidFill>
              </a:rPr>
              <a:t>found</a:t>
            </a:r>
            <a:endParaRPr lang="en-BE" sz="1200" b="1" dirty="0">
              <a:solidFill>
                <a:srgbClr val="00B050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0332369-792E-5167-3E8C-ABF3192F24DC}"/>
              </a:ext>
            </a:extLst>
          </p:cNvPr>
          <p:cNvCxnSpPr>
            <a:cxnSpLocks/>
            <a:stCxn id="19" idx="3"/>
            <a:endCxn id="4" idx="0"/>
          </p:cNvCxnSpPr>
          <p:nvPr/>
        </p:nvCxnSpPr>
        <p:spPr>
          <a:xfrm flipH="1" flipV="1">
            <a:off x="922758" y="4678485"/>
            <a:ext cx="6229477" cy="281707"/>
          </a:xfrm>
          <a:prstGeom prst="bentConnector4">
            <a:avLst>
              <a:gd name="adj1" fmla="val -3670"/>
              <a:gd name="adj2" fmla="val 52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5B10D0C-DF23-2D47-CC54-7DE4C47EAF01}"/>
              </a:ext>
            </a:extLst>
          </p:cNvPr>
          <p:cNvCxnSpPr>
            <a:cxnSpLocks/>
            <a:stCxn id="4" idx="2"/>
            <a:endCxn id="15" idx="2"/>
          </p:cNvCxnSpPr>
          <p:nvPr/>
        </p:nvCxnSpPr>
        <p:spPr>
          <a:xfrm rot="16200000" flipH="1">
            <a:off x="821933" y="5342727"/>
            <a:ext cx="787556" cy="585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4" name="Picture 363" descr="A black and white diagram with circles and lines&#10;&#10;Description automatically generated">
            <a:extLst>
              <a:ext uri="{FF2B5EF4-FFF2-40B4-BE49-F238E27FC236}">
                <a16:creationId xmlns:a16="http://schemas.microsoft.com/office/drawing/2014/main" id="{015834E9-CCD2-9491-673D-166B291FB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71947" y="4809597"/>
            <a:ext cx="1081732" cy="1362603"/>
          </a:xfrm>
          <a:prstGeom prst="rect">
            <a:avLst/>
          </a:prstGeom>
        </p:spPr>
      </p:pic>
      <p:pic>
        <p:nvPicPr>
          <p:cNvPr id="366" name="Picture 365" descr="A picture containing sketch, black, black and white, graphics&#10;&#10;Description automatically generated">
            <a:extLst>
              <a:ext uri="{FF2B5EF4-FFF2-40B4-BE49-F238E27FC236}">
                <a16:creationId xmlns:a16="http://schemas.microsoft.com/office/drawing/2014/main" id="{168A5AE8-8DA2-1441-EB22-E6BF39B8D6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9260" y="4941731"/>
            <a:ext cx="1081732" cy="1230469"/>
          </a:xfrm>
          <a:prstGeom prst="rect">
            <a:avLst/>
          </a:prstGeom>
        </p:spPr>
      </p:pic>
      <p:sp>
        <p:nvSpPr>
          <p:cNvPr id="367" name="Arrow: Right 366">
            <a:extLst>
              <a:ext uri="{FF2B5EF4-FFF2-40B4-BE49-F238E27FC236}">
                <a16:creationId xmlns:a16="http://schemas.microsoft.com/office/drawing/2014/main" id="{104F8AAB-1F42-1DC9-2861-A78F805CE8A4}"/>
              </a:ext>
            </a:extLst>
          </p:cNvPr>
          <p:cNvSpPr/>
          <p:nvPr/>
        </p:nvSpPr>
        <p:spPr>
          <a:xfrm>
            <a:off x="9249981" y="5510591"/>
            <a:ext cx="1302328" cy="3253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D880B91A-2DBD-3B60-78DC-260E0A3A1E5F}"/>
              </a:ext>
            </a:extLst>
          </p:cNvPr>
          <p:cNvSpPr txBox="1"/>
          <p:nvPr/>
        </p:nvSpPr>
        <p:spPr>
          <a:xfrm>
            <a:off x="9343876" y="5158221"/>
            <a:ext cx="11448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dirty="0"/>
              <a:t>Feedback</a:t>
            </a:r>
            <a:endParaRPr lang="en-BE" sz="1700" dirty="0"/>
          </a:p>
        </p:txBody>
      </p:sp>
      <p:pic>
        <p:nvPicPr>
          <p:cNvPr id="371" name="Picture 370">
            <a:extLst>
              <a:ext uri="{FF2B5EF4-FFF2-40B4-BE49-F238E27FC236}">
                <a16:creationId xmlns:a16="http://schemas.microsoft.com/office/drawing/2014/main" id="{8610E473-02CD-D83D-6933-8F4C9961BE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8260" y="268307"/>
            <a:ext cx="4683740" cy="4161875"/>
          </a:xfrm>
          <a:prstGeom prst="rect">
            <a:avLst/>
          </a:prstGeom>
        </p:spPr>
      </p:pic>
      <p:sp>
        <p:nvSpPr>
          <p:cNvPr id="372" name="TextBox 371">
            <a:extLst>
              <a:ext uri="{FF2B5EF4-FFF2-40B4-BE49-F238E27FC236}">
                <a16:creationId xmlns:a16="http://schemas.microsoft.com/office/drawing/2014/main" id="{00B47CD4-D11B-9A50-D61E-687176D8B463}"/>
              </a:ext>
            </a:extLst>
          </p:cNvPr>
          <p:cNvSpPr txBox="1"/>
          <p:nvPr/>
        </p:nvSpPr>
        <p:spPr>
          <a:xfrm>
            <a:off x="2736206" y="6526105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 Using Large Language Models to Improve Query-based Constraint Acquisition, </a:t>
            </a:r>
            <a:r>
              <a:rPr lang="en-GB" sz="1200" i="1" dirty="0" err="1"/>
              <a:t>Mechqrane</a:t>
            </a:r>
            <a:r>
              <a:rPr lang="en-GB" sz="1200" i="1" dirty="0"/>
              <a:t>, Y. et al., IJCAI, 2024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200403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 animBg="1"/>
      <p:bldP spid="15" grpId="0" animBg="1"/>
      <p:bldP spid="19" grpId="0" animBg="1"/>
      <p:bldP spid="23" grpId="0"/>
      <p:bldP spid="24" grpId="0"/>
      <p:bldP spid="25" grpId="0"/>
      <p:bldP spid="2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51" cy="7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Other types of constraints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pic>
        <p:nvPicPr>
          <p:cNvPr id="3" name="Picture 2" descr="Katholieke Universiteit Leuven - Wikipedia">
            <a:extLst>
              <a:ext uri="{FF2B5EF4-FFF2-40B4-BE49-F238E27FC236}">
                <a16:creationId xmlns:a16="http://schemas.microsoft.com/office/drawing/2014/main" id="{95F7BFBD-AB8B-B089-A9AF-40519BC4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8938FD7-E3F1-4DA4-7695-DD025DDFE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015772"/>
              </p:ext>
            </p:extLst>
          </p:nvPr>
        </p:nvGraphicFramePr>
        <p:xfrm>
          <a:off x="1704941" y="877836"/>
          <a:ext cx="8782118" cy="588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4877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15424" y="2992760"/>
            <a:ext cx="7361151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6000" dirty="0"/>
              <a:t>Open challenges in</a:t>
            </a:r>
            <a:br>
              <a:rPr lang="en-US" sz="6000" dirty="0"/>
            </a:br>
            <a:r>
              <a:rPr lang="en-US" sz="6000" dirty="0"/>
              <a:t>Interactive CA</a:t>
            </a:r>
            <a:endParaRPr sz="6000"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pic>
        <p:nvPicPr>
          <p:cNvPr id="3" name="Picture 2" descr="Katholieke Universiteit Leuven - Wikipedia">
            <a:extLst>
              <a:ext uri="{FF2B5EF4-FFF2-40B4-BE49-F238E27FC236}">
                <a16:creationId xmlns:a16="http://schemas.microsoft.com/office/drawing/2014/main" id="{95F7BFBD-AB8B-B089-A9AF-40519BC4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5754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51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pic>
        <p:nvPicPr>
          <p:cNvPr id="3" name="Picture 2" descr="Katholieke Universiteit Leuven - Wikipedia">
            <a:extLst>
              <a:ext uri="{FF2B5EF4-FFF2-40B4-BE49-F238E27FC236}">
                <a16:creationId xmlns:a16="http://schemas.microsoft.com/office/drawing/2014/main" id="{95F7BFBD-AB8B-B089-A9AF-40519BC4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0F11622-A1FC-2837-FF1D-F8B403EE107D}"/>
              </a:ext>
            </a:extLst>
          </p:cNvPr>
          <p:cNvGrpSpPr/>
          <p:nvPr/>
        </p:nvGrpSpPr>
        <p:grpSpPr>
          <a:xfrm>
            <a:off x="1788809" y="1405325"/>
            <a:ext cx="8128000" cy="1618090"/>
            <a:chOff x="0" y="285813"/>
            <a:chExt cx="8128000" cy="12048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9919F-D166-25DD-09A3-64F7B7F4322E}"/>
                </a:ext>
              </a:extLst>
            </p:cNvPr>
            <p:cNvSpPr/>
            <p:nvPr/>
          </p:nvSpPr>
          <p:spPr>
            <a:xfrm>
              <a:off x="0" y="285813"/>
              <a:ext cx="8128000" cy="1204875"/>
            </a:xfrm>
            <a:prstGeom prst="rect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B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D8C6C8-3051-1ED7-F900-23F734BFBBCE}"/>
                </a:ext>
              </a:extLst>
            </p:cNvPr>
            <p:cNvSpPr txBox="1"/>
            <p:nvPr/>
          </p:nvSpPr>
          <p:spPr>
            <a:xfrm>
              <a:off x="0" y="285813"/>
              <a:ext cx="8128000" cy="12048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0823" tIns="354076" rIns="630823" bIns="120904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 kern="1200" dirty="0"/>
                <a:t>Number of queries needed to converge is still large.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 kern="1200" dirty="0"/>
                <a:t>Use also more expressive types of queries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 kern="1200" dirty="0"/>
                <a:t>Generalize during learning!</a:t>
              </a:r>
              <a:endParaRPr lang="en-BE" sz="20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8B07E9-AF5A-158D-DB2B-328C80642111}"/>
              </a:ext>
            </a:extLst>
          </p:cNvPr>
          <p:cNvGrpSpPr/>
          <p:nvPr/>
        </p:nvGrpSpPr>
        <p:grpSpPr>
          <a:xfrm>
            <a:off x="2195209" y="1154405"/>
            <a:ext cx="5689600" cy="501840"/>
            <a:chOff x="406400" y="34893"/>
            <a:chExt cx="5689600" cy="50184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9565DB3-CF53-9345-2FE4-6F5128A89CD6}"/>
                </a:ext>
              </a:extLst>
            </p:cNvPr>
            <p:cNvSpPr/>
            <p:nvPr/>
          </p:nvSpPr>
          <p:spPr>
            <a:xfrm>
              <a:off x="406400" y="34893"/>
              <a:ext cx="5689600" cy="50184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BE"/>
            </a:p>
          </p:txBody>
        </p:sp>
        <p:sp>
          <p:nvSpPr>
            <p:cNvPr id="11" name="Rectangle: Rounded Corners 6">
              <a:extLst>
                <a:ext uri="{FF2B5EF4-FFF2-40B4-BE49-F238E27FC236}">
                  <a16:creationId xmlns:a16="http://schemas.microsoft.com/office/drawing/2014/main" id="{78BFFA93-9B2C-7F4A-6BC9-D001790FF48B}"/>
                </a:ext>
              </a:extLst>
            </p:cNvPr>
            <p:cNvSpPr txBox="1"/>
            <p:nvPr/>
          </p:nvSpPr>
          <p:spPr>
            <a:xfrm>
              <a:off x="430898" y="59391"/>
              <a:ext cx="5640604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kern="1200" dirty="0"/>
                <a:t>Number of queries</a:t>
              </a:r>
              <a:endParaRPr lang="en-BE" sz="2500" kern="12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9B23588-1EDF-49B6-D2A3-5969BD547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19" y="3274335"/>
            <a:ext cx="4203768" cy="34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480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51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pic>
        <p:nvPicPr>
          <p:cNvPr id="3" name="Picture 2" descr="Katholieke Universiteit Leuven - Wikipedia">
            <a:extLst>
              <a:ext uri="{FF2B5EF4-FFF2-40B4-BE49-F238E27FC236}">
                <a16:creationId xmlns:a16="http://schemas.microsoft.com/office/drawing/2014/main" id="{95F7BFBD-AB8B-B089-A9AF-40519BC4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9CAE7EC-3276-FE35-6A78-054EF8B36902}"/>
              </a:ext>
            </a:extLst>
          </p:cNvPr>
          <p:cNvGrpSpPr/>
          <p:nvPr/>
        </p:nvGrpSpPr>
        <p:grpSpPr>
          <a:xfrm>
            <a:off x="1380931" y="1496278"/>
            <a:ext cx="8864081" cy="1441625"/>
            <a:chOff x="0" y="3381003"/>
            <a:chExt cx="8128000" cy="7229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1634A-38D6-AE8D-D3D7-1C8D153D566B}"/>
                </a:ext>
              </a:extLst>
            </p:cNvPr>
            <p:cNvSpPr/>
            <p:nvPr/>
          </p:nvSpPr>
          <p:spPr>
            <a:xfrm>
              <a:off x="0" y="3381003"/>
              <a:ext cx="8128000" cy="722925"/>
            </a:xfrm>
            <a:prstGeom prst="rect">
              <a:avLst/>
            </a:prstGeom>
          </p:spPr>
          <p:style>
            <a:lnRef idx="2">
              <a:schemeClr val="accent4">
                <a:hueOff val="12078514"/>
                <a:satOff val="-5354"/>
                <a:lumOff val="-1071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B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695B08-358B-1F0C-2318-DFC1BB8054E4}"/>
                </a:ext>
              </a:extLst>
            </p:cNvPr>
            <p:cNvSpPr txBox="1"/>
            <p:nvPr/>
          </p:nvSpPr>
          <p:spPr>
            <a:xfrm>
              <a:off x="0" y="3381003"/>
              <a:ext cx="8128000" cy="722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0823" tIns="354076" rIns="630823" bIns="128016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 b="1" kern="1200" dirty="0"/>
                <a:t>Global constraints: </a:t>
              </a:r>
              <a:r>
                <a:rPr lang="en-GB" sz="2000" kern="1200" dirty="0"/>
                <a:t>Exploding the set of candidate constraints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 b="1" kern="1200" dirty="0"/>
                <a:t>Linear inequalities</a:t>
              </a:r>
              <a:r>
                <a:rPr lang="en-GB" sz="2000" kern="1200" dirty="0"/>
                <a:t> with constants: Need to consider all possible constants -&gt; Exploding the set of candidate constraints</a:t>
              </a:r>
            </a:p>
            <a:p>
              <a:pPr lvl="1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BE" sz="20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E1DBD7E-4C28-20AC-B494-7800CBCE306D}"/>
              </a:ext>
            </a:extLst>
          </p:cNvPr>
          <p:cNvGrpSpPr/>
          <p:nvPr/>
        </p:nvGrpSpPr>
        <p:grpSpPr>
          <a:xfrm>
            <a:off x="2336800" y="1245358"/>
            <a:ext cx="5689600" cy="501840"/>
            <a:chOff x="406400" y="3130083"/>
            <a:chExt cx="5689600" cy="50184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A80117A-EB6A-D619-DDC6-017F0FA15A1E}"/>
                </a:ext>
              </a:extLst>
            </p:cNvPr>
            <p:cNvSpPr/>
            <p:nvPr/>
          </p:nvSpPr>
          <p:spPr>
            <a:xfrm>
              <a:off x="406400" y="3130083"/>
              <a:ext cx="5689600" cy="50184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2078514"/>
                <a:satOff val="-5354"/>
                <a:lumOff val="-10719"/>
                <a:alphaOff val="0"/>
              </a:schemeClr>
            </a:fillRef>
            <a:effectRef idx="1">
              <a:schemeClr val="accent4">
                <a:hueOff val="12078514"/>
                <a:satOff val="-5354"/>
                <a:lumOff val="-1071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BE"/>
            </a:p>
          </p:txBody>
        </p:sp>
        <p:sp>
          <p:nvSpPr>
            <p:cNvPr id="11" name="Rectangle: Rounded Corners 6">
              <a:extLst>
                <a:ext uri="{FF2B5EF4-FFF2-40B4-BE49-F238E27FC236}">
                  <a16:creationId xmlns:a16="http://schemas.microsoft.com/office/drawing/2014/main" id="{A751DDBF-C197-E85A-9777-031FDA3A6F49}"/>
                </a:ext>
              </a:extLst>
            </p:cNvPr>
            <p:cNvSpPr txBox="1"/>
            <p:nvPr/>
          </p:nvSpPr>
          <p:spPr>
            <a:xfrm>
              <a:off x="430898" y="3154581"/>
              <a:ext cx="5640604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kern="1200" dirty="0"/>
                <a:t>Specific classes of constraints</a:t>
              </a:r>
              <a:endParaRPr lang="en-BE" sz="2500" kern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BA8ECE3-CB7B-D7CC-0E7C-3A09EF2FE868}"/>
              </a:ext>
            </a:extLst>
          </p:cNvPr>
          <p:cNvSpPr txBox="1"/>
          <p:nvPr/>
        </p:nvSpPr>
        <p:spPr>
          <a:xfrm>
            <a:off x="3425461" y="3666559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ALLDIFFERENT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62D8DB-36FC-E76A-9EF2-E02524AF91F9}"/>
              </a:ext>
            </a:extLst>
          </p:cNvPr>
          <p:cNvSpPr txBox="1"/>
          <p:nvPr/>
        </p:nvSpPr>
        <p:spPr>
          <a:xfrm>
            <a:off x="3608341" y="4052639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CUMULATIVE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47CE98-8BBC-D22A-20AE-E76A76B64D8B}"/>
              </a:ext>
            </a:extLst>
          </p:cNvPr>
          <p:cNvSpPr txBox="1"/>
          <p:nvPr/>
        </p:nvSpPr>
        <p:spPr>
          <a:xfrm>
            <a:off x="3920380" y="3319630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</a:t>
            </a:r>
            <a:endParaRPr lang="en-B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3CB87-1A58-BD32-9FDC-40DB1F708E7C}"/>
              </a:ext>
            </a:extLst>
          </p:cNvPr>
          <p:cNvSpPr txBox="1"/>
          <p:nvPr/>
        </p:nvSpPr>
        <p:spPr>
          <a:xfrm>
            <a:off x="4039803" y="4444555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SUM</a:t>
            </a:r>
            <a:endParaRPr lang="en-B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DCA31D-A460-7C99-A6EF-6100ECDF0CD4}"/>
              </a:ext>
            </a:extLst>
          </p:cNvPr>
          <p:cNvSpPr txBox="1"/>
          <p:nvPr/>
        </p:nvSpPr>
        <p:spPr>
          <a:xfrm>
            <a:off x="3891909" y="4811946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CIRCUIT</a:t>
            </a:r>
            <a:endParaRPr lang="en-B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BB7914-2557-E911-202E-E70546324D61}"/>
              </a:ext>
            </a:extLst>
          </p:cNvPr>
          <p:cNvSpPr txBox="1"/>
          <p:nvPr/>
        </p:nvSpPr>
        <p:spPr>
          <a:xfrm>
            <a:off x="6096000" y="3244334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x</a:t>
            </a:r>
            <a:r>
              <a:rPr lang="en-GB" sz="1800" baseline="-25000" dirty="0"/>
              <a:t>1</a:t>
            </a:r>
            <a:r>
              <a:rPr lang="en-GB" sz="1800" dirty="0"/>
              <a:t> + 5 &lt; x</a:t>
            </a:r>
            <a:r>
              <a:rPr lang="en-GB" sz="1800" baseline="-25000" dirty="0"/>
              <a:t>2</a:t>
            </a:r>
            <a:r>
              <a:rPr lang="en-GB" sz="1800" dirty="0"/>
              <a:t> </a:t>
            </a:r>
            <a:endParaRPr lang="en-BE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7A021B-52CD-7354-05ED-990FF4F33C59}"/>
              </a:ext>
            </a:extLst>
          </p:cNvPr>
          <p:cNvSpPr txBox="1"/>
          <p:nvPr/>
        </p:nvSpPr>
        <p:spPr>
          <a:xfrm>
            <a:off x="6096000" y="3792677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|x</a:t>
            </a:r>
            <a:r>
              <a:rPr lang="en-GB" sz="1800" baseline="-25000" dirty="0"/>
              <a:t>1</a:t>
            </a:r>
            <a:r>
              <a:rPr lang="en-GB" sz="1800" dirty="0"/>
              <a:t> + 12| &gt; x</a:t>
            </a:r>
            <a:r>
              <a:rPr lang="en-GB" sz="1800" baseline="-25000" dirty="0"/>
              <a:t>4</a:t>
            </a:r>
            <a:r>
              <a:rPr lang="en-GB" sz="1800" dirty="0"/>
              <a:t> </a:t>
            </a:r>
            <a:endParaRPr lang="en-BE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07937F-69B0-D948-4C6A-A6EEE9F2F79B}"/>
              </a:ext>
            </a:extLst>
          </p:cNvPr>
          <p:cNvSpPr txBox="1"/>
          <p:nvPr/>
        </p:nvSpPr>
        <p:spPr>
          <a:xfrm>
            <a:off x="6115755" y="434102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x</a:t>
            </a:r>
            <a:r>
              <a:rPr lang="en-GB" sz="1800" baseline="-25000" dirty="0"/>
              <a:t>1</a:t>
            </a:r>
            <a:r>
              <a:rPr lang="en-GB" sz="1800" dirty="0"/>
              <a:t> - x</a:t>
            </a:r>
            <a:r>
              <a:rPr lang="en-GB" sz="1800" baseline="-25000" dirty="0"/>
              <a:t>2</a:t>
            </a:r>
            <a:r>
              <a:rPr lang="en-GB" sz="1800" dirty="0"/>
              <a:t> != 238</a:t>
            </a:r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19774291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51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pic>
        <p:nvPicPr>
          <p:cNvPr id="3" name="Picture 2" descr="Katholieke Universiteit Leuven - Wikipedia">
            <a:extLst>
              <a:ext uri="{FF2B5EF4-FFF2-40B4-BE49-F238E27FC236}">
                <a16:creationId xmlns:a16="http://schemas.microsoft.com/office/drawing/2014/main" id="{95F7BFBD-AB8B-B089-A9AF-40519BC4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B012985-6B26-B091-8642-69AA5662EBD8}"/>
              </a:ext>
            </a:extLst>
          </p:cNvPr>
          <p:cNvGrpSpPr/>
          <p:nvPr/>
        </p:nvGrpSpPr>
        <p:grpSpPr>
          <a:xfrm>
            <a:off x="2018287" y="1396706"/>
            <a:ext cx="8128000" cy="1887669"/>
            <a:chOff x="0" y="4446648"/>
            <a:chExt cx="8128000" cy="9371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CE48C0-54D0-F92E-1F27-0CF2ADAEA013}"/>
                </a:ext>
              </a:extLst>
            </p:cNvPr>
            <p:cNvSpPr/>
            <p:nvPr/>
          </p:nvSpPr>
          <p:spPr>
            <a:xfrm>
              <a:off x="0" y="4446648"/>
              <a:ext cx="8128000" cy="937125"/>
            </a:xfrm>
            <a:prstGeom prst="rect">
              <a:avLst/>
            </a:prstGeom>
          </p:spPr>
          <p:style>
            <a:lnRef idx="2">
              <a:schemeClr val="accent4">
                <a:hueOff val="18117770"/>
                <a:satOff val="-8031"/>
                <a:lumOff val="-1607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D05D7B-E84D-8436-CDA6-9F03CF17EB44}"/>
                </a:ext>
              </a:extLst>
            </p:cNvPr>
            <p:cNvSpPr txBox="1"/>
            <p:nvPr/>
          </p:nvSpPr>
          <p:spPr>
            <a:xfrm>
              <a:off x="0" y="4446648"/>
              <a:ext cx="8128000" cy="937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0823" tIns="354076" rIns="630823" bIns="120904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SzPts val="2500"/>
                <a:buFont typeface="Arial" panose="020B0604020202020204" pitchFamily="34" charset="0"/>
                <a:buChar char="•"/>
              </a:pPr>
              <a:r>
                <a:rPr lang="en-GB" sz="2000" kern="1200" dirty="0">
                  <a:ea typeface="Arial"/>
                  <a:cs typeface="Arial"/>
                </a:rPr>
                <a:t>U</a:t>
              </a:r>
              <a:r>
                <a:rPr lang="en-GB" sz="2000" kern="1200" dirty="0">
                  <a:latin typeface="+mn-lt"/>
                  <a:ea typeface="Arial"/>
                  <a:cs typeface="Arial"/>
                  <a:sym typeface="Arial"/>
                </a:rPr>
                <a:t>nlike in machine learning, most constraint acquisition techniques still assume the user always (knows how to) answer correctly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SzPts val="2500"/>
                <a:buFont typeface="Arial" panose="020B0604020202020204" pitchFamily="34" charset="0"/>
                <a:buChar char="•"/>
              </a:pPr>
              <a:r>
                <a:rPr lang="en-GB" sz="2000" kern="1200" dirty="0"/>
                <a:t>Tighter integration with modern machine learning techniques</a:t>
              </a:r>
              <a:endParaRPr lang="en-BE" sz="20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5E5901-E5CC-1246-E915-B0EDE93F181F}"/>
              </a:ext>
            </a:extLst>
          </p:cNvPr>
          <p:cNvGrpSpPr/>
          <p:nvPr/>
        </p:nvGrpSpPr>
        <p:grpSpPr>
          <a:xfrm>
            <a:off x="2424687" y="1145787"/>
            <a:ext cx="5689600" cy="501840"/>
            <a:chOff x="406400" y="4195728"/>
            <a:chExt cx="5689600" cy="5018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F76358D-7C5D-694D-3800-DF850430E969}"/>
                </a:ext>
              </a:extLst>
            </p:cNvPr>
            <p:cNvSpPr/>
            <p:nvPr/>
          </p:nvSpPr>
          <p:spPr>
            <a:xfrm>
              <a:off x="406400" y="4195728"/>
              <a:ext cx="5689600" cy="50184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8117770"/>
                <a:satOff val="-8031"/>
                <a:lumOff val="-16078"/>
                <a:alphaOff val="0"/>
              </a:schemeClr>
            </a:fillRef>
            <a:effectRef idx="1">
              <a:schemeClr val="accent4">
                <a:hueOff val="18117770"/>
                <a:satOff val="-8031"/>
                <a:lumOff val="-160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BE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591BE3-9667-6BF4-3CEE-897DC98F53F0}"/>
                </a:ext>
              </a:extLst>
            </p:cNvPr>
            <p:cNvSpPr txBox="1"/>
            <p:nvPr/>
          </p:nvSpPr>
          <p:spPr>
            <a:xfrm>
              <a:off x="430898" y="4220226"/>
              <a:ext cx="5640604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kern="1200" dirty="0"/>
                <a:t>Noisy data</a:t>
              </a:r>
              <a:endParaRPr lang="en-BE" sz="2500" kern="1200" dirty="0"/>
            </a:p>
          </p:txBody>
        </p:sp>
      </p:grpSp>
      <p:pic>
        <p:nvPicPr>
          <p:cNvPr id="1026" name="Picture 2" descr="wrong answer | Jo Lamble">
            <a:extLst>
              <a:ext uri="{FF2B5EF4-FFF2-40B4-BE49-F238E27FC236}">
                <a16:creationId xmlns:a16="http://schemas.microsoft.com/office/drawing/2014/main" id="{A2D6EEF4-1411-A9D5-5761-C43654642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986" y="3495628"/>
            <a:ext cx="3014601" cy="335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880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51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pic>
        <p:nvPicPr>
          <p:cNvPr id="3" name="Picture 2" descr="Katholieke Universiteit Leuven - Wikipedia">
            <a:extLst>
              <a:ext uri="{FF2B5EF4-FFF2-40B4-BE49-F238E27FC236}">
                <a16:creationId xmlns:a16="http://schemas.microsoft.com/office/drawing/2014/main" id="{95F7BFBD-AB8B-B089-A9AF-40519BC4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415C084B-24EA-A87F-4603-02A93888BFC6}"/>
              </a:ext>
            </a:extLst>
          </p:cNvPr>
          <p:cNvSpPr/>
          <p:nvPr/>
        </p:nvSpPr>
        <p:spPr>
          <a:xfrm>
            <a:off x="141861" y="1479132"/>
            <a:ext cx="1549761" cy="869527"/>
          </a:xfrm>
          <a:prstGeom prst="diamond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O(c)</a:t>
            </a:r>
            <a:endParaRPr lang="en-BE" sz="2200" b="1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5D6AC51-DC06-2713-F000-52625D977A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99788" y="1857827"/>
            <a:ext cx="225166" cy="1191258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4CB13B7-E8DF-C76F-C590-5F10347D8931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1440706" y="796912"/>
            <a:ext cx="158256" cy="1206184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F86CA3-F464-FAAB-7AB6-2720DDE2AF05}"/>
              </a:ext>
            </a:extLst>
          </p:cNvPr>
          <p:cNvSpPr txBox="1"/>
          <p:nvPr/>
        </p:nvSpPr>
        <p:spPr>
          <a:xfrm>
            <a:off x="1202555" y="2210851"/>
            <a:ext cx="726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True</a:t>
            </a:r>
            <a:endParaRPr lang="en-BE" sz="2000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3098E-9D4B-369F-4D49-D47F8689CBA5}"/>
              </a:ext>
            </a:extLst>
          </p:cNvPr>
          <p:cNvSpPr txBox="1"/>
          <p:nvPr/>
        </p:nvSpPr>
        <p:spPr>
          <a:xfrm>
            <a:off x="1282748" y="1344381"/>
            <a:ext cx="52770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No</a:t>
            </a:r>
            <a:endParaRPr lang="en-BE" sz="20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AB0FD4-A398-574E-DD80-F6BB8A617E49}"/>
              </a:ext>
            </a:extLst>
          </p:cNvPr>
          <p:cNvSpPr/>
          <p:nvPr/>
        </p:nvSpPr>
        <p:spPr>
          <a:xfrm>
            <a:off x="2138177" y="1058716"/>
            <a:ext cx="2223529" cy="648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FF0000"/>
                </a:solidFill>
              </a:rPr>
              <a:t>Aim to violate</a:t>
            </a:r>
            <a:endParaRPr lang="en-BE" sz="2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B69F73-36D8-D1EA-5925-E84CD2AAEEF5}"/>
              </a:ext>
            </a:extLst>
          </p:cNvPr>
          <p:cNvSpPr/>
          <p:nvPr/>
        </p:nvSpPr>
        <p:spPr>
          <a:xfrm>
            <a:off x="2122926" y="2259090"/>
            <a:ext cx="2223529" cy="608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00B050"/>
                </a:solidFill>
              </a:rPr>
              <a:t>Aim to satisfy</a:t>
            </a:r>
            <a:endParaRPr lang="en-BE" sz="2200" b="1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7CF26E-864B-0D8C-D828-57A8BE1869A5}"/>
              </a:ext>
            </a:extLst>
          </p:cNvPr>
          <p:cNvSpPr/>
          <p:nvPr/>
        </p:nvSpPr>
        <p:spPr>
          <a:xfrm>
            <a:off x="4650349" y="1713177"/>
            <a:ext cx="839755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ML</a:t>
            </a:r>
            <a:endParaRPr lang="en-B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A963AC-2B30-B8E6-9268-8AEF1BD214CD}"/>
              </a:ext>
            </a:extLst>
          </p:cNvPr>
          <p:cNvSpPr/>
          <p:nvPr/>
        </p:nvSpPr>
        <p:spPr>
          <a:xfrm>
            <a:off x="6330599" y="1713177"/>
            <a:ext cx="1144555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Query</a:t>
            </a:r>
          </a:p>
          <a:p>
            <a:pPr algn="ctr"/>
            <a:r>
              <a:rPr lang="en-GB" dirty="0"/>
              <a:t>Generation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61A01A-1301-C178-DDC5-496EAA6718FF}"/>
              </a:ext>
            </a:extLst>
          </p:cNvPr>
          <p:cNvSpPr/>
          <p:nvPr/>
        </p:nvSpPr>
        <p:spPr>
          <a:xfrm>
            <a:off x="8484931" y="1713177"/>
            <a:ext cx="1387151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Learn from user’s answer</a:t>
            </a:r>
            <a:endParaRPr lang="en-B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9C77B5-9545-093E-50DB-10608F59D275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7475154" y="2064129"/>
            <a:ext cx="100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D75939-C117-4791-3680-E3CEDD73B1CD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9872082" y="2064129"/>
            <a:ext cx="100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DF96FBB-5368-4952-4126-2B5C39ABC6AB}"/>
              </a:ext>
            </a:extLst>
          </p:cNvPr>
          <p:cNvSpPr/>
          <p:nvPr/>
        </p:nvSpPr>
        <p:spPr>
          <a:xfrm>
            <a:off x="10880824" y="1713177"/>
            <a:ext cx="1144555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 Constraint dataset</a:t>
            </a:r>
            <a:endParaRPr lang="en-BE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AB9C3B7-80E6-0DA2-CB11-8E6EE22E9814}"/>
              </a:ext>
            </a:extLst>
          </p:cNvPr>
          <p:cNvCxnSpPr>
            <a:stCxn id="21" idx="0"/>
            <a:endCxn id="16" idx="0"/>
          </p:cNvCxnSpPr>
          <p:nvPr/>
        </p:nvCxnSpPr>
        <p:spPr>
          <a:xfrm rot="16200000" flipV="1">
            <a:off x="8261665" y="-1478261"/>
            <a:ext cx="12700" cy="6382875"/>
          </a:xfrm>
          <a:prstGeom prst="bentConnector3">
            <a:avLst>
              <a:gd name="adj1" fmla="val 4371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B96D0C-9247-A5E5-CBD2-F8092C15543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490104" y="2064129"/>
            <a:ext cx="840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5DF6C1-A365-0E55-C8F9-AAD03B4D3AAB}"/>
              </a:ext>
            </a:extLst>
          </p:cNvPr>
          <p:cNvSpPr txBox="1"/>
          <p:nvPr/>
        </p:nvSpPr>
        <p:spPr>
          <a:xfrm>
            <a:off x="551234" y="3163225"/>
            <a:ext cx="11089531" cy="30931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GB" sz="3000" dirty="0"/>
              <a:t>Significant </a:t>
            </a:r>
            <a:r>
              <a:rPr lang="en-GB" sz="3000" b="1" dirty="0"/>
              <a:t>advancements</a:t>
            </a:r>
            <a:r>
              <a:rPr lang="en-GB" sz="3000" dirty="0"/>
              <a:t> in interactive CA the last years.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GB" sz="3000" b="1" dirty="0"/>
              <a:t>Statistical ML </a:t>
            </a:r>
            <a:r>
              <a:rPr lang="en-GB" sz="3000" dirty="0"/>
              <a:t>can be successfully be used to capture patterns in constraints!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GB" sz="3000" dirty="0"/>
              <a:t>But still much </a:t>
            </a:r>
            <a:r>
              <a:rPr lang="en-GB" sz="3000" b="1" dirty="0"/>
              <a:t>more are needed</a:t>
            </a:r>
            <a:r>
              <a:rPr lang="en-GB" sz="3000" dirty="0"/>
              <a:t>.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GB" sz="3000" b="1" dirty="0" err="1"/>
              <a:t>PyConA</a:t>
            </a:r>
            <a:r>
              <a:rPr lang="en-GB" sz="3000" dirty="0"/>
              <a:t> – Python library for Constraints Acquisition: Goal to promote research in CA</a:t>
            </a:r>
          </a:p>
        </p:txBody>
      </p:sp>
    </p:spTree>
    <p:extLst>
      <p:ext uri="{BB962C8B-B14F-4D97-AF65-F5344CB8AC3E}">
        <p14:creationId xmlns:p14="http://schemas.microsoft.com/office/powerpoint/2010/main" val="310125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8857660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Inputs and Outputs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7" name="Picture 2" descr="Katholieke Universiteit Leuven - Wikipedia">
            <a:extLst>
              <a:ext uri="{FF2B5EF4-FFF2-40B4-BE49-F238E27FC236}">
                <a16:creationId xmlns:a16="http://schemas.microsoft.com/office/drawing/2014/main" id="{5D78C5B1-248D-7E07-153E-8CC8B3A4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2F0AB-7FF8-6D6F-9336-99F268F2A125}"/>
              </a:ext>
            </a:extLst>
          </p:cNvPr>
          <p:cNvSpPr txBox="1"/>
          <p:nvPr/>
        </p:nvSpPr>
        <p:spPr>
          <a:xfrm>
            <a:off x="485554" y="1513505"/>
            <a:ext cx="10412601" cy="16773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200" b="1" i="1" dirty="0"/>
              <a:t>X</a:t>
            </a:r>
            <a:r>
              <a:rPr lang="en-GB" sz="2200" b="1" dirty="0"/>
              <a:t>:   </a:t>
            </a:r>
            <a:r>
              <a:rPr lang="en-GB" sz="2200" dirty="0"/>
              <a:t>Variables of the problem, </a:t>
            </a:r>
            <a:r>
              <a:rPr lang="en-GB" sz="2200" i="1" dirty="0"/>
              <a:t>X = {x</a:t>
            </a:r>
            <a:r>
              <a:rPr lang="en-GB" sz="2200" i="1" baseline="-25000" dirty="0"/>
              <a:t>1,1</a:t>
            </a:r>
            <a:r>
              <a:rPr lang="en-GB" sz="2200" i="1" dirty="0"/>
              <a:t>, x</a:t>
            </a:r>
            <a:r>
              <a:rPr lang="en-GB" sz="2200" i="1" baseline="-25000" dirty="0"/>
              <a:t>1,2</a:t>
            </a:r>
            <a:r>
              <a:rPr lang="en-GB" sz="2200" i="1" dirty="0"/>
              <a:t>, x</a:t>
            </a:r>
            <a:r>
              <a:rPr lang="en-GB" sz="2200" i="1" baseline="-25000" dirty="0"/>
              <a:t>1,3</a:t>
            </a:r>
            <a:r>
              <a:rPr lang="en-GB" sz="2200" i="1" dirty="0"/>
              <a:t>, …, x</a:t>
            </a:r>
            <a:r>
              <a:rPr lang="en-GB" sz="2200" i="1" baseline="-25000" dirty="0"/>
              <a:t>4,4 </a:t>
            </a:r>
            <a:r>
              <a:rPr lang="en-GB" sz="2200" i="1" dirty="0"/>
              <a:t>}, d</a:t>
            </a:r>
            <a:r>
              <a:rPr lang="en-GB" sz="2200" dirty="0"/>
              <a:t>omains</a:t>
            </a:r>
            <a:r>
              <a:rPr lang="en-GB" sz="2200" i="1" dirty="0"/>
              <a:t> D = {1, 2, 3, 4}</a:t>
            </a:r>
          </a:p>
          <a:p>
            <a:pPr>
              <a:spcAft>
                <a:spcPts val="600"/>
              </a:spcAft>
            </a:pPr>
            <a:r>
              <a:rPr lang="el-GR" sz="2200" b="1" i="1" dirty="0"/>
              <a:t>Γ</a:t>
            </a:r>
            <a:r>
              <a:rPr lang="en-GB" sz="2200" b="1" dirty="0"/>
              <a:t>:   </a:t>
            </a:r>
            <a:r>
              <a:rPr lang="en-GB" sz="2200" dirty="0"/>
              <a:t>Constraint Language, </a:t>
            </a:r>
            <a:r>
              <a:rPr lang="el-GR" sz="2200" i="1" dirty="0"/>
              <a:t>Γ</a:t>
            </a:r>
            <a:r>
              <a:rPr lang="en-GB" sz="2200" i="1" dirty="0"/>
              <a:t> = {═, ≠, ≤, ≥}</a:t>
            </a:r>
            <a:endParaRPr lang="en-GB" sz="2200" i="1" baseline="14000" dirty="0"/>
          </a:p>
          <a:p>
            <a:pPr>
              <a:spcAft>
                <a:spcPts val="600"/>
              </a:spcAft>
            </a:pPr>
            <a:r>
              <a:rPr lang="en-GB" sz="2200" b="1" i="1" dirty="0"/>
              <a:t>B</a:t>
            </a:r>
            <a:r>
              <a:rPr lang="en-GB" sz="2200" b="1" dirty="0"/>
              <a:t>:   </a:t>
            </a:r>
            <a:r>
              <a:rPr lang="en-GB" sz="2200" dirty="0"/>
              <a:t>Set of candidate constraints, </a:t>
            </a:r>
            <a:r>
              <a:rPr lang="en-GB" sz="2200" i="1" dirty="0"/>
              <a:t>B = {x</a:t>
            </a:r>
            <a:r>
              <a:rPr lang="en-GB" sz="2200" i="1" baseline="-25000" dirty="0"/>
              <a:t>1,1</a:t>
            </a:r>
            <a:r>
              <a:rPr lang="en-GB" sz="2200" i="1" dirty="0"/>
              <a:t> ≠ x</a:t>
            </a:r>
            <a:r>
              <a:rPr lang="en-GB" sz="2200" i="1" baseline="-25000" dirty="0"/>
              <a:t>1,2</a:t>
            </a:r>
            <a:r>
              <a:rPr lang="en-GB" sz="2200" i="1" dirty="0"/>
              <a:t>, x</a:t>
            </a:r>
            <a:r>
              <a:rPr lang="en-GB" sz="2200" i="1" baseline="-25000" dirty="0"/>
              <a:t>1,1</a:t>
            </a:r>
            <a:r>
              <a:rPr lang="en-GB" sz="2200" i="1" dirty="0"/>
              <a:t> ═ x</a:t>
            </a:r>
            <a:r>
              <a:rPr lang="en-GB" sz="2200" i="1" baseline="-25000" dirty="0"/>
              <a:t>1,2</a:t>
            </a:r>
            <a:r>
              <a:rPr lang="en-GB" sz="2200" i="1" dirty="0"/>
              <a:t>, …}</a:t>
            </a:r>
          </a:p>
          <a:p>
            <a:pPr>
              <a:spcAft>
                <a:spcPts val="600"/>
              </a:spcAft>
            </a:pPr>
            <a:r>
              <a:rPr lang="en-GB" sz="2200" b="1" i="1" dirty="0"/>
              <a:t>C</a:t>
            </a:r>
            <a:r>
              <a:rPr lang="en-GB" sz="2200" b="1" i="1" baseline="-25000" dirty="0"/>
              <a:t>L</a:t>
            </a:r>
            <a:r>
              <a:rPr lang="en-GB" sz="2200" b="1" dirty="0"/>
              <a:t>: </a:t>
            </a:r>
            <a:r>
              <a:rPr lang="en-GB" sz="2200" dirty="0"/>
              <a:t>learned constraints</a:t>
            </a:r>
            <a:r>
              <a:rPr lang="en-GB" sz="2200" b="1" dirty="0"/>
              <a:t>, </a:t>
            </a:r>
            <a:r>
              <a:rPr lang="en-GB" sz="2200" dirty="0"/>
              <a:t>ideally</a:t>
            </a:r>
            <a:r>
              <a:rPr lang="en-GB" sz="2200" b="1" dirty="0"/>
              <a:t> </a:t>
            </a:r>
            <a:r>
              <a:rPr lang="en-GB" sz="2200" dirty="0"/>
              <a:t>all the </a:t>
            </a:r>
            <a:r>
              <a:rPr lang="en-GB" sz="2200" i="1" dirty="0"/>
              <a:t>≠ constraints in rows, cols and blocks</a:t>
            </a:r>
            <a:endParaRPr lang="en-GB" sz="2200" dirty="0"/>
          </a:p>
        </p:txBody>
      </p:sp>
      <p:pic>
        <p:nvPicPr>
          <p:cNvPr id="3" name="Picture 2" descr="A grid of black and white squares with black text&#10;&#10;Description automatically generated">
            <a:extLst>
              <a:ext uri="{FF2B5EF4-FFF2-40B4-BE49-F238E27FC236}">
                <a16:creationId xmlns:a16="http://schemas.microsoft.com/office/drawing/2014/main" id="{E870813A-7363-A312-D538-86BEBAE8E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54" y="4454014"/>
            <a:ext cx="2269675" cy="2269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CA90B7-5BBA-5FAA-E7F8-D9BE3D6FA827}"/>
              </a:ext>
            </a:extLst>
          </p:cNvPr>
          <p:cNvSpPr txBox="1"/>
          <p:nvPr/>
        </p:nvSpPr>
        <p:spPr>
          <a:xfrm>
            <a:off x="485554" y="1028299"/>
            <a:ext cx="5788373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/>
              <a:t>Running Example: </a:t>
            </a:r>
            <a:r>
              <a:rPr lang="en-GB" sz="2000" i="1" dirty="0"/>
              <a:t>4x4</a:t>
            </a:r>
            <a:r>
              <a:rPr lang="en-GB" sz="2000" dirty="0"/>
              <a:t> Sudoku</a:t>
            </a:r>
          </a:p>
        </p:txBody>
      </p:sp>
      <p:pic>
        <p:nvPicPr>
          <p:cNvPr id="10" name="Google Shape;445;p7">
            <a:extLst>
              <a:ext uri="{FF2B5EF4-FFF2-40B4-BE49-F238E27FC236}">
                <a16:creationId xmlns:a16="http://schemas.microsoft.com/office/drawing/2014/main" id="{CA4B78B8-4B4B-E8F2-FA68-44C190C4B23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99747" y="4441516"/>
            <a:ext cx="2379343" cy="23383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AED4B6-966A-7739-DD23-0D597B609E84}"/>
              </a:ext>
            </a:extLst>
          </p:cNvPr>
          <p:cNvSpPr txBox="1"/>
          <p:nvPr/>
        </p:nvSpPr>
        <p:spPr>
          <a:xfrm>
            <a:off x="773738" y="4107796"/>
            <a:ext cx="2062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Problem Formulation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210480-1D87-8DF3-9FDD-FD2AA0FD84EA}"/>
              </a:ext>
            </a:extLst>
          </p:cNvPr>
          <p:cNvSpPr txBox="1"/>
          <p:nvPr/>
        </p:nvSpPr>
        <p:spPr>
          <a:xfrm>
            <a:off x="3509171" y="4095038"/>
            <a:ext cx="1173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Example </a:t>
            </a:r>
            <a:r>
              <a:rPr lang="en-GB" sz="1400" i="1" dirty="0"/>
              <a:t>e</a:t>
            </a:r>
            <a:r>
              <a:rPr lang="en-GB" sz="1400" i="1" baseline="-25000" dirty="0"/>
              <a:t>1</a:t>
            </a:r>
            <a:endParaRPr lang="en-BE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F8480A-65EF-4EA0-002D-D4A8A4C18DFA}"/>
              </a:ext>
            </a:extLst>
          </p:cNvPr>
          <p:cNvCxnSpPr>
            <a:cxnSpLocks/>
          </p:cNvCxnSpPr>
          <p:nvPr/>
        </p:nvCxnSpPr>
        <p:spPr>
          <a:xfrm flipH="1">
            <a:off x="6057751" y="2192062"/>
            <a:ext cx="9703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C9B578-8540-1C5D-B91F-3C9E3F15BDC5}"/>
              </a:ext>
            </a:extLst>
          </p:cNvPr>
          <p:cNvSpPr txBox="1"/>
          <p:nvPr/>
        </p:nvSpPr>
        <p:spPr>
          <a:xfrm>
            <a:off x="7028135" y="1898216"/>
            <a:ext cx="4086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The user may not know exactly what constraint relations appear in the model</a:t>
            </a:r>
            <a:endParaRPr lang="en-BE" sz="15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96433A-FA25-AA2B-D2FF-494A6ED9F2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4915" y="4488267"/>
            <a:ext cx="6167632" cy="220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3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8857660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Adapting Candidate Elimination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7" name="Picture 2" descr="Katholieke Universiteit Leuven - Wikipedia">
            <a:extLst>
              <a:ext uri="{FF2B5EF4-FFF2-40B4-BE49-F238E27FC236}">
                <a16:creationId xmlns:a16="http://schemas.microsoft.com/office/drawing/2014/main" id="{5D78C5B1-248D-7E07-153E-8CC8B3A4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83F2B6-7D0E-11A7-AA51-E6169F59E1D8}"/>
              </a:ext>
            </a:extLst>
          </p:cNvPr>
          <p:cNvSpPr txBox="1"/>
          <p:nvPr/>
        </p:nvSpPr>
        <p:spPr>
          <a:xfrm>
            <a:off x="233266" y="1511559"/>
            <a:ext cx="3442334" cy="255454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B</a:t>
            </a:r>
            <a:r>
              <a:rPr lang="en-GB" sz="2000" dirty="0"/>
              <a:t>: set of (remaining) candidate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</a:t>
            </a:r>
            <a:r>
              <a:rPr lang="en-GB" sz="2000" b="1" baseline="-25000" dirty="0"/>
              <a:t>T</a:t>
            </a:r>
            <a:r>
              <a:rPr lang="en-GB" sz="2000" dirty="0"/>
              <a:t>: target set of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</a:t>
            </a:r>
            <a:r>
              <a:rPr lang="en-GB" sz="2000" b="1" baseline="-25000" dirty="0"/>
              <a:t>L</a:t>
            </a:r>
            <a:r>
              <a:rPr lang="en-GB" sz="2000" dirty="0"/>
              <a:t>: learned set of constraints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912AC8B-3F34-6E99-D70A-22CDE1405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000" y="1511559"/>
            <a:ext cx="4445724" cy="4392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23A486-5445-17CE-A141-0996F81CE295}"/>
              </a:ext>
            </a:extLst>
          </p:cNvPr>
          <p:cNvCxnSpPr>
            <a:cxnSpLocks/>
          </p:cNvCxnSpPr>
          <p:nvPr/>
        </p:nvCxnSpPr>
        <p:spPr>
          <a:xfrm flipH="1">
            <a:off x="9032525" y="5072269"/>
            <a:ext cx="721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B2659E-E55A-5B7E-C190-5A10158BEA82}"/>
              </a:ext>
            </a:extLst>
          </p:cNvPr>
          <p:cNvSpPr txBox="1"/>
          <p:nvPr/>
        </p:nvSpPr>
        <p:spPr>
          <a:xfrm>
            <a:off x="9862800" y="2768694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Candidates that should </a:t>
            </a:r>
          </a:p>
          <a:p>
            <a:r>
              <a:rPr lang="en-GB" dirty="0"/>
              <a:t>Be excluded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0FE07A-8E09-F79C-6D06-11EC7156B59B}"/>
              </a:ext>
            </a:extLst>
          </p:cNvPr>
          <p:cNvSpPr txBox="1"/>
          <p:nvPr/>
        </p:nvSpPr>
        <p:spPr>
          <a:xfrm>
            <a:off x="9862801" y="4810659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Candidates that should </a:t>
            </a:r>
          </a:p>
          <a:p>
            <a:r>
              <a:rPr lang="en-GB" dirty="0"/>
              <a:t>be acquired</a:t>
            </a:r>
            <a:endParaRPr lang="en-BE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0D222A-EFE6-FF20-FDDF-018AA9E9EB62}"/>
              </a:ext>
            </a:extLst>
          </p:cNvPr>
          <p:cNvCxnSpPr>
            <a:cxnSpLocks/>
          </p:cNvCxnSpPr>
          <p:nvPr/>
        </p:nvCxnSpPr>
        <p:spPr>
          <a:xfrm flipH="1">
            <a:off x="9032524" y="3030304"/>
            <a:ext cx="721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5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8857660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Adapting Candidate Elimination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7" name="Picture 2" descr="Katholieke Universiteit Leuven - Wikipedia">
            <a:extLst>
              <a:ext uri="{FF2B5EF4-FFF2-40B4-BE49-F238E27FC236}">
                <a16:creationId xmlns:a16="http://schemas.microsoft.com/office/drawing/2014/main" id="{5D78C5B1-248D-7E07-153E-8CC8B3A4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FAA7E2-8B5E-0CB7-C9A3-8F22DEAF0354}"/>
              </a:ext>
            </a:extLst>
          </p:cNvPr>
          <p:cNvSpPr txBox="1"/>
          <p:nvPr/>
        </p:nvSpPr>
        <p:spPr>
          <a:xfrm>
            <a:off x="233265" y="1511559"/>
            <a:ext cx="4229405" cy="116955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/>
              <a:t>During the learning process:</a:t>
            </a:r>
          </a:p>
          <a:p>
            <a:pPr marL="342900" lvl="5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Constraints are removed from </a:t>
            </a:r>
            <a:r>
              <a:rPr lang="en-GB" sz="2000" i="1" dirty="0"/>
              <a:t>B</a:t>
            </a:r>
          </a:p>
          <a:p>
            <a:pPr marL="342900" lvl="5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Constraints are added to </a:t>
            </a:r>
            <a:r>
              <a:rPr lang="en-GB" sz="2000" i="1" dirty="0"/>
              <a:t>C</a:t>
            </a:r>
            <a:r>
              <a:rPr lang="en-GB" sz="2000" i="1" baseline="-25000" dirty="0"/>
              <a:t>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791A1-B4FA-A88D-E84A-3C497F79546C}"/>
              </a:ext>
            </a:extLst>
          </p:cNvPr>
          <p:cNvSpPr txBox="1"/>
          <p:nvPr/>
        </p:nvSpPr>
        <p:spPr>
          <a:xfrm>
            <a:off x="472440" y="3502284"/>
            <a:ext cx="3442334" cy="255454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B</a:t>
            </a:r>
            <a:r>
              <a:rPr lang="en-GB" sz="2000" dirty="0"/>
              <a:t>: set of (remaining) candidate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</a:t>
            </a:r>
            <a:r>
              <a:rPr lang="en-GB" sz="2000" b="1" baseline="-25000" dirty="0"/>
              <a:t>T</a:t>
            </a:r>
            <a:r>
              <a:rPr lang="en-GB" sz="2000" dirty="0"/>
              <a:t>: target set of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</a:t>
            </a:r>
            <a:r>
              <a:rPr lang="en-GB" sz="2000" b="1" baseline="-25000" dirty="0"/>
              <a:t>L</a:t>
            </a:r>
            <a:r>
              <a:rPr lang="en-GB" sz="2000" dirty="0"/>
              <a:t>: learned set of constraints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87B071-9523-33E8-98CD-C05B463B0DFD}"/>
              </a:ext>
            </a:extLst>
          </p:cNvPr>
          <p:cNvCxnSpPr>
            <a:cxnSpLocks/>
          </p:cNvCxnSpPr>
          <p:nvPr/>
        </p:nvCxnSpPr>
        <p:spPr>
          <a:xfrm>
            <a:off x="4293704" y="2206487"/>
            <a:ext cx="705679" cy="2087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3C33AA-F98A-0E4D-78C7-7A2D67F09E89}"/>
              </a:ext>
            </a:extLst>
          </p:cNvPr>
          <p:cNvCxnSpPr>
            <a:cxnSpLocks/>
          </p:cNvCxnSpPr>
          <p:nvPr/>
        </p:nvCxnSpPr>
        <p:spPr>
          <a:xfrm>
            <a:off x="3657600" y="2862470"/>
            <a:ext cx="1292087" cy="24839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0F24455-F007-BFBC-730B-1AB6D5A93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000" y="1512000"/>
            <a:ext cx="4528822" cy="4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950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17869</TotalTime>
  <Words>4228</Words>
  <Application>Microsoft Office PowerPoint</Application>
  <PresentationFormat>Widescreen</PresentationFormat>
  <Paragraphs>837</Paragraphs>
  <Slides>68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Century Schoolbook</vt:lpstr>
      <vt:lpstr>Cambria Math</vt:lpstr>
      <vt:lpstr>Arial</vt:lpstr>
      <vt:lpstr>JetBrains Mono</vt:lpstr>
      <vt:lpstr>Noto Sans Symbols</vt:lpstr>
      <vt:lpstr>Helvetica</vt:lpstr>
      <vt:lpstr>Wingdings</vt:lpstr>
      <vt:lpstr>View</vt:lpstr>
      <vt:lpstr>Constraint Acquisition  –  A Tutorial on Learning  Constraint Models</vt:lpstr>
      <vt:lpstr>Introduction</vt:lpstr>
      <vt:lpstr>Introduction</vt:lpstr>
      <vt:lpstr>Introduction</vt:lpstr>
      <vt:lpstr>Constraint Acquisition</vt:lpstr>
      <vt:lpstr>Constraint Acquisition</vt:lpstr>
      <vt:lpstr>Inputs and Outputs</vt:lpstr>
      <vt:lpstr>Adapting Candidate Elimination</vt:lpstr>
      <vt:lpstr>Adapting Candidate Elimination</vt:lpstr>
      <vt:lpstr>Adapting Candidate Elimination</vt:lpstr>
      <vt:lpstr>Adapting Candidate Elimination</vt:lpstr>
      <vt:lpstr>Adapting Candidate Elimination</vt:lpstr>
      <vt:lpstr>Passive Acquisition</vt:lpstr>
      <vt:lpstr>Passive Acquisition</vt:lpstr>
      <vt:lpstr>ConAcq – Sat-based version space approach</vt:lpstr>
      <vt:lpstr>ModelSeeker  Learning Global Constraints from data</vt:lpstr>
      <vt:lpstr>Statistical approaches – BayesAcq</vt:lpstr>
      <vt:lpstr>Statistical approaches – SeqAcq</vt:lpstr>
      <vt:lpstr>COUNT-CP:  Learn using generate and aggregate</vt:lpstr>
      <vt:lpstr> LANGUAGE-FREE ACQ Acquire constraints without knowing the language</vt:lpstr>
      <vt:lpstr>Passive Constraint Acquisition  Small Summary</vt:lpstr>
      <vt:lpstr>Interactive Constraint Acquisition</vt:lpstr>
      <vt:lpstr>Progress in Interactive CA</vt:lpstr>
      <vt:lpstr>Interactive Constraint Acquisition</vt:lpstr>
      <vt:lpstr>Challenges for interactive CA</vt:lpstr>
      <vt:lpstr>Query generation</vt:lpstr>
      <vt:lpstr>Query generation</vt:lpstr>
      <vt:lpstr>What we can learn from examples</vt:lpstr>
      <vt:lpstr>Query generation</vt:lpstr>
      <vt:lpstr>Query generation</vt:lpstr>
      <vt:lpstr>Query generation</vt:lpstr>
      <vt:lpstr>Query generation</vt:lpstr>
      <vt:lpstr>Query generation</vt:lpstr>
      <vt:lpstr>Interactive Constraint Acquisition </vt:lpstr>
      <vt:lpstr>Learning a constraint</vt:lpstr>
      <vt:lpstr>Finding the scope of a constraint</vt:lpstr>
      <vt:lpstr>Finding the relation of a constraint</vt:lpstr>
      <vt:lpstr>Interactive Constraint Acquisition QuAcq</vt:lpstr>
      <vt:lpstr>Interactive Constraint Acquisition Multiple Acquisition</vt:lpstr>
      <vt:lpstr>What if the set of candidates is too large??</vt:lpstr>
      <vt:lpstr>GrowAcq: Growing Acquisition</vt:lpstr>
      <vt:lpstr>GrowAcq: Growing Acquisition</vt:lpstr>
      <vt:lpstr>PowerPoint Presentation</vt:lpstr>
      <vt:lpstr>PyConA</vt:lpstr>
      <vt:lpstr>Prediction-Based Interactive Constraint Acquisition</vt:lpstr>
      <vt:lpstr>Guiding Query Generation</vt:lpstr>
      <vt:lpstr>Guiding Query Generation</vt:lpstr>
      <vt:lpstr>Guiding Query Generation</vt:lpstr>
      <vt:lpstr>Guiding Query Generation</vt:lpstr>
      <vt:lpstr>Guiding CA when finding the scope</vt:lpstr>
      <vt:lpstr>PowerPoint Presentation</vt:lpstr>
      <vt:lpstr>PowerPoint Presentation</vt:lpstr>
      <vt:lpstr>PowerPoint Presentation</vt:lpstr>
      <vt:lpstr>Using Machine Learning for the prediction</vt:lpstr>
      <vt:lpstr>Using Machine Learning for the prediction</vt:lpstr>
      <vt:lpstr>PowerPoint Presentation</vt:lpstr>
      <vt:lpstr>PowerPoint Presentation</vt:lpstr>
      <vt:lpstr>Learning to Learn in Interactive CA</vt:lpstr>
      <vt:lpstr>Back to the demo</vt:lpstr>
      <vt:lpstr>Other directions in (Interactive) CA</vt:lpstr>
      <vt:lpstr>Generalizing Learned Constraint Models</vt:lpstr>
      <vt:lpstr>LLMAcq</vt:lpstr>
      <vt:lpstr>Other types of constraints</vt:lpstr>
      <vt:lpstr>Open challenges in Interactive CA</vt:lpstr>
      <vt:lpstr>Challenges</vt:lpstr>
      <vt:lpstr>Challenges</vt:lpstr>
      <vt:lpstr>Challenges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Methods for Constraint Acquisition</dc:title>
  <dc:creator>Dimos</dc:creator>
  <cp:lastModifiedBy>Dimos Tsouros</cp:lastModifiedBy>
  <cp:revision>282</cp:revision>
  <dcterms:created xsi:type="dcterms:W3CDTF">2012-08-02T13:11:46Z</dcterms:created>
  <dcterms:modified xsi:type="dcterms:W3CDTF">2024-09-05T11:23:16Z</dcterms:modified>
</cp:coreProperties>
</file>