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79" r:id="rId4"/>
    <p:sldId id="358" r:id="rId5"/>
    <p:sldId id="393" r:id="rId6"/>
    <p:sldId id="443" r:id="rId7"/>
    <p:sldId id="459" r:id="rId8"/>
    <p:sldId id="445" r:id="rId9"/>
    <p:sldId id="462" r:id="rId10"/>
    <p:sldId id="449" r:id="rId11"/>
    <p:sldId id="460" r:id="rId12"/>
    <p:sldId id="450" r:id="rId13"/>
    <p:sldId id="447" r:id="rId14"/>
    <p:sldId id="456" r:id="rId15"/>
    <p:sldId id="463" r:id="rId16"/>
    <p:sldId id="260" r:id="rId17"/>
    <p:sldId id="464" r:id="rId18"/>
  </p:sldIdLst>
  <p:sldSz cx="12192000" cy="6858000"/>
  <p:notesSz cx="6858000" cy="9144000"/>
  <p:embeddedFontLs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gorTYYR2wVJmEE9xHZ8Aqp/h7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DA"/>
    <a:srgbClr val="FFFFFF"/>
    <a:srgbClr val="C82828"/>
    <a:srgbClr val="A4B8C5"/>
    <a:srgbClr val="BE8584"/>
    <a:srgbClr val="779FCB"/>
    <a:srgbClr val="7BAC87"/>
    <a:srgbClr val="6D719E"/>
    <a:srgbClr val="8D6374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6247" autoAdjust="0"/>
  </p:normalViewPr>
  <p:slideViewPr>
    <p:cSldViewPr snapToGrid="0">
      <p:cViewPr varScale="1">
        <p:scale>
          <a:sx n="71" d="100"/>
          <a:sy n="71" d="100"/>
        </p:scale>
        <p:origin x="72" y="23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7B7CA-A968-439B-B90D-D4AD5E07116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63094AA8-C547-4BC4-82CE-AEA98AA7B358}">
      <dgm:prSet phldrT="[Text]" custT="1"/>
      <dgm:spPr/>
      <dgm:t>
        <a:bodyPr/>
        <a:lstStyle/>
        <a:p>
          <a:r>
            <a:rPr lang="en-GB" sz="2500" b="1" dirty="0"/>
            <a:t>Statistical ML methods </a:t>
          </a:r>
          <a:r>
            <a:rPr lang="en-GB" sz="2500" dirty="0"/>
            <a:t>show great potential for generalization</a:t>
          </a:r>
          <a:endParaRPr lang="en-BE" sz="2500" dirty="0"/>
        </a:p>
      </dgm:t>
    </dgm:pt>
    <dgm:pt modelId="{D8CB10D6-36B1-4829-982C-CE2477C19C32}" type="parTrans" cxnId="{E628472B-73DD-4652-BC0E-5B0004810D20}">
      <dgm:prSet/>
      <dgm:spPr/>
      <dgm:t>
        <a:bodyPr/>
        <a:lstStyle/>
        <a:p>
          <a:endParaRPr lang="en-BE" sz="2500"/>
        </a:p>
      </dgm:t>
    </dgm:pt>
    <dgm:pt modelId="{E19EFA95-9FBF-4AAD-B1C3-51C329AB249D}" type="sibTrans" cxnId="{E628472B-73DD-4652-BC0E-5B0004810D20}">
      <dgm:prSet/>
      <dgm:spPr/>
      <dgm:t>
        <a:bodyPr/>
        <a:lstStyle/>
        <a:p>
          <a:endParaRPr lang="en-BE" sz="2500"/>
        </a:p>
      </dgm:t>
    </dgm:pt>
    <dgm:pt modelId="{377253E1-0045-4818-8EF7-54EAC3DB320F}">
      <dgm:prSet phldrT="[Text]" custT="1"/>
      <dgm:spPr/>
      <dgm:t>
        <a:bodyPr/>
        <a:lstStyle/>
        <a:p>
          <a:r>
            <a:rPr lang="en-GB" sz="2500" b="1" dirty="0"/>
            <a:t>Features </a:t>
          </a:r>
          <a:r>
            <a:rPr lang="en-GB" sz="2500" b="0" dirty="0"/>
            <a:t>should represent the possible constraint specifications</a:t>
          </a:r>
          <a:endParaRPr lang="en-BE" sz="2500" b="0" dirty="0"/>
        </a:p>
      </dgm:t>
    </dgm:pt>
    <dgm:pt modelId="{A0E68B7F-48FD-4F47-84FF-DFEC51556E1A}" type="parTrans" cxnId="{A09A7855-6DC5-4BEA-8731-F9D09C10A5CA}">
      <dgm:prSet/>
      <dgm:spPr/>
      <dgm:t>
        <a:bodyPr/>
        <a:lstStyle/>
        <a:p>
          <a:endParaRPr lang="en-BE" sz="2500"/>
        </a:p>
      </dgm:t>
    </dgm:pt>
    <dgm:pt modelId="{AB3E9D6D-B487-4156-83D3-99E5EB35623A}" type="sibTrans" cxnId="{A09A7855-6DC5-4BEA-8731-F9D09C10A5CA}">
      <dgm:prSet/>
      <dgm:spPr/>
      <dgm:t>
        <a:bodyPr/>
        <a:lstStyle/>
        <a:p>
          <a:endParaRPr lang="en-BE" sz="2500"/>
        </a:p>
      </dgm:t>
    </dgm:pt>
    <dgm:pt modelId="{F1970395-5680-4148-8643-0686C95D213C}">
      <dgm:prSet phldrT="[Text]" custT="1"/>
      <dgm:spPr/>
      <dgm:t>
        <a:bodyPr/>
        <a:lstStyle/>
        <a:p>
          <a:r>
            <a:rPr lang="en-GB" sz="2500" b="1" dirty="0"/>
            <a:t>Very robust to noise</a:t>
          </a:r>
          <a:r>
            <a:rPr lang="en-GB" sz="2500" b="0" dirty="0"/>
            <a:t>,</a:t>
          </a:r>
          <a:r>
            <a:rPr lang="en-GB" sz="2500" b="1" dirty="0"/>
            <a:t> </a:t>
          </a:r>
          <a:r>
            <a:rPr lang="en-GB" sz="2500" b="0" dirty="0"/>
            <a:t>even on high percentages!</a:t>
          </a:r>
        </a:p>
      </dgm:t>
    </dgm:pt>
    <dgm:pt modelId="{F93D5F64-4AD7-4A7A-BCBF-A5C00534DCF9}" type="parTrans" cxnId="{8AE29158-24DD-4A5B-9B1F-1C9C9B24B4EB}">
      <dgm:prSet/>
      <dgm:spPr/>
      <dgm:t>
        <a:bodyPr/>
        <a:lstStyle/>
        <a:p>
          <a:endParaRPr lang="en-BE" sz="2500"/>
        </a:p>
      </dgm:t>
    </dgm:pt>
    <dgm:pt modelId="{1C9450C5-1819-4E70-8468-FBBD3ED7CE3E}" type="sibTrans" cxnId="{8AE29158-24DD-4A5B-9B1F-1C9C9B24B4EB}">
      <dgm:prSet/>
      <dgm:spPr/>
      <dgm:t>
        <a:bodyPr/>
        <a:lstStyle/>
        <a:p>
          <a:endParaRPr lang="en-BE" sz="2500"/>
        </a:p>
      </dgm:t>
    </dgm:pt>
    <dgm:pt modelId="{72CA59EE-03DA-47AD-9A97-A839C6A5FA2A}">
      <dgm:prSet phldrT="[Text]" custT="1"/>
      <dgm:spPr/>
      <dgm:t>
        <a:bodyPr/>
        <a:lstStyle/>
        <a:p>
          <a:r>
            <a:rPr lang="en-GB" sz="2500" dirty="0"/>
            <a:t>Can be exploited to </a:t>
          </a:r>
          <a:r>
            <a:rPr lang="en-GB" sz="2500" b="1" dirty="0"/>
            <a:t>enhance robustness </a:t>
          </a:r>
          <a:r>
            <a:rPr lang="en-GB" sz="2500" dirty="0"/>
            <a:t>during active and passive methods</a:t>
          </a:r>
          <a:endParaRPr lang="en-BE" sz="2500" dirty="0"/>
        </a:p>
      </dgm:t>
    </dgm:pt>
    <dgm:pt modelId="{04E99221-B7A5-46CB-BDAA-CDB3A3CF351C}" type="parTrans" cxnId="{9CA6AF77-D010-4C53-9225-2017F942C135}">
      <dgm:prSet/>
      <dgm:spPr/>
      <dgm:t>
        <a:bodyPr/>
        <a:lstStyle/>
        <a:p>
          <a:endParaRPr lang="en-BE" sz="2500"/>
        </a:p>
      </dgm:t>
    </dgm:pt>
    <dgm:pt modelId="{BD67B4D1-3C95-4F86-8624-120E01F7412C}" type="sibTrans" cxnId="{9CA6AF77-D010-4C53-9225-2017F942C135}">
      <dgm:prSet/>
      <dgm:spPr/>
      <dgm:t>
        <a:bodyPr/>
        <a:lstStyle/>
        <a:p>
          <a:endParaRPr lang="en-BE" sz="2500"/>
        </a:p>
      </dgm:t>
    </dgm:pt>
    <dgm:pt modelId="{4AD48478-6912-470E-A5A1-0C347CA59EEA}">
      <dgm:prSet phldrT="[Text]" custT="1"/>
      <dgm:spPr/>
      <dgm:t>
        <a:bodyPr/>
        <a:lstStyle/>
        <a:p>
          <a:r>
            <a:rPr lang="en-GB" sz="2500" dirty="0"/>
            <a:t>Generalization capabilities can be exploited </a:t>
          </a:r>
          <a:r>
            <a:rPr lang="en-GB" sz="2500" b="1" dirty="0"/>
            <a:t>during active CA </a:t>
          </a:r>
          <a:r>
            <a:rPr lang="en-GB" sz="2500" dirty="0"/>
            <a:t>to reduce queries</a:t>
          </a:r>
          <a:endParaRPr lang="en-GB" sz="2500" b="1" dirty="0"/>
        </a:p>
      </dgm:t>
    </dgm:pt>
    <dgm:pt modelId="{3223448C-72B5-4290-86A7-BBA337FBC38F}" type="parTrans" cxnId="{1E3E9C24-2697-45F1-A793-16A96DC898EA}">
      <dgm:prSet/>
      <dgm:spPr/>
      <dgm:t>
        <a:bodyPr/>
        <a:lstStyle/>
        <a:p>
          <a:endParaRPr lang="en-BE"/>
        </a:p>
      </dgm:t>
    </dgm:pt>
    <dgm:pt modelId="{F39AC0F3-06F1-4399-847E-5F35692BB30B}" type="sibTrans" cxnId="{1E3E9C24-2697-45F1-A793-16A96DC898EA}">
      <dgm:prSet/>
      <dgm:spPr/>
      <dgm:t>
        <a:bodyPr/>
        <a:lstStyle/>
        <a:p>
          <a:endParaRPr lang="en-BE"/>
        </a:p>
      </dgm:t>
    </dgm:pt>
    <dgm:pt modelId="{CC83B0E8-5C33-4DC1-B449-665437BBE151}">
      <dgm:prSet phldrT="[Text]" custT="1"/>
      <dgm:spPr/>
      <dgm:t>
        <a:bodyPr/>
        <a:lstStyle/>
        <a:p>
          <a:r>
            <a:rPr lang="en-GB" sz="2500" dirty="0"/>
            <a:t>Future work: </a:t>
          </a:r>
          <a:r>
            <a:rPr lang="en-GB" sz="2500" b="1" dirty="0"/>
            <a:t>Extracting constraint specifications </a:t>
          </a:r>
          <a:r>
            <a:rPr lang="en-GB" sz="2500" dirty="0"/>
            <a:t>directly</a:t>
          </a:r>
          <a:endParaRPr lang="en-BE" sz="2500" dirty="0"/>
        </a:p>
      </dgm:t>
    </dgm:pt>
    <dgm:pt modelId="{0259854E-7D09-4976-B54E-6BEFBCF79AD8}" type="parTrans" cxnId="{383CB394-AE33-41DF-9AD4-DA681387E90A}">
      <dgm:prSet/>
      <dgm:spPr/>
      <dgm:t>
        <a:bodyPr/>
        <a:lstStyle/>
        <a:p>
          <a:endParaRPr lang="en-BE"/>
        </a:p>
      </dgm:t>
    </dgm:pt>
    <dgm:pt modelId="{FD03BB85-A1D8-4BF5-9A05-A269B9EC57AB}" type="sibTrans" cxnId="{383CB394-AE33-41DF-9AD4-DA681387E90A}">
      <dgm:prSet/>
      <dgm:spPr/>
      <dgm:t>
        <a:bodyPr/>
        <a:lstStyle/>
        <a:p>
          <a:endParaRPr lang="en-BE"/>
        </a:p>
      </dgm:t>
    </dgm:pt>
    <dgm:pt modelId="{313C2A71-6BEB-4A04-BAD6-D58328251EC2}" type="pres">
      <dgm:prSet presAssocID="{9BC7B7CA-A968-439B-B90D-D4AD5E071164}" presName="diagram" presStyleCnt="0">
        <dgm:presLayoutVars>
          <dgm:dir/>
          <dgm:resizeHandles val="exact"/>
        </dgm:presLayoutVars>
      </dgm:prSet>
      <dgm:spPr/>
    </dgm:pt>
    <dgm:pt modelId="{43CC0535-460D-4143-9162-F6C4EA1A55B4}" type="pres">
      <dgm:prSet presAssocID="{63094AA8-C547-4BC4-82CE-AEA98AA7B358}" presName="node" presStyleLbl="node1" presStyleIdx="0" presStyleCnt="6" custScaleY="123190">
        <dgm:presLayoutVars>
          <dgm:bulletEnabled val="1"/>
        </dgm:presLayoutVars>
      </dgm:prSet>
      <dgm:spPr/>
    </dgm:pt>
    <dgm:pt modelId="{F9D3C525-BAE6-4FDB-A89A-F5F0994E529A}" type="pres">
      <dgm:prSet presAssocID="{E19EFA95-9FBF-4AAD-B1C3-51C329AB249D}" presName="sibTrans" presStyleCnt="0"/>
      <dgm:spPr/>
    </dgm:pt>
    <dgm:pt modelId="{BA9D42A5-667E-4F91-9562-B46D5FC23471}" type="pres">
      <dgm:prSet presAssocID="{377253E1-0045-4818-8EF7-54EAC3DB320F}" presName="node" presStyleLbl="node1" presStyleIdx="1" presStyleCnt="6" custScaleX="136879" custScaleY="113592">
        <dgm:presLayoutVars>
          <dgm:bulletEnabled val="1"/>
        </dgm:presLayoutVars>
      </dgm:prSet>
      <dgm:spPr/>
    </dgm:pt>
    <dgm:pt modelId="{68C6B0F8-B01B-4174-B627-983F6F76DB49}" type="pres">
      <dgm:prSet presAssocID="{AB3E9D6D-B487-4156-83D3-99E5EB35623A}" presName="sibTrans" presStyleCnt="0"/>
      <dgm:spPr/>
    </dgm:pt>
    <dgm:pt modelId="{7B7B4A48-8F38-4678-8001-6DC3CAA760FB}" type="pres">
      <dgm:prSet presAssocID="{F1970395-5680-4148-8643-0686C95D213C}" presName="node" presStyleLbl="node1" presStyleIdx="2" presStyleCnt="6" custScaleX="143596" custScaleY="112251" custLinFactNeighborY="-639">
        <dgm:presLayoutVars>
          <dgm:bulletEnabled val="1"/>
        </dgm:presLayoutVars>
      </dgm:prSet>
      <dgm:spPr/>
    </dgm:pt>
    <dgm:pt modelId="{5C39790F-4857-493C-BC88-19205273D38D}" type="pres">
      <dgm:prSet presAssocID="{1C9450C5-1819-4E70-8468-FBBD3ED7CE3E}" presName="sibTrans" presStyleCnt="0"/>
      <dgm:spPr/>
    </dgm:pt>
    <dgm:pt modelId="{6033FD6B-AB5B-4C32-8EFC-2B5733FFA6F4}" type="pres">
      <dgm:prSet presAssocID="{4AD48478-6912-470E-A5A1-0C347CA59EEA}" presName="node" presStyleLbl="node1" presStyleIdx="3" presStyleCnt="6" custScaleX="148743">
        <dgm:presLayoutVars>
          <dgm:bulletEnabled val="1"/>
        </dgm:presLayoutVars>
      </dgm:prSet>
      <dgm:spPr/>
    </dgm:pt>
    <dgm:pt modelId="{7E9628D6-A7EC-49AB-A69D-B7E6C7010069}" type="pres">
      <dgm:prSet presAssocID="{F39AC0F3-06F1-4399-847E-5F35692BB30B}" presName="sibTrans" presStyleCnt="0"/>
      <dgm:spPr/>
    </dgm:pt>
    <dgm:pt modelId="{654A19E1-E192-40ED-9C55-D47E8CAA6184}" type="pres">
      <dgm:prSet presAssocID="{72CA59EE-03DA-47AD-9A97-A839C6A5FA2A}" presName="node" presStyleLbl="node1" presStyleIdx="4" presStyleCnt="6" custScaleX="147422">
        <dgm:presLayoutVars>
          <dgm:bulletEnabled val="1"/>
        </dgm:presLayoutVars>
      </dgm:prSet>
      <dgm:spPr/>
    </dgm:pt>
    <dgm:pt modelId="{F0577EB5-01DE-4561-AD2D-336C265B5BF4}" type="pres">
      <dgm:prSet presAssocID="{BD67B4D1-3C95-4F86-8624-120E01F7412C}" presName="sibTrans" presStyleCnt="0"/>
      <dgm:spPr/>
    </dgm:pt>
    <dgm:pt modelId="{F0868464-1402-4957-8D46-1964D49649A0}" type="pres">
      <dgm:prSet presAssocID="{CC83B0E8-5C33-4DC1-B449-665437BBE151}" presName="node" presStyleLbl="node1" presStyleIdx="5" presStyleCnt="6" custScaleX="133993">
        <dgm:presLayoutVars>
          <dgm:bulletEnabled val="1"/>
        </dgm:presLayoutVars>
      </dgm:prSet>
      <dgm:spPr/>
    </dgm:pt>
  </dgm:ptLst>
  <dgm:cxnLst>
    <dgm:cxn modelId="{6FE05F1F-2742-4BDE-91F9-695C9924300A}" type="presOf" srcId="{9BC7B7CA-A968-439B-B90D-D4AD5E071164}" destId="{313C2A71-6BEB-4A04-BAD6-D58328251EC2}" srcOrd="0" destOrd="0" presId="urn:microsoft.com/office/officeart/2005/8/layout/default"/>
    <dgm:cxn modelId="{1E3E9C24-2697-45F1-A793-16A96DC898EA}" srcId="{9BC7B7CA-A968-439B-B90D-D4AD5E071164}" destId="{4AD48478-6912-470E-A5A1-0C347CA59EEA}" srcOrd="3" destOrd="0" parTransId="{3223448C-72B5-4290-86A7-BBA337FBC38F}" sibTransId="{F39AC0F3-06F1-4399-847E-5F35692BB30B}"/>
    <dgm:cxn modelId="{E628472B-73DD-4652-BC0E-5B0004810D20}" srcId="{9BC7B7CA-A968-439B-B90D-D4AD5E071164}" destId="{63094AA8-C547-4BC4-82CE-AEA98AA7B358}" srcOrd="0" destOrd="0" parTransId="{D8CB10D6-36B1-4829-982C-CE2477C19C32}" sibTransId="{E19EFA95-9FBF-4AAD-B1C3-51C329AB249D}"/>
    <dgm:cxn modelId="{6BBB664D-C102-4765-B9C8-293142FDAB5B}" type="presOf" srcId="{72CA59EE-03DA-47AD-9A97-A839C6A5FA2A}" destId="{654A19E1-E192-40ED-9C55-D47E8CAA6184}" srcOrd="0" destOrd="0" presId="urn:microsoft.com/office/officeart/2005/8/layout/default"/>
    <dgm:cxn modelId="{A09A7855-6DC5-4BEA-8731-F9D09C10A5CA}" srcId="{9BC7B7CA-A968-439B-B90D-D4AD5E071164}" destId="{377253E1-0045-4818-8EF7-54EAC3DB320F}" srcOrd="1" destOrd="0" parTransId="{A0E68B7F-48FD-4F47-84FF-DFEC51556E1A}" sibTransId="{AB3E9D6D-B487-4156-83D3-99E5EB35623A}"/>
    <dgm:cxn modelId="{9CA6AF77-D010-4C53-9225-2017F942C135}" srcId="{9BC7B7CA-A968-439B-B90D-D4AD5E071164}" destId="{72CA59EE-03DA-47AD-9A97-A839C6A5FA2A}" srcOrd="4" destOrd="0" parTransId="{04E99221-B7A5-46CB-BDAA-CDB3A3CF351C}" sibTransId="{BD67B4D1-3C95-4F86-8624-120E01F7412C}"/>
    <dgm:cxn modelId="{8AE29158-24DD-4A5B-9B1F-1C9C9B24B4EB}" srcId="{9BC7B7CA-A968-439B-B90D-D4AD5E071164}" destId="{F1970395-5680-4148-8643-0686C95D213C}" srcOrd="2" destOrd="0" parTransId="{F93D5F64-4AD7-4A7A-BCBF-A5C00534DCF9}" sibTransId="{1C9450C5-1819-4E70-8468-FBBD3ED7CE3E}"/>
    <dgm:cxn modelId="{CC7FE87F-83B5-4357-A392-9EAA4894D63F}" type="presOf" srcId="{CC83B0E8-5C33-4DC1-B449-665437BBE151}" destId="{F0868464-1402-4957-8D46-1964D49649A0}" srcOrd="0" destOrd="0" presId="urn:microsoft.com/office/officeart/2005/8/layout/default"/>
    <dgm:cxn modelId="{383CB394-AE33-41DF-9AD4-DA681387E90A}" srcId="{9BC7B7CA-A968-439B-B90D-D4AD5E071164}" destId="{CC83B0E8-5C33-4DC1-B449-665437BBE151}" srcOrd="5" destOrd="0" parTransId="{0259854E-7D09-4976-B54E-6BEFBCF79AD8}" sibTransId="{FD03BB85-A1D8-4BF5-9A05-A269B9EC57AB}"/>
    <dgm:cxn modelId="{728E7AA1-B16F-42E0-886E-5A50186350C7}" type="presOf" srcId="{63094AA8-C547-4BC4-82CE-AEA98AA7B358}" destId="{43CC0535-460D-4143-9162-F6C4EA1A55B4}" srcOrd="0" destOrd="0" presId="urn:microsoft.com/office/officeart/2005/8/layout/default"/>
    <dgm:cxn modelId="{52C24EA4-C167-4DCF-8192-AB1E36EB12A2}" type="presOf" srcId="{377253E1-0045-4818-8EF7-54EAC3DB320F}" destId="{BA9D42A5-667E-4F91-9562-B46D5FC23471}" srcOrd="0" destOrd="0" presId="urn:microsoft.com/office/officeart/2005/8/layout/default"/>
    <dgm:cxn modelId="{7AD33BB4-0D9E-4F7E-A1D0-AC165A9DAFA1}" type="presOf" srcId="{F1970395-5680-4148-8643-0686C95D213C}" destId="{7B7B4A48-8F38-4678-8001-6DC3CAA760FB}" srcOrd="0" destOrd="0" presId="urn:microsoft.com/office/officeart/2005/8/layout/default"/>
    <dgm:cxn modelId="{E196BBC9-F05E-4D50-AE3F-D5F6517C05F2}" type="presOf" srcId="{4AD48478-6912-470E-A5A1-0C347CA59EEA}" destId="{6033FD6B-AB5B-4C32-8EFC-2B5733FFA6F4}" srcOrd="0" destOrd="0" presId="urn:microsoft.com/office/officeart/2005/8/layout/default"/>
    <dgm:cxn modelId="{8EEB372E-9BEA-4C3F-A894-148BA0254FCD}" type="presParOf" srcId="{313C2A71-6BEB-4A04-BAD6-D58328251EC2}" destId="{43CC0535-460D-4143-9162-F6C4EA1A55B4}" srcOrd="0" destOrd="0" presId="urn:microsoft.com/office/officeart/2005/8/layout/default"/>
    <dgm:cxn modelId="{4A51DC3F-6A70-4B5E-B2E0-2C91180E88EA}" type="presParOf" srcId="{313C2A71-6BEB-4A04-BAD6-D58328251EC2}" destId="{F9D3C525-BAE6-4FDB-A89A-F5F0994E529A}" srcOrd="1" destOrd="0" presId="urn:microsoft.com/office/officeart/2005/8/layout/default"/>
    <dgm:cxn modelId="{2A46220A-4BF8-4788-A78F-CA7E90E00B07}" type="presParOf" srcId="{313C2A71-6BEB-4A04-BAD6-D58328251EC2}" destId="{BA9D42A5-667E-4F91-9562-B46D5FC23471}" srcOrd="2" destOrd="0" presId="urn:microsoft.com/office/officeart/2005/8/layout/default"/>
    <dgm:cxn modelId="{D594F5DA-16DA-49B3-B9A8-3E43EE63B224}" type="presParOf" srcId="{313C2A71-6BEB-4A04-BAD6-D58328251EC2}" destId="{68C6B0F8-B01B-4174-B627-983F6F76DB49}" srcOrd="3" destOrd="0" presId="urn:microsoft.com/office/officeart/2005/8/layout/default"/>
    <dgm:cxn modelId="{ECD08E1E-7011-4647-86F8-671BF7C7A32A}" type="presParOf" srcId="{313C2A71-6BEB-4A04-BAD6-D58328251EC2}" destId="{7B7B4A48-8F38-4678-8001-6DC3CAA760FB}" srcOrd="4" destOrd="0" presId="urn:microsoft.com/office/officeart/2005/8/layout/default"/>
    <dgm:cxn modelId="{B8EB3D1C-FF14-4694-9CEB-49A3D0786633}" type="presParOf" srcId="{313C2A71-6BEB-4A04-BAD6-D58328251EC2}" destId="{5C39790F-4857-493C-BC88-19205273D38D}" srcOrd="5" destOrd="0" presId="urn:microsoft.com/office/officeart/2005/8/layout/default"/>
    <dgm:cxn modelId="{A7CFDF39-7CB9-476A-9A30-5F7FFA025548}" type="presParOf" srcId="{313C2A71-6BEB-4A04-BAD6-D58328251EC2}" destId="{6033FD6B-AB5B-4C32-8EFC-2B5733FFA6F4}" srcOrd="6" destOrd="0" presId="urn:microsoft.com/office/officeart/2005/8/layout/default"/>
    <dgm:cxn modelId="{E8B8C9A6-1BC4-42D6-8C18-0320D89F17CE}" type="presParOf" srcId="{313C2A71-6BEB-4A04-BAD6-D58328251EC2}" destId="{7E9628D6-A7EC-49AB-A69D-B7E6C7010069}" srcOrd="7" destOrd="0" presId="urn:microsoft.com/office/officeart/2005/8/layout/default"/>
    <dgm:cxn modelId="{3043478C-A9DB-48A3-AEB6-823E8793EE29}" type="presParOf" srcId="{313C2A71-6BEB-4A04-BAD6-D58328251EC2}" destId="{654A19E1-E192-40ED-9C55-D47E8CAA6184}" srcOrd="8" destOrd="0" presId="urn:microsoft.com/office/officeart/2005/8/layout/default"/>
    <dgm:cxn modelId="{8463887C-FCF9-49FB-9FA2-CDE359993902}" type="presParOf" srcId="{313C2A71-6BEB-4A04-BAD6-D58328251EC2}" destId="{F0577EB5-01DE-4561-AD2D-336C265B5BF4}" srcOrd="9" destOrd="0" presId="urn:microsoft.com/office/officeart/2005/8/layout/default"/>
    <dgm:cxn modelId="{76A0D2F8-99DB-4CD3-8B78-3228282AA6A7}" type="presParOf" srcId="{313C2A71-6BEB-4A04-BAD6-D58328251EC2}" destId="{F0868464-1402-4957-8D46-1964D49649A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0535-460D-4143-9162-F6C4EA1A55B4}">
      <dsp:nvSpPr>
        <dsp:cNvPr id="0" name=""/>
        <dsp:cNvSpPr/>
      </dsp:nvSpPr>
      <dsp:spPr>
        <a:xfrm>
          <a:off x="187288" y="621"/>
          <a:ext cx="2579746" cy="1906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Statistical ML methods </a:t>
          </a:r>
          <a:r>
            <a:rPr lang="en-GB" sz="2500" kern="1200" dirty="0"/>
            <a:t>show great potential for generalization</a:t>
          </a:r>
          <a:endParaRPr lang="en-BE" sz="2500" kern="1200" dirty="0"/>
        </a:p>
      </dsp:txBody>
      <dsp:txXfrm>
        <a:off x="187288" y="621"/>
        <a:ext cx="2579746" cy="1906793"/>
      </dsp:txXfrm>
    </dsp:sp>
    <dsp:sp modelId="{BA9D42A5-667E-4F91-9562-B46D5FC23471}">
      <dsp:nvSpPr>
        <dsp:cNvPr id="0" name=""/>
        <dsp:cNvSpPr/>
      </dsp:nvSpPr>
      <dsp:spPr>
        <a:xfrm>
          <a:off x="3025010" y="74902"/>
          <a:ext cx="3531131" cy="1758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Features </a:t>
          </a:r>
          <a:r>
            <a:rPr lang="en-GB" sz="2500" b="0" kern="1200" dirty="0"/>
            <a:t>should represent the possible constraint specifications</a:t>
          </a:r>
          <a:endParaRPr lang="en-BE" sz="2500" b="0" kern="1200" dirty="0"/>
        </a:p>
      </dsp:txBody>
      <dsp:txXfrm>
        <a:off x="3025010" y="74902"/>
        <a:ext cx="3531131" cy="1758231"/>
      </dsp:txXfrm>
    </dsp:sp>
    <dsp:sp modelId="{7B7B4A48-8F38-4678-8001-6DC3CAA760FB}">
      <dsp:nvSpPr>
        <dsp:cNvPr id="0" name=""/>
        <dsp:cNvSpPr/>
      </dsp:nvSpPr>
      <dsp:spPr>
        <a:xfrm>
          <a:off x="6814116" y="75390"/>
          <a:ext cx="3704413" cy="17374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Very robust to noise</a:t>
          </a:r>
          <a:r>
            <a:rPr lang="en-GB" sz="2500" b="0" kern="1200" dirty="0"/>
            <a:t>,</a:t>
          </a:r>
          <a:r>
            <a:rPr lang="en-GB" sz="2500" b="1" kern="1200" dirty="0"/>
            <a:t> </a:t>
          </a:r>
          <a:r>
            <a:rPr lang="en-GB" sz="2500" b="0" kern="1200" dirty="0"/>
            <a:t>even on high percentages!</a:t>
          </a:r>
        </a:p>
      </dsp:txBody>
      <dsp:txXfrm>
        <a:off x="6814116" y="75390"/>
        <a:ext cx="3704413" cy="1737474"/>
      </dsp:txXfrm>
    </dsp:sp>
    <dsp:sp modelId="{6033FD6B-AB5B-4C32-8EFC-2B5733FFA6F4}">
      <dsp:nvSpPr>
        <dsp:cNvPr id="0" name=""/>
        <dsp:cNvSpPr/>
      </dsp:nvSpPr>
      <dsp:spPr>
        <a:xfrm>
          <a:off x="1403768" y="2165389"/>
          <a:ext cx="3837192" cy="1547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Generalization capabilities can be exploited </a:t>
          </a:r>
          <a:r>
            <a:rPr lang="en-GB" sz="2500" b="1" kern="1200" dirty="0"/>
            <a:t>during active CA </a:t>
          </a:r>
          <a:r>
            <a:rPr lang="en-GB" sz="2500" kern="1200" dirty="0"/>
            <a:t>to reduce queries</a:t>
          </a:r>
          <a:endParaRPr lang="en-GB" sz="2500" b="1" kern="1200" dirty="0"/>
        </a:p>
      </dsp:txBody>
      <dsp:txXfrm>
        <a:off x="1403768" y="2165389"/>
        <a:ext cx="3837192" cy="1547848"/>
      </dsp:txXfrm>
    </dsp:sp>
    <dsp:sp modelId="{654A19E1-E192-40ED-9C55-D47E8CAA6184}">
      <dsp:nvSpPr>
        <dsp:cNvPr id="0" name=""/>
        <dsp:cNvSpPr/>
      </dsp:nvSpPr>
      <dsp:spPr>
        <a:xfrm>
          <a:off x="5498935" y="2165389"/>
          <a:ext cx="3803114" cy="15478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Can be exploited to </a:t>
          </a:r>
          <a:r>
            <a:rPr lang="en-GB" sz="2500" b="1" kern="1200" dirty="0"/>
            <a:t>enhance robustness </a:t>
          </a:r>
          <a:r>
            <a:rPr lang="en-GB" sz="2500" kern="1200" dirty="0"/>
            <a:t>during active and passive methods</a:t>
          </a:r>
          <a:endParaRPr lang="en-BE" sz="2500" kern="1200" dirty="0"/>
        </a:p>
      </dsp:txBody>
      <dsp:txXfrm>
        <a:off x="5498935" y="2165389"/>
        <a:ext cx="3803114" cy="1547848"/>
      </dsp:txXfrm>
    </dsp:sp>
    <dsp:sp modelId="{F0868464-1402-4957-8D46-1964D49649A0}">
      <dsp:nvSpPr>
        <dsp:cNvPr id="0" name=""/>
        <dsp:cNvSpPr/>
      </dsp:nvSpPr>
      <dsp:spPr>
        <a:xfrm>
          <a:off x="3624569" y="3971212"/>
          <a:ext cx="3456679" cy="1547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work: </a:t>
          </a:r>
          <a:r>
            <a:rPr lang="en-GB" sz="2500" b="1" kern="1200" dirty="0"/>
            <a:t>Extracting constraint specifications </a:t>
          </a:r>
          <a:r>
            <a:rPr lang="en-GB" sz="2500" kern="1200" dirty="0"/>
            <a:t>directly</a:t>
          </a:r>
          <a:endParaRPr lang="en-BE" sz="2500" kern="1200" dirty="0"/>
        </a:p>
      </dsp:txBody>
      <dsp:txXfrm>
        <a:off x="3624569" y="3971212"/>
        <a:ext cx="3456679" cy="154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215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42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1539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423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6953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682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22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53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531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812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077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A7A19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11277600" y="6180138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43437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Google Shape;38;p3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11277600" y="6180137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mailto:dimos.tsouros@kuleuven.b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ias.guns@kuleuven.be" TargetMode="External"/><Relationship Id="rId4" Type="http://schemas.openxmlformats.org/officeDocument/2006/relationships/hyperlink" Target="mailto:s.prestwich@cs.ucc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3E3E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/>
          <p:nvPr/>
        </p:nvSpPr>
        <p:spPr>
          <a:xfrm>
            <a:off x="0" y="-1406"/>
            <a:ext cx="12192000" cy="68608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3E3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8" name="Google Shape;268;p1"/>
          <p:cNvSpPr txBox="1">
            <a:spLocks noGrp="1"/>
          </p:cNvSpPr>
          <p:nvPr>
            <p:ph type="ctrTitle"/>
          </p:nvPr>
        </p:nvSpPr>
        <p:spPr>
          <a:xfrm>
            <a:off x="837450" y="1859278"/>
            <a:ext cx="10517100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</a:pPr>
            <a:r>
              <a:rPr lang="en-GB" sz="5500" i="1" dirty="0"/>
              <a:t>Generalizing Constraint Models</a:t>
            </a:r>
            <a:br>
              <a:rPr lang="en-GB" sz="5500" i="1" dirty="0"/>
            </a:br>
            <a:r>
              <a:rPr lang="en-GB" sz="5500" i="1" dirty="0"/>
              <a:t>in Constraint Acquisition</a:t>
            </a:r>
            <a:endParaRPr lang="en-GB" sz="5500" dirty="0"/>
          </a:p>
        </p:txBody>
      </p:sp>
      <p:sp>
        <p:nvSpPr>
          <p:cNvPr id="269" name="Google Shape;269;p1"/>
          <p:cNvSpPr/>
          <p:nvPr/>
        </p:nvSpPr>
        <p:spPr>
          <a:xfrm>
            <a:off x="0" y="4212709"/>
            <a:ext cx="12192000" cy="26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"/>
            </a:pPr>
            <a:endParaRPr sz="30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0" name="Google Shape;270;p1"/>
          <p:cNvSpPr txBox="1">
            <a:spLocks noGrp="1"/>
          </p:cNvSpPr>
          <p:nvPr>
            <p:ph type="subTitle" idx="1"/>
          </p:nvPr>
        </p:nvSpPr>
        <p:spPr>
          <a:xfrm>
            <a:off x="-2100" y="4802403"/>
            <a:ext cx="121548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3300" dirty="0">
                <a:solidFill>
                  <a:schemeClr val="lt1"/>
                </a:solidFill>
              </a:rPr>
              <a:t>Dimos Tsouros, Steven Prestwich, Tias Guns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2500" i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dimos.tsouros@kuleuven.be</a:t>
            </a:r>
            <a:r>
              <a:rPr lang="en-US" sz="2500" i="1" u="sng" dirty="0">
                <a:solidFill>
                  <a:schemeClr val="bg1"/>
                </a:solidFill>
              </a:rPr>
              <a:t>, </a:t>
            </a:r>
            <a:r>
              <a:rPr lang="en-US" sz="2500" i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s.prestwich@cs.ucc.ie</a:t>
            </a:r>
            <a:r>
              <a:rPr lang="en-US" sz="2500" i="1" u="sng" dirty="0">
                <a:solidFill>
                  <a:schemeClr val="bg1"/>
                </a:solidFill>
              </a:rPr>
              <a:t>, </a:t>
            </a:r>
            <a:r>
              <a:rPr lang="en-US" sz="2500" i="1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tias.guns@kuleuven.be</a:t>
            </a:r>
            <a:r>
              <a:rPr lang="en-US" sz="2500" i="1" u="sng" dirty="0">
                <a:solidFill>
                  <a:schemeClr val="bg1"/>
                </a:solidFill>
              </a:rPr>
              <a:t> 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8794500" y="6170850"/>
            <a:ext cx="335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/09/2024</a:t>
            </a:r>
            <a:endParaRPr sz="14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" name="Picture 2" descr="Katholieke Universiteit Leuven - Wikipedia">
            <a:extLst>
              <a:ext uri="{FF2B5EF4-FFF2-40B4-BE49-F238E27FC236}">
                <a16:creationId xmlns:a16="http://schemas.microsoft.com/office/drawing/2014/main" id="{98812FD9-4704-2008-00F9-1D5BE3D1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D78664-13FB-FD48-01CB-11C5149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31" y="11428"/>
            <a:ext cx="21574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6E5C54-9CFE-45AA-8805-E6D79B81B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44" y="-10520"/>
            <a:ext cx="3135356" cy="22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12BCF-D038-3A59-691D-3614B2AD49A0}"/>
              </a:ext>
            </a:extLst>
          </p:cNvPr>
          <p:cNvSpPr txBox="1"/>
          <p:nvPr/>
        </p:nvSpPr>
        <p:spPr>
          <a:xfrm>
            <a:off x="7430493" y="1746082"/>
            <a:ext cx="1094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1" dirty="0"/>
              <a:t>CHAT-Opt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1494640" y="73447"/>
            <a:ext cx="9035577" cy="9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constraint models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Learned using </a:t>
            </a:r>
            <a:r>
              <a:rPr lang="en-GB" sz="4000" b="1" i="1" dirty="0">
                <a:solidFill>
                  <a:srgbClr val="171512"/>
                </a:solidFill>
              </a:rPr>
              <a:t>any </a:t>
            </a:r>
            <a:r>
              <a:rPr lang="en-GB" sz="4000" i="1" dirty="0">
                <a:solidFill>
                  <a:srgbClr val="171512"/>
                </a:solidFill>
              </a:rPr>
              <a:t>CA method</a:t>
            </a:r>
            <a:endParaRPr lang="en-GB" sz="4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EBBA-E3D6-94CE-EF60-37565B4C1C5F}"/>
              </a:ext>
            </a:extLst>
          </p:cNvPr>
          <p:cNvSpPr txBox="1"/>
          <p:nvPr/>
        </p:nvSpPr>
        <p:spPr>
          <a:xfrm>
            <a:off x="253655" y="1109700"/>
            <a:ext cx="7256098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Statistical ML methods can detect patterns of constraints</a:t>
            </a:r>
          </a:p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</a:rPr>
              <a:t>- Used to guide queries in active 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2B0E-9DF9-1C44-717F-1FFB4CA19D68}"/>
              </a:ext>
            </a:extLst>
          </p:cNvPr>
          <p:cNvSpPr txBox="1"/>
          <p:nvPr/>
        </p:nvSpPr>
        <p:spPr>
          <a:xfrm>
            <a:off x="249157" y="1948760"/>
            <a:ext cx="11647771" cy="10926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propose a classification-based method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- can </a:t>
            </a:r>
            <a:r>
              <a:rPr lang="en-GB" sz="2000" i="1" dirty="0">
                <a:solidFill>
                  <a:srgbClr val="FFFFFF"/>
                </a:solidFill>
              </a:rPr>
              <a:t>implicitly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200" dirty="0">
                <a:solidFill>
                  <a:srgbClr val="FFFFFF"/>
                </a:solidFill>
              </a:rPr>
              <a:t>learn the problem requirements </a:t>
            </a:r>
            <a:r>
              <a:rPr lang="en-GB" sz="2000" dirty="0">
                <a:solidFill>
                  <a:srgbClr val="FFFFFF"/>
                </a:solidFill>
              </a:rPr>
              <a:t>in a </a:t>
            </a:r>
            <a:r>
              <a:rPr lang="en-GB" sz="2000" b="1" dirty="0">
                <a:solidFill>
                  <a:srgbClr val="FFFFFF"/>
                </a:solidFill>
              </a:rPr>
              <a:t>parameterized way</a:t>
            </a:r>
            <a:r>
              <a:rPr lang="en-GB" sz="2000" dirty="0">
                <a:solidFill>
                  <a:srgbClr val="FFFFFF"/>
                </a:solidFill>
              </a:rPr>
              <a:t>!</a:t>
            </a:r>
          </a:p>
          <a:p>
            <a:r>
              <a:rPr lang="en-GB" sz="2000" dirty="0">
                <a:solidFill>
                  <a:srgbClr val="FFFFFF"/>
                </a:solidFill>
              </a:rPr>
              <a:t>- based on </a:t>
            </a:r>
            <a:r>
              <a:rPr lang="en-GB" sz="2300" b="1" dirty="0">
                <a:solidFill>
                  <a:srgbClr val="FFFFFF"/>
                </a:solidFill>
              </a:rPr>
              <a:t>given sets of constraints </a:t>
            </a:r>
            <a:r>
              <a:rPr lang="en-GB" sz="2000" dirty="0">
                <a:solidFill>
                  <a:srgbClr val="FFFFFF"/>
                </a:solidFill>
              </a:rPr>
              <a:t>for instances of the problem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B83DF-644F-4B5F-7932-E563991CC7FF}"/>
              </a:ext>
            </a:extLst>
          </p:cNvPr>
          <p:cNvSpPr txBox="1"/>
          <p:nvPr/>
        </p:nvSpPr>
        <p:spPr>
          <a:xfrm>
            <a:off x="559419" y="5226842"/>
            <a:ext cx="6644569" cy="1323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Create a (parameterized) dataset for the input instance: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 in input C: positive label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 not in input C: negative label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	- Generate bias for non-	constrained scopes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C6EB-9814-6C9E-58DC-DD57EDF75FD2}"/>
              </a:ext>
            </a:extLst>
          </p:cNvPr>
          <p:cNvSpPr txBox="1"/>
          <p:nvPr/>
        </p:nvSpPr>
        <p:spPr>
          <a:xfrm>
            <a:off x="8016168" y="5226842"/>
            <a:ext cx="2910579" cy="1323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Train a classifier that can recognise which constraints are part of the problem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12" name="Picture 1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E46F8F7-06A2-B219-6AE6-30C54ADB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4" y="3145754"/>
            <a:ext cx="9417185" cy="1953194"/>
          </a:xfrm>
          <a:prstGeom prst="rect">
            <a:avLst/>
          </a:prstGeom>
        </p:spPr>
      </p:pic>
      <p:pic>
        <p:nvPicPr>
          <p:cNvPr id="13" name="Picture 2" descr="Katholieke Universiteit Leuven - Wikipedia">
            <a:extLst>
              <a:ext uri="{FF2B5EF4-FFF2-40B4-BE49-F238E27FC236}">
                <a16:creationId xmlns:a16="http://schemas.microsoft.com/office/drawing/2014/main" id="{8769F8EA-D654-773A-01CB-F509F4FEB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0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EBBA-E3D6-94CE-EF60-37565B4C1C5F}"/>
              </a:ext>
            </a:extLst>
          </p:cNvPr>
          <p:cNvSpPr txBox="1"/>
          <p:nvPr/>
        </p:nvSpPr>
        <p:spPr>
          <a:xfrm>
            <a:off x="253654" y="1109700"/>
            <a:ext cx="11409810" cy="4770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To construct a </a:t>
            </a:r>
            <a:r>
              <a:rPr lang="en-GB" sz="2500" b="1" dirty="0">
                <a:solidFill>
                  <a:srgbClr val="FFFFFF"/>
                </a:solidFill>
                <a:sym typeface="Arial"/>
              </a:rPr>
              <a:t>constraint-level </a:t>
            </a:r>
            <a:r>
              <a:rPr lang="en-GB" sz="2000" dirty="0">
                <a:solidFill>
                  <a:srgbClr val="FFFFFF"/>
                </a:solidFill>
                <a:sym typeface="Arial"/>
              </a:rPr>
              <a:t>dataset we need </a:t>
            </a:r>
            <a:r>
              <a:rPr lang="en-GB" sz="2400" b="1" dirty="0">
                <a:solidFill>
                  <a:srgbClr val="FFFFFF"/>
                </a:solidFill>
                <a:sym typeface="Arial"/>
              </a:rPr>
              <a:t>a feature representation </a:t>
            </a:r>
            <a:r>
              <a:rPr lang="en-GB" sz="2000" dirty="0">
                <a:solidFill>
                  <a:srgbClr val="FFFFFF"/>
                </a:solidFill>
                <a:sym typeface="Arial"/>
              </a:rPr>
              <a:t>of constraints!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2B0E-9DF9-1C44-717F-1FFB4CA19D68}"/>
              </a:ext>
            </a:extLst>
          </p:cNvPr>
          <p:cNvSpPr txBox="1"/>
          <p:nvPr/>
        </p:nvSpPr>
        <p:spPr>
          <a:xfrm>
            <a:off x="188542" y="2794073"/>
            <a:ext cx="11647771" cy="16312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500" dirty="0">
                <a:solidFill>
                  <a:srgbClr val="FFFFFF"/>
                </a:solidFill>
              </a:rPr>
              <a:t>Elements of constraint specifications that we need to capture: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FFFFFF"/>
                </a:solidFill>
              </a:rPr>
              <a:t>Possible relations (and their constants)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FFFFFF"/>
                </a:solidFill>
              </a:rPr>
              <a:t>Ways to partition the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FFFFFF"/>
                </a:solidFill>
              </a:rPr>
              <a:t>Sequence conditions</a:t>
            </a:r>
            <a:endParaRPr lang="en-BE" sz="25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DDB35-E2EE-1C3C-DE5A-E19059DEA254}"/>
              </a:ext>
            </a:extLst>
          </p:cNvPr>
          <p:cNvSpPr txBox="1"/>
          <p:nvPr/>
        </p:nvSpPr>
        <p:spPr>
          <a:xfrm>
            <a:off x="1789889" y="2103103"/>
            <a:ext cx="77553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i="1" dirty="0">
                <a:solidFill>
                  <a:schemeClr val="tx1"/>
                </a:solidFill>
              </a:rPr>
              <a:t>What do we need to capture in the features?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7A5E2D0-60FE-772A-2453-FFFABD12C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56342"/>
              </p:ext>
            </p:extLst>
          </p:nvPr>
        </p:nvGraphicFramePr>
        <p:xfrm>
          <a:off x="584875" y="5153940"/>
          <a:ext cx="1016540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305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  <a:gridCol w="3490872">
                  <a:extLst>
                    <a:ext uri="{9D8B030D-6E8A-4147-A177-3AD203B41FA5}">
                      <a16:colId xmlns:a16="http://schemas.microsoft.com/office/drawing/2014/main" val="1913928147"/>
                    </a:ext>
                  </a:extLst>
                </a:gridCol>
                <a:gridCol w="3521227">
                  <a:extLst>
                    <a:ext uri="{9D8B030D-6E8A-4147-A177-3AD203B41FA5}">
                      <a16:colId xmlns:a16="http://schemas.microsoft.com/office/drawing/2014/main" val="3819662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Relation-based features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Partitioning features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Conditioning Features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Relation name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Dim[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]_same (Bool)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Dim[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]_</a:t>
                      </a:r>
                      <a:r>
                        <a:rPr lang="en-GB" sz="2000" dirty="0" err="1"/>
                        <a:t>dist</a:t>
                      </a:r>
                      <a:r>
                        <a:rPr lang="en-GB" sz="2000" dirty="0"/>
                        <a:t> (float)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Constant value (int)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Latent_Dim</a:t>
                      </a:r>
                      <a:r>
                        <a:rPr lang="en-GB" sz="2000" dirty="0"/>
                        <a:t>[j]_same (Bool)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 err="1"/>
                        <a:t>Latent_Dim</a:t>
                      </a:r>
                      <a:r>
                        <a:rPr lang="en-GB" sz="2000" dirty="0"/>
                        <a:t>[j]_</a:t>
                      </a:r>
                      <a:r>
                        <a:rPr lang="en-GB" sz="2000" dirty="0" err="1"/>
                        <a:t>dist</a:t>
                      </a:r>
                      <a:r>
                        <a:rPr lang="en-GB" sz="2000" dirty="0"/>
                        <a:t> (float)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FE1E7B-E311-3206-2440-96F01308B9F5}"/>
              </a:ext>
            </a:extLst>
          </p:cNvPr>
          <p:cNvSpPr txBox="1"/>
          <p:nvPr/>
        </p:nvSpPr>
        <p:spPr>
          <a:xfrm>
            <a:off x="3153908" y="4698579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Proof-of-concept feature representation</a:t>
            </a:r>
            <a:endParaRPr lang="en-BE" sz="2000" b="1" dirty="0"/>
          </a:p>
        </p:txBody>
      </p:sp>
      <p:pic>
        <p:nvPicPr>
          <p:cNvPr id="15" name="Picture 2" descr="Katholieke Universiteit Leuven - Wikipedia">
            <a:extLst>
              <a:ext uri="{FF2B5EF4-FFF2-40B4-BE49-F238E27FC236}">
                <a16:creationId xmlns:a16="http://schemas.microsoft.com/office/drawing/2014/main" id="{5B523AC6-4710-A8D8-B41E-61AB8AE9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425;p7">
            <a:extLst>
              <a:ext uri="{FF2B5EF4-FFF2-40B4-BE49-F238E27FC236}">
                <a16:creationId xmlns:a16="http://schemas.microsoft.com/office/drawing/2014/main" id="{421FDE1D-C2BE-BA76-8AB0-3D72C094CABF}"/>
              </a:ext>
            </a:extLst>
          </p:cNvPr>
          <p:cNvSpPr txBox="1">
            <a:spLocks/>
          </p:cNvSpPr>
          <p:nvPr/>
        </p:nvSpPr>
        <p:spPr>
          <a:xfrm>
            <a:off x="1494640" y="73447"/>
            <a:ext cx="9035577" cy="9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constraint models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Learned using </a:t>
            </a:r>
            <a:r>
              <a:rPr lang="en-GB" sz="4000" b="1" i="1" dirty="0">
                <a:solidFill>
                  <a:srgbClr val="171512"/>
                </a:solidFill>
              </a:rPr>
              <a:t>any </a:t>
            </a:r>
            <a:r>
              <a:rPr lang="en-GB" sz="4000" i="1" dirty="0">
                <a:solidFill>
                  <a:srgbClr val="171512"/>
                </a:solidFill>
              </a:rPr>
              <a:t>CA method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10694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1130709" y="-97925"/>
            <a:ext cx="12192000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Parameterizable feature representation</a:t>
            </a:r>
            <a:endParaRPr lang="en-GB" sz="40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4552F-DC34-90C3-6DA2-09C5929420A1}"/>
              </a:ext>
            </a:extLst>
          </p:cNvPr>
          <p:cNvSpPr txBox="1"/>
          <p:nvPr/>
        </p:nvSpPr>
        <p:spPr>
          <a:xfrm>
            <a:off x="2728165" y="1047228"/>
            <a:ext cx="5644107" cy="8617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500" dirty="0">
                <a:solidFill>
                  <a:srgbClr val="FFFFFF"/>
                </a:solidFill>
              </a:rPr>
              <a:t>Replace numeric features with named parameters to be able to generalize</a:t>
            </a:r>
            <a:endParaRPr lang="en-BE" sz="2500" dirty="0">
              <a:solidFill>
                <a:srgbClr val="FFFFFF"/>
              </a:solidFill>
            </a:endParaRPr>
          </a:p>
        </p:txBody>
      </p:sp>
      <p:pic>
        <p:nvPicPr>
          <p:cNvPr id="521" name="Picture 520">
            <a:extLst>
              <a:ext uri="{FF2B5EF4-FFF2-40B4-BE49-F238E27FC236}">
                <a16:creationId xmlns:a16="http://schemas.microsoft.com/office/drawing/2014/main" id="{BCDAD61B-E682-8FED-3D97-FE6970E5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682" y="2642784"/>
            <a:ext cx="1907229" cy="3783192"/>
          </a:xfrm>
          <a:prstGeom prst="rect">
            <a:avLst/>
          </a:prstGeom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D4E5F622-9DF9-1B77-1D6B-5CC3BB1DB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85928"/>
              </p:ext>
            </p:extLst>
          </p:nvPr>
        </p:nvGraphicFramePr>
        <p:xfrm>
          <a:off x="943584" y="2555016"/>
          <a:ext cx="35338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898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Relation-based features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Relation name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Constant value (int)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Partitioning features</a:t>
                      </a:r>
                      <a:endParaRPr lang="en-BE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57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Dim[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]_same (Bool)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5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/>
                        <a:t>Latent_Dim</a:t>
                      </a:r>
                      <a:r>
                        <a:rPr lang="en-GB" sz="2000" dirty="0"/>
                        <a:t>[j]_same (Bool)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Conditioning Features</a:t>
                      </a:r>
                      <a:endParaRPr lang="en-BE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9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Dim[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]_</a:t>
                      </a:r>
                      <a:r>
                        <a:rPr lang="en-GB" sz="2000" dirty="0" err="1"/>
                        <a:t>dist</a:t>
                      </a:r>
                      <a:r>
                        <a:rPr lang="en-GB" sz="2000" dirty="0"/>
                        <a:t> (float)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0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 err="1"/>
                        <a:t>Latent_Dim</a:t>
                      </a:r>
                      <a:r>
                        <a:rPr lang="en-GB" sz="2000" dirty="0"/>
                        <a:t>[j]_</a:t>
                      </a:r>
                      <a:r>
                        <a:rPr lang="en-GB" sz="2000" dirty="0" err="1"/>
                        <a:t>dist</a:t>
                      </a:r>
                      <a:r>
                        <a:rPr lang="en-GB" sz="2000" dirty="0"/>
                        <a:t> (float)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58252"/>
                  </a:ext>
                </a:extLst>
              </a:tr>
            </a:tbl>
          </a:graphicData>
        </a:graphic>
      </p:graphicFrame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456BF7BE-4062-B788-15EF-2C4EEA830E8E}"/>
              </a:ext>
            </a:extLst>
          </p:cNvPr>
          <p:cNvCxnSpPr>
            <a:stCxn id="521" idx="1"/>
          </p:cNvCxnSpPr>
          <p:nvPr/>
        </p:nvCxnSpPr>
        <p:spPr>
          <a:xfrm flipH="1" flipV="1">
            <a:off x="4640094" y="3531140"/>
            <a:ext cx="3420588" cy="100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D48C184-9D2B-2D08-9C92-ADAB160EE574}"/>
              </a:ext>
            </a:extLst>
          </p:cNvPr>
          <p:cNvCxnSpPr>
            <a:cxnSpLocks/>
            <a:stCxn id="521" idx="1"/>
          </p:cNvCxnSpPr>
          <p:nvPr/>
        </p:nvCxnSpPr>
        <p:spPr>
          <a:xfrm flipH="1">
            <a:off x="4640094" y="4534380"/>
            <a:ext cx="3420588" cy="100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C78961F9-2C5C-4FD8-B694-EA2E422D9321}"/>
              </a:ext>
            </a:extLst>
          </p:cNvPr>
          <p:cNvCxnSpPr>
            <a:cxnSpLocks/>
            <a:stCxn id="521" idx="1"/>
          </p:cNvCxnSpPr>
          <p:nvPr/>
        </p:nvCxnSpPr>
        <p:spPr>
          <a:xfrm flipH="1">
            <a:off x="4526784" y="4534380"/>
            <a:ext cx="3533898" cy="140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6" name="Picture 2" descr="Katholieke Universiteit Leuven - Wikipedia">
            <a:extLst>
              <a:ext uri="{FF2B5EF4-FFF2-40B4-BE49-F238E27FC236}">
                <a16:creationId xmlns:a16="http://schemas.microsoft.com/office/drawing/2014/main" id="{BAFC89DC-D8CC-C315-B14E-9B104351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0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676275" y="7718"/>
            <a:ext cx="12192000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Extrapolating to new instances</a:t>
            </a:r>
            <a:endParaRPr lang="en-GB" sz="4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5C1B-A4E0-C4E1-5D0B-09C4BE7D6FCD}"/>
              </a:ext>
            </a:extLst>
          </p:cNvPr>
          <p:cNvSpPr txBox="1"/>
          <p:nvPr/>
        </p:nvSpPr>
        <p:spPr>
          <a:xfrm>
            <a:off x="2142543" y="3224930"/>
            <a:ext cx="3745149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Generate a set of candidates for the new instance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6AA5-6BE5-8522-009C-3260C63A38BD}"/>
              </a:ext>
            </a:extLst>
          </p:cNvPr>
          <p:cNvSpPr txBox="1"/>
          <p:nvPr/>
        </p:nvSpPr>
        <p:spPr>
          <a:xfrm>
            <a:off x="8176883" y="3349156"/>
            <a:ext cx="3338842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Then classify them to get the true ones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2BCC11F-4ED7-AD64-EB0C-8DBE61B3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270712"/>
            <a:ext cx="10839450" cy="1581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72B16-F445-9772-2504-95FB33DA95F7}"/>
              </a:ext>
            </a:extLst>
          </p:cNvPr>
          <p:cNvSpPr txBox="1"/>
          <p:nvPr/>
        </p:nvSpPr>
        <p:spPr>
          <a:xfrm>
            <a:off x="136188" y="1180295"/>
            <a:ext cx="11770468" cy="76944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We know that the classification function learned approximates the constraint specifications:</a:t>
            </a:r>
          </a:p>
          <a:p>
            <a:pPr marL="342900" indent="-342900">
              <a:buFontTx/>
              <a:buChar char="-"/>
            </a:pPr>
            <a:r>
              <a:rPr lang="en-GB" sz="2200" dirty="0">
                <a:solidFill>
                  <a:srgbClr val="FFFFFF"/>
                </a:solidFill>
              </a:rPr>
              <a:t>Can tell us which constraint is part of the problem or not</a:t>
            </a:r>
          </a:p>
        </p:txBody>
      </p:sp>
      <p:sp>
        <p:nvSpPr>
          <p:cNvPr id="7" name="Google Shape;425;p7">
            <a:extLst>
              <a:ext uri="{FF2B5EF4-FFF2-40B4-BE49-F238E27FC236}">
                <a16:creationId xmlns:a16="http://schemas.microsoft.com/office/drawing/2014/main" id="{B56957DC-184D-E2D9-4D9A-262F49313F1E}"/>
              </a:ext>
            </a:extLst>
          </p:cNvPr>
          <p:cNvSpPr txBox="1">
            <a:spLocks/>
          </p:cNvSpPr>
          <p:nvPr/>
        </p:nvSpPr>
        <p:spPr>
          <a:xfrm>
            <a:off x="19500" y="2176579"/>
            <a:ext cx="12192000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3400" dirty="0">
                <a:solidFill>
                  <a:srgbClr val="171512"/>
                </a:solidFill>
              </a:rPr>
              <a:t>Use the classifier to generate-and-test constraints</a:t>
            </a:r>
            <a:endParaRPr lang="en-GB" sz="3400" dirty="0"/>
          </a:p>
        </p:txBody>
      </p:sp>
      <p:pic>
        <p:nvPicPr>
          <p:cNvPr id="8" name="Picture 2" descr="Katholieke Universiteit Leuven - Wikipedia">
            <a:extLst>
              <a:ext uri="{FF2B5EF4-FFF2-40B4-BE49-F238E27FC236}">
                <a16:creationId xmlns:a16="http://schemas.microsoft.com/office/drawing/2014/main" id="{98BA8797-EBBE-A841-F79B-A10CCE2C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6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Experiments</a:t>
            </a:r>
            <a:endParaRPr lang="en-GB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6AA5-6BE5-8522-009C-3260C63A38BD}"/>
              </a:ext>
            </a:extLst>
          </p:cNvPr>
          <p:cNvSpPr txBox="1"/>
          <p:nvPr/>
        </p:nvSpPr>
        <p:spPr>
          <a:xfrm>
            <a:off x="135923" y="992797"/>
            <a:ext cx="11161071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1" indent="-342900" algn="just">
              <a:spcBef>
                <a:spcPts val="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Generalizing with leave-one-in cross validation in several</a:t>
            </a:r>
            <a:r>
              <a:rPr lang="en-GB" sz="2000" b="1" dirty="0">
                <a:solidFill>
                  <a:srgbClr val="FFFFFF"/>
                </a:solidFill>
                <a:sym typeface="Arial"/>
              </a:rPr>
              <a:t> benchmarks</a:t>
            </a:r>
            <a:r>
              <a:rPr lang="en-GB" sz="2000" b="1" dirty="0">
                <a:solidFill>
                  <a:srgbClr val="FFFFFF"/>
                </a:solidFill>
              </a:rPr>
              <a:t> (10 instances each)</a:t>
            </a:r>
            <a:endParaRPr lang="en-GB" sz="2000" dirty="0">
              <a:solidFill>
                <a:srgbClr val="FFFFFF"/>
              </a:solidFill>
              <a:sym typeface="Arial"/>
            </a:endParaRPr>
          </a:p>
          <a:p>
            <a:pPr marL="342900" lvl="1" indent="-342900" algn="just">
              <a:spcBef>
                <a:spcPts val="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Comparing with the generalization step of </a:t>
            </a:r>
            <a:r>
              <a:rPr lang="en-GB" sz="2000" b="1" dirty="0">
                <a:solidFill>
                  <a:srgbClr val="FFFFFF"/>
                </a:solidFill>
              </a:rPr>
              <a:t>Count-CP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8423B85-10FF-A0EC-CAC4-D812A37D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1790297"/>
            <a:ext cx="5960076" cy="2901461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1739AB-03DD-77B9-C8DE-123F28EEF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43" y="1790298"/>
            <a:ext cx="5682469" cy="2891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73396-147E-558A-F055-B2708328C569}"/>
              </a:ext>
            </a:extLst>
          </p:cNvPr>
          <p:cNvSpPr txBox="1"/>
          <p:nvPr/>
        </p:nvSpPr>
        <p:spPr>
          <a:xfrm>
            <a:off x="262647" y="4800811"/>
            <a:ext cx="5535038" cy="16312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FFFF"/>
                </a:solidFill>
              </a:rPr>
              <a:t>Precision</a:t>
            </a:r>
            <a:r>
              <a:rPr lang="en-GB" sz="2000" dirty="0">
                <a:solidFill>
                  <a:srgbClr val="FFFFFF"/>
                </a:solidFill>
              </a:rPr>
              <a:t>: soundness of identified constraints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Very high for most classifiers!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Similar to Count-CP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NB is failing due to the feature independency assumption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81A21-923C-CDEC-2E35-A9BE739BE5BB}"/>
              </a:ext>
            </a:extLst>
          </p:cNvPr>
          <p:cNvSpPr txBox="1"/>
          <p:nvPr/>
        </p:nvSpPr>
        <p:spPr>
          <a:xfrm>
            <a:off x="6095999" y="4800811"/>
            <a:ext cx="5369668" cy="16312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FFFF"/>
                </a:solidFill>
              </a:rPr>
              <a:t>Recall</a:t>
            </a:r>
            <a:r>
              <a:rPr lang="en-GB" sz="2000" dirty="0">
                <a:solidFill>
                  <a:srgbClr val="FFFFFF"/>
                </a:solidFill>
              </a:rPr>
              <a:t>: completeness of identified constraints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Very high recall, more than 90% for all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Much better recall than Count-CP: Due to the use of combination of features and sequence condition features</a:t>
            </a:r>
          </a:p>
        </p:txBody>
      </p:sp>
      <p:pic>
        <p:nvPicPr>
          <p:cNvPr id="13" name="Picture 2" descr="Katholieke Universiteit Leuven - Wikipedia">
            <a:extLst>
              <a:ext uri="{FF2B5EF4-FFF2-40B4-BE49-F238E27FC236}">
                <a16:creationId xmlns:a16="http://schemas.microsoft.com/office/drawing/2014/main" id="{7A56053A-D19F-6BE4-D692-C285FCE9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4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01142-52C9-C672-917E-D42DEE72214B}"/>
              </a:ext>
            </a:extLst>
          </p:cNvPr>
          <p:cNvSpPr txBox="1"/>
          <p:nvPr/>
        </p:nvSpPr>
        <p:spPr>
          <a:xfrm>
            <a:off x="197454" y="5457423"/>
            <a:ext cx="11233461" cy="10156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Most classifiers: Very robust to the presence of noise (more than 95% even with 20% noise)!!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Much better than Count-CP in FN noise: fails to generalize even with 5% noise added.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Classification-based approach showing great potential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4" name="Google Shape;425;p7">
            <a:extLst>
              <a:ext uri="{FF2B5EF4-FFF2-40B4-BE49-F238E27FC236}">
                <a16:creationId xmlns:a16="http://schemas.microsoft.com/office/drawing/2014/main" id="{BDE157EB-2C98-B3D4-24D4-E79E4573E7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Experiments</a:t>
            </a:r>
            <a:endParaRPr lang="en-GB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FDEB-8935-6D8F-EDA3-978D0461473A}"/>
              </a:ext>
            </a:extLst>
          </p:cNvPr>
          <p:cNvSpPr txBox="1"/>
          <p:nvPr/>
        </p:nvSpPr>
        <p:spPr>
          <a:xfrm>
            <a:off x="379116" y="892745"/>
            <a:ext cx="8395234" cy="10156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Experiments with 2 types of noise (5%-20%):</a:t>
            </a:r>
          </a:p>
          <a:p>
            <a:pPr marL="342900" lvl="2" indent="-342900" algn="just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False negative (FN) noise: constraints missing from the input set</a:t>
            </a:r>
          </a:p>
          <a:p>
            <a:pPr marL="342900" lvl="2" indent="-342900" algn="just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False positive (FP) noise: wrong constraints included in the input set</a:t>
            </a:r>
          </a:p>
        </p:txBody>
      </p:sp>
      <p:pic>
        <p:nvPicPr>
          <p:cNvPr id="18" name="Picture 1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346BADD-E93C-34B2-F17D-F3A4E508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41200"/>
            <a:ext cx="2966400" cy="2966400"/>
          </a:xfrm>
          <a:prstGeom prst="rect">
            <a:avLst/>
          </a:prstGeom>
        </p:spPr>
      </p:pic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913830-B985-AA6E-AB2E-04570253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" y="2040272"/>
            <a:ext cx="2966400" cy="2966400"/>
          </a:xfrm>
          <a:prstGeom prst="rect">
            <a:avLst/>
          </a:prstGeom>
        </p:spPr>
      </p:pic>
      <p:pic>
        <p:nvPicPr>
          <p:cNvPr id="22" name="Picture 21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F9E174F-BE34-F411-BDC7-AB6D6676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653" y="2040272"/>
            <a:ext cx="2966400" cy="2966400"/>
          </a:xfrm>
          <a:prstGeom prst="rect">
            <a:avLst/>
          </a:prstGeom>
        </p:spPr>
      </p:pic>
      <p:pic>
        <p:nvPicPr>
          <p:cNvPr id="24" name="Picture 23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8BC45E7-0D39-C120-FB14-CAF5A9EA9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037" y="2041200"/>
            <a:ext cx="2967808" cy="2967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2F1176-81F6-2AC8-A6BE-C96D632012C2}"/>
              </a:ext>
            </a:extLst>
          </p:cNvPr>
          <p:cNvSpPr txBox="1"/>
          <p:nvPr/>
        </p:nvSpPr>
        <p:spPr>
          <a:xfrm>
            <a:off x="2672091" y="490175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FP Noise</a:t>
            </a:r>
            <a:endParaRPr lang="en-B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DD1E9-2ECA-AD4A-CBF0-7D9D640995D4}"/>
              </a:ext>
            </a:extLst>
          </p:cNvPr>
          <p:cNvSpPr txBox="1"/>
          <p:nvPr/>
        </p:nvSpPr>
        <p:spPr>
          <a:xfrm>
            <a:off x="8815669" y="489997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FN Noise</a:t>
            </a:r>
            <a:endParaRPr lang="en-BE" b="1" dirty="0"/>
          </a:p>
        </p:txBody>
      </p:sp>
      <p:pic>
        <p:nvPicPr>
          <p:cNvPr id="27" name="Picture 2" descr="Katholieke Universiteit Leuven - Wikipedia">
            <a:extLst>
              <a:ext uri="{FF2B5EF4-FFF2-40B4-BE49-F238E27FC236}">
                <a16:creationId xmlns:a16="http://schemas.microsoft.com/office/drawing/2014/main" id="{13497766-8B6E-D7A2-8B04-23181DB0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1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257380" y="373738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Conclusions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6B6519-9ECB-8A9C-A9AD-C487C27A6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214075"/>
              </p:ext>
            </p:extLst>
          </p:nvPr>
        </p:nvGraphicFramePr>
        <p:xfrm>
          <a:off x="587022" y="1246218"/>
          <a:ext cx="10705818" cy="551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1A218273-7AFD-03C6-62F8-1B2B92C0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257380" y="373738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Thank you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1A218273-7AFD-03C6-62F8-1B2B92C0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14AFD-4B49-F115-D0F1-50472FC2787F}"/>
              </a:ext>
            </a:extLst>
          </p:cNvPr>
          <p:cNvSpPr txBox="1"/>
          <p:nvPr/>
        </p:nvSpPr>
        <p:spPr>
          <a:xfrm>
            <a:off x="857957" y="2099733"/>
            <a:ext cx="6445954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500" dirty="0">
                <a:solidFill>
                  <a:schemeClr val="tx1"/>
                </a:solidFill>
              </a:rPr>
              <a:t>For more on </a:t>
            </a:r>
            <a:r>
              <a:rPr lang="en-GB" sz="2500" i="1" dirty="0">
                <a:solidFill>
                  <a:schemeClr val="tx1"/>
                </a:solidFill>
              </a:rPr>
              <a:t>Constraint Acquisition</a:t>
            </a:r>
            <a:r>
              <a:rPr lang="en-GB" sz="2500" dirty="0">
                <a:solidFill>
                  <a:schemeClr val="tx1"/>
                </a:solidFill>
              </a:rPr>
              <a:t>, follow my </a:t>
            </a:r>
            <a:r>
              <a:rPr lang="en-GB" sz="2500" b="1" dirty="0">
                <a:solidFill>
                  <a:schemeClr val="tx1"/>
                </a:solidFill>
              </a:rPr>
              <a:t>tutorial: Thursday, September 5th</a:t>
            </a:r>
            <a:endParaRPr lang="en-BE" sz="25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9E54FF-AD34-2C73-B59B-0EE4E52DF429}"/>
              </a:ext>
            </a:extLst>
          </p:cNvPr>
          <p:cNvCxnSpPr/>
          <p:nvPr/>
        </p:nvCxnSpPr>
        <p:spPr>
          <a:xfrm>
            <a:off x="4075289" y="3197578"/>
            <a:ext cx="0" cy="462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AD53C-B4E8-ED74-B7D0-7D89CFC25633}"/>
              </a:ext>
            </a:extLst>
          </p:cNvPr>
          <p:cNvSpPr txBox="1"/>
          <p:nvPr/>
        </p:nvSpPr>
        <p:spPr>
          <a:xfrm>
            <a:off x="1106311" y="389466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Detailed introduction on CA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Introducing a new python repository for 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2FF65A-E3E6-35F7-A817-97A54D88BA00}"/>
              </a:ext>
            </a:extLst>
          </p:cNvPr>
          <p:cNvCxnSpPr/>
          <p:nvPr/>
        </p:nvCxnSpPr>
        <p:spPr>
          <a:xfrm flipV="1">
            <a:off x="7913511" y="1121455"/>
            <a:ext cx="0" cy="564444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6C2AED-F7C1-00E5-60D7-383A6F6A57E9}"/>
              </a:ext>
            </a:extLst>
          </p:cNvPr>
          <p:cNvSpPr txBox="1"/>
          <p:nvPr/>
        </p:nvSpPr>
        <p:spPr>
          <a:xfrm>
            <a:off x="9178263" y="3466623"/>
            <a:ext cx="28444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Questions?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12026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1" name="Google Shape;281;g100454b848f_0_0"/>
          <p:cNvSpPr txBox="1">
            <a:spLocks noGrp="1"/>
          </p:cNvSpPr>
          <p:nvPr>
            <p:ph type="body" idx="1"/>
          </p:nvPr>
        </p:nvSpPr>
        <p:spPr>
          <a:xfrm>
            <a:off x="901467" y="1272746"/>
            <a:ext cx="10548853" cy="51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9370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Constraint programming (CP) </a:t>
            </a:r>
            <a:endParaRPr lang="el-GR" dirty="0">
              <a:latin typeface="Arial"/>
              <a:ea typeface="Arial"/>
              <a:cs typeface="Arial"/>
              <a:sym typeface="Arial"/>
            </a:endParaRPr>
          </a:p>
          <a:p>
            <a:pPr marL="889000" lvl="1" indent="-323850">
              <a:lnSpc>
                <a:spcPct val="100000"/>
              </a:lnSpc>
              <a:spcBef>
                <a:spcPts val="0"/>
              </a:spcBef>
              <a:buSzPts val="1440"/>
              <a:buFont typeface="Wingdings" panose="05000000000000000000" pitchFamily="2" charset="2"/>
              <a:buChar char="q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Solving combinatorial problems in AI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40"/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Job-shop scheduling                               Bin-packing                                  Room assignment</a:t>
            </a:r>
          </a:p>
        </p:txBody>
      </p:sp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27099-C665-8A58-16F0-FED625F2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8" y="2251308"/>
            <a:ext cx="2848940" cy="942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DF8DA-6460-7F75-AC6C-9112086E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0" y="1967868"/>
            <a:ext cx="4986112" cy="1461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DB70E-554C-29A2-F846-F626D31A7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195" y="2083880"/>
            <a:ext cx="1760097" cy="1641695"/>
          </a:xfrm>
          <a:prstGeom prst="rect">
            <a:avLst/>
          </a:prstGeom>
        </p:spPr>
      </p:pic>
      <p:sp>
        <p:nvSpPr>
          <p:cNvPr id="2" name="Google Shape;281;g100454b848f_0_0">
            <a:extLst>
              <a:ext uri="{FF2B5EF4-FFF2-40B4-BE49-F238E27FC236}">
                <a16:creationId xmlns:a16="http://schemas.microsoft.com/office/drawing/2014/main" id="{B733EFB7-8D93-44D9-E021-43467C755B6A}"/>
              </a:ext>
            </a:extLst>
          </p:cNvPr>
          <p:cNvSpPr txBox="1">
            <a:spLocks/>
          </p:cNvSpPr>
          <p:nvPr/>
        </p:nvSpPr>
        <p:spPr>
          <a:xfrm>
            <a:off x="923938" y="4240134"/>
            <a:ext cx="4533175" cy="75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Model + Solve paradigm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82;g100454b848f_0_0">
            <a:extLst>
              <a:ext uri="{FF2B5EF4-FFF2-40B4-BE49-F238E27FC236}">
                <a16:creationId xmlns:a16="http://schemas.microsoft.com/office/drawing/2014/main" id="{12AFE328-5AE8-6156-540F-30273834187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6231" y="5086899"/>
            <a:ext cx="2080811" cy="1668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283;g100454b848f_0_0">
            <a:extLst>
              <a:ext uri="{FF2B5EF4-FFF2-40B4-BE49-F238E27FC236}">
                <a16:creationId xmlns:a16="http://schemas.microsoft.com/office/drawing/2014/main" id="{08C19D7C-F1ED-925E-1E1D-25897CF911AF}"/>
              </a:ext>
            </a:extLst>
          </p:cNvPr>
          <p:cNvGrpSpPr/>
          <p:nvPr/>
        </p:nvGrpSpPr>
        <p:grpSpPr>
          <a:xfrm>
            <a:off x="4773254" y="5043889"/>
            <a:ext cx="2220193" cy="757284"/>
            <a:chOff x="0" y="27137"/>
            <a:chExt cx="1733700" cy="648000"/>
          </a:xfrm>
        </p:grpSpPr>
        <p:sp>
          <p:nvSpPr>
            <p:cNvPr id="6" name="Google Shape;284;g100454b848f_0_0">
              <a:extLst>
                <a:ext uri="{FF2B5EF4-FFF2-40B4-BE49-F238E27FC236}">
                  <a16:creationId xmlns:a16="http://schemas.microsoft.com/office/drawing/2014/main" id="{E37EF002-561B-A008-1DA5-FEA537D653F4}"/>
                </a:ext>
              </a:extLst>
            </p:cNvPr>
            <p:cNvSpPr/>
            <p:nvPr/>
          </p:nvSpPr>
          <p:spPr>
            <a:xfrm>
              <a:off x="0" y="27137"/>
              <a:ext cx="173370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85;g100454b848f_0_0">
              <a:extLst>
                <a:ext uri="{FF2B5EF4-FFF2-40B4-BE49-F238E27FC236}">
                  <a16:creationId xmlns:a16="http://schemas.microsoft.com/office/drawing/2014/main" id="{AC00887F-646D-CEE5-95F0-A2B23773015D}"/>
                </a:ext>
              </a:extLst>
            </p:cNvPr>
            <p:cNvSpPr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86;g100454b848f_0_0">
              <a:extLst>
                <a:ext uri="{FF2B5EF4-FFF2-40B4-BE49-F238E27FC236}">
                  <a16:creationId xmlns:a16="http://schemas.microsoft.com/office/drawing/2014/main" id="{F68587B2-62B0-F8E4-0EBB-354D2614F753}"/>
                </a:ext>
              </a:extLst>
            </p:cNvPr>
            <p:cNvSpPr txBox="1"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Give model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9" name="Google Shape;287;g100454b848f_0_0">
            <a:extLst>
              <a:ext uri="{FF2B5EF4-FFF2-40B4-BE49-F238E27FC236}">
                <a16:creationId xmlns:a16="http://schemas.microsoft.com/office/drawing/2014/main" id="{6890B179-65B8-70B0-CB08-E4020D6C5CC8}"/>
              </a:ext>
            </a:extLst>
          </p:cNvPr>
          <p:cNvGrpSpPr/>
          <p:nvPr/>
        </p:nvGrpSpPr>
        <p:grpSpPr>
          <a:xfrm>
            <a:off x="4733477" y="5755920"/>
            <a:ext cx="2220193" cy="757283"/>
            <a:chOff x="0" y="18453"/>
            <a:chExt cx="1651200" cy="648000"/>
          </a:xfrm>
        </p:grpSpPr>
        <p:sp>
          <p:nvSpPr>
            <p:cNvPr id="10" name="Google Shape;288;g100454b848f_0_0">
              <a:extLst>
                <a:ext uri="{FF2B5EF4-FFF2-40B4-BE49-F238E27FC236}">
                  <a16:creationId xmlns:a16="http://schemas.microsoft.com/office/drawing/2014/main" id="{60A2DBDC-639E-B0C4-BF5E-FD5F7F6BAD15}"/>
                </a:ext>
              </a:extLst>
            </p:cNvPr>
            <p:cNvSpPr/>
            <p:nvPr/>
          </p:nvSpPr>
          <p:spPr>
            <a:xfrm>
              <a:off x="0" y="18453"/>
              <a:ext cx="1651200" cy="648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9;g100454b848f_0_0">
              <a:extLst>
                <a:ext uri="{FF2B5EF4-FFF2-40B4-BE49-F238E27FC236}">
                  <a16:creationId xmlns:a16="http://schemas.microsoft.com/office/drawing/2014/main" id="{FE862EC1-5642-D4AA-C03C-7AAF211F01AC}"/>
                </a:ext>
              </a:extLst>
            </p:cNvPr>
            <p:cNvSpPr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0;g100454b848f_0_0">
              <a:extLst>
                <a:ext uri="{FF2B5EF4-FFF2-40B4-BE49-F238E27FC236}">
                  <a16:creationId xmlns:a16="http://schemas.microsoft.com/office/drawing/2014/main" id="{A14E59A9-D1E0-9A4C-E7E0-0B7AD011AE95}"/>
                </a:ext>
              </a:extLst>
            </p:cNvPr>
            <p:cNvSpPr txBox="1"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Return solution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15" name="Google Shape;291;g100454b848f_0_0">
            <a:extLst>
              <a:ext uri="{FF2B5EF4-FFF2-40B4-BE49-F238E27FC236}">
                <a16:creationId xmlns:a16="http://schemas.microsoft.com/office/drawing/2014/main" id="{A875B801-1013-E6B7-70DB-56D50285C8C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05347" y="4851594"/>
            <a:ext cx="1845053" cy="189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Katholieke Universiteit Leuven - Wikipedia">
            <a:extLst>
              <a:ext uri="{FF2B5EF4-FFF2-40B4-BE49-F238E27FC236}">
                <a16:creationId xmlns:a16="http://schemas.microsoft.com/office/drawing/2014/main" id="{AC464AF6-16D1-259D-2D24-9CDFB6E7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Google Shape;301;p3">
            <a:extLst>
              <a:ext uri="{FF2B5EF4-FFF2-40B4-BE49-F238E27FC236}">
                <a16:creationId xmlns:a16="http://schemas.microsoft.com/office/drawing/2014/main" id="{BA6715F0-024B-195D-D512-7B79F11230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1461" y="1112334"/>
            <a:ext cx="3213023" cy="2316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4239A-2673-EC12-6AD8-4949AE4233DB}"/>
              </a:ext>
            </a:extLst>
          </p:cNvPr>
          <p:cNvSpPr txBox="1"/>
          <p:nvPr/>
        </p:nvSpPr>
        <p:spPr>
          <a:xfrm>
            <a:off x="674419" y="1786200"/>
            <a:ext cx="59028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FF0000"/>
                </a:solidFill>
              </a:rPr>
              <a:t>Modelling is not always trivial</a:t>
            </a:r>
          </a:p>
          <a:p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Requires expertise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Bottleneck for the wider use of CP</a:t>
            </a:r>
          </a:p>
          <a:p>
            <a:endParaRPr lang="en-BE" sz="2500" dirty="0">
              <a:solidFill>
                <a:srgbClr val="FF0000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245F045-4D8A-1C03-7F0E-A1B5186BAA1B}"/>
              </a:ext>
            </a:extLst>
          </p:cNvPr>
          <p:cNvSpPr/>
          <p:nvPr/>
        </p:nvSpPr>
        <p:spPr>
          <a:xfrm>
            <a:off x="4447377" y="5308345"/>
            <a:ext cx="2129910" cy="863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modelling</a:t>
            </a:r>
            <a:endParaRPr lang="en-BE" sz="1800" dirty="0"/>
          </a:p>
        </p:txBody>
      </p:sp>
      <p:pic>
        <p:nvPicPr>
          <p:cNvPr id="10" name="Picture 9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BEE6FDE2-0242-B612-9DE0-473B423B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76" y="5029233"/>
            <a:ext cx="1265774" cy="1439817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67021E2-364A-6E59-D531-B3DA3F355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714" y="4882628"/>
            <a:ext cx="1586422" cy="1586422"/>
          </a:xfrm>
          <a:prstGeom prst="rect">
            <a:avLst/>
          </a:prstGeom>
        </p:spPr>
      </p:pic>
      <p:sp>
        <p:nvSpPr>
          <p:cNvPr id="12" name="Google Shape;340;p4">
            <a:extLst>
              <a:ext uri="{FF2B5EF4-FFF2-40B4-BE49-F238E27FC236}">
                <a16:creationId xmlns:a16="http://schemas.microsoft.com/office/drawing/2014/main" id="{F4BAE635-A5C2-5BDA-A23E-91644E0DEFA4}"/>
              </a:ext>
            </a:extLst>
          </p:cNvPr>
          <p:cNvSpPr/>
          <p:nvPr/>
        </p:nvSpPr>
        <p:spPr>
          <a:xfrm>
            <a:off x="767269" y="4233568"/>
            <a:ext cx="450001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Constraint Acquisition</a:t>
            </a:r>
            <a:endParaRPr sz="250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49BFAE8D-DF92-F978-37F9-48F80DD7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"/>
          <p:cNvGrpSpPr/>
          <p:nvPr/>
        </p:nvGrpSpPr>
        <p:grpSpPr>
          <a:xfrm rot="1336341">
            <a:off x="4850497" y="4294762"/>
            <a:ext cx="2037786" cy="1370157"/>
            <a:chOff x="-15625" y="65453"/>
            <a:chExt cx="1831095" cy="1244752"/>
          </a:xfrm>
        </p:grpSpPr>
        <p:sp>
          <p:nvSpPr>
            <p:cNvPr id="315" name="Google Shape;315;p4"/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832" y="4645260"/>
            <a:ext cx="1033928" cy="1356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"/>
          <p:cNvGrpSpPr/>
          <p:nvPr/>
        </p:nvGrpSpPr>
        <p:grpSpPr>
          <a:xfrm>
            <a:off x="4839157" y="5394342"/>
            <a:ext cx="2013508" cy="650790"/>
            <a:chOff x="0" y="0"/>
            <a:chExt cx="2013508" cy="650790"/>
          </a:xfrm>
        </p:grpSpPr>
        <p:sp>
          <p:nvSpPr>
            <p:cNvPr id="322" name="Google Shape;322;p4"/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0999" y="2026115"/>
            <a:ext cx="953593" cy="1268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"/>
          <p:cNvSpPr/>
          <p:nvPr/>
        </p:nvSpPr>
        <p:spPr>
          <a:xfrm>
            <a:off x="3387394" y="1199408"/>
            <a:ext cx="8201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Passive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existing data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3387394" y="389335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(Inter)active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Interact with the user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Picture 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9D7BC50-BFCC-ED8F-47D5-65AA09D0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0" y="2022196"/>
            <a:ext cx="1280833" cy="1280833"/>
          </a:xfrm>
          <a:prstGeom prst="rect">
            <a:avLst/>
          </a:prstGeom>
        </p:spPr>
      </p:pic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2588BA2-4046-2E71-716D-73C90A97C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1" y="4624909"/>
            <a:ext cx="1280833" cy="1280833"/>
          </a:xfrm>
          <a:prstGeom prst="rect">
            <a:avLst/>
          </a:prstGeom>
        </p:spPr>
      </p:pic>
      <p:grpSp>
        <p:nvGrpSpPr>
          <p:cNvPr id="7" name="Google Shape;321;p4">
            <a:extLst>
              <a:ext uri="{FF2B5EF4-FFF2-40B4-BE49-F238E27FC236}">
                <a16:creationId xmlns:a16="http://schemas.microsoft.com/office/drawing/2014/main" id="{D4D0E6AC-43AB-6787-7D88-4C67959B19CE}"/>
              </a:ext>
            </a:extLst>
          </p:cNvPr>
          <p:cNvGrpSpPr/>
          <p:nvPr/>
        </p:nvGrpSpPr>
        <p:grpSpPr>
          <a:xfrm>
            <a:off x="4835659" y="2785281"/>
            <a:ext cx="2013508" cy="650790"/>
            <a:chOff x="0" y="0"/>
            <a:chExt cx="2013508" cy="650790"/>
          </a:xfrm>
        </p:grpSpPr>
        <p:sp>
          <p:nvSpPr>
            <p:cNvPr id="8" name="Google Shape;322;p4">
              <a:extLst>
                <a:ext uri="{FF2B5EF4-FFF2-40B4-BE49-F238E27FC236}">
                  <a16:creationId xmlns:a16="http://schemas.microsoft.com/office/drawing/2014/main" id="{A2C05C15-4416-91C6-0A84-9CA835187D91}"/>
                </a:ext>
              </a:extLst>
            </p:cNvPr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23;p4">
              <a:extLst>
                <a:ext uri="{FF2B5EF4-FFF2-40B4-BE49-F238E27FC236}">
                  <a16:creationId xmlns:a16="http://schemas.microsoft.com/office/drawing/2014/main" id="{77CDFD22-EF13-14A1-E97A-C78D45482926}"/>
                </a:ext>
              </a:extLst>
            </p:cNvPr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24;p4">
              <a:extLst>
                <a:ext uri="{FF2B5EF4-FFF2-40B4-BE49-F238E27FC236}">
                  <a16:creationId xmlns:a16="http://schemas.microsoft.com/office/drawing/2014/main" id="{8C327596-0BC1-370E-A56D-E70B7EFD51BC}"/>
                </a:ext>
              </a:extLst>
            </p:cNvPr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6A6FF8-7021-36DD-EEB8-F5FE4BA9EC9B}"/>
              </a:ext>
            </a:extLst>
          </p:cNvPr>
          <p:cNvSpPr/>
          <p:nvPr/>
        </p:nvSpPr>
        <p:spPr>
          <a:xfrm>
            <a:off x="4908845" y="2022196"/>
            <a:ext cx="2013508" cy="62195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  <a:endParaRPr lang="en-BE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7FE73-6CB1-A867-B0CC-78EFC84CA0DD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B87BB457-397B-C515-3180-7CBDD5A9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80;g100454b848f_0_0">
            <a:extLst>
              <a:ext uri="{FF2B5EF4-FFF2-40B4-BE49-F238E27FC236}">
                <a16:creationId xmlns:a16="http://schemas.microsoft.com/office/drawing/2014/main" id="{C3F649FA-BF2A-BC3B-43BE-0AA2ECF66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Constraint Acquisition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Constraint Acquisition workflow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6D3DF-5653-BA82-3E02-10AB4BF78066}"/>
              </a:ext>
            </a:extLst>
          </p:cNvPr>
          <p:cNvSpPr/>
          <p:nvPr/>
        </p:nvSpPr>
        <p:spPr>
          <a:xfrm>
            <a:off x="5932901" y="2015277"/>
            <a:ext cx="2621199" cy="1250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 Acquisition system</a:t>
            </a:r>
            <a:endParaRPr lang="en-B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166767-B8F6-71E8-1DBC-6B841ECB0AF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03210" y="2910111"/>
            <a:ext cx="2329691" cy="11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F116-29A2-B20C-DAAA-07FF055E7367}"/>
              </a:ext>
            </a:extLst>
          </p:cNvPr>
          <p:cNvCxnSpPr>
            <a:cxnSpLocks/>
          </p:cNvCxnSpPr>
          <p:nvPr/>
        </p:nvCxnSpPr>
        <p:spPr>
          <a:xfrm>
            <a:off x="8554100" y="2640692"/>
            <a:ext cx="1173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AA1DDD-6370-4B6C-D7F9-C26C9507FDEF}"/>
              </a:ext>
            </a:extLst>
          </p:cNvPr>
          <p:cNvSpPr txBox="1"/>
          <p:nvPr/>
        </p:nvSpPr>
        <p:spPr>
          <a:xfrm>
            <a:off x="9140696" y="2332915"/>
            <a:ext cx="394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C</a:t>
            </a:r>
            <a:r>
              <a:rPr lang="en-GB" sz="1500" baseline="-25000" dirty="0"/>
              <a:t>L</a:t>
            </a:r>
            <a:endParaRPr lang="en-BE" sz="15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938595" y="5387422"/>
            <a:ext cx="5930905" cy="1215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/>
              <a:t>Use a set of candidate constraints B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/>
              <a:t>Learn which of them are part of the problem</a:t>
            </a:r>
          </a:p>
          <a:p>
            <a:pPr>
              <a:spcAft>
                <a:spcPts val="600"/>
              </a:spcAft>
            </a:pPr>
            <a:r>
              <a:rPr lang="en-GB" sz="2100" dirty="0"/>
              <a:t>	- Add them to C</a:t>
            </a:r>
            <a:r>
              <a:rPr lang="en-GB" sz="2100" baseline="-25000" dirty="0"/>
              <a:t>L</a:t>
            </a:r>
            <a:endParaRPr lang="en-GB" sz="2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8F5C4-B775-8B00-4F7A-1EF767F691FC}"/>
              </a:ext>
            </a:extLst>
          </p:cNvPr>
          <p:cNvSpPr txBox="1"/>
          <p:nvPr/>
        </p:nvSpPr>
        <p:spPr>
          <a:xfrm>
            <a:off x="1951796" y="2748528"/>
            <a:ext cx="16514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Vocabulary (</a:t>
            </a:r>
            <a:r>
              <a:rPr lang="en-GB" sz="1500" i="1" dirty="0"/>
              <a:t>X,D</a:t>
            </a:r>
            <a:r>
              <a:rPr lang="en-GB" sz="1500" dirty="0"/>
              <a:t>)</a:t>
            </a:r>
            <a:endParaRPr lang="en-BE" sz="15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35F924-1FD3-73F1-031F-3A85F4213A90}"/>
              </a:ext>
            </a:extLst>
          </p:cNvPr>
          <p:cNvCxnSpPr>
            <a:cxnSpLocks/>
          </p:cNvCxnSpPr>
          <p:nvPr/>
        </p:nvCxnSpPr>
        <p:spPr>
          <a:xfrm>
            <a:off x="5388206" y="2352733"/>
            <a:ext cx="5446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550C35-7B01-44F3-4DE6-E0982FD0830A}"/>
              </a:ext>
            </a:extLst>
          </p:cNvPr>
          <p:cNvSpPr txBox="1"/>
          <p:nvPr/>
        </p:nvSpPr>
        <p:spPr>
          <a:xfrm>
            <a:off x="5462876" y="2044956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/>
              <a:t>B</a:t>
            </a:r>
            <a:endParaRPr lang="en-BE" sz="15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00813-25EE-31D8-81AB-61FAA1417987}"/>
              </a:ext>
            </a:extLst>
          </p:cNvPr>
          <p:cNvSpPr/>
          <p:nvPr/>
        </p:nvSpPr>
        <p:spPr>
          <a:xfrm>
            <a:off x="4094723" y="2044956"/>
            <a:ext cx="1293483" cy="51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candidate set</a:t>
            </a:r>
            <a:endParaRPr lang="en-B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1" name="Google Shape;330;p4">
            <a:extLst>
              <a:ext uri="{FF2B5EF4-FFF2-40B4-BE49-F238E27FC236}">
                <a16:creationId xmlns:a16="http://schemas.microsoft.com/office/drawing/2014/main" id="{E08532A1-58C5-FA21-D3EE-FBA43D4AA7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0849" y="3469986"/>
            <a:ext cx="953593" cy="1268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14;p4">
            <a:extLst>
              <a:ext uri="{FF2B5EF4-FFF2-40B4-BE49-F238E27FC236}">
                <a16:creationId xmlns:a16="http://schemas.microsoft.com/office/drawing/2014/main" id="{119660B2-4CA8-4EA9-750E-37652871F301}"/>
              </a:ext>
            </a:extLst>
          </p:cNvPr>
          <p:cNvGrpSpPr/>
          <p:nvPr/>
        </p:nvGrpSpPr>
        <p:grpSpPr>
          <a:xfrm>
            <a:off x="4447637" y="3469986"/>
            <a:ext cx="1941672" cy="1394061"/>
            <a:chOff x="-15625" y="65453"/>
            <a:chExt cx="1831095" cy="1244752"/>
          </a:xfrm>
        </p:grpSpPr>
        <p:sp>
          <p:nvSpPr>
            <p:cNvPr id="373" name="Google Shape;315;p4">
              <a:extLst>
                <a:ext uri="{FF2B5EF4-FFF2-40B4-BE49-F238E27FC236}">
                  <a16:creationId xmlns:a16="http://schemas.microsoft.com/office/drawing/2014/main" id="{D806719E-4D7C-EF27-FC5A-364C1B2516A9}"/>
                </a:ext>
              </a:extLst>
            </p:cNvPr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16;p4">
              <a:extLst>
                <a:ext uri="{FF2B5EF4-FFF2-40B4-BE49-F238E27FC236}">
                  <a16:creationId xmlns:a16="http://schemas.microsoft.com/office/drawing/2014/main" id="{B1EABEAA-5E1B-5650-CF6D-39BE2E5F8455}"/>
                </a:ext>
              </a:extLst>
            </p:cNvPr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17;p4">
              <a:extLst>
                <a:ext uri="{FF2B5EF4-FFF2-40B4-BE49-F238E27FC236}">
                  <a16:creationId xmlns:a16="http://schemas.microsoft.com/office/drawing/2014/main" id="{55C2CD8D-2171-D9B7-138F-44BA0A948765}"/>
                </a:ext>
              </a:extLst>
            </p:cNvPr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18;p4">
              <a:extLst>
                <a:ext uri="{FF2B5EF4-FFF2-40B4-BE49-F238E27FC236}">
                  <a16:creationId xmlns:a16="http://schemas.microsoft.com/office/drawing/2014/main" id="{E189DC19-D1D5-A9AC-3606-F387D40C1596}"/>
                </a:ext>
              </a:extLst>
            </p:cNvPr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36;p4">
            <a:extLst>
              <a:ext uri="{FF2B5EF4-FFF2-40B4-BE49-F238E27FC236}">
                <a16:creationId xmlns:a16="http://schemas.microsoft.com/office/drawing/2014/main" id="{8AD3EBE2-C1AE-7507-7477-2D55EA5A5D0D}"/>
              </a:ext>
            </a:extLst>
          </p:cNvPr>
          <p:cNvGrpSpPr/>
          <p:nvPr/>
        </p:nvGrpSpPr>
        <p:grpSpPr>
          <a:xfrm rot="174120">
            <a:off x="4211543" y="2933093"/>
            <a:ext cx="1521602" cy="1109122"/>
            <a:chOff x="-70849" y="-584199"/>
            <a:chExt cx="1552428" cy="1174026"/>
          </a:xfrm>
        </p:grpSpPr>
        <p:sp>
          <p:nvSpPr>
            <p:cNvPr id="378" name="Google Shape;337;p4">
              <a:extLst>
                <a:ext uri="{FF2B5EF4-FFF2-40B4-BE49-F238E27FC236}">
                  <a16:creationId xmlns:a16="http://schemas.microsoft.com/office/drawing/2014/main" id="{9735ADF5-E6A7-8CC1-18D9-ED1213CD5D1B}"/>
                </a:ext>
              </a:extLst>
            </p:cNvPr>
            <p:cNvSpPr/>
            <p:nvPr/>
          </p:nvSpPr>
          <p:spPr>
            <a:xfrm rot="-1467803">
              <a:off x="0" y="-321186"/>
              <a:ext cx="141073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33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38;p4">
              <a:extLst>
                <a:ext uri="{FF2B5EF4-FFF2-40B4-BE49-F238E27FC236}">
                  <a16:creationId xmlns:a16="http://schemas.microsoft.com/office/drawing/2014/main" id="{D897BB44-4B0D-5C5E-FBD9-FAA2BF7D4B45}"/>
                </a:ext>
              </a:extLst>
            </p:cNvPr>
            <p:cNvSpPr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39;p4">
              <a:extLst>
                <a:ext uri="{FF2B5EF4-FFF2-40B4-BE49-F238E27FC236}">
                  <a16:creationId xmlns:a16="http://schemas.microsoft.com/office/drawing/2014/main" id="{E19C02E4-31B4-55B3-E693-2150BCEFDB33}"/>
                </a:ext>
              </a:extLst>
            </p:cNvPr>
            <p:cNvSpPr txBox="1"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Examples</a:t>
              </a:r>
              <a:endParaRPr sz="12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A3EB04C-D533-9605-DB0E-0465FE2FE460}"/>
              </a:ext>
            </a:extLst>
          </p:cNvPr>
          <p:cNvSpPr txBox="1"/>
          <p:nvPr/>
        </p:nvSpPr>
        <p:spPr>
          <a:xfrm rot="174120">
            <a:off x="4935307" y="3676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D65F7-3A0F-8289-FD53-B53DA1B489F0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573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3113353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Nurse rostering problem:</a:t>
            </a:r>
            <a:endParaRPr lang="en-BE" sz="19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573400" y="1109836"/>
            <a:ext cx="9035578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Most CA methods learn the model only of the given instance of the problem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1634556" y="14311"/>
            <a:ext cx="10876055" cy="101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Important Limitation: 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learning only instance-specific constraints</a:t>
            </a:r>
            <a:endParaRPr lang="en-GB" sz="4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10870-8457-0C92-E49D-40DF20996DAA}"/>
              </a:ext>
            </a:extLst>
          </p:cNvPr>
          <p:cNvSpPr txBox="1"/>
          <p:nvPr/>
        </p:nvSpPr>
        <p:spPr>
          <a:xfrm>
            <a:off x="629934" y="4103083"/>
            <a:ext cx="667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What if the instance changes?</a:t>
            </a:r>
          </a:p>
          <a:p>
            <a:r>
              <a:rPr lang="en-GB" sz="1800" dirty="0"/>
              <a:t>-   If the number of nurses changes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If we want to schedule on different timeframe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D1B9E-9112-B1EE-72FD-AE387D55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1759835"/>
            <a:ext cx="5172075" cy="2219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B9393-3D52-73A8-3182-C59245CEBF4F}"/>
              </a:ext>
            </a:extLst>
          </p:cNvPr>
          <p:cNvSpPr txBox="1"/>
          <p:nvPr/>
        </p:nvSpPr>
        <p:spPr>
          <a:xfrm>
            <a:off x="1937871" y="5458628"/>
            <a:ext cx="66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We will need to learn again the constraints for the new instance!!</a:t>
            </a:r>
            <a:endParaRPr lang="en-GB" sz="1800" dirty="0"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34E4DADA-98E7-7DB9-13BF-F4381E81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0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1149250" y="1031485"/>
            <a:ext cx="9035578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Most CA methods learn the model only of the given instance of the problem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AAB0A-2963-1C33-D6C7-F57043D0300E}"/>
              </a:ext>
            </a:extLst>
          </p:cNvPr>
          <p:cNvSpPr txBox="1"/>
          <p:nvPr/>
        </p:nvSpPr>
        <p:spPr>
          <a:xfrm>
            <a:off x="1149250" y="1555140"/>
            <a:ext cx="9035578" cy="707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But problems typically do not define a set of ground constraints: 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But can be instantiated with different parameters</a:t>
            </a:r>
            <a:endParaRPr lang="en-BE" sz="20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927EA90C-EAE2-248F-41D7-164D3A3C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90" y="2500680"/>
            <a:ext cx="6916365" cy="3628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76851-8B0F-9F3C-5513-A1C6951CD9DF}"/>
              </a:ext>
            </a:extLst>
          </p:cNvPr>
          <p:cNvSpPr txBox="1"/>
          <p:nvPr/>
        </p:nvSpPr>
        <p:spPr>
          <a:xfrm>
            <a:off x="1293748" y="6341811"/>
            <a:ext cx="8891080" cy="4616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400" b="1" dirty="0">
                <a:solidFill>
                  <a:srgbClr val="FFFFFF"/>
                </a:solidFill>
              </a:rPr>
              <a:t>How can we generate new instances  of the same problem?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6" name="Picture 2" descr="Katholieke Universiteit Leuven - Wikipedia">
            <a:extLst>
              <a:ext uri="{FF2B5EF4-FFF2-40B4-BE49-F238E27FC236}">
                <a16:creationId xmlns:a16="http://schemas.microsoft.com/office/drawing/2014/main" id="{87983899-C67A-229B-F274-FAE94AB4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25;p7">
            <a:extLst>
              <a:ext uri="{FF2B5EF4-FFF2-40B4-BE49-F238E27FC236}">
                <a16:creationId xmlns:a16="http://schemas.microsoft.com/office/drawing/2014/main" id="{B4F26D04-C562-46CD-D0EB-BE71609C510A}"/>
              </a:ext>
            </a:extLst>
          </p:cNvPr>
          <p:cNvSpPr txBox="1">
            <a:spLocks/>
          </p:cNvSpPr>
          <p:nvPr/>
        </p:nvSpPr>
        <p:spPr>
          <a:xfrm>
            <a:off x="1634556" y="14311"/>
            <a:ext cx="10876055" cy="101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Important Limitation: 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learning only instance-specific constraints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122968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7140EC34-AF0C-9C4A-E290-7CAD7934C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83" y="2428331"/>
            <a:ext cx="6858234" cy="2294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9AAB0A-2963-1C33-D6C7-F57043D0300E}"/>
              </a:ext>
            </a:extLst>
          </p:cNvPr>
          <p:cNvSpPr txBox="1"/>
          <p:nvPr/>
        </p:nvSpPr>
        <p:spPr>
          <a:xfrm>
            <a:off x="1070042" y="1198236"/>
            <a:ext cx="9501974" cy="1015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Problems are typically parameterizable: 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Consist of a set of requirements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Can be instantiated with different parameters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9555C-09B2-9EB6-6CAF-5D1FA8AFECF5}"/>
              </a:ext>
            </a:extLst>
          </p:cNvPr>
          <p:cNvSpPr txBox="1"/>
          <p:nvPr/>
        </p:nvSpPr>
        <p:spPr>
          <a:xfrm>
            <a:off x="5821029" y="5807859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Foreach </a:t>
            </a:r>
            <a:r>
              <a:rPr lang="en-GB" sz="1800" i="1" dirty="0" err="1"/>
              <a:t>shifts_in_day_i</a:t>
            </a:r>
            <a:r>
              <a:rPr lang="en-GB" sz="1800" i="1" dirty="0"/>
              <a:t> in shifts:</a:t>
            </a:r>
          </a:p>
          <a:p>
            <a:r>
              <a:rPr lang="en-GB" sz="1800" i="1" dirty="0"/>
              <a:t>   Foreach (shift1, shift2) in </a:t>
            </a:r>
            <a:r>
              <a:rPr lang="en-GB" sz="1800" i="1" dirty="0" err="1"/>
              <a:t>all_pairs</a:t>
            </a:r>
            <a:r>
              <a:rPr lang="en-GB" sz="1800" i="1" dirty="0"/>
              <a:t>(</a:t>
            </a:r>
            <a:r>
              <a:rPr lang="en-GB" sz="1800" i="1" dirty="0" err="1"/>
              <a:t>shifts_in_day_i</a:t>
            </a:r>
            <a:r>
              <a:rPr lang="en-GB" sz="1800" i="1" dirty="0"/>
              <a:t>)</a:t>
            </a:r>
          </a:p>
          <a:p>
            <a:r>
              <a:rPr lang="en-GB" sz="1800" i="1" dirty="0"/>
              <a:t>      c &lt;- shift1 != shift2</a:t>
            </a:r>
            <a:endParaRPr lang="en-BE" sz="18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B157B-AFFE-95F9-22CD-E1253E0999E9}"/>
              </a:ext>
            </a:extLst>
          </p:cNvPr>
          <p:cNvSpPr txBox="1"/>
          <p:nvPr/>
        </p:nvSpPr>
        <p:spPr>
          <a:xfrm>
            <a:off x="155643" y="4980796"/>
            <a:ext cx="5029199" cy="1785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200" b="1" dirty="0">
                <a:solidFill>
                  <a:srgbClr val="FFFFFF"/>
                </a:solidFill>
              </a:rPr>
              <a:t>Constraint specifications</a:t>
            </a:r>
            <a:r>
              <a:rPr lang="en-GB" sz="2200" dirty="0">
                <a:solidFill>
                  <a:srgbClr val="FFFFFF"/>
                </a:solidFill>
              </a:rPr>
              <a:t> are constructed for each requirement: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b="1" i="1" dirty="0">
                <a:solidFill>
                  <a:srgbClr val="FFFFFF"/>
                </a:solidFill>
              </a:rPr>
              <a:t>Relation</a:t>
            </a:r>
            <a:r>
              <a:rPr lang="en-GB" sz="2200" dirty="0">
                <a:solidFill>
                  <a:srgbClr val="FFFFFF"/>
                </a:solidFill>
              </a:rPr>
              <a:t> to be used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dirty="0">
                <a:solidFill>
                  <a:srgbClr val="FFFFFF"/>
                </a:solidFill>
              </a:rPr>
              <a:t>Variables </a:t>
            </a:r>
            <a:r>
              <a:rPr lang="en-GB" sz="2200" b="1" i="1" dirty="0">
                <a:solidFill>
                  <a:srgbClr val="FFFFFF"/>
                </a:solidFill>
              </a:rPr>
              <a:t>partitioning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dirty="0">
                <a:solidFill>
                  <a:srgbClr val="FFFFFF"/>
                </a:solidFill>
              </a:rPr>
              <a:t>Possible </a:t>
            </a:r>
            <a:r>
              <a:rPr lang="en-GB" sz="2200" b="1" i="1" dirty="0">
                <a:solidFill>
                  <a:srgbClr val="FFFFFF"/>
                </a:solidFill>
              </a:rPr>
              <a:t>sequence conditions</a:t>
            </a:r>
          </a:p>
        </p:txBody>
      </p:sp>
      <p:pic>
        <p:nvPicPr>
          <p:cNvPr id="17" name="Picture 2" descr="Katholieke Universiteit Leuven - Wikipedia">
            <a:extLst>
              <a:ext uri="{FF2B5EF4-FFF2-40B4-BE49-F238E27FC236}">
                <a16:creationId xmlns:a16="http://schemas.microsoft.com/office/drawing/2014/main" id="{F8AADE7B-5CCB-54D9-5980-02FDF2C9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425;p7">
            <a:extLst>
              <a:ext uri="{FF2B5EF4-FFF2-40B4-BE49-F238E27FC236}">
                <a16:creationId xmlns:a16="http://schemas.microsoft.com/office/drawing/2014/main" id="{88AD033D-D0E6-25DB-C610-6669211DE80B}"/>
              </a:ext>
            </a:extLst>
          </p:cNvPr>
          <p:cNvSpPr txBox="1">
            <a:spLocks/>
          </p:cNvSpPr>
          <p:nvPr/>
        </p:nvSpPr>
        <p:spPr>
          <a:xfrm>
            <a:off x="1634556" y="14311"/>
            <a:ext cx="10876055" cy="101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Important Limitation: 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learning only instance-specific constraints</a:t>
            </a:r>
            <a:endParaRPr lang="en-GB" sz="4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2E21C0-CD6D-3D05-EE70-E34409F42FC6}"/>
              </a:ext>
            </a:extLst>
          </p:cNvPr>
          <p:cNvSpPr txBox="1"/>
          <p:nvPr/>
        </p:nvSpPr>
        <p:spPr>
          <a:xfrm>
            <a:off x="5821029" y="5024003"/>
            <a:ext cx="5024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Constraint specification generators </a:t>
            </a:r>
          </a:p>
          <a:p>
            <a:r>
              <a:rPr lang="en-GB" sz="2200" b="1" dirty="0"/>
              <a:t>in modelling languages:</a:t>
            </a:r>
            <a:endParaRPr lang="en-BE" sz="2200" b="1" dirty="0"/>
          </a:p>
        </p:txBody>
      </p:sp>
    </p:spTree>
    <p:extLst>
      <p:ext uri="{BB962C8B-B14F-4D97-AF65-F5344CB8AC3E}">
        <p14:creationId xmlns:p14="http://schemas.microsoft.com/office/powerpoint/2010/main" val="375911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light bulbs in a black background&#10;&#10;Description automatically generated">
            <a:extLst>
              <a:ext uri="{FF2B5EF4-FFF2-40B4-BE49-F238E27FC236}">
                <a16:creationId xmlns:a16="http://schemas.microsoft.com/office/drawing/2014/main" id="{3B445CAF-1991-14B7-3C3A-24AB31C2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83" y="2428330"/>
            <a:ext cx="6858234" cy="2294529"/>
          </a:xfrm>
          <a:prstGeom prst="rect">
            <a:avLst/>
          </a:prstGeom>
        </p:spPr>
      </p:pic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AAB0A-2963-1C33-D6C7-F57043D0300E}"/>
              </a:ext>
            </a:extLst>
          </p:cNvPr>
          <p:cNvSpPr txBox="1"/>
          <p:nvPr/>
        </p:nvSpPr>
        <p:spPr>
          <a:xfrm>
            <a:off x="1070042" y="1198236"/>
            <a:ext cx="9501974" cy="1015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Problems are typically parameterizable: 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Consist of a set of requirements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Can be instantiated with different parameters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B157B-AFFE-95F9-22CD-E1253E0999E9}"/>
              </a:ext>
            </a:extLst>
          </p:cNvPr>
          <p:cNvSpPr txBox="1"/>
          <p:nvPr/>
        </p:nvSpPr>
        <p:spPr>
          <a:xfrm>
            <a:off x="155643" y="4980796"/>
            <a:ext cx="5029199" cy="1785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200" b="1" dirty="0">
                <a:solidFill>
                  <a:srgbClr val="FFFFFF"/>
                </a:solidFill>
              </a:rPr>
              <a:t>Constraint specifications</a:t>
            </a:r>
            <a:r>
              <a:rPr lang="en-GB" sz="2200" dirty="0">
                <a:solidFill>
                  <a:srgbClr val="FFFFFF"/>
                </a:solidFill>
              </a:rPr>
              <a:t> are constructed for each requirement: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b="1" i="1" dirty="0">
                <a:solidFill>
                  <a:srgbClr val="FFFFFF"/>
                </a:solidFill>
              </a:rPr>
              <a:t>Relation</a:t>
            </a:r>
            <a:r>
              <a:rPr lang="en-GB" sz="2200" dirty="0">
                <a:solidFill>
                  <a:srgbClr val="FFFFFF"/>
                </a:solidFill>
              </a:rPr>
              <a:t> to be used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dirty="0">
                <a:solidFill>
                  <a:srgbClr val="FFFFFF"/>
                </a:solidFill>
              </a:rPr>
              <a:t>Variables </a:t>
            </a:r>
            <a:r>
              <a:rPr lang="en-GB" sz="2200" b="1" i="1" dirty="0">
                <a:solidFill>
                  <a:srgbClr val="FFFFFF"/>
                </a:solidFill>
              </a:rPr>
              <a:t>partitioning</a:t>
            </a:r>
          </a:p>
          <a:p>
            <a:pPr marL="285750" lvl="1" indent="-285750" algn="just">
              <a:spcBef>
                <a:spcPts val="0"/>
              </a:spcBef>
              <a:buFontTx/>
              <a:buChar char="-"/>
            </a:pPr>
            <a:r>
              <a:rPr lang="en-GB" sz="2200" dirty="0">
                <a:solidFill>
                  <a:srgbClr val="FFFFFF"/>
                </a:solidFill>
              </a:rPr>
              <a:t>Possible </a:t>
            </a:r>
            <a:r>
              <a:rPr lang="en-GB" sz="2200" b="1" i="1" dirty="0">
                <a:solidFill>
                  <a:srgbClr val="FFFFFF"/>
                </a:solidFill>
              </a:rPr>
              <a:t>sequence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7514-15A2-DC07-65B9-4BDAC789ABB8}"/>
              </a:ext>
            </a:extLst>
          </p:cNvPr>
          <p:cNvSpPr txBox="1"/>
          <p:nvPr/>
        </p:nvSpPr>
        <p:spPr>
          <a:xfrm>
            <a:off x="6361890" y="5121155"/>
            <a:ext cx="470818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400" b="1" dirty="0">
                <a:solidFill>
                  <a:srgbClr val="FFFFFF"/>
                </a:solidFill>
                <a:sym typeface="Arial"/>
              </a:rPr>
              <a:t>Can we generalize?</a:t>
            </a:r>
          </a:p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</a:rPr>
              <a:t>- Approximating the original constraint specifications</a:t>
            </a:r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21E5EBF4-E705-D65D-AB6B-7753B41E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C152842F-E20D-028B-DB57-F30836046C9C}"/>
              </a:ext>
            </a:extLst>
          </p:cNvPr>
          <p:cNvSpPr txBox="1">
            <a:spLocks/>
          </p:cNvSpPr>
          <p:nvPr/>
        </p:nvSpPr>
        <p:spPr>
          <a:xfrm>
            <a:off x="1634556" y="14311"/>
            <a:ext cx="10876055" cy="101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Important Limitation: </a:t>
            </a:r>
          </a:p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learning only instance-specific constraints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28524935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1018</Words>
  <Application>Microsoft Office PowerPoint</Application>
  <PresentationFormat>Widescreen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Schoolbook</vt:lpstr>
      <vt:lpstr>Arial</vt:lpstr>
      <vt:lpstr>Wingdings</vt:lpstr>
      <vt:lpstr>Noto Sans Symbols</vt:lpstr>
      <vt:lpstr>View</vt:lpstr>
      <vt:lpstr>Generalizing Constraint Models in Constraint Acquisition</vt:lpstr>
      <vt:lpstr>Introduction</vt:lpstr>
      <vt:lpstr>Introduction</vt:lpstr>
      <vt:lpstr>Constraint Acquisition</vt:lpstr>
      <vt:lpstr>Constraint Acquisition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Methods for Constraint Acquisition</dc:title>
  <dc:creator>Dimos</dc:creator>
  <cp:lastModifiedBy>Dimos Tsouros</cp:lastModifiedBy>
  <cp:revision>294</cp:revision>
  <dcterms:created xsi:type="dcterms:W3CDTF">2012-08-02T13:11:46Z</dcterms:created>
  <dcterms:modified xsi:type="dcterms:W3CDTF">2024-09-02T09:26:54Z</dcterms:modified>
</cp:coreProperties>
</file>