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95" r:id="rId2"/>
    <p:sldId id="301" r:id="rId3"/>
    <p:sldId id="302" r:id="rId4"/>
    <p:sldId id="303" r:id="rId5"/>
    <p:sldId id="308" r:id="rId6"/>
    <p:sldId id="296" r:id="rId7"/>
    <p:sldId id="307" r:id="rId8"/>
    <p:sldId id="306" r:id="rId9"/>
    <p:sldId id="305" r:id="rId10"/>
    <p:sldId id="304" r:id="rId11"/>
    <p:sldId id="283" r:id="rId12"/>
    <p:sldId id="311" r:id="rId13"/>
    <p:sldId id="310" r:id="rId14"/>
    <p:sldId id="297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LoPresti" initials="AL" lastIdx="1" clrIdx="0">
    <p:extLst>
      <p:ext uri="{19B8F6BF-5375-455C-9EA6-DF929625EA0E}">
        <p15:presenceInfo xmlns:p15="http://schemas.microsoft.com/office/powerpoint/2012/main" userId="ce827cae3207b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27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642" y="1917810"/>
            <a:ext cx="5318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Balancing Act of the 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Rapid Rising S&amp;P500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983" y="3240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Steven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Jedael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Darcel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Heckstall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Dimpal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Gajjar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Andrew 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LoPresti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665909" y="844062"/>
            <a:ext cx="5166213" cy="4895557"/>
            <a:chOff x="5665909" y="844062"/>
            <a:chExt cx="5166213" cy="4895557"/>
          </a:xfrm>
          <a:blipFill>
            <a:blip r:embed="rId2"/>
            <a:stretch>
              <a:fillRect/>
            </a:stretch>
          </a:blipFill>
        </p:grpSpPr>
        <p:sp>
          <p:nvSpPr>
            <p:cNvPr id="12" name="Rectangle 11"/>
            <p:cNvSpPr/>
            <p:nvPr/>
          </p:nvSpPr>
          <p:spPr>
            <a:xfrm>
              <a:off x="5692461" y="844062"/>
              <a:ext cx="145631" cy="4895556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65275" y="5584874"/>
              <a:ext cx="5066847" cy="15474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92843" y="2672862"/>
              <a:ext cx="474537" cy="2912012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03841" y="4586067"/>
              <a:ext cx="474537" cy="998806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59732" y="3722076"/>
              <a:ext cx="474537" cy="1862798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15623" y="2328202"/>
              <a:ext cx="474537" cy="3256671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71514" y="3040766"/>
              <a:ext cx="474537" cy="2544107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27405" y="2405575"/>
              <a:ext cx="474537" cy="3179298"/>
            </a:xfrm>
            <a:prstGeom prst="round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20" name="Rectangle 19"/>
            <p:cNvSpPr/>
            <p:nvPr/>
          </p:nvSpPr>
          <p:spPr>
            <a:xfrm rot="19841431">
              <a:off x="5665909" y="2006863"/>
              <a:ext cx="1947351" cy="15474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21" name="Rectangle 20"/>
            <p:cNvSpPr/>
            <p:nvPr/>
          </p:nvSpPr>
          <p:spPr>
            <a:xfrm rot="1087382">
              <a:off x="7447401" y="1649680"/>
              <a:ext cx="859444" cy="117948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22" name="Rectangle 21"/>
            <p:cNvSpPr/>
            <p:nvPr/>
          </p:nvSpPr>
          <p:spPr>
            <a:xfrm rot="19841431">
              <a:off x="8097838" y="1296330"/>
              <a:ext cx="1947351" cy="15474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27" name="Oval 26"/>
          <p:cNvSpPr/>
          <p:nvPr/>
        </p:nvSpPr>
        <p:spPr>
          <a:xfrm>
            <a:off x="7419055" y="1540127"/>
            <a:ext cx="281354" cy="1685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8" name="Oval 27"/>
          <p:cNvSpPr/>
          <p:nvPr/>
        </p:nvSpPr>
        <p:spPr>
          <a:xfrm>
            <a:off x="9741626" y="856491"/>
            <a:ext cx="281354" cy="1685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9" name="Oval 28"/>
          <p:cNvSpPr/>
          <p:nvPr/>
        </p:nvSpPr>
        <p:spPr>
          <a:xfrm>
            <a:off x="8120047" y="1711684"/>
            <a:ext cx="281354" cy="1685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7638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01B286-5A83-4345-AA47-7E0CBCF3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30F7E-EA18-4F0D-ADFC-B9404405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 Black" panose="020B0A04020102020204" pitchFamily="34" charset="0"/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7ED53-F26A-41DA-8CA2-E69B68FA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Fallacy of Causation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Twitter </a:t>
            </a:r>
            <a:r>
              <a:rPr lang="en-US" sz="2800" dirty="0" smtClean="0"/>
              <a:t>constraints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/>
              <a:t>days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Vader not recognizing financial context/jargon 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2" y="1983544"/>
            <a:ext cx="3554437" cy="4254804"/>
          </a:xfrm>
          <a:prstGeom prst="rect">
            <a:avLst/>
          </a:prstGeom>
          <a:effectLst>
            <a:outerShdw blurRad="254000" dist="889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9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19100"/>
            <a:ext cx="107632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0" y="1463040"/>
            <a:ext cx="9758289" cy="5394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5200" y="430795"/>
            <a:ext cx="4117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Netflix Sentiments</a:t>
            </a:r>
          </a:p>
        </p:txBody>
      </p:sp>
    </p:spTree>
    <p:extLst>
      <p:ext uri="{BB962C8B-B14F-4D97-AF65-F5344CB8AC3E}">
        <p14:creationId xmlns:p14="http://schemas.microsoft.com/office/powerpoint/2010/main" val="35029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5"/>
            <a:ext cx="12192000" cy="6569612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0" y="787790"/>
            <a:ext cx="12192000" cy="5303522"/>
          </a:xfrm>
          <a:custGeom>
            <a:avLst/>
            <a:gdLst>
              <a:gd name="connsiteX0" fmla="*/ 9904226 w 12192000"/>
              <a:gd name="connsiteY0" fmla="*/ 4044464 h 5303522"/>
              <a:gd name="connsiteX1" fmla="*/ 11126973 w 12192000"/>
              <a:gd name="connsiteY1" fmla="*/ 4044464 h 5303522"/>
              <a:gd name="connsiteX2" fmla="*/ 10515600 w 12192000"/>
              <a:gd name="connsiteY2" fmla="*/ 5303522 h 5303522"/>
              <a:gd name="connsiteX3" fmla="*/ 11111604 w 12192000"/>
              <a:gd name="connsiteY3" fmla="*/ 1287196 h 5303522"/>
              <a:gd name="connsiteX4" fmla="*/ 12192000 w 12192000"/>
              <a:gd name="connsiteY4" fmla="*/ 1287196 h 5303522"/>
              <a:gd name="connsiteX5" fmla="*/ 12192000 w 12192000"/>
              <a:gd name="connsiteY5" fmla="*/ 4044464 h 5303522"/>
              <a:gd name="connsiteX6" fmla="*/ 11126973 w 12192000"/>
              <a:gd name="connsiteY6" fmla="*/ 4044464 h 5303522"/>
              <a:gd name="connsiteX7" fmla="*/ 11788726 w 12192000"/>
              <a:gd name="connsiteY7" fmla="*/ 2681656 h 5303522"/>
              <a:gd name="connsiteX8" fmla="*/ 0 w 12192000"/>
              <a:gd name="connsiteY8" fmla="*/ 1287196 h 5303522"/>
              <a:gd name="connsiteX9" fmla="*/ 9919596 w 12192000"/>
              <a:gd name="connsiteY9" fmla="*/ 1287196 h 5303522"/>
              <a:gd name="connsiteX10" fmla="*/ 9242474 w 12192000"/>
              <a:gd name="connsiteY10" fmla="*/ 2681656 h 5303522"/>
              <a:gd name="connsiteX11" fmla="*/ 9904226 w 12192000"/>
              <a:gd name="connsiteY11" fmla="*/ 4044464 h 5303522"/>
              <a:gd name="connsiteX12" fmla="*/ 0 w 12192000"/>
              <a:gd name="connsiteY12" fmla="*/ 4044464 h 5303522"/>
              <a:gd name="connsiteX13" fmla="*/ 10066463 w 12192000"/>
              <a:gd name="connsiteY13" fmla="*/ 984739 h 5303522"/>
              <a:gd name="connsiteX14" fmla="*/ 10964737 w 12192000"/>
              <a:gd name="connsiteY14" fmla="*/ 984739 h 5303522"/>
              <a:gd name="connsiteX15" fmla="*/ 11111604 w 12192000"/>
              <a:gd name="connsiteY15" fmla="*/ 1287196 h 5303522"/>
              <a:gd name="connsiteX16" fmla="*/ 9919596 w 12192000"/>
              <a:gd name="connsiteY16" fmla="*/ 1287196 h 5303522"/>
              <a:gd name="connsiteX17" fmla="*/ 0 w 12192000"/>
              <a:gd name="connsiteY17" fmla="*/ 0 h 5303522"/>
              <a:gd name="connsiteX18" fmla="*/ 12192000 w 12192000"/>
              <a:gd name="connsiteY18" fmla="*/ 0 h 5303522"/>
              <a:gd name="connsiteX19" fmla="*/ 12192000 w 12192000"/>
              <a:gd name="connsiteY19" fmla="*/ 984739 h 5303522"/>
              <a:gd name="connsiteX20" fmla="*/ 10964737 w 12192000"/>
              <a:gd name="connsiteY20" fmla="*/ 984739 h 5303522"/>
              <a:gd name="connsiteX21" fmla="*/ 10515600 w 12192000"/>
              <a:gd name="connsiteY21" fmla="*/ 59790 h 5303522"/>
              <a:gd name="connsiteX22" fmla="*/ 10066463 w 12192000"/>
              <a:gd name="connsiteY22" fmla="*/ 984739 h 5303522"/>
              <a:gd name="connsiteX23" fmla="*/ 0 w 12192000"/>
              <a:gd name="connsiteY23" fmla="*/ 984739 h 530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5303522">
                <a:moveTo>
                  <a:pt x="9904226" y="4044464"/>
                </a:moveTo>
                <a:lnTo>
                  <a:pt x="11126973" y="4044464"/>
                </a:lnTo>
                <a:lnTo>
                  <a:pt x="10515600" y="5303522"/>
                </a:lnTo>
                <a:close/>
                <a:moveTo>
                  <a:pt x="11111604" y="1287196"/>
                </a:moveTo>
                <a:lnTo>
                  <a:pt x="12192000" y="1287196"/>
                </a:lnTo>
                <a:lnTo>
                  <a:pt x="12192000" y="4044464"/>
                </a:lnTo>
                <a:lnTo>
                  <a:pt x="11126973" y="4044464"/>
                </a:lnTo>
                <a:lnTo>
                  <a:pt x="11788726" y="2681656"/>
                </a:lnTo>
                <a:close/>
                <a:moveTo>
                  <a:pt x="0" y="1287196"/>
                </a:moveTo>
                <a:lnTo>
                  <a:pt x="9919596" y="1287196"/>
                </a:lnTo>
                <a:lnTo>
                  <a:pt x="9242474" y="2681656"/>
                </a:lnTo>
                <a:lnTo>
                  <a:pt x="9904226" y="4044464"/>
                </a:lnTo>
                <a:lnTo>
                  <a:pt x="0" y="4044464"/>
                </a:lnTo>
                <a:close/>
                <a:moveTo>
                  <a:pt x="10066463" y="984739"/>
                </a:moveTo>
                <a:lnTo>
                  <a:pt x="10964737" y="984739"/>
                </a:lnTo>
                <a:lnTo>
                  <a:pt x="11111604" y="1287196"/>
                </a:lnTo>
                <a:lnTo>
                  <a:pt x="9919596" y="1287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984739"/>
                </a:lnTo>
                <a:lnTo>
                  <a:pt x="10964737" y="984739"/>
                </a:lnTo>
                <a:lnTo>
                  <a:pt x="10515600" y="59790"/>
                </a:lnTo>
                <a:lnTo>
                  <a:pt x="10066463" y="984739"/>
                </a:lnTo>
                <a:lnTo>
                  <a:pt x="0" y="984739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Conclusions…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Efficient </a:t>
            </a:r>
            <a:r>
              <a:rPr lang="en-US" sz="2000" dirty="0"/>
              <a:t>management of Debt(solvency)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Sentiment </a:t>
            </a:r>
            <a:r>
              <a:rPr lang="en-US" sz="2000" dirty="0"/>
              <a:t>findings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Scan </a:t>
            </a:r>
            <a:r>
              <a:rPr lang="en-US" sz="2000" dirty="0"/>
              <a:t>additional sources for sentiment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comparasons</a:t>
            </a:r>
            <a:r>
              <a:rPr lang="en-US" sz="2000" dirty="0" smtClean="0"/>
              <a:t>(news outlets/presidential </a:t>
            </a:r>
            <a:r>
              <a:rPr lang="en-US" sz="2000" dirty="0"/>
              <a:t>tweets/etc</a:t>
            </a:r>
            <a:r>
              <a:rPr lang="en-US" sz="2000" dirty="0" smtClean="0"/>
              <a:t>..)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Compare </a:t>
            </a:r>
            <a:r>
              <a:rPr lang="en-US" sz="2000" dirty="0"/>
              <a:t>sample sets against the broader market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8102991" y="168812"/>
            <a:ext cx="2419643" cy="4656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031458" y="154745"/>
            <a:ext cx="998807" cy="18710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5421" y="935501"/>
            <a:ext cx="44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5"/>
          <a:stretch/>
        </p:blipFill>
        <p:spPr>
          <a:xfrm>
            <a:off x="4231448" y="1468192"/>
            <a:ext cx="3650423" cy="4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all street">
            <a:extLst>
              <a:ext uri="{FF2B5EF4-FFF2-40B4-BE49-F238E27FC236}">
                <a16:creationId xmlns:a16="http://schemas.microsoft.com/office/drawing/2014/main" xmlns="" id="{451A3C08-7F3E-4790-A57F-258CBD0E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all street">
            <a:extLst>
              <a:ext uri="{FF2B5EF4-FFF2-40B4-BE49-F238E27FC236}">
                <a16:creationId xmlns:a16="http://schemas.microsoft.com/office/drawing/2014/main" xmlns="" id="{793E3874-4DBB-44F3-B23D-6FEDA302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wall street">
            <a:extLst>
              <a:ext uri="{FF2B5EF4-FFF2-40B4-BE49-F238E27FC236}">
                <a16:creationId xmlns:a16="http://schemas.microsoft.com/office/drawing/2014/main" xmlns="" id="{41C098C2-58A7-443C-A514-5679FD4C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2" y="563806"/>
            <a:ext cx="5167900" cy="1228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422" y="2136339"/>
            <a:ext cx="101287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What factors are contributing to the rapid recent rise in the S&amp;P?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Is it performance?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Something else?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We think that examining how companies manage cash flows will be 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   way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 answer this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Does Social Media sentiment contribute to short term price increases?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4994031" y="-31162"/>
            <a:ext cx="9378461" cy="6858000"/>
            <a:chOff x="1974749" y="70232"/>
            <a:chExt cx="9378461" cy="6858000"/>
          </a:xfrm>
        </p:grpSpPr>
        <p:grpSp>
          <p:nvGrpSpPr>
            <p:cNvPr id="26" name="Group 25"/>
            <p:cNvGrpSpPr/>
            <p:nvPr/>
          </p:nvGrpSpPr>
          <p:grpSpPr>
            <a:xfrm>
              <a:off x="1974749" y="70232"/>
              <a:ext cx="9378461" cy="6858000"/>
              <a:chOff x="-3518" y="70232"/>
              <a:chExt cx="9378461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ounded Rectangle 8"/>
              <p:cNvSpPr/>
              <p:nvPr/>
            </p:nvSpPr>
            <p:spPr>
              <a:xfrm>
                <a:off x="8760654" y="3650566"/>
                <a:ext cx="614289" cy="56270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845065" y="3714093"/>
                <a:ext cx="327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-3518" y="70232"/>
                <a:ext cx="8764172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39395" y="464234"/>
              <a:ext cx="3052689" cy="1674055"/>
              <a:chOff x="201635" y="548640"/>
              <a:chExt cx="3052689" cy="1674055"/>
            </a:xfrm>
          </p:grpSpPr>
          <p:sp>
            <p:nvSpPr>
              <p:cNvPr id="40" name="Pentagon 39"/>
              <p:cNvSpPr/>
              <p:nvPr/>
            </p:nvSpPr>
            <p:spPr>
              <a:xfrm>
                <a:off x="201635" y="548640"/>
                <a:ext cx="3052689" cy="1674055"/>
              </a:xfrm>
              <a:prstGeom prst="homePlat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992" y="908613"/>
                <a:ext cx="17443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Kaggle Data</a:t>
                </a:r>
                <a:endParaRPr lang="en-US" sz="28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215909" y="2668252"/>
              <a:ext cx="6096000" cy="20005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/>
                <a:t>S&amp;P 500 Stock Data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2400" dirty="0"/>
                <a:t>Historical stock data for all current S&amp;P 500 Companies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2400" dirty="0"/>
                <a:t>Provide a dataset with historical stock prices (last 5 years) for all Companies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5908360" y="0"/>
            <a:ext cx="9346663" cy="6858000"/>
            <a:chOff x="1759003" y="-15535"/>
            <a:chExt cx="9346663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1759003" y="-15535"/>
              <a:ext cx="9346663" cy="6858000"/>
              <a:chOff x="30039" y="-15535"/>
              <a:chExt cx="9346663" cy="6858000"/>
            </a:xfrm>
            <a:solidFill>
              <a:schemeClr val="accent2">
                <a:lumMod val="40000"/>
                <a:lumOff val="6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30039" y="-15535"/>
                <a:ext cx="87641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762413" y="3147646"/>
                <a:ext cx="614289" cy="56270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894585" y="3248689"/>
                <a:ext cx="32707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616035" y="568457"/>
              <a:ext cx="3552094" cy="1674055"/>
              <a:chOff x="2856326" y="548638"/>
              <a:chExt cx="3552094" cy="1674055"/>
            </a:xfrm>
          </p:grpSpPr>
          <p:sp>
            <p:nvSpPr>
              <p:cNvPr id="45" name="Chevron 44"/>
              <p:cNvSpPr/>
              <p:nvPr/>
            </p:nvSpPr>
            <p:spPr>
              <a:xfrm>
                <a:off x="2856326" y="548638"/>
                <a:ext cx="3552094" cy="1674055"/>
              </a:xfrm>
              <a:prstGeom prst="chevron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17024" y="693167"/>
                <a:ext cx="159317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SEC Filling Data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3048000" y="2522855"/>
              <a:ext cx="6096000" cy="31954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S&amp;P 500 Companies with Financial Information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400" dirty="0">
                  <a:ea typeface="Calibri" panose="020F0502020204030204" pitchFamily="34" charset="0"/>
                  <a:cs typeface="Times New Roman" panose="02020603050405020304" pitchFamily="18" charset="0"/>
                </a:rPr>
                <a:t>The S&amp;P 500 is a free-float, capitalization-weighted index of the top 500 publicly listed stock in the US</a:t>
              </a:r>
              <a:r>
                <a:rPr lang="en-US" sz="2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24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sz="2400" dirty="0">
                  <a:ea typeface="Calibri" panose="020F0502020204030204" pitchFamily="34" charset="0"/>
                  <a:cs typeface="Times New Roman" panose="02020603050405020304" pitchFamily="18" charset="0"/>
                </a:rPr>
                <a:t>The dataset includes </a:t>
              </a:r>
              <a:r>
                <a:rPr lang="en-US" sz="2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financial statement data of all </a:t>
              </a:r>
              <a:r>
                <a:rPr lang="en-US" sz="2400" dirty="0">
                  <a:ea typeface="Calibri" panose="020F0502020204030204" pitchFamily="34" charset="0"/>
                  <a:cs typeface="Times New Roman" panose="02020603050405020304" pitchFamily="18" charset="0"/>
                </a:rPr>
                <a:t>the stocks </a:t>
              </a:r>
              <a:r>
                <a:rPr lang="en-US" sz="2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in the index.</a:t>
              </a:r>
              <a:endParaRPr lang="en-US" sz="24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-7054671" y="-31162"/>
            <a:ext cx="9348518" cy="6858000"/>
            <a:chOff x="707866" y="0"/>
            <a:chExt cx="9348518" cy="6858000"/>
          </a:xfrm>
        </p:grpSpPr>
        <p:grpSp>
          <p:nvGrpSpPr>
            <p:cNvPr id="31" name="Group 30"/>
            <p:cNvGrpSpPr/>
            <p:nvPr/>
          </p:nvGrpSpPr>
          <p:grpSpPr>
            <a:xfrm>
              <a:off x="707866" y="0"/>
              <a:ext cx="9348518" cy="6858000"/>
              <a:chOff x="29942" y="46669"/>
              <a:chExt cx="9348518" cy="6858000"/>
            </a:xfrm>
            <a:solidFill>
              <a:schemeClr val="accent2">
                <a:lumMod val="40000"/>
                <a:lumOff val="6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>
              <a:xfrm>
                <a:off x="29942" y="46669"/>
                <a:ext cx="8764172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8764171" y="2535420"/>
                <a:ext cx="614289" cy="5627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907781" y="2636463"/>
                <a:ext cx="327070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C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750266" y="353206"/>
              <a:ext cx="3193366" cy="1674055"/>
              <a:chOff x="5970563" y="548638"/>
              <a:chExt cx="3193366" cy="1674055"/>
            </a:xfrm>
          </p:grpSpPr>
          <p:sp>
            <p:nvSpPr>
              <p:cNvPr id="50" name="Chevron 49"/>
              <p:cNvSpPr/>
              <p:nvPr/>
            </p:nvSpPr>
            <p:spPr>
              <a:xfrm>
                <a:off x="5970563" y="548638"/>
                <a:ext cx="3193366" cy="1674055"/>
              </a:xfrm>
              <a:prstGeom prst="chevron">
                <a:avLst/>
              </a:prstGeom>
              <a:solidFill>
                <a:srgbClr val="7030A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07594" y="908610"/>
                <a:ext cx="15896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Twiiter API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048000" y="2951947"/>
              <a:ext cx="6096000" cy="20005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/>
                <a:t>Twitter pull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2400" dirty="0"/>
                <a:t>Use S&amp;P 500 companies csv file to pull tweets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2400" dirty="0"/>
                <a:t>-Sentiments Analysis for S&amp;P500 Companies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7894778" y="-15581"/>
            <a:ext cx="9360830" cy="6858000"/>
            <a:chOff x="-87208" y="0"/>
            <a:chExt cx="9360830" cy="6858000"/>
          </a:xfrm>
        </p:grpSpPr>
        <p:grpSp>
          <p:nvGrpSpPr>
            <p:cNvPr id="35" name="Group 34"/>
            <p:cNvGrpSpPr/>
            <p:nvPr/>
          </p:nvGrpSpPr>
          <p:grpSpPr>
            <a:xfrm>
              <a:off x="-87208" y="0"/>
              <a:ext cx="9360830" cy="6858000"/>
              <a:chOff x="-284501" y="0"/>
              <a:chExt cx="936083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6" name="Rectangle 35"/>
              <p:cNvSpPr/>
              <p:nvPr/>
            </p:nvSpPr>
            <p:spPr>
              <a:xfrm>
                <a:off x="-284501" y="0"/>
                <a:ext cx="8764172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8462040" y="1926043"/>
                <a:ext cx="614289" cy="5627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05649" y="1976564"/>
                <a:ext cx="327070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D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894286" y="407668"/>
              <a:ext cx="3193366" cy="1674055"/>
              <a:chOff x="2189093" y="493377"/>
              <a:chExt cx="3193366" cy="1674055"/>
            </a:xfrm>
          </p:grpSpPr>
          <p:sp>
            <p:nvSpPr>
              <p:cNvPr id="55" name="Chevron 54"/>
              <p:cNvSpPr/>
              <p:nvPr/>
            </p:nvSpPr>
            <p:spPr>
              <a:xfrm>
                <a:off x="2189093" y="493377"/>
                <a:ext cx="3193366" cy="1674055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087429" y="843897"/>
                <a:ext cx="18381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Graph to visualize  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837257" y="2473170"/>
              <a:ext cx="6096000" cy="326897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tabLst>
                  <a:tab pos="457200" algn="l"/>
                </a:tabLst>
              </a:pPr>
              <a:r>
                <a:rPr lang="en-US" sz="28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Compare &amp; Contrast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"/>
                <a:tabLst>
                  <a:tab pos="457200" algn="l"/>
                </a:tabLst>
              </a:pPr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Earning VS. Average close Comparison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"/>
                <a:tabLst>
                  <a:tab pos="457200" algn="l"/>
                </a:tabLst>
              </a:pPr>
              <a:r>
                <a:rPr lang="en-US" sz="20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Net </a:t>
              </a:r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cash from Operating activities VS. Average close comparison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"/>
                <a:tabLst>
                  <a:tab pos="457200" algn="l"/>
                </a:tabLst>
              </a:pPr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Net cash from investing activities VS. Average close comparison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"/>
              </a:pPr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Net cash from financing activities VS. Average close 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6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7037E-7 L 0.57565 -0.0034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7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58906 0.00208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5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9791 0.00764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59583 0.0053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BBB14D-F657-4FE8-8A02-F856C1D0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F06802-8FE0-4A1B-8CB4-63BCCC07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B6359B-5D0C-452C-B7C6-EC7DF76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4339</TotalTime>
  <Words>246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Courier New</vt:lpstr>
      <vt:lpstr>Lucida Sans Unicode</vt:lpstr>
      <vt:lpstr>Palatino Linotype</vt:lpstr>
      <vt:lpstr>Times New Roman</vt:lpstr>
      <vt:lpstr>Wingdings</vt:lpstr>
      <vt:lpstr>Company background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S&amp;P500</dc:title>
  <dc:creator>Andrew LoPresti</dc:creator>
  <cp:lastModifiedBy>dimpal suthar</cp:lastModifiedBy>
  <cp:revision>62</cp:revision>
  <dcterms:created xsi:type="dcterms:W3CDTF">2018-07-04T13:32:58Z</dcterms:created>
  <dcterms:modified xsi:type="dcterms:W3CDTF">2018-07-07T13:59:55Z</dcterms:modified>
</cp:coreProperties>
</file>