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Popular hardware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Other</c:v>
                </c:pt>
                <c:pt idx="1">
                  <c:v>OS</c:v>
                </c:pt>
                <c:pt idx="2">
                  <c:v>Battery</c:v>
                </c:pt>
                <c:pt idx="3">
                  <c:v>DVD/RW</c:v>
                </c:pt>
                <c:pt idx="4">
                  <c:v>Display</c:v>
                </c:pt>
                <c:pt idx="5">
                  <c:v>HDD</c:v>
                </c:pt>
                <c:pt idx="6">
                  <c:v>RAM</c:v>
                </c:pt>
                <c:pt idx="7">
                  <c:v>VGA</c:v>
                </c:pt>
                <c:pt idx="8">
                  <c:v>CPU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46</c:v>
                </c:pt>
                <c:pt idx="5">
                  <c:v>56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75374304"/>
        <c:axId val="175374696"/>
      </c:barChart>
      <c:catAx>
        <c:axId val="1753743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374696"/>
        <c:crosses val="autoZero"/>
        <c:auto val="1"/>
        <c:lblAlgn val="ctr"/>
        <c:lblOffset val="100"/>
        <c:noMultiLvlLbl val="0"/>
      </c:catAx>
      <c:valAx>
        <c:axId val="175374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374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mtClean="0"/>
              <a:t>1</a:t>
            </a:r>
            <a:r>
              <a:rPr lang="en-US" baseline="30000" smtClean="0"/>
              <a:t>st</a:t>
            </a:r>
            <a:r>
              <a:rPr lang="en-US" baseline="0" smtClean="0"/>
              <a:t> </a:t>
            </a:r>
            <a:r>
              <a:rPr lang="en-US" smtClean="0"/>
              <a:t>Important </a:t>
            </a:r>
            <a:r>
              <a:rPr lang="en-US"/>
              <a:t>Hardware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265078338000463"/>
          <c:y val="0.21966017729180076"/>
          <c:w val="0.47173251946993089"/>
          <c:h val="0.7574534823187781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1st Important Hardware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2"/>
              <c:layout>
                <c:manualLayout>
                  <c:x val="-7.5285100709212127E-2"/>
                  <c:y val="4.6493885138870275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2.7508017566827549E-2"/>
                  <c:y val="-2.789633108332218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7.8180681505720148E-2"/>
                  <c:y val="0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CPU</c:v>
                </c:pt>
                <c:pt idx="1">
                  <c:v>VGA</c:v>
                </c:pt>
                <c:pt idx="2">
                  <c:v>RAM</c:v>
                </c:pt>
                <c:pt idx="3">
                  <c:v>HDD</c:v>
                </c:pt>
                <c:pt idx="4">
                  <c:v>Display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77</c:v>
                </c:pt>
                <c:pt idx="1">
                  <c:v>14</c:v>
                </c:pt>
                <c:pt idx="2">
                  <c:v>6</c:v>
                </c:pt>
                <c:pt idx="3">
                  <c:v>3</c:v>
                </c:pt>
                <c:pt idx="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mtClean="0"/>
              <a:t>2</a:t>
            </a:r>
            <a:r>
              <a:rPr lang="en-US" baseline="30000" smtClean="0"/>
              <a:t>nd</a:t>
            </a:r>
            <a:r>
              <a:rPr lang="en-US" smtClean="0"/>
              <a:t> </a:t>
            </a:r>
            <a:r>
              <a:rPr lang="en-US"/>
              <a:t>Important Hardware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265078338000463"/>
          <c:y val="0.21966017729180076"/>
          <c:w val="0.47173251946993089"/>
          <c:h val="0.7574534823187781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1st Important Hardware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1"/>
              <c:layout>
                <c:manualLayout>
                  <c:x val="0.10713648947080172"/>
                  <c:y val="-5.346796790970082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7.5285100709212127E-2"/>
                  <c:y val="4.6493885138870275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2.7508017566827549E-2"/>
                  <c:y val="-2.789633108332218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2.7508017566827497E-2"/>
                  <c:y val="-3.951980236803973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CPU</c:v>
                </c:pt>
                <c:pt idx="1">
                  <c:v>VGA</c:v>
                </c:pt>
                <c:pt idx="2">
                  <c:v>RAM</c:v>
                </c:pt>
                <c:pt idx="3">
                  <c:v>HDD</c:v>
                </c:pt>
                <c:pt idx="4">
                  <c:v>Display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14</c:v>
                </c:pt>
                <c:pt idx="1">
                  <c:v>57</c:v>
                </c:pt>
                <c:pt idx="2">
                  <c:v>17</c:v>
                </c:pt>
                <c:pt idx="3">
                  <c:v>11</c:v>
                </c:pt>
                <c:pt idx="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slide" Target="slide8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Laptop Comparision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smtClean="0"/>
              <a:t>Computer Product Suggestion</a:t>
            </a:r>
            <a:endParaRPr lang="en-US" u="sng"/>
          </a:p>
        </p:txBody>
      </p:sp>
    </p:spTree>
    <p:extLst>
      <p:ext uri="{BB962C8B-B14F-4D97-AF65-F5344CB8AC3E}">
        <p14:creationId xmlns:p14="http://schemas.microsoft.com/office/powerpoint/2010/main" val="1392203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9737" y="363348"/>
            <a:ext cx="1106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295742"/>
              </p:ext>
            </p:extLst>
          </p:nvPr>
        </p:nvGraphicFramePr>
        <p:xfrm>
          <a:off x="1760368" y="801484"/>
          <a:ext cx="4451588" cy="5360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794"/>
                <a:gridCol w="2225794"/>
              </a:tblGrid>
              <a:tr h="1885441">
                <a:tc gridSpan="2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>
                          <a:solidFill>
                            <a:schemeClr val="bg1"/>
                          </a:solidFill>
                        </a:rPr>
                        <a:t>Hardware’s name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>
                          <a:solidFill>
                            <a:schemeClr val="bg1"/>
                          </a:solidFill>
                        </a:rPr>
                        <a:t>Score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Chipset 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(CPU)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Graphic card (VGA)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Memory 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(RAM)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Hard disk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 (HDD)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Screen solution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675" y="1038625"/>
            <a:ext cx="2325461" cy="16196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2420" y="363348"/>
            <a:ext cx="1851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Product’s score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547161" y="2288966"/>
            <a:ext cx="216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Product’s score = 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5822" y="1954742"/>
            <a:ext cx="3005105" cy="103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79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9737" y="363348"/>
            <a:ext cx="2244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definition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18981" y="1139869"/>
            <a:ext cx="612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Give 2 or 3 laptop products, find out the best of them.</a:t>
            </a:r>
            <a:endParaRPr lang="en-US"/>
          </a:p>
        </p:txBody>
      </p:sp>
      <p:pic>
        <p:nvPicPr>
          <p:cNvPr id="14" name="Picture 1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700" y="2664945"/>
            <a:ext cx="3200400" cy="3200400"/>
          </a:xfrm>
          <a:prstGeom prst="rect">
            <a:avLst/>
          </a:prstGeom>
        </p:spPr>
      </p:pic>
      <p:pic>
        <p:nvPicPr>
          <p:cNvPr id="16" name="Picture 1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80490" y="2664945"/>
            <a:ext cx="3200400" cy="3200400"/>
          </a:xfrm>
          <a:prstGeom prst="rect">
            <a:avLst/>
          </a:prstGeom>
        </p:spPr>
      </p:pic>
      <p:pic>
        <p:nvPicPr>
          <p:cNvPr id="1028" name="Picture 4" descr="http://retentionstudentexperience.com/wp-content/uploads/2013/10/Man-With-Question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205" y="3079555"/>
            <a:ext cx="2371180" cy="237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270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9737" y="363348"/>
            <a:ext cx="1106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9737" y="981504"/>
            <a:ext cx="8114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Determine </a:t>
            </a:r>
            <a:r>
              <a:rPr lang="en-US" smtClean="0"/>
              <a:t>5 types of </a:t>
            </a:r>
            <a:r>
              <a:rPr lang="en-US" smtClean="0"/>
              <a:t>laptop’s hardware </a:t>
            </a:r>
          </a:p>
          <a:p>
            <a:r>
              <a:rPr lang="en-US" smtClean="0"/>
              <a:t>which </a:t>
            </a:r>
            <a:r>
              <a:rPr lang="en-US" smtClean="0"/>
              <a:t>are the most </a:t>
            </a:r>
            <a:r>
              <a:rPr lang="en-US" smtClean="0"/>
              <a:t>customer will be interested in when buying a laptop</a:t>
            </a:r>
            <a:endParaRPr lang="en-US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869082"/>
              </p:ext>
            </p:extLst>
          </p:nvPr>
        </p:nvGraphicFramePr>
        <p:xfrm>
          <a:off x="1829737" y="2064287"/>
          <a:ext cx="3585029" cy="4171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5029"/>
              </a:tblGrid>
              <a:tr h="188544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Chipset (CPU)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Graphic card (VGA)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Memory (RAM)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Hard disk (HDD)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Screen solution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Picture 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059" y="2207745"/>
            <a:ext cx="2325461" cy="161967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806749" y="6087835"/>
            <a:ext cx="4738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Source: </a:t>
            </a:r>
            <a:r>
              <a:rPr lang="en-US" i="1" u="sng" smtClean="0">
                <a:solidFill>
                  <a:srgbClr val="002060"/>
                </a:solidFill>
              </a:rPr>
              <a:t>http</a:t>
            </a:r>
            <a:r>
              <a:rPr lang="en-US" i="1" u="sng">
                <a:solidFill>
                  <a:srgbClr val="002060"/>
                </a:solidFill>
              </a:rPr>
              <a:t>://bit.ly/cps-survey-summary</a:t>
            </a:r>
          </a:p>
        </p:txBody>
      </p:sp>
      <p:graphicFrame>
        <p:nvGraphicFramePr>
          <p:cNvPr id="37" name="Chart 36"/>
          <p:cNvGraphicFramePr/>
          <p:nvPr>
            <p:extLst>
              <p:ext uri="{D42A27DB-BD31-4B8C-83A1-F6EECF244321}">
                <p14:modId xmlns:p14="http://schemas.microsoft.com/office/powerpoint/2010/main" val="677912768"/>
              </p:ext>
            </p:extLst>
          </p:nvPr>
        </p:nvGraphicFramePr>
        <p:xfrm>
          <a:off x="6250488" y="2057432"/>
          <a:ext cx="5486400" cy="3930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7625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25546" y="864296"/>
            <a:ext cx="3528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Get the score of CPU and VGA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29737" y="363348"/>
            <a:ext cx="1106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444165"/>
              </p:ext>
            </p:extLst>
          </p:nvPr>
        </p:nvGraphicFramePr>
        <p:xfrm>
          <a:off x="1348935" y="1532310"/>
          <a:ext cx="3115224" cy="4171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5224"/>
              </a:tblGrid>
              <a:tr h="188544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Chipset (CPU)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Graphic card (VGA)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Memory (RAM)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Hard disk (HDD)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Screen solution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1" name="Picture 10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242" y="1651964"/>
            <a:ext cx="2325461" cy="1619673"/>
          </a:xfrm>
          <a:prstGeom prst="rect">
            <a:avLst/>
          </a:prstGeom>
        </p:spPr>
      </p:pic>
      <p:sp>
        <p:nvSpPr>
          <p:cNvPr id="12" name="Right Brace 11"/>
          <p:cNvSpPr/>
          <p:nvPr/>
        </p:nvSpPr>
        <p:spPr>
          <a:xfrm>
            <a:off x="4567402" y="3388291"/>
            <a:ext cx="739036" cy="93945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57407" y="3673351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parse</a:t>
            </a:r>
            <a:endParaRPr lang="en-US"/>
          </a:p>
        </p:txBody>
      </p:sp>
      <p:pic>
        <p:nvPicPr>
          <p:cNvPr id="14" name="Picture 13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931"/>
          <a:stretch/>
        </p:blipFill>
        <p:spPr>
          <a:xfrm>
            <a:off x="6772765" y="1107016"/>
            <a:ext cx="5120640" cy="2286000"/>
          </a:xfrm>
          <a:prstGeom prst="rect">
            <a:avLst/>
          </a:prstGeom>
        </p:spPr>
      </p:pic>
      <p:pic>
        <p:nvPicPr>
          <p:cNvPr id="15" name="Picture 14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969" y="4327743"/>
            <a:ext cx="5120640" cy="2286000"/>
          </a:xfrm>
          <a:prstGeom prst="rect">
            <a:avLst/>
          </a:prstGeom>
        </p:spPr>
      </p:pic>
      <p:sp>
        <p:nvSpPr>
          <p:cNvPr id="16" name="Right Brace 15"/>
          <p:cNvSpPr/>
          <p:nvPr/>
        </p:nvSpPr>
        <p:spPr>
          <a:xfrm flipH="1">
            <a:off x="6143200" y="3388291"/>
            <a:ext cx="732905" cy="93945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14969" y="3673351"/>
            <a:ext cx="4783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Source: </a:t>
            </a:r>
            <a:r>
              <a:rPr lang="en-US" i="1" u="sng" smtClean="0">
                <a:solidFill>
                  <a:srgbClr val="002060"/>
                </a:solidFill>
              </a:rPr>
              <a:t>http://futuremark.com/hardware</a:t>
            </a:r>
            <a:r>
              <a:rPr lang="en-US" i="1" u="sng">
                <a:solidFill>
                  <a:srgbClr val="002060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183644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9737" y="363348"/>
            <a:ext cx="1106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5546" y="864296"/>
            <a:ext cx="8046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Make a reduction the score of CPU and VGA on the scale from 1 to 100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748339"/>
              </p:ext>
            </p:extLst>
          </p:nvPr>
        </p:nvGraphicFramePr>
        <p:xfrm>
          <a:off x="1829737" y="2520330"/>
          <a:ext cx="8383408" cy="2093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704"/>
                <a:gridCol w="4191704"/>
              </a:tblGrid>
              <a:tr h="810284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Website’s score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CPS’s core</a:t>
                      </a:r>
                      <a:endParaRPr lang="en-US"/>
                    </a:p>
                  </a:txBody>
                  <a:tcPr anchor="ctr"/>
                </a:tc>
              </a:tr>
              <a:tr h="473305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Highest score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100</a:t>
                      </a:r>
                      <a:endParaRPr lang="en-US"/>
                    </a:p>
                  </a:txBody>
                  <a:tcPr anchor="ctr"/>
                </a:tc>
              </a:tr>
              <a:tr h="810284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Other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360" y="3915067"/>
            <a:ext cx="2394790" cy="68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30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9737" y="363348"/>
            <a:ext cx="1106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5546" y="864296"/>
            <a:ext cx="650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Set the score of RAM, HDD and Display base to 100 scale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461360"/>
              </p:ext>
            </p:extLst>
          </p:nvPr>
        </p:nvGraphicFramePr>
        <p:xfrm>
          <a:off x="5683348" y="4002864"/>
          <a:ext cx="6286696" cy="1694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3348"/>
                <a:gridCol w="3143348"/>
              </a:tblGrid>
              <a:tr h="655755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Hardware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CPS’s core</a:t>
                      </a:r>
                      <a:endParaRPr lang="en-US"/>
                    </a:p>
                  </a:txBody>
                  <a:tcPr anchor="ctr"/>
                </a:tc>
              </a:tr>
              <a:tr h="383041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The best specific</a:t>
                      </a:r>
                      <a:r>
                        <a:rPr lang="en-US" baseline="0" smtClean="0"/>
                        <a:t> value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100</a:t>
                      </a:r>
                      <a:endParaRPr lang="en-US"/>
                    </a:p>
                  </a:txBody>
                  <a:tcPr anchor="ctr"/>
                </a:tc>
              </a:tr>
              <a:tr h="655755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Other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933036"/>
              </p:ext>
            </p:extLst>
          </p:nvPr>
        </p:nvGraphicFramePr>
        <p:xfrm>
          <a:off x="1348935" y="1532310"/>
          <a:ext cx="3115224" cy="4171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5224"/>
              </a:tblGrid>
              <a:tr h="188544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Chipset (CPU)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Graphic card (VGA)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Memory (RAM)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Hard disk (HDD)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Screen solution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242" y="1651964"/>
            <a:ext cx="2325461" cy="1619673"/>
          </a:xfrm>
          <a:prstGeom prst="rect">
            <a:avLst/>
          </a:prstGeom>
        </p:spPr>
      </p:pic>
      <p:sp>
        <p:nvSpPr>
          <p:cNvPr id="9" name="Right Brace 8"/>
          <p:cNvSpPr/>
          <p:nvPr/>
        </p:nvSpPr>
        <p:spPr>
          <a:xfrm>
            <a:off x="4581470" y="4316759"/>
            <a:ext cx="739036" cy="138065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9530" y="5007087"/>
            <a:ext cx="2394790" cy="68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4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9737" y="363348"/>
            <a:ext cx="1106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746817"/>
              </p:ext>
            </p:extLst>
          </p:nvPr>
        </p:nvGraphicFramePr>
        <p:xfrm>
          <a:off x="1832150" y="787420"/>
          <a:ext cx="4451588" cy="5360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794"/>
                <a:gridCol w="2225794"/>
              </a:tblGrid>
              <a:tr h="1885441">
                <a:tc gridSpan="2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>
                          <a:solidFill>
                            <a:schemeClr val="bg1"/>
                          </a:solidFill>
                        </a:rPr>
                        <a:t>Hardware’s name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>
                          <a:solidFill>
                            <a:schemeClr val="bg1"/>
                          </a:solidFill>
                        </a:rPr>
                        <a:t>Score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Chipset 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(CPU)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Graphic card (VGA)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Memory 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(RAM)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Hard disk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 (HDD)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Screen solution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587" y="991704"/>
            <a:ext cx="2325461" cy="16196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2420" y="363348"/>
            <a:ext cx="1851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Product’s score</a:t>
            </a:r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6281990" y="3156671"/>
            <a:ext cx="582538" cy="123562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6260154" y="4392296"/>
            <a:ext cx="578381" cy="174121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Picture 1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868211" y="5028103"/>
            <a:ext cx="1554480" cy="548640"/>
          </a:xfrm>
          <a:prstGeom prst="rect">
            <a:avLst/>
          </a:prstGeom>
        </p:spPr>
      </p:pic>
      <p:pic>
        <p:nvPicPr>
          <p:cNvPr id="17" name="Picture 16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868211" y="3500163"/>
            <a:ext cx="1097280" cy="548640"/>
          </a:xfrm>
          <a:prstGeom prst="rect">
            <a:avLst/>
          </a:prstGeom>
        </p:spPr>
      </p:pic>
      <p:sp>
        <p:nvSpPr>
          <p:cNvPr id="29" name="TextBox 28">
            <a:hlinkClick r:id="rId5" action="ppaction://hlinksldjump"/>
          </p:cNvPr>
          <p:cNvSpPr txBox="1"/>
          <p:nvPr/>
        </p:nvSpPr>
        <p:spPr>
          <a:xfrm>
            <a:off x="8422691" y="3589817"/>
            <a:ext cx="1963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(Prior hardware)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0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65524529"/>
              </p:ext>
            </p:extLst>
          </p:nvPr>
        </p:nvGraphicFramePr>
        <p:xfrm>
          <a:off x="2046068" y="492370"/>
          <a:ext cx="8771988" cy="5463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7453972" y="6228512"/>
            <a:ext cx="4738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Source: </a:t>
            </a:r>
            <a:r>
              <a:rPr lang="en-US" i="1" u="sng" smtClean="0">
                <a:solidFill>
                  <a:srgbClr val="002060"/>
                </a:solidFill>
              </a:rPr>
              <a:t>http</a:t>
            </a:r>
            <a:r>
              <a:rPr lang="en-US" i="1" u="sng">
                <a:solidFill>
                  <a:srgbClr val="002060"/>
                </a:solidFill>
              </a:rPr>
              <a:t>://bit.ly/cps-survey-summary</a:t>
            </a:r>
          </a:p>
        </p:txBody>
      </p:sp>
    </p:spTree>
    <p:extLst>
      <p:ext uri="{BB962C8B-B14F-4D97-AF65-F5344CB8AC3E}">
        <p14:creationId xmlns:p14="http://schemas.microsoft.com/office/powerpoint/2010/main" val="112408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4136598331"/>
              </p:ext>
            </p:extLst>
          </p:nvPr>
        </p:nvGraphicFramePr>
        <p:xfrm>
          <a:off x="2046068" y="492370"/>
          <a:ext cx="8771988" cy="5463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/>
          <p:cNvSpPr/>
          <p:nvPr/>
        </p:nvSpPr>
        <p:spPr>
          <a:xfrm>
            <a:off x="7299118" y="6312918"/>
            <a:ext cx="4738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Source: </a:t>
            </a:r>
            <a:r>
              <a:rPr lang="en-US" i="1" u="sng" smtClean="0">
                <a:solidFill>
                  <a:srgbClr val="002060"/>
                </a:solidFill>
              </a:rPr>
              <a:t>http</a:t>
            </a:r>
            <a:r>
              <a:rPr lang="en-US" i="1" u="sng">
                <a:solidFill>
                  <a:srgbClr val="002060"/>
                </a:solidFill>
              </a:rPr>
              <a:t>://bit.ly/cps-survey-summary</a:t>
            </a:r>
          </a:p>
        </p:txBody>
      </p:sp>
    </p:spTree>
    <p:extLst>
      <p:ext uri="{BB962C8B-B14F-4D97-AF65-F5344CB8AC3E}">
        <p14:creationId xmlns:p14="http://schemas.microsoft.com/office/powerpoint/2010/main" val="32047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229</TotalTime>
  <Words>265</Words>
  <Application>Microsoft Office PowerPoint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Laptop Comparision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FPTHome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Laptop Comparision</dc:title>
  <dc:creator>Viet Huynh Thanh</dc:creator>
  <cp:lastModifiedBy>Viet Huynh Thanh</cp:lastModifiedBy>
  <cp:revision>33</cp:revision>
  <dcterms:created xsi:type="dcterms:W3CDTF">2014-08-06T18:19:50Z</dcterms:created>
  <dcterms:modified xsi:type="dcterms:W3CDTF">2014-08-07T03:21:33Z</dcterms:modified>
</cp:coreProperties>
</file>