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0" r:id="rId1"/>
  </p:sldMasterIdLst>
  <p:notesMasterIdLst>
    <p:notesMasterId r:id="rId22"/>
  </p:notesMasterIdLst>
  <p:sldIdLst>
    <p:sldId id="323" r:id="rId2"/>
    <p:sldId id="395" r:id="rId3"/>
    <p:sldId id="325" r:id="rId4"/>
    <p:sldId id="342" r:id="rId5"/>
    <p:sldId id="394" r:id="rId6"/>
    <p:sldId id="327" r:id="rId7"/>
    <p:sldId id="392" r:id="rId8"/>
    <p:sldId id="330" r:id="rId9"/>
    <p:sldId id="357" r:id="rId10"/>
    <p:sldId id="358" r:id="rId11"/>
    <p:sldId id="326" r:id="rId12"/>
    <p:sldId id="331" r:id="rId13"/>
    <p:sldId id="373" r:id="rId14"/>
    <p:sldId id="374" r:id="rId15"/>
    <p:sldId id="372" r:id="rId16"/>
    <p:sldId id="333" r:id="rId17"/>
    <p:sldId id="356" r:id="rId18"/>
    <p:sldId id="375" r:id="rId19"/>
    <p:sldId id="355" r:id="rId20"/>
    <p:sldId id="34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7F7F"/>
    <a:srgbClr val="61CC92"/>
    <a:srgbClr val="000000"/>
    <a:srgbClr val="46B298"/>
    <a:srgbClr val="F2F2F2"/>
    <a:srgbClr val="DDDDDD"/>
    <a:srgbClr val="00FFFF"/>
    <a:srgbClr val="DEDED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1119" autoAdjust="0"/>
  </p:normalViewPr>
  <p:slideViewPr>
    <p:cSldViewPr>
      <p:cViewPr varScale="1">
        <p:scale>
          <a:sx n="95" d="100"/>
          <a:sy n="95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38623902378692"/>
          <c:y val="5.4293972753023979E-2"/>
          <c:w val="0.73443439007296862"/>
          <c:h val="0.784354338653531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 hardware which the most customer interested 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Weight</c:v>
                </c:pt>
                <c:pt idx="1">
                  <c:v>Battery</c:v>
                </c:pt>
                <c:pt idx="2">
                  <c:v>Keyboard</c:v>
                </c:pt>
                <c:pt idx="3">
                  <c:v>Network card</c:v>
                </c:pt>
                <c:pt idx="4">
                  <c:v>DVD/RW</c:v>
                </c:pt>
                <c:pt idx="5">
                  <c:v>Display</c:v>
                </c:pt>
                <c:pt idx="6">
                  <c:v>HDD</c:v>
                </c:pt>
                <c:pt idx="7">
                  <c:v>RAM</c:v>
                </c:pt>
                <c:pt idx="8">
                  <c:v>VGA</c:v>
                </c:pt>
                <c:pt idx="9">
                  <c:v>CPU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5</c:v>
                </c:pt>
                <c:pt idx="3">
                  <c:v>13</c:v>
                </c:pt>
                <c:pt idx="4">
                  <c:v>9</c:v>
                </c:pt>
                <c:pt idx="5">
                  <c:v>79</c:v>
                </c:pt>
                <c:pt idx="6">
                  <c:v>80</c:v>
                </c:pt>
                <c:pt idx="7">
                  <c:v>88</c:v>
                </c:pt>
                <c:pt idx="8">
                  <c:v>86</c:v>
                </c:pt>
                <c:pt idx="9">
                  <c:v>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853376"/>
        <c:axId val="182780288"/>
      </c:barChart>
      <c:catAx>
        <c:axId val="18085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8431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80288"/>
        <c:crosses val="autoZero"/>
        <c:auto val="1"/>
        <c:lblAlgn val="ctr"/>
        <c:lblOffset val="100"/>
        <c:noMultiLvlLbl val="0"/>
      </c:catAx>
      <c:valAx>
        <c:axId val="182780288"/>
        <c:scaling>
          <c:orientation val="minMax"/>
        </c:scaling>
        <c:delete val="0"/>
        <c:axPos val="b"/>
        <c:majorGridlines>
          <c:spPr>
            <a:ln w="8431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44" cap="rnd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53376"/>
        <c:crosses val="autoZero"/>
        <c:crossBetween val="between"/>
      </c:valAx>
      <c:spPr>
        <a:noFill/>
        <a:ln w="25375">
          <a:noFill/>
        </a:ln>
        <a:effectLst/>
      </c:spPr>
    </c:plotArea>
    <c:legend>
      <c:legendPos val="b"/>
      <c:layout/>
      <c:overlay val="0"/>
      <c:spPr>
        <a:noFill/>
        <a:ln w="253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9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0000">
        <a:alpha val="50196"/>
      </a:srgbClr>
    </a:solidFill>
    <a:ln w="9525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38623902378692"/>
          <c:y val="5.4293972753023979E-2"/>
          <c:w val="0.73443439007296862"/>
          <c:h val="0.78435433865353177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205888"/>
        <c:axId val="128068992"/>
      </c:barChart>
      <c:catAx>
        <c:axId val="1252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8431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8992"/>
        <c:crosses val="autoZero"/>
        <c:auto val="1"/>
        <c:lblAlgn val="ctr"/>
        <c:lblOffset val="100"/>
        <c:noMultiLvlLbl val="0"/>
      </c:catAx>
      <c:valAx>
        <c:axId val="128068992"/>
        <c:scaling>
          <c:orientation val="minMax"/>
        </c:scaling>
        <c:delete val="0"/>
        <c:axPos val="b"/>
        <c:majorGridlines>
          <c:spPr>
            <a:ln w="8431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44" cap="rnd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05888"/>
        <c:crosses val="autoZero"/>
        <c:crossBetween val="between"/>
      </c:valAx>
      <c:spPr>
        <a:noFill/>
        <a:ln w="25375">
          <a:noFill/>
        </a:ln>
        <a:effectLst/>
      </c:spPr>
    </c:plotArea>
    <c:legend>
      <c:legendPos val="b"/>
      <c:layout/>
      <c:overlay val="0"/>
      <c:spPr>
        <a:noFill/>
        <a:ln w="253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9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0000">
        <a:alpha val="50196"/>
      </a:srgbClr>
    </a:solidFill>
    <a:ln w="9525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C2D428-5EE1-4350-8CD8-D4AA502874DD}" type="datetimeFigureOut">
              <a:rPr lang="en-US"/>
              <a:pPr>
                <a:defRPr/>
              </a:pPr>
              <a:t>29/8/2014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0AFF3-328E-4066-AA0D-0497F75C44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A4E93F-5E0A-43AB-B335-9B20E7CE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F64-147C-4302-AB2B-FBC855D19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ABEC-0340-401A-9274-A29F2F4B6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2C67-BEB4-4ECC-93CD-474801D13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D9E4-9AF8-4631-A244-CD92EA47D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15E5-CE27-4490-A9CD-269AB192A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D4CB-225C-4C3C-9EEE-D01730B0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AE-D974-4808-88C2-DCCCAE88E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053-8BCB-4F35-AFAF-664C9F98B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F892-E1FC-4A1E-9E97-33EF0F337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44BF-B8AB-4B65-BE44-3F0307579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4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27.wmf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39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9.bin"/><Relationship Id="rId15" Type="http://schemas.openxmlformats.org/officeDocument/2006/relationships/image" Target="../media/image40.wmf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jpeg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jpe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975" y="2590800"/>
            <a:ext cx="8683625" cy="344963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79" name="Picture 4" descr="http://retentionstudentexperience.com/wp-content/uploads/2013/10/Man-With-Ques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581400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54325"/>
            <a:ext cx="32639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54050" y="5443538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/>
              <a:t>HP PAVILION 14 N237TU </a:t>
            </a:r>
          </a:p>
        </p:txBody>
      </p:sp>
      <p:pic>
        <p:nvPicPr>
          <p:cNvPr id="24583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608263"/>
            <a:ext cx="325278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921375" y="5443538"/>
            <a:ext cx="27924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cap="all" dirty="0">
                <a:solidFill>
                  <a:srgbClr val="FFFFFF"/>
                </a:solidFill>
                <a:latin typeface="Open Sans"/>
              </a:rPr>
              <a:t>ACER ASPIRE E1 470G </a:t>
            </a:r>
          </a:p>
        </p:txBody>
      </p: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1795463" y="1728788"/>
            <a:ext cx="5708650" cy="46037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Give 2 laptops, find out the best of them.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796871"/>
            <a:ext cx="6324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example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96871"/>
            <a:ext cx="5943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priority coefficient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02300" y="64008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4271"/>
            <a:ext cx="6172200" cy="4768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0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2600" y="5029200"/>
            <a:ext cx="6354763" cy="137318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3795" name="Object 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6006"/>
              </p:ext>
            </p:extLst>
          </p:nvPr>
        </p:nvGraphicFramePr>
        <p:xfrm>
          <a:off x="3048000" y="1447800"/>
          <a:ext cx="3505200" cy="3439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/>
                <a:gridCol w="1600200"/>
              </a:tblGrid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Hardware’s name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(CPU)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endParaRPr lang="en-US" sz="1800" b="1" i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Graphic card (VGA)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v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(RAM)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r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 (HDD)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</a:t>
                      </a:r>
                      <a:endParaRPr lang="en-US" sz="1800" b="1" i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</a:tbl>
          </a:graphicData>
        </a:graphic>
      </p:graphicFrame>
      <p:graphicFrame>
        <p:nvGraphicFramePr>
          <p:cNvPr id="33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41622"/>
              </p:ext>
            </p:extLst>
          </p:nvPr>
        </p:nvGraphicFramePr>
        <p:xfrm>
          <a:off x="1900238" y="5145087"/>
          <a:ext cx="605948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" name="Equation" r:id="rId5" imgW="2361960" imgH="393480" progId="Equation.DSMT4">
                  <p:embed/>
                </p:oleObj>
              </mc:Choice>
              <mc:Fallback>
                <p:oleObj name="Equation" r:id="rId5" imgW="23619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145087"/>
                        <a:ext cx="605948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7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796871"/>
            <a:ext cx="7162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product’s score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9600" y="5322981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08827"/>
              </p:ext>
            </p:extLst>
          </p:nvPr>
        </p:nvGraphicFramePr>
        <p:xfrm>
          <a:off x="609600" y="2032000"/>
          <a:ext cx="7848600" cy="284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400"/>
                <a:gridCol w="1524000"/>
                <a:gridCol w="4648200"/>
              </a:tblGrid>
              <a:tr h="142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HP PAVILION 14 N237TU 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solidFill>
                      <a:srgbClr val="46B29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6B29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298">
                        <a:alpha val="40000"/>
                      </a:srgbClr>
                    </a:solidFill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chemeClr val="tx1"/>
                          </a:solidFill>
                        </a:rPr>
                        <a:t>ACER ASPIRE E1 470G 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9" marB="4571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3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37445"/>
              </p:ext>
            </p:extLst>
          </p:nvPr>
        </p:nvGraphicFramePr>
        <p:xfrm>
          <a:off x="3886200" y="2169409"/>
          <a:ext cx="44958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" name="Equation" r:id="rId3" imgW="2958840" imgH="583920" progId="Equation.DSMT4">
                  <p:embed/>
                </p:oleObj>
              </mc:Choice>
              <mc:Fallback>
                <p:oleObj name="Equation" r:id="rId3" imgW="295884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9409"/>
                        <a:ext cx="44958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3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29" y="3453606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36" y="2169409"/>
            <a:ext cx="1524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3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431453"/>
              </p:ext>
            </p:extLst>
          </p:nvPr>
        </p:nvGraphicFramePr>
        <p:xfrm>
          <a:off x="3886200" y="3581400"/>
          <a:ext cx="4495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" name="Equation" r:id="rId7" imgW="3035160" imgH="583920" progId="Equation.DSMT4">
                  <p:embed/>
                </p:oleObj>
              </mc:Choice>
              <mc:Fallback>
                <p:oleObj name="Equation" r:id="rId7" imgW="303516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4495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lowchart: Document 7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796871"/>
            <a:ext cx="7162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product’s score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091" y="1990767"/>
            <a:ext cx="6304785" cy="1024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091" y="3075261"/>
            <a:ext cx="6304785" cy="3635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77635" y="3771207"/>
            <a:ext cx="6097695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93585" y="1529756"/>
            <a:ext cx="468321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Get highest product’s score in database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25305"/>
              </p:ext>
            </p:extLst>
          </p:nvPr>
        </p:nvGraphicFramePr>
        <p:xfrm>
          <a:off x="304800" y="2438400"/>
          <a:ext cx="8382000" cy="27616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/>
                <a:gridCol w="2781300"/>
                <a:gridCol w="2781300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Calibri" panose="020F0502020204030204" pitchFamily="34" charset="0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Highest 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product’s</a:t>
                      </a:r>
                      <a:r>
                        <a:rPr lang="vi-VN" sz="1800" dirty="0" smtClean="0"/>
                        <a:t> </a:t>
                      </a:r>
                      <a:r>
                        <a:rPr lang="en-US" sz="1800" dirty="0" smtClean="0"/>
                        <a:t>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30.11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30.11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57500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0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0187" y="1524000"/>
            <a:ext cx="8683625" cy="42677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1295400" y="1600200"/>
            <a:ext cx="5903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dirty="0"/>
              <a:t>Reduce hardware’s score on the scale from 1 to 100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10976"/>
              </p:ext>
            </p:extLst>
          </p:nvPr>
        </p:nvGraphicFramePr>
        <p:xfrm>
          <a:off x="2770188" y="4305300"/>
          <a:ext cx="27082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05300"/>
                        <a:ext cx="27082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2379663" y="2436812"/>
            <a:ext cx="3132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FFC000"/>
                </a:solidFill>
              </a:rPr>
              <a:t>Highest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product’s score.</a:t>
            </a:r>
            <a:endParaRPr lang="en-US" dirty="0"/>
          </a:p>
        </p:txBody>
      </p: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2400300" y="2892590"/>
            <a:ext cx="511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</p:txBody>
      </p:sp>
      <p:sp>
        <p:nvSpPr>
          <p:cNvPr id="28679" name="TextBox 18"/>
          <p:cNvSpPr txBox="1">
            <a:spLocks noChangeArrowheads="1"/>
          </p:cNvSpPr>
          <p:nvPr/>
        </p:nvSpPr>
        <p:spPr bwMode="auto">
          <a:xfrm>
            <a:off x="2379663" y="3370262"/>
            <a:ext cx="5230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/>
              <a:t>p’ = Product’s </a:t>
            </a:r>
            <a:r>
              <a:rPr lang="en-US" dirty="0"/>
              <a:t>score on </a:t>
            </a:r>
            <a:r>
              <a:rPr lang="en-US" b="1" dirty="0">
                <a:solidFill>
                  <a:srgbClr val="FFC000"/>
                </a:solidFill>
              </a:rPr>
              <a:t>the scale from 1 to </a:t>
            </a:r>
            <a:r>
              <a:rPr lang="en-US" b="1" dirty="0" smtClean="0">
                <a:solidFill>
                  <a:srgbClr val="FFC000"/>
                </a:solidFill>
              </a:rPr>
              <a:t>100.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1295400" y="2109787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Wingdings" panose="05000000000000000000" pitchFamily="2" charset="2"/>
              </a:rPr>
              <a:t> Define: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7175" y="2898775"/>
            <a:ext cx="4420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b="1" dirty="0" smtClean="0">
                <a:solidFill>
                  <a:srgbClr val="FFC000"/>
                </a:solidFill>
              </a:rPr>
              <a:t>Product</a:t>
            </a:r>
            <a:r>
              <a:rPr lang="en-US" b="1" dirty="0" smtClean="0">
                <a:solidFill>
                  <a:srgbClr val="FFC000"/>
                </a:solidFill>
              </a:rPr>
              <a:t>’s score </a:t>
            </a:r>
            <a:r>
              <a:rPr lang="en-US" dirty="0" smtClean="0"/>
              <a:t>which will be reduced.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683" name="Rectangle 5"/>
          <p:cNvSpPr>
            <a:spLocks noChangeArrowheads="1"/>
          </p:cNvSpPr>
          <p:nvPr/>
        </p:nvSpPr>
        <p:spPr bwMode="auto">
          <a:xfrm>
            <a:off x="1295400" y="4586287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419350" y="4206875"/>
            <a:ext cx="3352800" cy="1525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</p:spTree>
    <p:extLst>
      <p:ext uri="{BB962C8B-B14F-4D97-AF65-F5344CB8AC3E}">
        <p14:creationId xmlns:p14="http://schemas.microsoft.com/office/powerpoint/2010/main" val="1317922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60082"/>
              </p:ext>
            </p:extLst>
          </p:nvPr>
        </p:nvGraphicFramePr>
        <p:xfrm>
          <a:off x="752182" y="1573815"/>
          <a:ext cx="7239000" cy="403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/>
                <a:gridCol w="2628900"/>
                <a:gridCol w="2628900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Calibri" panose="020F0502020204030204" pitchFamily="34" charset="0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12.86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Highest score</a:t>
                      </a:r>
                      <a:r>
                        <a:rPr lang="en-US" sz="1800" baseline="0" dirty="0" smtClean="0"/>
                        <a:t> in the database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30.11</a:t>
                      </a:r>
                      <a:endParaRPr lang="en-US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30.11</a:t>
                      </a:r>
                      <a:endParaRPr lang="en-US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109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Score on the scale from 1 to 100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82" y="2031015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64" y="2031015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9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154114"/>
              </p:ext>
            </p:extLst>
          </p:nvPr>
        </p:nvGraphicFramePr>
        <p:xfrm>
          <a:off x="3419182" y="45720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Equation" r:id="rId5" imgW="837836" imgH="583947" progId="Equation.DSMT4">
                  <p:embed/>
                </p:oleObj>
              </mc:Choice>
              <mc:Fallback>
                <p:oleObj name="Equation" r:id="rId5" imgW="837836" imgH="58394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182" y="45720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489159"/>
              </p:ext>
            </p:extLst>
          </p:nvPr>
        </p:nvGraphicFramePr>
        <p:xfrm>
          <a:off x="5785864" y="4598894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Equation" r:id="rId7" imgW="837836" imgH="583947" progId="Equation.DSMT4">
                  <p:embed/>
                </p:oleObj>
              </mc:Choice>
              <mc:Fallback>
                <p:oleObj name="Equation" r:id="rId7" imgW="837836" imgH="58394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864" y="4598894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3068" y="1573472"/>
            <a:ext cx="2633932" cy="92333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Product’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 score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on the scale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from 1 to 100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5" y="4211534"/>
            <a:ext cx="7082971" cy="1782899"/>
          </a:xfrm>
          <a:prstGeom prst="rect">
            <a:avLst/>
          </a:prstGeom>
        </p:spPr>
      </p:pic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975726" y="3885207"/>
            <a:ext cx="10628" cy="108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50232" y="5807878"/>
            <a:ext cx="14675" cy="41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7344784" y="3617416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C000"/>
                </a:solidFill>
              </a:rPr>
              <a:t>Max Price</a:t>
            </a:r>
            <a:endParaRPr lang="en-US" dirty="0"/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7331337" y="6203826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C000"/>
                </a:solidFill>
              </a:rPr>
              <a:t>Min Price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46639" y="5595693"/>
            <a:ext cx="1118268" cy="223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4464" y="4965991"/>
            <a:ext cx="1151890" cy="26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93584" y="1529756"/>
            <a:ext cx="5445215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Get all product’s price from stores of a product.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515" y="2400385"/>
            <a:ext cx="7082970" cy="10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0187" y="1524000"/>
            <a:ext cx="8683625" cy="42677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40181"/>
              </p:ext>
            </p:extLst>
          </p:nvPr>
        </p:nvGraphicFramePr>
        <p:xfrm>
          <a:off x="3630613" y="4003675"/>
          <a:ext cx="249396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003675"/>
                        <a:ext cx="249396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3124200" y="2209800"/>
            <a:ext cx="4289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P</a:t>
            </a:r>
            <a:r>
              <a:rPr lang="vi-VN" b="1" baseline="-25000" dirty="0"/>
              <a:t>min/max</a:t>
            </a:r>
            <a:r>
              <a:rPr lang="en-US" b="1" dirty="0"/>
              <a:t> = </a:t>
            </a:r>
            <a:r>
              <a:rPr lang="vi-VN" b="1" dirty="0"/>
              <a:t>Min/Max </a:t>
            </a:r>
            <a:r>
              <a:rPr lang="en-US" b="1" dirty="0" smtClean="0"/>
              <a:t>price of a product</a:t>
            </a:r>
            <a:endParaRPr lang="en-US" b="1" dirty="0"/>
          </a:p>
        </p:txBody>
      </p: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3141702" y="2758006"/>
            <a:ext cx="537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S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</a:p>
        </p:txBody>
      </p:sp>
      <p:sp>
        <p:nvSpPr>
          <p:cNvPr id="28679" name="TextBox 18"/>
          <p:cNvSpPr txBox="1">
            <a:spLocks noChangeArrowheads="1"/>
          </p:cNvSpPr>
          <p:nvPr/>
        </p:nvSpPr>
        <p:spPr bwMode="auto">
          <a:xfrm>
            <a:off x="3106271" y="3221038"/>
            <a:ext cx="551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R</a:t>
            </a:r>
            <a:r>
              <a:rPr lang="vi-VN" b="1" baseline="-25000" dirty="0"/>
              <a:t>min/max</a:t>
            </a:r>
            <a:r>
              <a:rPr lang="en-US" b="1" dirty="0"/>
              <a:t> = </a:t>
            </a:r>
            <a:r>
              <a:rPr lang="vi-VN" b="1" dirty="0"/>
              <a:t>Min/Max p</a:t>
            </a:r>
            <a:r>
              <a:rPr lang="en-US" b="1" dirty="0"/>
              <a:t>rice for each </a:t>
            </a:r>
            <a:r>
              <a:rPr lang="en-US" b="1" dirty="0" smtClean="0"/>
              <a:t>product’s score</a:t>
            </a:r>
            <a:endParaRPr lang="en-US" b="1" dirty="0"/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2039937" y="1882775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b="1" dirty="0">
                <a:sym typeface="Wingdings" panose="05000000000000000000" pitchFamily="2" charset="2"/>
              </a:rPr>
              <a:t>Define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0064" y="2754868"/>
            <a:ext cx="1984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Product’s score </a:t>
            </a:r>
          </a:p>
        </p:txBody>
      </p:sp>
      <p:sp>
        <p:nvSpPr>
          <p:cNvPr id="28683" name="Rectangle 5"/>
          <p:cNvSpPr>
            <a:spLocks noChangeArrowheads="1"/>
          </p:cNvSpPr>
          <p:nvPr/>
        </p:nvSpPr>
        <p:spPr bwMode="auto">
          <a:xfrm>
            <a:off x="1676400" y="4161631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960756" y="3810000"/>
            <a:ext cx="4093673" cy="1525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</p:spTree>
    <p:extLst>
      <p:ext uri="{BB962C8B-B14F-4D97-AF65-F5344CB8AC3E}">
        <p14:creationId xmlns:p14="http://schemas.microsoft.com/office/powerpoint/2010/main" val="54980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20008"/>
              </p:ext>
            </p:extLst>
          </p:nvPr>
        </p:nvGraphicFramePr>
        <p:xfrm>
          <a:off x="765629" y="1389759"/>
          <a:ext cx="7924801" cy="541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8893"/>
                <a:gridCol w="2877954"/>
                <a:gridCol w="2877954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’s </a:t>
                      </a:r>
                      <a:r>
                        <a:rPr lang="vi-VN" sz="1800" b="0" i="0" baseline="0" dirty="0" smtClean="0">
                          <a:solidFill>
                            <a:srgbClr val="00B050"/>
                          </a:solidFill>
                          <a:latin typeface="Calibri (Body)"/>
                        </a:rPr>
                        <a:t>min</a:t>
                      </a:r>
                      <a:r>
                        <a:rPr lang="vi-VN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price 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61CC92"/>
                          </a:solidFill>
                          <a:latin typeface="Calibri (Body)"/>
                          <a:ea typeface="+mn-ea"/>
                          <a:cs typeface="+mn-cs"/>
                        </a:rPr>
                        <a:t>12.490.000</a:t>
                      </a:r>
                      <a:endParaRPr lang="en-US" sz="1800" b="0" i="0" kern="1200" dirty="0">
                        <a:solidFill>
                          <a:srgbClr val="61CC92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Calibri (Body)"/>
                          <a:ea typeface="+mn-ea"/>
                          <a:cs typeface="+mn-cs"/>
                        </a:rPr>
                        <a:t>8.990.000</a:t>
                      </a:r>
                      <a:endParaRPr lang="en-US" sz="1800" b="0" i="0" kern="1200" dirty="0">
                        <a:solidFill>
                          <a:srgbClr val="00B050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’s </a:t>
                      </a:r>
                      <a:r>
                        <a:rPr lang="vi-VN" sz="1800" b="0" i="0" baseline="0" dirty="0" smtClean="0">
                          <a:solidFill>
                            <a:schemeClr val="accent6"/>
                          </a:solidFill>
                          <a:latin typeface="Calibri (Body)"/>
                        </a:rPr>
                        <a:t>max</a:t>
                      </a:r>
                      <a:r>
                        <a:rPr lang="vi-VN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price 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accent6"/>
                          </a:solidFill>
                          <a:latin typeface="Calibri (Body)"/>
                          <a:ea typeface="+mn-ea"/>
                          <a:cs typeface="+mn-cs"/>
                        </a:rPr>
                        <a:t>12.790.000</a:t>
                      </a:r>
                      <a:endParaRPr lang="en-US" sz="1800" b="0" i="0" kern="1200" dirty="0">
                        <a:solidFill>
                          <a:schemeClr val="accent6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accent6"/>
                          </a:solidFill>
                          <a:latin typeface="Calibri (Body)"/>
                          <a:ea typeface="+mn-ea"/>
                          <a:cs typeface="+mn-cs"/>
                        </a:rPr>
                        <a:t>8.990.000</a:t>
                      </a:r>
                      <a:endParaRPr lang="en-US" sz="1800" b="0" i="0" kern="1200" dirty="0">
                        <a:solidFill>
                          <a:schemeClr val="accent6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42.71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37.40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98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solidFill>
                            <a:srgbClr val="00B050"/>
                          </a:solidFill>
                          <a:latin typeface="Calibri (Body)"/>
                        </a:rPr>
                        <a:t>Min</a:t>
                      </a:r>
                      <a:r>
                        <a:rPr lang="vi-VN" sz="1800" dirty="0" smtClean="0">
                          <a:latin typeface="Calibri (Body)"/>
                        </a:rPr>
                        <a:t> </a:t>
                      </a:r>
                      <a:r>
                        <a:rPr lang="en-US" sz="1800" dirty="0" smtClean="0">
                          <a:latin typeface="Calibri (Body)"/>
                        </a:rPr>
                        <a:t>Price for each</a:t>
                      </a:r>
                      <a:r>
                        <a:rPr lang="en-US" sz="1800" baseline="0" dirty="0" smtClean="0">
                          <a:latin typeface="Calibri (Body)"/>
                        </a:rPr>
                        <a:t> score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solidFill>
                            <a:schemeClr val="accent6"/>
                          </a:solidFill>
                          <a:latin typeface="Calibri (Body)"/>
                        </a:rPr>
                        <a:t>Max</a:t>
                      </a:r>
                      <a:r>
                        <a:rPr lang="vi-VN" sz="1800" dirty="0" smtClean="0">
                          <a:latin typeface="Calibri (Body)"/>
                        </a:rPr>
                        <a:t> </a:t>
                      </a:r>
                      <a:r>
                        <a:rPr lang="en-US" sz="1800" dirty="0" smtClean="0">
                          <a:latin typeface="Calibri (Body)"/>
                        </a:rPr>
                        <a:t>Price for each</a:t>
                      </a:r>
                      <a:r>
                        <a:rPr lang="en-US" sz="1800" baseline="0" dirty="0" smtClean="0">
                          <a:latin typeface="Calibri (Body)"/>
                        </a:rPr>
                        <a:t> score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(VNĐ)</a:t>
                      </a: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29" y="1846959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94" y="1842477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9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9646"/>
              </p:ext>
            </p:extLst>
          </p:nvPr>
        </p:nvGraphicFramePr>
        <p:xfrm>
          <a:off x="3357563" y="5256213"/>
          <a:ext cx="2266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256213"/>
                        <a:ext cx="2266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106316"/>
              </p:ext>
            </p:extLst>
          </p:nvPr>
        </p:nvGraphicFramePr>
        <p:xfrm>
          <a:off x="6314623" y="5196017"/>
          <a:ext cx="2038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1" name="Equation" r:id="rId7" imgW="1244520" imgH="393480" progId="Equation.DSMT4">
                  <p:embed/>
                </p:oleObj>
              </mc:Choice>
              <mc:Fallback>
                <p:oleObj name="Equation" r:id="rId7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623" y="5196017"/>
                        <a:ext cx="20383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6796" y="1543177"/>
            <a:ext cx="2390398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Price for each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score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  <p:graphicFrame>
        <p:nvGraphicFramePr>
          <p:cNvPr id="1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22858"/>
              </p:ext>
            </p:extLst>
          </p:nvPr>
        </p:nvGraphicFramePr>
        <p:xfrm>
          <a:off x="3362325" y="6019800"/>
          <a:ext cx="22653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2" name="Equation" r:id="rId12" imgW="1384200" imgH="393480" progId="Equation.DSMT4">
                  <p:embed/>
                </p:oleObj>
              </mc:Choice>
              <mc:Fallback>
                <p:oleObj name="Equation" r:id="rId12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6019800"/>
                        <a:ext cx="22653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271682"/>
              </p:ext>
            </p:extLst>
          </p:nvPr>
        </p:nvGraphicFramePr>
        <p:xfrm>
          <a:off x="6296694" y="6096000"/>
          <a:ext cx="2038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" name="Equation" r:id="rId14" imgW="1244520" imgH="393480" progId="Equation.DSMT4">
                  <p:embed/>
                </p:oleObj>
              </mc:Choice>
              <mc:Fallback>
                <p:oleObj name="Equation" r:id="rId14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694" y="6096000"/>
                        <a:ext cx="2038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24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404018" y="1622515"/>
            <a:ext cx="6825581" cy="707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Determine 5 types of laptop’s hardware which are the most customer will be interested in when </a:t>
            </a:r>
            <a:r>
              <a:rPr lang="en-US" sz="2000" dirty="0" smtClean="0"/>
              <a:t>choosing </a:t>
            </a:r>
            <a:r>
              <a:rPr lang="en-US" sz="2000" dirty="0"/>
              <a:t>a </a:t>
            </a:r>
            <a:r>
              <a:rPr lang="en-US" sz="2000" dirty="0" smtClean="0"/>
              <a:t>laptop.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27445"/>
              </p:ext>
            </p:extLst>
          </p:nvPr>
        </p:nvGraphicFramePr>
        <p:xfrm>
          <a:off x="444500" y="2667000"/>
          <a:ext cx="3517900" cy="4019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7900"/>
              </a:tblGrid>
              <a:tr h="17332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6" marR="91426" marT="45726" marB="45726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Chipset (CPU)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(RAM)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</a:tbl>
          </a:graphicData>
        </a:graphic>
      </p:graphicFrame>
      <p:pic>
        <p:nvPicPr>
          <p:cNvPr id="2562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0025"/>
            <a:ext cx="23256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2" name="Rectangle 10"/>
          <p:cNvSpPr>
            <a:spLocks noChangeArrowheads="1"/>
          </p:cNvSpPr>
          <p:nvPr/>
        </p:nvSpPr>
        <p:spPr bwMode="auto">
          <a:xfrm>
            <a:off x="4943475" y="63246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graphicFrame>
        <p:nvGraphicFramePr>
          <p:cNvPr id="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389305"/>
              </p:ext>
            </p:extLst>
          </p:nvPr>
        </p:nvGraphicFramePr>
        <p:xfrm>
          <a:off x="4089400" y="2538413"/>
          <a:ext cx="4851400" cy="373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35052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</a:t>
            </a:r>
          </a:p>
        </p:txBody>
      </p:sp>
    </p:spTree>
    <p:extLst>
      <p:ext uri="{BB962C8B-B14F-4D97-AF65-F5344CB8AC3E}">
        <p14:creationId xmlns:p14="http://schemas.microsoft.com/office/powerpoint/2010/main" val="24693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447800"/>
            <a:ext cx="5743575" cy="5301322"/>
          </a:xfrm>
          <a:prstGeom prst="rect">
            <a:avLst/>
          </a:prstGeom>
        </p:spPr>
      </p:pic>
      <p:sp>
        <p:nvSpPr>
          <p:cNvPr id="37891" name="TextBox 7"/>
          <p:cNvSpPr txBox="1">
            <a:spLocks noChangeArrowheads="1"/>
          </p:cNvSpPr>
          <p:nvPr/>
        </p:nvSpPr>
        <p:spPr bwMode="auto">
          <a:xfrm>
            <a:off x="6400800" y="1275225"/>
            <a:ext cx="2743200" cy="7080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FF00"/>
                </a:solidFill>
              </a:rPr>
              <a:t>Product’s</a:t>
            </a:r>
            <a:r>
              <a:rPr lang="en-US" sz="2000" dirty="0"/>
              <a:t> </a:t>
            </a:r>
            <a:r>
              <a:rPr lang="en-US" b="1" dirty="0">
                <a:solidFill>
                  <a:srgbClr val="FFFF00"/>
                </a:solidFill>
              </a:rPr>
              <a:t>score</a:t>
            </a:r>
            <a:r>
              <a:rPr lang="en-US" sz="2000" dirty="0"/>
              <a:t> on the scale from </a:t>
            </a:r>
            <a:r>
              <a:rPr lang="en-US" sz="2000" dirty="0">
                <a:solidFill>
                  <a:srgbClr val="FFFF00"/>
                </a:solidFill>
              </a:rPr>
              <a:t>1</a:t>
            </a:r>
            <a:r>
              <a:rPr lang="en-US" sz="2000" dirty="0"/>
              <a:t> to </a:t>
            </a:r>
            <a:r>
              <a:rPr lang="en-US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7892" name="TextBox 7"/>
          <p:cNvSpPr txBox="1">
            <a:spLocks noChangeArrowheads="1"/>
          </p:cNvSpPr>
          <p:nvPr/>
        </p:nvSpPr>
        <p:spPr bwMode="auto">
          <a:xfrm>
            <a:off x="6400800" y="5562600"/>
            <a:ext cx="2743200" cy="7080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000" dirty="0" smtClean="0"/>
              <a:t>Min/Max </a:t>
            </a:r>
            <a:r>
              <a:rPr lang="vi-VN" sz="2000" dirty="0">
                <a:solidFill>
                  <a:srgbClr val="FFFF00"/>
                </a:solidFill>
              </a:rPr>
              <a:t>p</a:t>
            </a:r>
            <a:r>
              <a:rPr lang="en-US" sz="2000" dirty="0" smtClean="0">
                <a:solidFill>
                  <a:srgbClr val="FFFF00"/>
                </a:solidFill>
              </a:rPr>
              <a:t>rice </a:t>
            </a:r>
            <a:r>
              <a:rPr lang="en-US" sz="2000" dirty="0">
                <a:solidFill>
                  <a:srgbClr val="FFFF00"/>
                </a:solidFill>
              </a:rPr>
              <a:t>of each product’s score</a:t>
            </a:r>
          </a:p>
        </p:txBody>
      </p:sp>
      <p:cxnSp>
        <p:nvCxnSpPr>
          <p:cNvPr id="7" name="Straight Arrow Connector 6"/>
          <p:cNvCxnSpPr>
            <a:endCxn id="37891" idx="1"/>
          </p:cNvCxnSpPr>
          <p:nvPr/>
        </p:nvCxnSpPr>
        <p:spPr>
          <a:xfrm flipV="1">
            <a:off x="2017061" y="1629238"/>
            <a:ext cx="4383739" cy="2867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891" idx="1"/>
          </p:cNvCxnSpPr>
          <p:nvPr/>
        </p:nvCxnSpPr>
        <p:spPr>
          <a:xfrm flipV="1">
            <a:off x="5029200" y="1629238"/>
            <a:ext cx="1371600" cy="2923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9261" y="4496945"/>
            <a:ext cx="1447800" cy="34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400" y="4552249"/>
            <a:ext cx="1447800" cy="3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8130" y="5005812"/>
            <a:ext cx="2555070" cy="201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71800" y="5011270"/>
            <a:ext cx="2598420" cy="21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endCxn id="37892" idx="1"/>
          </p:cNvCxnSpPr>
          <p:nvPr/>
        </p:nvCxnSpPr>
        <p:spPr>
          <a:xfrm>
            <a:off x="2743200" y="5207461"/>
            <a:ext cx="3657600" cy="70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892" idx="1"/>
          </p:cNvCxnSpPr>
          <p:nvPr/>
        </p:nvCxnSpPr>
        <p:spPr>
          <a:xfrm>
            <a:off x="5570220" y="5207461"/>
            <a:ext cx="830580" cy="70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compare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27445"/>
              </p:ext>
            </p:extLst>
          </p:nvPr>
        </p:nvGraphicFramePr>
        <p:xfrm>
          <a:off x="444500" y="2667000"/>
          <a:ext cx="3517900" cy="4019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7900"/>
              </a:tblGrid>
              <a:tr h="17332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6" marR="91426" marT="45726" marB="45726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Chipset (CPU)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(RAM)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</a:tbl>
          </a:graphicData>
        </a:graphic>
      </p:graphicFrame>
      <p:pic>
        <p:nvPicPr>
          <p:cNvPr id="2562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0025"/>
            <a:ext cx="23256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85188"/>
              </p:ext>
            </p:extLst>
          </p:nvPr>
        </p:nvGraphicFramePr>
        <p:xfrm>
          <a:off x="4089400" y="2538413"/>
          <a:ext cx="4851400" cy="373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35052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</a:t>
            </a:r>
          </a:p>
        </p:txBody>
      </p:sp>
      <p:sp>
        <p:nvSpPr>
          <p:cNvPr id="5" name="Oval 4"/>
          <p:cNvSpPr/>
          <p:nvPr/>
        </p:nvSpPr>
        <p:spPr>
          <a:xfrm>
            <a:off x="0" y="4359275"/>
            <a:ext cx="4343400" cy="23283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4343400" y="4876800"/>
            <a:ext cx="609600" cy="646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917141" y="4502986"/>
            <a:ext cx="825867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7972" y="2606717"/>
            <a:ext cx="2497228" cy="175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6"/>
          </p:cNvCxnSpPr>
          <p:nvPr/>
        </p:nvCxnSpPr>
        <p:spPr>
          <a:xfrm>
            <a:off x="3505200" y="3482996"/>
            <a:ext cx="1371600" cy="37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4917141" y="3713935"/>
            <a:ext cx="748923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Price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64841" y="3549650"/>
            <a:ext cx="381000" cy="166399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5954806" y="4179820"/>
            <a:ext cx="2579593" cy="707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Suggest for user </a:t>
            </a:r>
          </a:p>
          <a:p>
            <a:pPr algn="ctr"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make decision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9" y="2009820"/>
            <a:ext cx="7050741" cy="34025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4096" y="5501406"/>
            <a:ext cx="4100608" cy="1315925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r="28759"/>
          <a:stretch/>
        </p:blipFill>
        <p:spPr>
          <a:xfrm>
            <a:off x="3657600" y="2547150"/>
            <a:ext cx="3691950" cy="2168162"/>
          </a:xfrm>
          <a:prstGeom prst="rect">
            <a:avLst/>
          </a:prstGeom>
        </p:spPr>
      </p:pic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95400" y="4800873"/>
            <a:ext cx="1888751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i="1" u="sng" dirty="0">
                <a:sym typeface="Wingdings" panose="05000000000000000000" pitchFamily="2" charset="2"/>
              </a:rPr>
              <a:t>v</a:t>
            </a:r>
            <a:r>
              <a:rPr lang="vi-VN" i="1" u="sng" dirty="0" smtClean="0">
                <a:sym typeface="Wingdings" panose="05000000000000000000" pitchFamily="2" charset="2"/>
              </a:rPr>
              <a:t>iettelstore.vn</a:t>
            </a:r>
            <a:endParaRPr lang="en-US" i="1" u="sng" dirty="0"/>
          </a:p>
        </p:txBody>
      </p:sp>
      <p:pic>
        <p:nvPicPr>
          <p:cNvPr id="37890" name="Picture 2" descr="Viễn Thông 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78" y="5594871"/>
            <a:ext cx="14001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encrypted-tbn1.gstatic.com/images?q=tbn:ANd9GcRq4A9yvQTryp3lE_mFSvYLHE3bYrynjJNqc0C5UGr6AXWspo3qNZQwcw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0" y="6180455"/>
            <a:ext cx="1955711" cy="5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6" descr="logo nguyenkim.co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53" y="5634747"/>
            <a:ext cx="18573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04800" y="1551403"/>
            <a:ext cx="1082348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2086410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2365849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2607903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3593" y="2862348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72558" y="3612269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77040" y="3892523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72558" y="4159068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514600" y="5963529"/>
            <a:ext cx="4114800" cy="74207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6096000"/>
            <a:ext cx="1619250" cy="466725"/>
          </a:xfrm>
          <a:prstGeom prst="rect">
            <a:avLst/>
          </a:prstGeom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85194" y="1572968"/>
            <a:ext cx="238180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Laptop’s Hardwares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b="59849"/>
          <a:stretch/>
        </p:blipFill>
        <p:spPr>
          <a:xfrm>
            <a:off x="152400" y="2052359"/>
            <a:ext cx="4419601" cy="3734356"/>
          </a:xfrm>
          <a:prstGeom prst="rect">
            <a:avLst/>
          </a:prstGeom>
        </p:spPr>
      </p:pic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2556614" y="5426021"/>
            <a:ext cx="2082621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u="sng" dirty="0" smtClean="0">
                <a:sym typeface="Wingdings" panose="05000000000000000000" pitchFamily="2" charset="2"/>
              </a:rPr>
              <a:t>cpubenchmark.net</a:t>
            </a:r>
            <a:endParaRPr lang="en-US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1730" r="4657" b="31454"/>
          <a:stretch/>
        </p:blipFill>
        <p:spPr>
          <a:xfrm>
            <a:off x="4648200" y="2052359"/>
            <a:ext cx="4343400" cy="3742994"/>
          </a:xfrm>
          <a:prstGeom prst="rect">
            <a:avLst/>
          </a:prstGeom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280601" y="5421868"/>
            <a:ext cx="2710999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u="sng" dirty="0" smtClean="0">
                <a:sym typeface="Wingdings" panose="05000000000000000000" pitchFamily="2" charset="2"/>
              </a:rPr>
              <a:t>videocardbenchmark.net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56370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10" y="1447800"/>
            <a:ext cx="4038600" cy="5246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80094" y="3870759"/>
            <a:ext cx="2491388" cy="40011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Intel Core i5-4200U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8039" y="4941570"/>
            <a:ext cx="1992561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16" idx="1"/>
            <a:endCxn id="11" idx="2"/>
          </p:cNvCxnSpPr>
          <p:nvPr/>
        </p:nvCxnSpPr>
        <p:spPr>
          <a:xfrm flipH="1" flipV="1">
            <a:off x="1425788" y="4270869"/>
            <a:ext cx="1382251" cy="796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0094" y="3891891"/>
            <a:ext cx="2491388" cy="378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5194" y="1929342"/>
            <a:ext cx="5457142" cy="4547658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85194" y="1572968"/>
            <a:ext cx="238180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Laptop’s Hardwares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85563"/>
          <a:stretch/>
        </p:blipFill>
        <p:spPr>
          <a:xfrm>
            <a:off x="285194" y="2034225"/>
            <a:ext cx="5457143" cy="134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r="5920" b="22685"/>
          <a:stretch/>
        </p:blipFill>
        <p:spPr>
          <a:xfrm>
            <a:off x="285194" y="4343400"/>
            <a:ext cx="5457142" cy="20175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3765" y="4114800"/>
            <a:ext cx="8966" cy="176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13765" y="3886200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12140" y="3657600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12140" y="3446925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5194" y="2034225"/>
            <a:ext cx="5457142" cy="2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5193" y="5715000"/>
            <a:ext cx="5457142" cy="245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5742335" y="1992975"/>
            <a:ext cx="811441" cy="33855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13.022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5742335" y="5715000"/>
            <a:ext cx="697627" cy="33855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3.302</a:t>
            </a:r>
            <a:endParaRPr lang="en-US" sz="16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196319"/>
                  </p:ext>
                </p:extLst>
              </p:nvPr>
            </p:nvGraphicFramePr>
            <p:xfrm>
              <a:off x="5410200" y="2714117"/>
              <a:ext cx="3422426" cy="28013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11213"/>
                    <a:gridCol w="1711213"/>
                  </a:tblGrid>
                  <a:tr h="33251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website</a:t>
                          </a:r>
                          <a:r>
                            <a:rPr lang="en-US" dirty="0" smtClean="0"/>
                            <a:t> </a:t>
                          </a:r>
                        </a:p>
                      </a:txBody>
                      <a:tcPr marL="91443" marR="9144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scale from</a:t>
                          </a:r>
                          <a:r>
                            <a:rPr lang="en-US" cap="all" baseline="0" dirty="0" smtClean="0"/>
                            <a:t> 1 to 100</a:t>
                          </a:r>
                          <a:endParaRPr lang="en-US" cap="all" dirty="0" smtClean="0">
                            <a:solidFill>
                              <a:srgbClr val="FFFFFF"/>
                            </a:solidFill>
                            <a:latin typeface="Open Sans"/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</a:rPr>
                            <a:t>13022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3302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13022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3302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24.95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196319"/>
                  </p:ext>
                </p:extLst>
              </p:nvPr>
            </p:nvGraphicFramePr>
            <p:xfrm>
              <a:off x="5410200" y="2714117"/>
              <a:ext cx="3422426" cy="28013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11213"/>
                    <a:gridCol w="1711213"/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website</a:t>
                          </a:r>
                          <a:r>
                            <a:rPr lang="en-US" dirty="0" smtClean="0"/>
                            <a:t> </a:t>
                          </a:r>
                        </a:p>
                      </a:txBody>
                      <a:tcPr marL="91443" marR="9144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scale from</a:t>
                          </a:r>
                          <a:r>
                            <a:rPr lang="en-US" cap="all" baseline="0" dirty="0" smtClean="0"/>
                            <a:t> 1 to 100</a:t>
                          </a:r>
                          <a:endParaRPr lang="en-US" cap="all" dirty="0" smtClean="0">
                            <a:solidFill>
                              <a:srgbClr val="FFFFFF"/>
                            </a:solidFill>
                            <a:latin typeface="Open Sans"/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</a:rPr>
                            <a:t>13022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  <a:tr h="1429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3302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3" marR="91443" anchor="ctr">
                        <a:blipFill rotWithShape="0">
                          <a:blip r:embed="rId8"/>
                          <a:stretch>
                            <a:fillRect l="-100356" t="-97872" r="-1779" b="-68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Curved Up Arrow 49"/>
          <p:cNvSpPr/>
          <p:nvPr/>
        </p:nvSpPr>
        <p:spPr>
          <a:xfrm rot="19656904">
            <a:off x="6491292" y="5790922"/>
            <a:ext cx="914400" cy="457200"/>
          </a:xfrm>
          <a:prstGeom prst="curvedUpArrow">
            <a:avLst>
              <a:gd name="adj1" fmla="val 25000"/>
              <a:gd name="adj2" fmla="val 41936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Up Arrow 58"/>
          <p:cNvSpPr/>
          <p:nvPr/>
        </p:nvSpPr>
        <p:spPr>
          <a:xfrm rot="3257078" flipV="1">
            <a:off x="6574920" y="1935942"/>
            <a:ext cx="914400" cy="460794"/>
          </a:xfrm>
          <a:prstGeom prst="curvedUpArrow">
            <a:avLst>
              <a:gd name="adj1" fmla="val 25000"/>
              <a:gd name="adj2" fmla="val 41936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5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12460"/>
              </p:ext>
            </p:extLst>
          </p:nvPr>
        </p:nvGraphicFramePr>
        <p:xfrm>
          <a:off x="765629" y="1776280"/>
          <a:ext cx="7391400" cy="4133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600"/>
                <a:gridCol w="2628900"/>
                <a:gridCol w="2628900"/>
              </a:tblGrid>
              <a:tr h="365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marT="45727" marB="4572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HP PAVILION 14 N237TU </a:t>
                      </a:r>
                    </a:p>
                  </a:txBody>
                  <a:tcPr marL="91443" marR="91443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dirty="0" smtClean="0"/>
                        <a:t>ACER ASPIRE E1 470G </a:t>
                      </a:r>
                      <a:endParaRPr lang="en-US" sz="1800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marT="45727" marB="45727" anchor="ctr"/>
                </a:tc>
              </a:tr>
              <a:tr h="14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marT="45727" marB="4572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3" marR="91443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Chipset (CPU)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24.95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17.38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3.30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5.88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Memory (RAM)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80.92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80.92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</a:tbl>
          </a:graphicData>
        </a:graphic>
      </p:graphicFrame>
      <p:pic>
        <p:nvPicPr>
          <p:cNvPr id="3280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69011"/>
            <a:ext cx="1524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26" y="2155505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3068" y="1768114"/>
            <a:ext cx="2830902" cy="92333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Hardware’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 score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on the scale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from 1 to 100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96871"/>
            <a:ext cx="5943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priority coefficient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02300" y="64008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2867"/>
            <a:ext cx="6277851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20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3045</TotalTime>
  <Words>535</Words>
  <Application>Microsoft Office PowerPoint</Application>
  <PresentationFormat>On-screen Show (4:3)</PresentationFormat>
  <Paragraphs>156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Celestial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hiepkhach</cp:lastModifiedBy>
  <cp:revision>378</cp:revision>
  <dcterms:created xsi:type="dcterms:W3CDTF">2004-09-21T09:36:36Z</dcterms:created>
  <dcterms:modified xsi:type="dcterms:W3CDTF">2014-08-29T06:35:50Z</dcterms:modified>
</cp:coreProperties>
</file>