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4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2D00"/>
    <a:srgbClr val="D7D9D5"/>
    <a:srgbClr val="AAA19C"/>
    <a:srgbClr val="FF5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2753" y="3237640"/>
            <a:ext cx="14422492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173" y="3645206"/>
            <a:ext cx="16795652" cy="283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8D5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25200" y="7429500"/>
            <a:ext cx="6553200" cy="18992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000" b="1" u="sng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PRESENTERS: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0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2010030422_MANITEJA REDDY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0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2010030436_K.DIMPLE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0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2010030438_K.SIRISHA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3DC2CCE5-D55C-08F3-E23E-29E7603C557D}"/>
              </a:ext>
            </a:extLst>
          </p:cNvPr>
          <p:cNvSpPr txBox="1"/>
          <p:nvPr/>
        </p:nvSpPr>
        <p:spPr>
          <a:xfrm>
            <a:off x="3505200" y="3238500"/>
            <a:ext cx="13182600" cy="20582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6600" spc="-167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  <a:ea typeface="Segoe UI Black" panose="020B0A02040204020203" pitchFamily="34" charset="0"/>
                <a:cs typeface="Tahoma"/>
              </a:rPr>
              <a:t>   </a:t>
            </a:r>
          </a:p>
          <a:p>
            <a:pPr marL="12700">
              <a:spcBef>
                <a:spcPts val="110"/>
              </a:spcBef>
            </a:pPr>
            <a:r>
              <a:rPr lang="en-US" sz="6600" spc="-167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  <a:ea typeface="Segoe UI Black" panose="020B0A02040204020203" pitchFamily="34" charset="0"/>
                <a:cs typeface="Tahoma"/>
              </a:rPr>
              <a:t>Uncovering the Digital Trail</a:t>
            </a:r>
            <a:endParaRPr lang="en-IN" sz="6600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D4CF451-49CA-D435-3D3D-91854E1859FF}"/>
              </a:ext>
            </a:extLst>
          </p:cNvPr>
          <p:cNvSpPr txBox="1"/>
          <p:nvPr/>
        </p:nvSpPr>
        <p:spPr>
          <a:xfrm>
            <a:off x="304800" y="76893"/>
            <a:ext cx="3962400" cy="10297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IN" sz="66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76300"/>
            <a:ext cx="101206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200" b="1" spc="-300" dirty="0">
                <a:solidFill>
                  <a:srgbClr val="862D00"/>
                </a:solidFill>
              </a:rPr>
              <a:t>INTRODUCTION:</a:t>
            </a:r>
            <a:endParaRPr sz="7200" b="1" spc="-290" dirty="0">
              <a:solidFill>
                <a:srgbClr val="862D00"/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BD2904B-C1BE-AC36-B0D4-B53952984BDC}"/>
              </a:ext>
            </a:extLst>
          </p:cNvPr>
          <p:cNvSpPr txBox="1"/>
          <p:nvPr/>
        </p:nvSpPr>
        <p:spPr>
          <a:xfrm>
            <a:off x="1524000" y="2875892"/>
            <a:ext cx="15584805" cy="627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US" sz="3200" spc="-114" dirty="0">
                <a:latin typeface="Georgia"/>
                <a:cs typeface="Georgia"/>
              </a:rPr>
              <a:t>Digital forensics is a branch of forensic science that focuses on identifying, acquiring, processing, analyzing, and reporting on data stored electronically. 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n-US" sz="3200" spc="-114" dirty="0">
              <a:latin typeface="Georgia"/>
              <a:cs typeface="Georgi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US" sz="3200" dirty="0">
                <a:latin typeface="Georgia"/>
                <a:cs typeface="Georgia"/>
              </a:rPr>
              <a:t>Electronic evidence is a component of almost all criminal activities and digital forensics support is crucial for law enforcement investigations.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n-US" sz="3200" spc="-114" dirty="0">
              <a:latin typeface="Georgia"/>
              <a:cs typeface="Georgi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US" sz="3200" dirty="0">
                <a:latin typeface="Georgia"/>
                <a:cs typeface="Georgia"/>
              </a:rPr>
              <a:t>Electronic evidence can be collected from a wide array of sources, such as computers, smartphones, remote storage, unmanned aerial systems, shipborne equipment, and more.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n-US" sz="3200" dirty="0">
              <a:latin typeface="Georgia"/>
              <a:cs typeface="Georgi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16989"/>
            <a:ext cx="5510691" cy="1458989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 marR="5080">
              <a:lnSpc>
                <a:spcPts val="10950"/>
              </a:lnSpc>
              <a:spcBef>
                <a:spcPts val="1490"/>
              </a:spcBef>
            </a:pPr>
            <a:r>
              <a:rPr lang="en-IN" sz="7200" b="1" spc="315" dirty="0">
                <a:solidFill>
                  <a:srgbClr val="862D00"/>
                </a:solidFill>
              </a:rPr>
              <a:t>ABSTRACT:</a:t>
            </a:r>
            <a:endParaRPr sz="7200" b="1" spc="315" dirty="0">
              <a:solidFill>
                <a:srgbClr val="862D00"/>
              </a:solidFill>
            </a:endParaRPr>
          </a:p>
        </p:txBody>
      </p:sp>
      <p:sp>
        <p:nvSpPr>
          <p:cNvPr id="4" name="Subtitle 10">
            <a:extLst>
              <a:ext uri="{FF2B5EF4-FFF2-40B4-BE49-F238E27FC236}">
                <a16:creationId xmlns:a16="http://schemas.microsoft.com/office/drawing/2014/main" id="{E69CFC86-FB3A-C43F-9D4E-D3BC05EBFDF2}"/>
              </a:ext>
            </a:extLst>
          </p:cNvPr>
          <p:cNvSpPr txBox="1">
            <a:spLocks/>
          </p:cNvSpPr>
          <p:nvPr/>
        </p:nvSpPr>
        <p:spPr>
          <a:xfrm>
            <a:off x="1371600" y="3086100"/>
            <a:ext cx="16377036" cy="5105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200" b="1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905D592-CE4B-7403-C7E7-B5CD74C6BF9C}"/>
              </a:ext>
            </a:extLst>
          </p:cNvPr>
          <p:cNvSpPr txBox="1"/>
          <p:nvPr/>
        </p:nvSpPr>
        <p:spPr>
          <a:xfrm>
            <a:off x="1219200" y="2628900"/>
            <a:ext cx="15584805" cy="5667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US" sz="3200" spc="-114" dirty="0">
                <a:latin typeface="Georgia"/>
                <a:cs typeface="Georgia"/>
              </a:rPr>
              <a:t>An electronic crime scene has the potential to hold massive amounts of data obtained from media devices. The primary goal of a cyber forensics investigator is to transform raw evidential data into useful data sets. Depending on the particular illegal activity, it is likely that a media device (i.e., Laptops, digital cameras, phones or hard drives) will vary in the size and amount of evidence. As an example, one criminal case may contain a small fraction of information or devices, another criminal case may contain a substantially larger amount of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US" sz="3200" spc="-114" dirty="0">
                <a:latin typeface="Georgia"/>
                <a:cs typeface="Georgia"/>
              </a:rPr>
              <a:t>data and multiple devices.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n-US" sz="3200" spc="-114" dirty="0">
              <a:latin typeface="Georgia"/>
              <a:cs typeface="Georgi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US" sz="3200" spc="-114" dirty="0">
                <a:latin typeface="Georgia"/>
                <a:cs typeface="Georgia"/>
              </a:rPr>
              <a:t>The main goal of our project is to extract data from the electronic devices, process it and analyzing it.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590800" cy="10287000"/>
          </a:xfrm>
          <a:custGeom>
            <a:avLst/>
            <a:gdLst/>
            <a:ahLst/>
            <a:cxnLst/>
            <a:rect l="l" t="t" r="r" b="b"/>
            <a:pathLst>
              <a:path w="2780030" h="10287000">
                <a:moveTo>
                  <a:pt x="0" y="10286996"/>
                </a:moveTo>
                <a:lnTo>
                  <a:pt x="0" y="0"/>
                </a:lnTo>
                <a:lnTo>
                  <a:pt x="2779464" y="0"/>
                </a:lnTo>
                <a:lnTo>
                  <a:pt x="2779464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E7D0C3">
              <a:alpha val="31759"/>
            </a:srgbClr>
          </a:solidFill>
        </p:spPr>
        <p:txBody>
          <a:bodyPr wrap="square" lIns="0" tIns="0" rIns="0" bIns="0" rtlCol="0"/>
          <a:lstStyle/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R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E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Q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U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I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R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E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M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E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N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T </a:t>
            </a:r>
          </a:p>
          <a:p>
            <a:r>
              <a:rPr lang="en-IN" sz="5400" b="1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S</a:t>
            </a:r>
            <a:endParaRPr sz="5400" b="1" dirty="0">
              <a:solidFill>
                <a:srgbClr val="862D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81600" y="2476500"/>
            <a:ext cx="105156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HARDWARE REQUIREMENTS: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3600" b="1" dirty="0"/>
            </a:br>
            <a:r>
              <a:rPr lang="en-US" sz="3600" b="1" dirty="0"/>
              <a:t>WINDOWS</a:t>
            </a:r>
            <a:br>
              <a:rPr lang="en-US" sz="3600" b="1" dirty="0"/>
            </a:br>
            <a:br>
              <a:rPr lang="en-US" sz="3600" dirty="0"/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SOFTWARE REQUIREMENTS: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3600" dirty="0"/>
            </a:br>
            <a:r>
              <a:rPr lang="en-IN" sz="3600" b="1" dirty="0" err="1"/>
              <a:t>OSForensics</a:t>
            </a:r>
            <a:br>
              <a:rPr lang="en-IN" sz="3600" b="1" dirty="0"/>
            </a:br>
            <a:endParaRPr sz="3600" spc="-29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DB71EC83-510C-987D-EACE-07E372A61A5B}"/>
              </a:ext>
            </a:extLst>
          </p:cNvPr>
          <p:cNvSpPr txBox="1">
            <a:spLocks/>
          </p:cNvSpPr>
          <p:nvPr/>
        </p:nvSpPr>
        <p:spPr>
          <a:xfrm>
            <a:off x="1143000" y="723900"/>
            <a:ext cx="11582400" cy="1458989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>
            <a:lvl1pPr>
              <a:defRPr sz="10200" b="0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marR="5080">
              <a:lnSpc>
                <a:spcPts val="10950"/>
              </a:lnSpc>
              <a:spcBef>
                <a:spcPts val="1490"/>
              </a:spcBef>
            </a:pPr>
            <a:r>
              <a:rPr lang="en-IN" sz="7200" b="1" kern="0" spc="-310" dirty="0">
                <a:solidFill>
                  <a:srgbClr val="862D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IMPLEMENTATION: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40F50-080F-66A5-B9AC-49357B07C936}"/>
              </a:ext>
            </a:extLst>
          </p:cNvPr>
          <p:cNvSpPr txBox="1"/>
          <p:nvPr/>
        </p:nvSpPr>
        <p:spPr>
          <a:xfrm>
            <a:off x="1143000" y="2628900"/>
            <a:ext cx="15697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sng" dirty="0" err="1">
                <a:solidFill>
                  <a:srgbClr val="862D00"/>
                </a:solidFill>
                <a:effectLst/>
                <a:latin typeface="Georgia" panose="02040502050405020303" pitchFamily="18" charset="0"/>
              </a:rPr>
              <a:t>OSForensics</a:t>
            </a:r>
            <a:r>
              <a:rPr lang="en-US" sz="3200" b="1" i="0" u="sng" dirty="0">
                <a:solidFill>
                  <a:srgbClr val="862D00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r>
              <a:rPr lang="en-US" sz="3200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OS Forensics lets you extract forensics evidence </a:t>
            </a:r>
            <a:r>
              <a:rPr lang="en-US" sz="3200" b="0" i="0" dirty="0" err="1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fron</a:t>
            </a:r>
            <a:r>
              <a:rPr lang="en-US" sz="3200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computers quickly with high performance file searches and indexing</a:t>
            </a:r>
            <a:r>
              <a:rPr lang="en-US" sz="3200" dirty="0">
                <a:solidFill>
                  <a:srgbClr val="1D1D1D"/>
                </a:solidFill>
                <a:latin typeface="Georgia" panose="02040502050405020303" pitchFamily="18" charset="0"/>
              </a:rPr>
              <a:t>, allows you to search for files many times faster than the search functionality in Windows</a:t>
            </a:r>
            <a:endParaRPr lang="en-US" sz="3200" b="1" i="0" dirty="0">
              <a:solidFill>
                <a:srgbClr val="BDC1C6"/>
              </a:solidFill>
              <a:effectLst/>
              <a:latin typeface="Georgia" panose="02040502050405020303" pitchFamily="18" charset="0"/>
            </a:endParaRPr>
          </a:p>
          <a:p>
            <a:endParaRPr lang="en-US" sz="3200" dirty="0">
              <a:solidFill>
                <a:srgbClr val="1D1D1D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D1D1D"/>
                </a:solidFill>
                <a:latin typeface="Georgia" panose="02040502050405020303" pitchFamily="18" charset="0"/>
              </a:rPr>
              <a:t>Collecting data from computers.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D1D1D"/>
                </a:solidFill>
                <a:latin typeface="Georgia" panose="02040502050405020303" pitchFamily="18" charset="0"/>
              </a:rPr>
              <a:t>Manage your investigation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D1D1D"/>
                </a:solidFill>
                <a:latin typeface="Georgia" panose="02040502050405020303" pitchFamily="18" charset="0"/>
              </a:rPr>
              <a:t>Extract evidence from computers quickly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D1D1D"/>
                </a:solidFill>
                <a:latin typeface="Georgia" panose="02040502050405020303" pitchFamily="18" charset="0"/>
              </a:rPr>
              <a:t>Identify suspicious files and activity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D1D1D"/>
                </a:solidFill>
                <a:latin typeface="Georgia" panose="02040502050405020303" pitchFamily="18" charset="0"/>
              </a:rPr>
              <a:t>Group the files and find all the documents/images.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0" i="0" dirty="0">
              <a:solidFill>
                <a:srgbClr val="1D1D1D"/>
              </a:solidFill>
              <a:effectLst/>
              <a:latin typeface="Georgia" panose="02040502050405020303" pitchFamily="18" charset="0"/>
            </a:endParaRPr>
          </a:p>
          <a:p>
            <a:r>
              <a:rPr lang="en-US" sz="1800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AEDFF-86D2-9017-148D-607448665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9" y="4914898"/>
            <a:ext cx="4191001" cy="3188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ED92A6-A084-8545-10BC-19EA7BB6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287" y="4914899"/>
            <a:ext cx="3874918" cy="3188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8AEF0B-74D1-1FAA-591B-CCC6D87F5D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55" y="335973"/>
            <a:ext cx="6705600" cy="4686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58AF58C-A7F9-8E92-D9DF-430528A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576080" y="9046708"/>
            <a:ext cx="4781550" cy="685858"/>
          </a:xfrm>
        </p:spPr>
        <p:txBody>
          <a:bodyPr/>
          <a:lstStyle/>
          <a:p>
            <a:r>
              <a:rPr lang="en-IN" sz="3200" dirty="0"/>
              <a:t> </a:t>
            </a:r>
            <a:r>
              <a:rPr lang="en-IN" sz="3200" b="1" dirty="0">
                <a:solidFill>
                  <a:srgbClr val="862D00"/>
                </a:solidFill>
              </a:rPr>
              <a:t>Tools in digital forensics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BD9F3-86FE-F5FD-3D39-7A81EAE24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"/>
          <a:stretch/>
        </p:blipFill>
        <p:spPr>
          <a:xfrm>
            <a:off x="9144000" y="747848"/>
            <a:ext cx="7154273" cy="7862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itle 8">
            <a:extLst>
              <a:ext uri="{FF2B5EF4-FFF2-40B4-BE49-F238E27FC236}">
                <a16:creationId xmlns:a16="http://schemas.microsoft.com/office/drawing/2014/main" id="{A2F72CFE-FD6E-7453-1898-6D19EB804C3E}"/>
              </a:ext>
            </a:extLst>
          </p:cNvPr>
          <p:cNvSpPr txBox="1">
            <a:spLocks/>
          </p:cNvSpPr>
          <p:nvPr/>
        </p:nvSpPr>
        <p:spPr>
          <a:xfrm rot="10800000" flipV="1">
            <a:off x="10591800" y="9046708"/>
            <a:ext cx="47815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00" b="0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IN" sz="3200" kern="0" dirty="0"/>
              <a:t> </a:t>
            </a:r>
            <a:r>
              <a:rPr lang="en-IN" sz="3200" b="1" kern="0" dirty="0">
                <a:solidFill>
                  <a:srgbClr val="862D00"/>
                </a:solidFill>
              </a:rPr>
              <a:t>AUTO TRIAGE TOOL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85A365-AA4E-DDC3-FAD1-129DD6E82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055" y="5274582"/>
            <a:ext cx="6705600" cy="3509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425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0">
            <a:extLst>
              <a:ext uri="{FF2B5EF4-FFF2-40B4-BE49-F238E27FC236}">
                <a16:creationId xmlns:a16="http://schemas.microsoft.com/office/drawing/2014/main" id="{E69CFC86-FB3A-C43F-9D4E-D3BC05EBFDF2}"/>
              </a:ext>
            </a:extLst>
          </p:cNvPr>
          <p:cNvSpPr txBox="1">
            <a:spLocks/>
          </p:cNvSpPr>
          <p:nvPr/>
        </p:nvSpPr>
        <p:spPr>
          <a:xfrm>
            <a:off x="1371600" y="3086100"/>
            <a:ext cx="16377036" cy="5105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200" b="1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94BBA-8141-3E0B-354D-59A21F0E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8989"/>
            <a:ext cx="7106642" cy="7783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38F34D-4FA4-A71A-7300-CBE873E8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9" y="598989"/>
            <a:ext cx="8658053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AA4F0A-82FC-3621-03F6-668F72EE9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926" y="5597236"/>
            <a:ext cx="8658053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itle 8">
            <a:extLst>
              <a:ext uri="{FF2B5EF4-FFF2-40B4-BE49-F238E27FC236}">
                <a16:creationId xmlns:a16="http://schemas.microsoft.com/office/drawing/2014/main" id="{BC6AAD43-49DF-FB53-23E7-AA88B490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991204" y="9300083"/>
            <a:ext cx="4691495" cy="492443"/>
          </a:xfrm>
        </p:spPr>
        <p:txBody>
          <a:bodyPr/>
          <a:lstStyle/>
          <a:p>
            <a:r>
              <a:rPr lang="en-IN" sz="3200" b="1" dirty="0">
                <a:solidFill>
                  <a:srgbClr val="862D00"/>
                </a:solidFill>
              </a:rPr>
              <a:t>      DATA ANALYSIS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DFDEBF67-1236-3CCC-CB6A-C34DDA60FFD1}"/>
              </a:ext>
            </a:extLst>
          </p:cNvPr>
          <p:cNvSpPr txBox="1">
            <a:spLocks/>
          </p:cNvSpPr>
          <p:nvPr/>
        </p:nvSpPr>
        <p:spPr>
          <a:xfrm rot="10800000" flipV="1">
            <a:off x="1995054" y="9008615"/>
            <a:ext cx="46914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00" b="0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IN" sz="3200" b="1" kern="0">
                <a:solidFill>
                  <a:srgbClr val="862D00"/>
                </a:solidFill>
              </a:rPr>
              <a:t>      DATA FROM OS</a:t>
            </a:r>
            <a:endParaRPr lang="en-IN" sz="3200" b="1" kern="0" dirty="0">
              <a:solidFill>
                <a:srgbClr val="862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4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8D5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3DC2CCE5-D55C-08F3-E23E-29E7603C557D}"/>
              </a:ext>
            </a:extLst>
          </p:cNvPr>
          <p:cNvSpPr txBox="1"/>
          <p:nvPr/>
        </p:nvSpPr>
        <p:spPr>
          <a:xfrm>
            <a:off x="609600" y="4076700"/>
            <a:ext cx="14502245" cy="14914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IN" sz="9600" b="1" i="1" dirty="0">
                <a:solidFill>
                  <a:srgbClr val="862D00"/>
                </a:solidFill>
                <a:latin typeface="Castellar" panose="020A0402060406010301" pitchFamily="18" charset="0"/>
              </a:rPr>
              <a:t>        </a:t>
            </a:r>
            <a:r>
              <a:rPr lang="en-IN" sz="9600" b="1" i="1" dirty="0">
                <a:solidFill>
                  <a:srgbClr val="862D00"/>
                </a:solidFill>
                <a:latin typeface="Engravers MT" panose="020907070805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63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359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Amasis MT Pro Black</vt:lpstr>
      <vt:lpstr>Calibri</vt:lpstr>
      <vt:lpstr>Cambria</vt:lpstr>
      <vt:lpstr>Castellar</vt:lpstr>
      <vt:lpstr>Engravers MT</vt:lpstr>
      <vt:lpstr>Georgia</vt:lpstr>
      <vt:lpstr>Wingdings</vt:lpstr>
      <vt:lpstr>Office Theme</vt:lpstr>
      <vt:lpstr>PowerPoint Presentation</vt:lpstr>
      <vt:lpstr>INTRODUCTION:</vt:lpstr>
      <vt:lpstr>ABSTRACT:</vt:lpstr>
      <vt:lpstr>HARDWARE REQUIREMENTS:  WINDOWS  SOFTWARE REQUIREMENTS:  OSForensics </vt:lpstr>
      <vt:lpstr>PowerPoint Presentation</vt:lpstr>
      <vt:lpstr> Tools in digital forensics</vt:lpstr>
      <vt:lpstr>     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Sirisha Srinivas</dc:creator>
  <cp:keywords>DAFbZCwk3-c,BAFJ2KjlZ7I</cp:keywords>
  <cp:lastModifiedBy>sirishareddy55@outlook.com</cp:lastModifiedBy>
  <cp:revision>19</cp:revision>
  <dcterms:created xsi:type="dcterms:W3CDTF">2023-02-23T12:45:09Z</dcterms:created>
  <dcterms:modified xsi:type="dcterms:W3CDTF">2023-03-07T08:02:30Z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2023-02-23T00:00:00Z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2023-02-23T00:00:00Z</vt:filetime>
  </property>
</Properties>
</file>