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Cambria" panose="02040503050406030204" pitchFamily="18" charset="0"/>
      <p:regular r:id="rId14"/>
      <p:bold r:id="rId15"/>
      <p:italic r:id="rId16"/>
      <p:boldItalic r:id="rId17"/>
    </p:embeddedFont>
    <p:embeddedFont>
      <p:font typeface="Lato" panose="020F0502020204030203" pitchFamily="34" charset="0"/>
      <p:regular r:id="rId18"/>
      <p:bold r:id="rId19"/>
      <p:italic r:id="rId20"/>
      <p:boldItalic r:id="rId21"/>
    </p:embeddedFont>
    <p:embeddedFont>
      <p:font typeface="Raleway"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A9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5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f7b01a0a1f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f7b01a0a1f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f7b01a0a1f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f7b01a0a1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f7b01a0a1f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f7b01a0a1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f7b01a0a1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f7b01a0a1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f7b01a0a1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f7b01a0a1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f7b01a0a1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f7b01a0a1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f7b01a0a1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f7b01a0a1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f7b01a0a1f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f7b01a0a1f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f7b01a0a1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f7b01a0a1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f7b01a0a1f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f7b01a0a1f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4A9BA"/>
        </a:solidFill>
        <a:effectLst/>
      </p:bgPr>
    </p:bg>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417216" y="1694157"/>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5200" dirty="0">
                <a:solidFill>
                  <a:srgbClr val="FF0000"/>
                </a:solidFill>
                <a:latin typeface="Cambria" panose="02040503050406030204" pitchFamily="18" charset="0"/>
                <a:ea typeface="Cambria" panose="02040503050406030204" pitchFamily="18" charset="0"/>
              </a:rPr>
              <a:t>FIND DEFAULT</a:t>
            </a:r>
            <a:endParaRPr sz="5200" dirty="0">
              <a:solidFill>
                <a:srgbClr val="FF0000"/>
              </a:solidFill>
              <a:latin typeface="Cambria" panose="02040503050406030204" pitchFamily="18" charset="0"/>
              <a:ea typeface="Cambria" panose="02040503050406030204" pitchFamily="18" charset="0"/>
            </a:endParaRPr>
          </a:p>
        </p:txBody>
      </p:sp>
      <p:sp>
        <p:nvSpPr>
          <p:cNvPr id="87" name="Google Shape;87;p13"/>
          <p:cNvSpPr txBox="1">
            <a:spLocks noGrp="1"/>
          </p:cNvSpPr>
          <p:nvPr>
            <p:ph type="subTitle" idx="1"/>
          </p:nvPr>
        </p:nvSpPr>
        <p:spPr>
          <a:xfrm>
            <a:off x="484301" y="257175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dirty="0">
                <a:solidFill>
                  <a:schemeClr val="bg1"/>
                </a:solidFill>
                <a:latin typeface="Calibri" panose="020F0502020204030204" pitchFamily="34" charset="0"/>
                <a:ea typeface="Calibri" panose="020F0502020204030204" pitchFamily="34" charset="0"/>
                <a:cs typeface="Calibri" panose="020F0502020204030204" pitchFamily="34" charset="0"/>
              </a:rPr>
              <a:t>Prediction of Credit Card Fraud </a:t>
            </a:r>
          </a:p>
          <a:p>
            <a:pPr marL="0" lvl="0" indent="0" algn="l" rtl="0">
              <a:spcBef>
                <a:spcPts val="0"/>
              </a:spcBef>
              <a:spcAft>
                <a:spcPts val="0"/>
              </a:spcAft>
              <a:buNone/>
            </a:pPr>
            <a:r>
              <a:rPr lang="en" sz="2900" dirty="0">
                <a:solidFill>
                  <a:schemeClr val="bg1"/>
                </a:solidFill>
                <a:latin typeface="Calibri" panose="020F0502020204030204" pitchFamily="34" charset="0"/>
                <a:ea typeface="Calibri" panose="020F0502020204030204" pitchFamily="34" charset="0"/>
                <a:cs typeface="Calibri" panose="020F0502020204030204" pitchFamily="34" charset="0"/>
              </a:rPr>
              <a:t>using Machine Learning</a:t>
            </a:r>
            <a:endParaRPr sz="29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endParaRPr sz="29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endParaRPr sz="29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4DABEDAC-60C6-C3C1-2F4B-4BA01E10B5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773" y="1390186"/>
            <a:ext cx="3994227" cy="26628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subTitle" idx="1"/>
          </p:nvPr>
        </p:nvSpPr>
        <p:spPr>
          <a:xfrm>
            <a:off x="0" y="0"/>
            <a:ext cx="4308300" cy="40821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852"/>
              <a:buNone/>
            </a:pPr>
            <a:r>
              <a:rPr lang="en" sz="1385"/>
              <a:t>Model Training </a:t>
            </a:r>
            <a:endParaRPr sz="1385"/>
          </a:p>
          <a:p>
            <a:pPr marL="0" lvl="0" indent="0" algn="l" rtl="0">
              <a:lnSpc>
                <a:spcPct val="80000"/>
              </a:lnSpc>
              <a:spcBef>
                <a:spcPts val="0"/>
              </a:spcBef>
              <a:spcAft>
                <a:spcPts val="0"/>
              </a:spcAft>
              <a:buSzPts val="852"/>
              <a:buNone/>
            </a:pPr>
            <a:endParaRPr sz="1385"/>
          </a:p>
          <a:p>
            <a:pPr marL="0" lvl="0" indent="0" algn="l" rtl="0">
              <a:lnSpc>
                <a:spcPct val="80000"/>
              </a:lnSpc>
              <a:spcBef>
                <a:spcPts val="0"/>
              </a:spcBef>
              <a:spcAft>
                <a:spcPts val="0"/>
              </a:spcAft>
              <a:buSzPts val="852"/>
              <a:buNone/>
            </a:pPr>
            <a:r>
              <a:rPr lang="en" sz="1385"/>
              <a:t>Performed the model training on three models</a:t>
            </a:r>
            <a:endParaRPr sz="1385"/>
          </a:p>
          <a:p>
            <a:pPr marL="0" lvl="0" indent="0" algn="l" rtl="0">
              <a:lnSpc>
                <a:spcPct val="80000"/>
              </a:lnSpc>
              <a:spcBef>
                <a:spcPts val="0"/>
              </a:spcBef>
              <a:spcAft>
                <a:spcPts val="0"/>
              </a:spcAft>
              <a:buSzPts val="852"/>
              <a:buNone/>
            </a:pPr>
            <a:endParaRPr sz="1385"/>
          </a:p>
          <a:p>
            <a:pPr marL="457200" lvl="0" indent="-316547" algn="l" rtl="0">
              <a:lnSpc>
                <a:spcPct val="80000"/>
              </a:lnSpc>
              <a:spcBef>
                <a:spcPts val="0"/>
              </a:spcBef>
              <a:spcAft>
                <a:spcPts val="0"/>
              </a:spcAft>
              <a:buSzPts val="1385"/>
              <a:buChar char="❖"/>
            </a:pPr>
            <a:r>
              <a:rPr lang="en" sz="1385"/>
              <a:t>Random Forest</a:t>
            </a:r>
            <a:endParaRPr sz="1385"/>
          </a:p>
          <a:p>
            <a:pPr marL="457200" lvl="0" indent="-316547" algn="l" rtl="0">
              <a:lnSpc>
                <a:spcPct val="80000"/>
              </a:lnSpc>
              <a:spcBef>
                <a:spcPts val="0"/>
              </a:spcBef>
              <a:spcAft>
                <a:spcPts val="0"/>
              </a:spcAft>
              <a:buSzPts val="1385"/>
              <a:buChar char="❖"/>
            </a:pPr>
            <a:r>
              <a:rPr lang="en" sz="1385"/>
              <a:t>XGBoost Classifiers</a:t>
            </a:r>
            <a:endParaRPr sz="1385"/>
          </a:p>
          <a:p>
            <a:pPr marL="457200" lvl="0" indent="-316547" algn="l" rtl="0">
              <a:lnSpc>
                <a:spcPct val="80000"/>
              </a:lnSpc>
              <a:spcBef>
                <a:spcPts val="0"/>
              </a:spcBef>
              <a:spcAft>
                <a:spcPts val="0"/>
              </a:spcAft>
              <a:buSzPts val="1385"/>
              <a:buChar char="❖"/>
            </a:pPr>
            <a:r>
              <a:rPr lang="en" sz="1385"/>
              <a:t>K Nearest Neighbors Classifier</a:t>
            </a:r>
            <a:endParaRPr sz="1385"/>
          </a:p>
          <a:p>
            <a:pPr marL="0" lvl="0" indent="0" algn="l" rtl="0">
              <a:lnSpc>
                <a:spcPct val="80000"/>
              </a:lnSpc>
              <a:spcBef>
                <a:spcPts val="0"/>
              </a:spcBef>
              <a:spcAft>
                <a:spcPts val="0"/>
              </a:spcAft>
              <a:buNone/>
            </a:pPr>
            <a:endParaRPr sz="1385"/>
          </a:p>
          <a:p>
            <a:pPr marL="457200" lvl="0" indent="0" algn="l" rtl="0">
              <a:lnSpc>
                <a:spcPct val="80000"/>
              </a:lnSpc>
              <a:spcBef>
                <a:spcPts val="0"/>
              </a:spcBef>
              <a:spcAft>
                <a:spcPts val="0"/>
              </a:spcAft>
              <a:buNone/>
            </a:pPr>
            <a:endParaRPr sz="1385"/>
          </a:p>
          <a:p>
            <a:pPr marL="0" lvl="0" indent="0" algn="l" rtl="0">
              <a:lnSpc>
                <a:spcPct val="80000"/>
              </a:lnSpc>
              <a:spcBef>
                <a:spcPts val="0"/>
              </a:spcBef>
              <a:spcAft>
                <a:spcPts val="0"/>
              </a:spcAft>
              <a:buNone/>
            </a:pPr>
            <a:r>
              <a:rPr lang="en" sz="1385"/>
              <a:t>Out of the three Random forest had the best accuracy score.</a:t>
            </a:r>
            <a:endParaRPr sz="1385"/>
          </a:p>
          <a:p>
            <a:pPr marL="457200" lvl="0" indent="0" algn="l" rtl="0">
              <a:lnSpc>
                <a:spcPct val="80000"/>
              </a:lnSpc>
              <a:spcBef>
                <a:spcPts val="0"/>
              </a:spcBef>
              <a:spcAft>
                <a:spcPts val="0"/>
              </a:spcAft>
              <a:buNone/>
            </a:pPr>
            <a:endParaRPr sz="1385"/>
          </a:p>
          <a:p>
            <a:pPr marL="0" lvl="0" indent="0" algn="l" rtl="0">
              <a:lnSpc>
                <a:spcPct val="80000"/>
              </a:lnSpc>
              <a:spcBef>
                <a:spcPts val="0"/>
              </a:spcBef>
              <a:spcAft>
                <a:spcPts val="0"/>
              </a:spcAft>
              <a:buNone/>
            </a:pPr>
            <a:r>
              <a:rPr lang="en" sz="1385"/>
              <a:t>Performed hyper parameter tuning with GridSearchCv .</a:t>
            </a:r>
            <a:endParaRPr sz="1385"/>
          </a:p>
          <a:p>
            <a:pPr marL="457200" lvl="0" indent="0" algn="l" rtl="0">
              <a:lnSpc>
                <a:spcPct val="80000"/>
              </a:lnSpc>
              <a:spcBef>
                <a:spcPts val="0"/>
              </a:spcBef>
              <a:spcAft>
                <a:spcPts val="0"/>
              </a:spcAft>
              <a:buNone/>
            </a:pPr>
            <a:endParaRPr sz="1385"/>
          </a:p>
          <a:p>
            <a:pPr marL="0" lvl="0" indent="0" algn="l" rtl="0">
              <a:lnSpc>
                <a:spcPct val="80000"/>
              </a:lnSpc>
              <a:spcBef>
                <a:spcPts val="0"/>
              </a:spcBef>
              <a:spcAft>
                <a:spcPts val="0"/>
              </a:spcAft>
              <a:buNone/>
            </a:pPr>
            <a:r>
              <a:rPr lang="en" sz="1385"/>
              <a:t>This tuning process yielded exceptional results,with both the accuracy score and the ROC AUC score reaching 1.00.</a:t>
            </a:r>
            <a:endParaRPr sz="1385"/>
          </a:p>
          <a:p>
            <a:pPr marL="0" lvl="0" indent="0" algn="l" rtl="0">
              <a:lnSpc>
                <a:spcPct val="80000"/>
              </a:lnSpc>
              <a:spcBef>
                <a:spcPts val="0"/>
              </a:spcBef>
              <a:spcAft>
                <a:spcPts val="0"/>
              </a:spcAft>
              <a:buNone/>
            </a:pPr>
            <a:endParaRPr sz="1385"/>
          </a:p>
          <a:p>
            <a:pPr marL="0" lvl="0" indent="0" algn="l" rtl="0">
              <a:lnSpc>
                <a:spcPct val="80000"/>
              </a:lnSpc>
              <a:spcBef>
                <a:spcPts val="0"/>
              </a:spcBef>
              <a:spcAft>
                <a:spcPts val="0"/>
              </a:spcAft>
              <a:buNone/>
            </a:pPr>
            <a:r>
              <a:rPr lang="en" sz="1385"/>
              <a:t>Insights:</a:t>
            </a:r>
            <a:endParaRPr sz="1385"/>
          </a:p>
          <a:p>
            <a:pPr marL="457200" lvl="0" indent="0" algn="l" rtl="0">
              <a:lnSpc>
                <a:spcPct val="80000"/>
              </a:lnSpc>
              <a:spcBef>
                <a:spcPts val="0"/>
              </a:spcBef>
              <a:spcAft>
                <a:spcPts val="0"/>
              </a:spcAft>
              <a:buNone/>
            </a:pPr>
            <a:endParaRPr sz="1385"/>
          </a:p>
          <a:p>
            <a:pPr marL="0" lvl="0" indent="0" algn="l" rtl="0">
              <a:lnSpc>
                <a:spcPct val="80000"/>
              </a:lnSpc>
              <a:spcBef>
                <a:spcPts val="0"/>
              </a:spcBef>
              <a:spcAft>
                <a:spcPts val="0"/>
              </a:spcAft>
              <a:buSzPts val="852"/>
              <a:buNone/>
            </a:pPr>
            <a:endParaRPr sz="1385"/>
          </a:p>
          <a:p>
            <a:pPr marL="0" lvl="0" indent="0" algn="l" rtl="0">
              <a:lnSpc>
                <a:spcPct val="80000"/>
              </a:lnSpc>
              <a:spcBef>
                <a:spcPts val="0"/>
              </a:spcBef>
              <a:spcAft>
                <a:spcPts val="0"/>
              </a:spcAft>
              <a:buSzPts val="852"/>
              <a:buNone/>
            </a:pPr>
            <a:endParaRPr sz="1385"/>
          </a:p>
          <a:p>
            <a:pPr marL="0" lvl="0" indent="0" algn="l" rtl="0">
              <a:lnSpc>
                <a:spcPct val="80000"/>
              </a:lnSpc>
              <a:spcBef>
                <a:spcPts val="0"/>
              </a:spcBef>
              <a:spcAft>
                <a:spcPts val="0"/>
              </a:spcAft>
              <a:buSzPts val="852"/>
              <a:buNone/>
            </a:pPr>
            <a:endParaRPr sz="1385"/>
          </a:p>
          <a:p>
            <a:pPr marL="0" lvl="0" indent="0" algn="l" rtl="0">
              <a:lnSpc>
                <a:spcPct val="80000"/>
              </a:lnSpc>
              <a:spcBef>
                <a:spcPts val="0"/>
              </a:spcBef>
              <a:spcAft>
                <a:spcPts val="0"/>
              </a:spcAft>
              <a:buSzPts val="852"/>
              <a:buNone/>
            </a:pPr>
            <a:endParaRPr sz="1385"/>
          </a:p>
          <a:p>
            <a:pPr marL="0" lvl="0" indent="0" algn="l" rtl="0">
              <a:lnSpc>
                <a:spcPct val="80000"/>
              </a:lnSpc>
              <a:spcBef>
                <a:spcPts val="0"/>
              </a:spcBef>
              <a:spcAft>
                <a:spcPts val="0"/>
              </a:spcAft>
              <a:buSzPts val="852"/>
              <a:buNone/>
            </a:pPr>
            <a:endParaRPr sz="1385"/>
          </a:p>
        </p:txBody>
      </p:sp>
      <p:pic>
        <p:nvPicPr>
          <p:cNvPr id="144" name="Google Shape;144;p22"/>
          <p:cNvPicPr preferRelativeResize="0"/>
          <p:nvPr/>
        </p:nvPicPr>
        <p:blipFill>
          <a:blip r:embed="rId3">
            <a:alphaModFix/>
          </a:blip>
          <a:stretch>
            <a:fillRect/>
          </a:stretch>
        </p:blipFill>
        <p:spPr>
          <a:xfrm>
            <a:off x="4982700" y="302975"/>
            <a:ext cx="3860200" cy="2377163"/>
          </a:xfrm>
          <a:prstGeom prst="rect">
            <a:avLst/>
          </a:prstGeom>
          <a:noFill/>
          <a:ln>
            <a:noFill/>
          </a:ln>
        </p:spPr>
      </p:pic>
      <p:pic>
        <p:nvPicPr>
          <p:cNvPr id="145" name="Google Shape;145;p22"/>
          <p:cNvPicPr preferRelativeResize="0"/>
          <p:nvPr/>
        </p:nvPicPr>
        <p:blipFill>
          <a:blip r:embed="rId4">
            <a:alphaModFix/>
          </a:blip>
          <a:stretch>
            <a:fillRect/>
          </a:stretch>
        </p:blipFill>
        <p:spPr>
          <a:xfrm>
            <a:off x="4982700" y="2733775"/>
            <a:ext cx="3816700" cy="2468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subTitle" idx="1"/>
          </p:nvPr>
        </p:nvSpPr>
        <p:spPr>
          <a:xfrm>
            <a:off x="197925" y="75250"/>
            <a:ext cx="4904400" cy="6033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852"/>
              <a:buNone/>
            </a:pPr>
            <a:r>
              <a:rPr lang="en" sz="2085"/>
              <a:t>Visualisations on the results best model </a:t>
            </a:r>
            <a:endParaRPr sz="2085"/>
          </a:p>
          <a:p>
            <a:pPr marL="0" lvl="0" indent="0" algn="l" rtl="0">
              <a:lnSpc>
                <a:spcPct val="80000"/>
              </a:lnSpc>
              <a:spcBef>
                <a:spcPts val="0"/>
              </a:spcBef>
              <a:spcAft>
                <a:spcPts val="0"/>
              </a:spcAft>
              <a:buSzPts val="852"/>
              <a:buNone/>
            </a:pPr>
            <a:endParaRPr sz="1885"/>
          </a:p>
          <a:p>
            <a:pPr marL="0" lvl="0" indent="0" algn="l" rtl="0">
              <a:lnSpc>
                <a:spcPct val="80000"/>
              </a:lnSpc>
              <a:spcBef>
                <a:spcPts val="0"/>
              </a:spcBef>
              <a:spcAft>
                <a:spcPts val="0"/>
              </a:spcAft>
              <a:buSzPts val="852"/>
              <a:buNone/>
            </a:pPr>
            <a:endParaRPr sz="1885"/>
          </a:p>
          <a:p>
            <a:pPr marL="0" lvl="0" indent="0" algn="l" rtl="0">
              <a:lnSpc>
                <a:spcPct val="80000"/>
              </a:lnSpc>
              <a:spcBef>
                <a:spcPts val="0"/>
              </a:spcBef>
              <a:spcAft>
                <a:spcPts val="0"/>
              </a:spcAft>
              <a:buSzPts val="852"/>
              <a:buNone/>
            </a:pPr>
            <a:endParaRPr sz="1885"/>
          </a:p>
          <a:p>
            <a:pPr marL="0" lvl="0" indent="0" algn="l" rtl="0">
              <a:lnSpc>
                <a:spcPct val="80000"/>
              </a:lnSpc>
              <a:spcBef>
                <a:spcPts val="0"/>
              </a:spcBef>
              <a:spcAft>
                <a:spcPts val="0"/>
              </a:spcAft>
              <a:buSzPts val="852"/>
              <a:buNone/>
            </a:pPr>
            <a:endParaRPr sz="1885"/>
          </a:p>
          <a:p>
            <a:pPr marL="0" lvl="0" indent="0" algn="l" rtl="0">
              <a:lnSpc>
                <a:spcPct val="80000"/>
              </a:lnSpc>
              <a:spcBef>
                <a:spcPts val="0"/>
              </a:spcBef>
              <a:spcAft>
                <a:spcPts val="0"/>
              </a:spcAft>
              <a:buSzPts val="852"/>
              <a:buNone/>
            </a:pPr>
            <a:endParaRPr sz="1885"/>
          </a:p>
        </p:txBody>
      </p:sp>
      <p:pic>
        <p:nvPicPr>
          <p:cNvPr id="151" name="Google Shape;151;p23"/>
          <p:cNvPicPr preferRelativeResize="0"/>
          <p:nvPr/>
        </p:nvPicPr>
        <p:blipFill>
          <a:blip r:embed="rId3">
            <a:alphaModFix/>
          </a:blip>
          <a:stretch>
            <a:fillRect/>
          </a:stretch>
        </p:blipFill>
        <p:spPr>
          <a:xfrm>
            <a:off x="4193925" y="678550"/>
            <a:ext cx="4636074" cy="3566749"/>
          </a:xfrm>
          <a:prstGeom prst="rect">
            <a:avLst/>
          </a:prstGeom>
          <a:noFill/>
          <a:ln>
            <a:noFill/>
          </a:ln>
        </p:spPr>
      </p:pic>
      <p:pic>
        <p:nvPicPr>
          <p:cNvPr id="152" name="Google Shape;152;p23"/>
          <p:cNvPicPr preferRelativeResize="0"/>
          <p:nvPr/>
        </p:nvPicPr>
        <p:blipFill>
          <a:blip r:embed="rId4">
            <a:alphaModFix/>
          </a:blip>
          <a:stretch>
            <a:fillRect/>
          </a:stretch>
        </p:blipFill>
        <p:spPr>
          <a:xfrm>
            <a:off x="152400" y="830950"/>
            <a:ext cx="3889125" cy="279732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subTitle" idx="1"/>
          </p:nvPr>
        </p:nvSpPr>
        <p:spPr>
          <a:xfrm>
            <a:off x="334003" y="522632"/>
            <a:ext cx="7464417" cy="4458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b="1" dirty="0">
                <a:latin typeface="Calibri" panose="020F0502020204030204" pitchFamily="34" charset="0"/>
                <a:ea typeface="Calibri" panose="020F0502020204030204" pitchFamily="34" charset="0"/>
                <a:cs typeface="Calibri" panose="020F0502020204030204" pitchFamily="34" charset="0"/>
              </a:rPr>
              <a:t>Problem Statement</a:t>
            </a:r>
            <a:endParaRPr sz="3200" b="1"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endParaRPr sz="2600" dirty="0"/>
          </a:p>
          <a:p>
            <a:pPr marL="0" lvl="0" indent="0" algn="l" rtl="0">
              <a:spcBef>
                <a:spcPts val="0"/>
              </a:spcBef>
              <a:spcAft>
                <a:spcPts val="0"/>
              </a:spcAft>
              <a:buNone/>
            </a:pPr>
            <a:r>
              <a:rPr lang="en" sz="1700" dirty="0"/>
              <a:t>Credit card fraud is the unauthorized use of someone else's credit card or credit card information to make purchases or withdraw cash.</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 sz="1700" dirty="0"/>
              <a:t>It is important that credit card companies are able to recognize fraudulent credit card transactions so that customers are not charged for items that they did not purchase. </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 sz="1700" dirty="0"/>
              <a:t>The dataset contains transactions made by credit cards in September 2013 by European cardholders. </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 sz="1700" dirty="0"/>
              <a:t>We have to build a classification model to predict whether a transaction is fraudulent or not</a:t>
            </a:r>
            <a:endParaRPr sz="1700" dirty="0"/>
          </a:p>
          <a:p>
            <a:pPr marL="0" lvl="0" indent="0" algn="l" rtl="0">
              <a:spcBef>
                <a:spcPts val="0"/>
              </a:spcBef>
              <a:spcAft>
                <a:spcPts val="0"/>
              </a:spcAft>
              <a:buNone/>
            </a:pPr>
            <a:endParaRPr sz="2100" dirty="0"/>
          </a:p>
          <a:p>
            <a:pPr marL="0" lvl="0" indent="0" algn="l" rtl="0">
              <a:spcBef>
                <a:spcPts val="0"/>
              </a:spcBef>
              <a:spcAft>
                <a:spcPts val="0"/>
              </a:spcAft>
              <a:buNone/>
            </a:pPr>
            <a:endParaRPr sz="2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subTitle" idx="1"/>
          </p:nvPr>
        </p:nvSpPr>
        <p:spPr>
          <a:xfrm>
            <a:off x="460380" y="786266"/>
            <a:ext cx="7813500" cy="3703957"/>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dirty="0">
                <a:latin typeface="Calibri" panose="020F0502020204030204" pitchFamily="34" charset="0"/>
                <a:ea typeface="Calibri" panose="020F0502020204030204" pitchFamily="34" charset="0"/>
                <a:cs typeface="Calibri" panose="020F0502020204030204" pitchFamily="34" charset="0"/>
              </a:rPr>
              <a:t>This dataset presents transactions that occurred in two days, where we have 492 frauds out of 284,807 transactions.</a:t>
            </a:r>
            <a:endParaRPr sz="1400" b="1"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endParaRPr sz="140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r>
              <a:rPr lang="en" sz="1400" dirty="0">
                <a:latin typeface="Calibri" panose="020F0502020204030204" pitchFamily="34" charset="0"/>
                <a:ea typeface="Calibri" panose="020F0502020204030204" pitchFamily="34" charset="0"/>
                <a:cs typeface="Calibri" panose="020F0502020204030204" pitchFamily="34" charset="0"/>
              </a:rPr>
              <a:t>The Key attributes of the dataset are :</a:t>
            </a:r>
            <a:endParaRPr sz="140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endParaRPr sz="1400" dirty="0">
              <a:latin typeface="Calibri" panose="020F0502020204030204" pitchFamily="34" charset="0"/>
              <a:ea typeface="Calibri" panose="020F0502020204030204" pitchFamily="34" charset="0"/>
              <a:cs typeface="Calibri" panose="020F0502020204030204" pitchFamily="34" charset="0"/>
            </a:endParaRPr>
          </a:p>
          <a:p>
            <a:pPr marL="457200" lvl="0" indent="-317500" algn="l" rtl="0">
              <a:spcBef>
                <a:spcPts val="0"/>
              </a:spcBef>
              <a:spcAft>
                <a:spcPts val="0"/>
              </a:spcAft>
              <a:buSzPts val="1400"/>
              <a:buChar char="●"/>
            </a:pPr>
            <a:r>
              <a:rPr lang="en" sz="1400" dirty="0">
                <a:latin typeface="Calibri" panose="020F0502020204030204" pitchFamily="34" charset="0"/>
                <a:ea typeface="Calibri" panose="020F0502020204030204" pitchFamily="34" charset="0"/>
                <a:cs typeface="Calibri" panose="020F0502020204030204" pitchFamily="34" charset="0"/>
              </a:rPr>
              <a:t>Time: The elapsed time between the first transaction in the dataset and each subsequent transaction, measured in seconds</a:t>
            </a:r>
            <a:endParaRPr sz="1400" dirty="0">
              <a:latin typeface="Calibri" panose="020F0502020204030204" pitchFamily="34" charset="0"/>
              <a:ea typeface="Calibri" panose="020F0502020204030204" pitchFamily="34" charset="0"/>
              <a:cs typeface="Calibri" panose="020F0502020204030204" pitchFamily="34" charset="0"/>
            </a:endParaRPr>
          </a:p>
          <a:p>
            <a:pPr marL="457200" lvl="0" indent="0" algn="l" rtl="0">
              <a:spcBef>
                <a:spcPts val="0"/>
              </a:spcBef>
              <a:spcAft>
                <a:spcPts val="0"/>
              </a:spcAft>
              <a:buNone/>
            </a:pPr>
            <a:endParaRPr sz="1400" dirty="0">
              <a:latin typeface="Calibri" panose="020F0502020204030204" pitchFamily="34" charset="0"/>
              <a:ea typeface="Calibri" panose="020F0502020204030204" pitchFamily="34" charset="0"/>
              <a:cs typeface="Calibri" panose="020F0502020204030204" pitchFamily="34" charset="0"/>
            </a:endParaRPr>
          </a:p>
          <a:p>
            <a:pPr marL="457200" lvl="0" indent="-317500" algn="l" rtl="0">
              <a:spcBef>
                <a:spcPts val="0"/>
              </a:spcBef>
              <a:spcAft>
                <a:spcPts val="0"/>
              </a:spcAft>
              <a:buSzPts val="1400"/>
              <a:buChar char="●"/>
            </a:pPr>
            <a:r>
              <a:rPr lang="en" sz="1400" dirty="0">
                <a:latin typeface="Calibri" panose="020F0502020204030204" pitchFamily="34" charset="0"/>
                <a:ea typeface="Calibri" panose="020F0502020204030204" pitchFamily="34" charset="0"/>
                <a:cs typeface="Calibri" panose="020F0502020204030204" pitchFamily="34" charset="0"/>
              </a:rPr>
              <a:t>V1 to V28: These are 28 anonymized features. They are numerical variables that capture various properties of the transactions but have been transformed to protect the confidentiality of the data.</a:t>
            </a:r>
            <a:endParaRPr sz="1400" dirty="0">
              <a:latin typeface="Calibri" panose="020F0502020204030204" pitchFamily="34" charset="0"/>
              <a:ea typeface="Calibri" panose="020F0502020204030204" pitchFamily="34" charset="0"/>
              <a:cs typeface="Calibri" panose="020F0502020204030204" pitchFamily="34" charset="0"/>
            </a:endParaRPr>
          </a:p>
          <a:p>
            <a:pPr marL="457200" lvl="0" indent="0" algn="l" rtl="0">
              <a:spcBef>
                <a:spcPts val="0"/>
              </a:spcBef>
              <a:spcAft>
                <a:spcPts val="0"/>
              </a:spcAft>
              <a:buNone/>
            </a:pPr>
            <a:endParaRPr sz="1400" dirty="0">
              <a:latin typeface="Calibri" panose="020F0502020204030204" pitchFamily="34" charset="0"/>
              <a:ea typeface="Calibri" panose="020F0502020204030204" pitchFamily="34" charset="0"/>
              <a:cs typeface="Calibri" panose="020F0502020204030204" pitchFamily="34" charset="0"/>
            </a:endParaRPr>
          </a:p>
          <a:p>
            <a:pPr marL="457200" lvl="0" indent="-317500" algn="l" rtl="0">
              <a:spcBef>
                <a:spcPts val="0"/>
              </a:spcBef>
              <a:spcAft>
                <a:spcPts val="0"/>
              </a:spcAft>
              <a:buSzPts val="1400"/>
              <a:buChar char="●"/>
            </a:pPr>
            <a:r>
              <a:rPr lang="en" sz="1400" dirty="0">
                <a:latin typeface="Calibri" panose="020F0502020204030204" pitchFamily="34" charset="0"/>
                <a:ea typeface="Calibri" panose="020F0502020204030204" pitchFamily="34" charset="0"/>
                <a:cs typeface="Calibri" panose="020F0502020204030204" pitchFamily="34" charset="0"/>
              </a:rPr>
              <a:t>Amount: The monetary value of the transaction. This can be useful for identifying patterns associated with fraudulent transactions.</a:t>
            </a:r>
            <a:endParaRPr sz="1400" dirty="0">
              <a:latin typeface="Calibri" panose="020F0502020204030204" pitchFamily="34" charset="0"/>
              <a:ea typeface="Calibri" panose="020F0502020204030204" pitchFamily="34" charset="0"/>
              <a:cs typeface="Calibri" panose="020F0502020204030204" pitchFamily="34" charset="0"/>
            </a:endParaRPr>
          </a:p>
          <a:p>
            <a:pPr marL="457200" lvl="0" indent="0" algn="l" rtl="0">
              <a:spcBef>
                <a:spcPts val="0"/>
              </a:spcBef>
              <a:spcAft>
                <a:spcPts val="0"/>
              </a:spcAft>
              <a:buNone/>
            </a:pPr>
            <a:endParaRPr sz="1400" dirty="0">
              <a:latin typeface="Calibri" panose="020F0502020204030204" pitchFamily="34" charset="0"/>
              <a:ea typeface="Calibri" panose="020F0502020204030204" pitchFamily="34" charset="0"/>
              <a:cs typeface="Calibri" panose="020F0502020204030204" pitchFamily="34" charset="0"/>
            </a:endParaRPr>
          </a:p>
          <a:p>
            <a:pPr marL="457200" lvl="0" indent="-317500" algn="l" rtl="0">
              <a:spcBef>
                <a:spcPts val="0"/>
              </a:spcBef>
              <a:spcAft>
                <a:spcPts val="0"/>
              </a:spcAft>
              <a:buSzPts val="1400"/>
              <a:buChar char="●"/>
            </a:pPr>
            <a:r>
              <a:rPr lang="en" sz="1400" dirty="0">
                <a:latin typeface="Calibri" panose="020F0502020204030204" pitchFamily="34" charset="0"/>
                <a:ea typeface="Calibri" panose="020F0502020204030204" pitchFamily="34" charset="0"/>
                <a:cs typeface="Calibri" panose="020F0502020204030204" pitchFamily="34" charset="0"/>
              </a:rPr>
              <a:t>Class: The target variable, indicating whether a transaction is fraudulent (1) or not (0).</a:t>
            </a:r>
            <a:endParaRPr sz="14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subTitle" idx="1"/>
          </p:nvPr>
        </p:nvSpPr>
        <p:spPr>
          <a:xfrm>
            <a:off x="275682" y="1589151"/>
            <a:ext cx="4849800" cy="25881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852"/>
              <a:buNone/>
            </a:pPr>
            <a:r>
              <a:rPr lang="en" sz="2800" b="1" dirty="0">
                <a:latin typeface="Calibri" panose="020F0502020204030204" pitchFamily="34" charset="0"/>
                <a:ea typeface="Calibri" panose="020F0502020204030204" pitchFamily="34" charset="0"/>
                <a:cs typeface="Calibri" panose="020F0502020204030204" pitchFamily="34" charset="0"/>
              </a:rPr>
              <a:t>Exploratory Data Analysis</a:t>
            </a:r>
            <a:endParaRPr sz="2800" b="1"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80000"/>
              </a:lnSpc>
              <a:spcBef>
                <a:spcPts val="0"/>
              </a:spcBef>
              <a:spcAft>
                <a:spcPts val="0"/>
              </a:spcAft>
              <a:buSzPts val="852"/>
              <a:buNone/>
            </a:pPr>
            <a:endParaRPr sz="1385"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80000"/>
              </a:lnSpc>
              <a:spcBef>
                <a:spcPts val="0"/>
              </a:spcBef>
              <a:spcAft>
                <a:spcPts val="0"/>
              </a:spcAft>
              <a:buSzPts val="852"/>
              <a:buNone/>
            </a:pPr>
            <a:r>
              <a:rPr lang="en" sz="1385" dirty="0">
                <a:latin typeface="Calibri" panose="020F0502020204030204" pitchFamily="34" charset="0"/>
                <a:ea typeface="Calibri" panose="020F0502020204030204" pitchFamily="34" charset="0"/>
                <a:cs typeface="Calibri" panose="020F0502020204030204" pitchFamily="34" charset="0"/>
              </a:rPr>
              <a:t>A quick look at the dataset reveals :</a:t>
            </a:r>
            <a:endParaRPr sz="1385"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80000"/>
              </a:lnSpc>
              <a:spcBef>
                <a:spcPts val="0"/>
              </a:spcBef>
              <a:spcAft>
                <a:spcPts val="0"/>
              </a:spcAft>
              <a:buSzPts val="852"/>
              <a:buNone/>
            </a:pPr>
            <a:endParaRPr sz="1385" dirty="0">
              <a:latin typeface="Calibri" panose="020F0502020204030204" pitchFamily="34" charset="0"/>
              <a:ea typeface="Calibri" panose="020F0502020204030204" pitchFamily="34" charset="0"/>
              <a:cs typeface="Calibri" panose="020F0502020204030204" pitchFamily="34" charset="0"/>
            </a:endParaRPr>
          </a:p>
          <a:p>
            <a:pPr marL="457200" lvl="0" indent="-316547" algn="l" rtl="0">
              <a:lnSpc>
                <a:spcPct val="80000"/>
              </a:lnSpc>
              <a:spcBef>
                <a:spcPts val="0"/>
              </a:spcBef>
              <a:spcAft>
                <a:spcPts val="0"/>
              </a:spcAft>
              <a:buSzPts val="1385"/>
              <a:buChar char="●"/>
            </a:pPr>
            <a:r>
              <a:rPr lang="en" sz="1385" dirty="0">
                <a:latin typeface="Calibri" panose="020F0502020204030204" pitchFamily="34" charset="0"/>
                <a:ea typeface="Calibri" panose="020F0502020204030204" pitchFamily="34" charset="0"/>
                <a:cs typeface="Calibri" panose="020F0502020204030204" pitchFamily="34" charset="0"/>
              </a:rPr>
              <a:t>There are a total of 283726 entries with the are mainly of numeric variable with float datatype, except for the target field ‘Clas’ which is of int datatype.</a:t>
            </a:r>
            <a:endParaRPr sz="1385" dirty="0">
              <a:latin typeface="Calibri" panose="020F0502020204030204" pitchFamily="34" charset="0"/>
              <a:ea typeface="Calibri" panose="020F0502020204030204" pitchFamily="34" charset="0"/>
              <a:cs typeface="Calibri" panose="020F0502020204030204" pitchFamily="34" charset="0"/>
            </a:endParaRPr>
          </a:p>
          <a:p>
            <a:pPr marL="457200" lvl="0" indent="0" algn="l" rtl="0">
              <a:lnSpc>
                <a:spcPct val="80000"/>
              </a:lnSpc>
              <a:spcBef>
                <a:spcPts val="0"/>
              </a:spcBef>
              <a:spcAft>
                <a:spcPts val="0"/>
              </a:spcAft>
              <a:buSzPts val="852"/>
              <a:buNone/>
            </a:pPr>
            <a:endParaRPr sz="1385" dirty="0">
              <a:latin typeface="Calibri" panose="020F0502020204030204" pitchFamily="34" charset="0"/>
              <a:ea typeface="Calibri" panose="020F0502020204030204" pitchFamily="34" charset="0"/>
              <a:cs typeface="Calibri" panose="020F0502020204030204" pitchFamily="34" charset="0"/>
            </a:endParaRPr>
          </a:p>
          <a:p>
            <a:pPr marL="457200" lvl="0" indent="-316547" algn="l" rtl="0">
              <a:lnSpc>
                <a:spcPct val="80000"/>
              </a:lnSpc>
              <a:spcBef>
                <a:spcPts val="0"/>
              </a:spcBef>
              <a:spcAft>
                <a:spcPts val="0"/>
              </a:spcAft>
              <a:buSzPts val="1385"/>
              <a:buChar char="●"/>
            </a:pPr>
            <a:r>
              <a:rPr lang="en" sz="1385" dirty="0">
                <a:latin typeface="Calibri" panose="020F0502020204030204" pitchFamily="34" charset="0"/>
                <a:ea typeface="Calibri" panose="020F0502020204030204" pitchFamily="34" charset="0"/>
                <a:cs typeface="Calibri" panose="020F0502020204030204" pitchFamily="34" charset="0"/>
              </a:rPr>
              <a:t>There no null values in the dataset.</a:t>
            </a:r>
            <a:endParaRPr sz="1385" dirty="0">
              <a:latin typeface="Calibri" panose="020F0502020204030204" pitchFamily="34" charset="0"/>
              <a:ea typeface="Calibri" panose="020F0502020204030204" pitchFamily="34" charset="0"/>
              <a:cs typeface="Calibri" panose="020F0502020204030204" pitchFamily="34" charset="0"/>
            </a:endParaRPr>
          </a:p>
          <a:p>
            <a:pPr marL="457200" lvl="0" indent="0" algn="l" rtl="0">
              <a:lnSpc>
                <a:spcPct val="80000"/>
              </a:lnSpc>
              <a:spcBef>
                <a:spcPts val="0"/>
              </a:spcBef>
              <a:spcAft>
                <a:spcPts val="0"/>
              </a:spcAft>
              <a:buSzPts val="852"/>
              <a:buNone/>
            </a:pPr>
            <a:endParaRPr sz="1385" dirty="0">
              <a:latin typeface="Calibri" panose="020F0502020204030204" pitchFamily="34" charset="0"/>
              <a:ea typeface="Calibri" panose="020F0502020204030204" pitchFamily="34" charset="0"/>
              <a:cs typeface="Calibri" panose="020F0502020204030204" pitchFamily="34" charset="0"/>
            </a:endParaRPr>
          </a:p>
          <a:p>
            <a:pPr marL="457200" lvl="0" indent="-316547" algn="l" rtl="0">
              <a:lnSpc>
                <a:spcPct val="80000"/>
              </a:lnSpc>
              <a:spcBef>
                <a:spcPts val="0"/>
              </a:spcBef>
              <a:spcAft>
                <a:spcPts val="0"/>
              </a:spcAft>
              <a:buSzPts val="1385"/>
              <a:buChar char="●"/>
            </a:pPr>
            <a:r>
              <a:rPr lang="en" sz="1385" dirty="0">
                <a:latin typeface="Calibri" panose="020F0502020204030204" pitchFamily="34" charset="0"/>
                <a:ea typeface="Calibri" panose="020F0502020204030204" pitchFamily="34" charset="0"/>
                <a:cs typeface="Calibri" panose="020F0502020204030204" pitchFamily="34" charset="0"/>
              </a:rPr>
              <a:t>There are a few duplicate rows which have been removed from the dataset.</a:t>
            </a:r>
            <a:endParaRPr sz="1385" dirty="0">
              <a:latin typeface="Calibri" panose="020F0502020204030204" pitchFamily="34" charset="0"/>
              <a:ea typeface="Calibri" panose="020F0502020204030204" pitchFamily="34" charset="0"/>
              <a:cs typeface="Calibri" panose="020F0502020204030204" pitchFamily="34" charset="0"/>
            </a:endParaRPr>
          </a:p>
          <a:p>
            <a:pPr marL="457200" lvl="0" indent="0" algn="l" rtl="0">
              <a:lnSpc>
                <a:spcPct val="80000"/>
              </a:lnSpc>
              <a:spcBef>
                <a:spcPts val="0"/>
              </a:spcBef>
              <a:spcAft>
                <a:spcPts val="0"/>
              </a:spcAft>
              <a:buSzPts val="852"/>
              <a:buNone/>
            </a:pPr>
            <a:endParaRPr sz="1385" dirty="0"/>
          </a:p>
          <a:p>
            <a:pPr marL="0" lvl="0" indent="0" algn="l" rtl="0">
              <a:lnSpc>
                <a:spcPct val="80000"/>
              </a:lnSpc>
              <a:spcBef>
                <a:spcPts val="0"/>
              </a:spcBef>
              <a:spcAft>
                <a:spcPts val="0"/>
              </a:spcAft>
              <a:buSzPts val="852"/>
              <a:buNone/>
            </a:pPr>
            <a:endParaRPr sz="1385" dirty="0"/>
          </a:p>
          <a:p>
            <a:pPr marL="0" lvl="0" indent="0" algn="l" rtl="0">
              <a:lnSpc>
                <a:spcPct val="80000"/>
              </a:lnSpc>
              <a:spcBef>
                <a:spcPts val="0"/>
              </a:spcBef>
              <a:spcAft>
                <a:spcPts val="0"/>
              </a:spcAft>
              <a:buSzPts val="852"/>
              <a:buNone/>
            </a:pPr>
            <a:endParaRPr sz="1385" dirty="0"/>
          </a:p>
          <a:p>
            <a:pPr marL="0" lvl="0" indent="0" algn="l" rtl="0">
              <a:lnSpc>
                <a:spcPct val="80000"/>
              </a:lnSpc>
              <a:spcBef>
                <a:spcPts val="0"/>
              </a:spcBef>
              <a:spcAft>
                <a:spcPts val="0"/>
              </a:spcAft>
              <a:buSzPts val="852"/>
              <a:buNone/>
            </a:pPr>
            <a:endParaRPr sz="1385" dirty="0"/>
          </a:p>
          <a:p>
            <a:pPr marL="0" lvl="0" indent="0" algn="l" rtl="0">
              <a:lnSpc>
                <a:spcPct val="80000"/>
              </a:lnSpc>
              <a:spcBef>
                <a:spcPts val="0"/>
              </a:spcBef>
              <a:spcAft>
                <a:spcPts val="0"/>
              </a:spcAft>
              <a:buSzPts val="852"/>
              <a:buNone/>
            </a:pPr>
            <a:endParaRPr sz="1385" dirty="0"/>
          </a:p>
          <a:p>
            <a:pPr marL="0" lvl="0" indent="0" algn="l" rtl="0">
              <a:lnSpc>
                <a:spcPct val="80000"/>
              </a:lnSpc>
              <a:spcBef>
                <a:spcPts val="0"/>
              </a:spcBef>
              <a:spcAft>
                <a:spcPts val="0"/>
              </a:spcAft>
              <a:buSzPts val="852"/>
              <a:buNone/>
            </a:pPr>
            <a:endParaRPr sz="1385" dirty="0"/>
          </a:p>
        </p:txBody>
      </p:sp>
      <p:pic>
        <p:nvPicPr>
          <p:cNvPr id="103" name="Google Shape;103;p16"/>
          <p:cNvPicPr preferRelativeResize="0"/>
          <p:nvPr/>
        </p:nvPicPr>
        <p:blipFill>
          <a:blip r:embed="rId3">
            <a:alphaModFix/>
          </a:blip>
          <a:stretch>
            <a:fillRect/>
          </a:stretch>
        </p:blipFill>
        <p:spPr>
          <a:xfrm>
            <a:off x="5924907" y="750848"/>
            <a:ext cx="2756782" cy="3858498"/>
          </a:xfrm>
          <a:prstGeom prst="rect">
            <a:avLst/>
          </a:prstGeom>
          <a:noFill/>
          <a:ln w="22225">
            <a:solidFill>
              <a:schemeClr val="bg1"/>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subTitle" idx="1"/>
          </p:nvPr>
        </p:nvSpPr>
        <p:spPr>
          <a:xfrm>
            <a:off x="252695" y="623890"/>
            <a:ext cx="7981800" cy="24195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852"/>
              <a:buNone/>
            </a:pPr>
            <a:r>
              <a:rPr lang="en" sz="1385" b="1" dirty="0">
                <a:latin typeface="Calibri" panose="020F0502020204030204" pitchFamily="34" charset="0"/>
                <a:ea typeface="Calibri" panose="020F0502020204030204" pitchFamily="34" charset="0"/>
                <a:cs typeface="Calibri" panose="020F0502020204030204" pitchFamily="34" charset="0"/>
              </a:rPr>
              <a:t>Descriptive Statistics Observations:</a:t>
            </a:r>
            <a:endParaRPr sz="1385" b="1"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80000"/>
              </a:lnSpc>
              <a:spcBef>
                <a:spcPts val="0"/>
              </a:spcBef>
              <a:spcAft>
                <a:spcPts val="0"/>
              </a:spcAft>
              <a:buSzPts val="852"/>
              <a:buNone/>
            </a:pPr>
            <a:endParaRPr sz="1385" dirty="0">
              <a:latin typeface="Calibri" panose="020F0502020204030204" pitchFamily="34" charset="0"/>
              <a:ea typeface="Calibri" panose="020F0502020204030204" pitchFamily="34" charset="0"/>
              <a:cs typeface="Calibri" panose="020F0502020204030204" pitchFamily="34" charset="0"/>
            </a:endParaRPr>
          </a:p>
          <a:p>
            <a:pPr marL="285750" lvl="0" indent="-285750" algn="l" rtl="0">
              <a:lnSpc>
                <a:spcPct val="80000"/>
              </a:lnSpc>
              <a:spcBef>
                <a:spcPts val="0"/>
              </a:spcBef>
              <a:spcAft>
                <a:spcPts val="0"/>
              </a:spcAft>
              <a:buSzPts val="852"/>
              <a:buFont typeface="Arial" panose="020B0604020202020204" pitchFamily="34" charset="0"/>
              <a:buChar char="•"/>
            </a:pPr>
            <a:endParaRPr sz="1385" dirty="0">
              <a:latin typeface="Calibri" panose="020F0502020204030204" pitchFamily="34" charset="0"/>
              <a:ea typeface="Calibri" panose="020F0502020204030204" pitchFamily="34" charset="0"/>
              <a:cs typeface="Calibri" panose="020F0502020204030204" pitchFamily="34" charset="0"/>
            </a:endParaRPr>
          </a:p>
          <a:p>
            <a:pPr marL="285750" lvl="0" indent="-285750" algn="l" rtl="0">
              <a:lnSpc>
                <a:spcPct val="80000"/>
              </a:lnSpc>
              <a:spcBef>
                <a:spcPts val="0"/>
              </a:spcBef>
              <a:spcAft>
                <a:spcPts val="0"/>
              </a:spcAft>
              <a:buFont typeface="Arial" panose="020B0604020202020204" pitchFamily="34" charset="0"/>
              <a:buChar char="•"/>
            </a:pPr>
            <a:r>
              <a:rPr lang="en" sz="1385" dirty="0">
                <a:latin typeface="Calibri" panose="020F0502020204030204" pitchFamily="34" charset="0"/>
                <a:ea typeface="Calibri" panose="020F0502020204030204" pitchFamily="34" charset="0"/>
                <a:cs typeface="Calibri" panose="020F0502020204030204" pitchFamily="34" charset="0"/>
              </a:rPr>
              <a:t>For the time feature the mean is at 94811 with min of 0.00 and max of 172792.</a:t>
            </a:r>
            <a:endParaRPr sz="1385" dirty="0">
              <a:latin typeface="Calibri" panose="020F0502020204030204" pitchFamily="34" charset="0"/>
              <a:ea typeface="Calibri" panose="020F0502020204030204" pitchFamily="34" charset="0"/>
              <a:cs typeface="Calibri" panose="020F0502020204030204" pitchFamily="34" charset="0"/>
            </a:endParaRPr>
          </a:p>
          <a:p>
            <a:pPr marL="285750" lvl="0" indent="-285750" algn="l" rtl="0">
              <a:lnSpc>
                <a:spcPct val="80000"/>
              </a:lnSpc>
              <a:spcBef>
                <a:spcPts val="0"/>
              </a:spcBef>
              <a:spcAft>
                <a:spcPts val="0"/>
              </a:spcAft>
              <a:buFont typeface="Arial" panose="020B0604020202020204" pitchFamily="34" charset="0"/>
              <a:buChar char="•"/>
            </a:pPr>
            <a:endParaRPr sz="1385" dirty="0">
              <a:latin typeface="Calibri" panose="020F0502020204030204" pitchFamily="34" charset="0"/>
              <a:ea typeface="Calibri" panose="020F0502020204030204" pitchFamily="34" charset="0"/>
              <a:cs typeface="Calibri" panose="020F0502020204030204" pitchFamily="34" charset="0"/>
            </a:endParaRPr>
          </a:p>
          <a:p>
            <a:pPr marL="285750" lvl="0" indent="-285750" algn="l" rtl="0">
              <a:lnSpc>
                <a:spcPct val="80000"/>
              </a:lnSpc>
              <a:spcBef>
                <a:spcPts val="0"/>
              </a:spcBef>
              <a:spcAft>
                <a:spcPts val="0"/>
              </a:spcAft>
              <a:buFont typeface="Arial" panose="020B0604020202020204" pitchFamily="34" charset="0"/>
              <a:buChar char="•"/>
            </a:pPr>
            <a:r>
              <a:rPr lang="en" sz="1385" dirty="0">
                <a:latin typeface="Calibri" panose="020F0502020204030204" pitchFamily="34" charset="0"/>
                <a:ea typeface="Calibri" panose="020F0502020204030204" pitchFamily="34" charset="0"/>
                <a:cs typeface="Calibri" panose="020F0502020204030204" pitchFamily="34" charset="0"/>
              </a:rPr>
              <a:t>For the amount, the mean is 88.472 and the data varies from 0.000 to 25691 which might be due to some outliers.</a:t>
            </a:r>
            <a:endParaRPr sz="1385" dirty="0">
              <a:latin typeface="Calibri" panose="020F0502020204030204" pitchFamily="34" charset="0"/>
              <a:ea typeface="Calibri" panose="020F0502020204030204" pitchFamily="34" charset="0"/>
              <a:cs typeface="Calibri" panose="020F0502020204030204" pitchFamily="34" charset="0"/>
            </a:endParaRPr>
          </a:p>
          <a:p>
            <a:pPr marL="285750" lvl="0" indent="-285750" algn="l" rtl="0">
              <a:lnSpc>
                <a:spcPct val="80000"/>
              </a:lnSpc>
              <a:spcBef>
                <a:spcPts val="0"/>
              </a:spcBef>
              <a:spcAft>
                <a:spcPts val="0"/>
              </a:spcAft>
              <a:buSzPts val="852"/>
              <a:buFont typeface="Arial" panose="020B0604020202020204" pitchFamily="34" charset="0"/>
              <a:buChar char="•"/>
            </a:pPr>
            <a:endParaRPr sz="1385" dirty="0">
              <a:latin typeface="Calibri" panose="020F0502020204030204" pitchFamily="34" charset="0"/>
              <a:ea typeface="Calibri" panose="020F0502020204030204" pitchFamily="34" charset="0"/>
              <a:cs typeface="Calibri" panose="020F0502020204030204" pitchFamily="34" charset="0"/>
            </a:endParaRPr>
          </a:p>
          <a:p>
            <a:pPr marL="285750" lvl="0" indent="-285750" algn="l" rtl="0">
              <a:lnSpc>
                <a:spcPct val="80000"/>
              </a:lnSpc>
              <a:spcBef>
                <a:spcPts val="0"/>
              </a:spcBef>
              <a:spcAft>
                <a:spcPts val="0"/>
              </a:spcAft>
              <a:buSzPts val="852"/>
              <a:buFont typeface="Arial" panose="020B0604020202020204" pitchFamily="34" charset="0"/>
              <a:buChar char="•"/>
            </a:pPr>
            <a:r>
              <a:rPr lang="en" sz="1385" dirty="0">
                <a:latin typeface="Calibri" panose="020F0502020204030204" pitchFamily="34" charset="0"/>
                <a:ea typeface="Calibri" panose="020F0502020204030204" pitchFamily="34" charset="0"/>
                <a:cs typeface="Calibri" panose="020F0502020204030204" pitchFamily="34" charset="0"/>
              </a:rPr>
              <a:t>The rest of v1 to v28 all have mean around the same range and similar std deviations.</a:t>
            </a:r>
            <a:endParaRPr sz="1385"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80000"/>
              </a:lnSpc>
              <a:spcBef>
                <a:spcPts val="0"/>
              </a:spcBef>
              <a:spcAft>
                <a:spcPts val="0"/>
              </a:spcAft>
              <a:buSzPts val="852"/>
              <a:buNone/>
            </a:pPr>
            <a:endParaRPr sz="1385"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80000"/>
              </a:lnSpc>
              <a:spcBef>
                <a:spcPts val="0"/>
              </a:spcBef>
              <a:spcAft>
                <a:spcPts val="0"/>
              </a:spcAft>
              <a:buSzPts val="852"/>
              <a:buNone/>
            </a:pPr>
            <a:endParaRPr sz="1385"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80000"/>
              </a:lnSpc>
              <a:spcBef>
                <a:spcPts val="0"/>
              </a:spcBef>
              <a:spcAft>
                <a:spcPts val="0"/>
              </a:spcAft>
              <a:buSzPts val="852"/>
              <a:buNone/>
            </a:pPr>
            <a:endParaRPr sz="1385"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80000"/>
              </a:lnSpc>
              <a:spcBef>
                <a:spcPts val="0"/>
              </a:spcBef>
              <a:spcAft>
                <a:spcPts val="0"/>
              </a:spcAft>
              <a:buSzPts val="852"/>
              <a:buNone/>
            </a:pPr>
            <a:endParaRPr sz="1385"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80000"/>
              </a:lnSpc>
              <a:spcBef>
                <a:spcPts val="0"/>
              </a:spcBef>
              <a:spcAft>
                <a:spcPts val="0"/>
              </a:spcAft>
              <a:buSzPts val="852"/>
              <a:buNone/>
            </a:pPr>
            <a:endParaRPr sz="1385" dirty="0">
              <a:latin typeface="Calibri" panose="020F0502020204030204" pitchFamily="34" charset="0"/>
              <a:ea typeface="Calibri" panose="020F0502020204030204" pitchFamily="34" charset="0"/>
              <a:cs typeface="Calibri" panose="020F0502020204030204" pitchFamily="34" charset="0"/>
            </a:endParaRPr>
          </a:p>
        </p:txBody>
      </p:sp>
      <p:pic>
        <p:nvPicPr>
          <p:cNvPr id="109" name="Google Shape;109;p17"/>
          <p:cNvPicPr preferRelativeResize="0"/>
          <p:nvPr/>
        </p:nvPicPr>
        <p:blipFill>
          <a:blip r:embed="rId3">
            <a:alphaModFix/>
          </a:blip>
          <a:stretch>
            <a:fillRect/>
          </a:stretch>
        </p:blipFill>
        <p:spPr>
          <a:xfrm>
            <a:off x="4634575" y="2560430"/>
            <a:ext cx="4327950" cy="2538300"/>
          </a:xfrm>
          <a:prstGeom prst="rect">
            <a:avLst/>
          </a:prstGeom>
          <a:noFill/>
          <a:ln>
            <a:noFill/>
          </a:ln>
        </p:spPr>
      </p:pic>
      <p:pic>
        <p:nvPicPr>
          <p:cNvPr id="110" name="Google Shape;110;p17"/>
          <p:cNvPicPr preferRelativeResize="0"/>
          <p:nvPr/>
        </p:nvPicPr>
        <p:blipFill>
          <a:blip r:embed="rId4">
            <a:alphaModFix/>
          </a:blip>
          <a:stretch>
            <a:fillRect/>
          </a:stretch>
        </p:blipFill>
        <p:spPr>
          <a:xfrm>
            <a:off x="152400" y="2560430"/>
            <a:ext cx="7200750" cy="2538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subTitle" idx="1"/>
          </p:nvPr>
        </p:nvSpPr>
        <p:spPr>
          <a:xfrm>
            <a:off x="311700" y="761735"/>
            <a:ext cx="3192000" cy="4599900"/>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0"/>
              </a:spcAft>
              <a:buFont typeface="Arial" panose="020B0604020202020204" pitchFamily="34" charset="0"/>
              <a:buChar char="•"/>
            </a:pPr>
            <a:r>
              <a:rPr lang="en" sz="1400" dirty="0">
                <a:latin typeface="Calibri" panose="020F0502020204030204" pitchFamily="34" charset="0"/>
                <a:ea typeface="Calibri" panose="020F0502020204030204" pitchFamily="34" charset="0"/>
                <a:cs typeface="Calibri" panose="020F0502020204030204" pitchFamily="34" charset="0"/>
              </a:rPr>
              <a:t>The target variable Class has a high data imbalance as seen by the barchart here.</a:t>
            </a:r>
            <a:endParaRPr sz="1400" dirty="0">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endParaRPr sz="1400" dirty="0">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 sz="1400" dirty="0">
                <a:latin typeface="Calibri" panose="020F0502020204030204" pitchFamily="34" charset="0"/>
                <a:ea typeface="Calibri" panose="020F0502020204030204" pitchFamily="34" charset="0"/>
                <a:cs typeface="Calibri" panose="020F0502020204030204" pitchFamily="34" charset="0"/>
              </a:rPr>
              <a:t>It has only </a:t>
            </a:r>
            <a:r>
              <a:rPr lang="en" sz="1400" b="1" dirty="0">
                <a:latin typeface="Calibri" panose="020F0502020204030204" pitchFamily="34" charset="0"/>
                <a:ea typeface="Calibri" panose="020F0502020204030204" pitchFamily="34" charset="0"/>
                <a:cs typeface="Calibri" panose="020F0502020204030204" pitchFamily="34" charset="0"/>
              </a:rPr>
              <a:t>492 frauds out of 284,807</a:t>
            </a:r>
            <a:r>
              <a:rPr lang="en" sz="1400" dirty="0">
                <a:latin typeface="Calibri" panose="020F0502020204030204" pitchFamily="34" charset="0"/>
                <a:ea typeface="Calibri" panose="020F0502020204030204" pitchFamily="34" charset="0"/>
                <a:cs typeface="Calibri" panose="020F0502020204030204" pitchFamily="34" charset="0"/>
              </a:rPr>
              <a:t> transactions, which might lead the model to lean more towards the majority class during prediction.</a:t>
            </a:r>
            <a:endParaRPr sz="1400" dirty="0">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endParaRPr sz="1400" dirty="0">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 sz="1400" dirty="0">
                <a:latin typeface="Calibri" panose="020F0502020204030204" pitchFamily="34" charset="0"/>
                <a:ea typeface="Calibri" panose="020F0502020204030204" pitchFamily="34" charset="0"/>
                <a:cs typeface="Calibri" panose="020F0502020204030204" pitchFamily="34" charset="0"/>
              </a:rPr>
              <a:t>We can handle this imbalance by a combination of oversampling and undersampling using SMOTE and Undersampler respectively.</a:t>
            </a:r>
            <a:endParaRPr sz="1400" dirty="0">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endParaRPr sz="1400" dirty="0">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 sz="1400" dirty="0">
                <a:latin typeface="Calibri" panose="020F0502020204030204" pitchFamily="34" charset="0"/>
                <a:ea typeface="Calibri" panose="020F0502020204030204" pitchFamily="34" charset="0"/>
                <a:cs typeface="Calibri" panose="020F0502020204030204" pitchFamily="34" charset="0"/>
              </a:rPr>
              <a:t>After resampling the data is equally distributed with both fraud and non fraud transactions.</a:t>
            </a:r>
            <a:endParaRPr sz="140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endParaRPr sz="1400" dirty="0"/>
          </a:p>
        </p:txBody>
      </p:sp>
      <p:pic>
        <p:nvPicPr>
          <p:cNvPr id="116" name="Google Shape;116;p18"/>
          <p:cNvPicPr preferRelativeResize="0"/>
          <p:nvPr/>
        </p:nvPicPr>
        <p:blipFill>
          <a:blip r:embed="rId3">
            <a:alphaModFix/>
          </a:blip>
          <a:stretch>
            <a:fillRect/>
          </a:stretch>
        </p:blipFill>
        <p:spPr>
          <a:xfrm>
            <a:off x="4252202" y="571500"/>
            <a:ext cx="4351474" cy="2238400"/>
          </a:xfrm>
          <a:prstGeom prst="rect">
            <a:avLst/>
          </a:prstGeom>
          <a:noFill/>
          <a:ln>
            <a:noFill/>
          </a:ln>
        </p:spPr>
      </p:pic>
      <p:pic>
        <p:nvPicPr>
          <p:cNvPr id="117" name="Google Shape;117;p18"/>
          <p:cNvPicPr preferRelativeResize="0"/>
          <p:nvPr/>
        </p:nvPicPr>
        <p:blipFill>
          <a:blip r:embed="rId4">
            <a:alphaModFix/>
          </a:blip>
          <a:stretch>
            <a:fillRect/>
          </a:stretch>
        </p:blipFill>
        <p:spPr>
          <a:xfrm>
            <a:off x="4267636" y="2909833"/>
            <a:ext cx="4336040" cy="193534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subTitle" idx="1"/>
          </p:nvPr>
        </p:nvSpPr>
        <p:spPr>
          <a:xfrm>
            <a:off x="311700" y="451731"/>
            <a:ext cx="8520600" cy="151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b="1" dirty="0">
                <a:latin typeface="Calibri" panose="020F0502020204030204" pitchFamily="34" charset="0"/>
                <a:ea typeface="Calibri" panose="020F0502020204030204" pitchFamily="34" charset="0"/>
                <a:cs typeface="Calibri" panose="020F0502020204030204" pitchFamily="34" charset="0"/>
              </a:rPr>
              <a:t>Relationship between transaction Amount and Class</a:t>
            </a:r>
            <a:endParaRPr sz="2800" b="1" dirty="0">
              <a:latin typeface="Calibri" panose="020F0502020204030204" pitchFamily="34" charset="0"/>
              <a:ea typeface="Calibri" panose="020F0502020204030204" pitchFamily="34" charset="0"/>
              <a:cs typeface="Calibri" panose="020F0502020204030204" pitchFamily="34" charset="0"/>
            </a:endParaRPr>
          </a:p>
        </p:txBody>
      </p:sp>
      <p:pic>
        <p:nvPicPr>
          <p:cNvPr id="123" name="Google Shape;123;p19"/>
          <p:cNvPicPr preferRelativeResize="0"/>
          <p:nvPr/>
        </p:nvPicPr>
        <p:blipFill>
          <a:blip r:embed="rId3">
            <a:alphaModFix/>
          </a:blip>
          <a:stretch>
            <a:fillRect/>
          </a:stretch>
        </p:blipFill>
        <p:spPr>
          <a:xfrm>
            <a:off x="452949" y="1211744"/>
            <a:ext cx="4119051" cy="3547540"/>
          </a:xfrm>
          <a:prstGeom prst="rect">
            <a:avLst/>
          </a:prstGeom>
          <a:noFill/>
          <a:ln>
            <a:noFill/>
          </a:ln>
        </p:spPr>
      </p:pic>
      <p:sp>
        <p:nvSpPr>
          <p:cNvPr id="124" name="Google Shape;124;p19"/>
          <p:cNvSpPr txBox="1">
            <a:spLocks noGrp="1"/>
          </p:cNvSpPr>
          <p:nvPr>
            <p:ph type="subTitle" idx="1"/>
          </p:nvPr>
        </p:nvSpPr>
        <p:spPr>
          <a:xfrm>
            <a:off x="4889468" y="1211744"/>
            <a:ext cx="3595623" cy="339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a:latin typeface="Calibri" panose="020F0502020204030204" pitchFamily="34" charset="0"/>
                <a:ea typeface="Calibri" panose="020F0502020204030204" pitchFamily="34" charset="0"/>
                <a:cs typeface="Calibri" panose="020F0502020204030204" pitchFamily="34" charset="0"/>
              </a:rPr>
              <a:t>Based on the scatter plot of Amount and Class variables we can observe that for fraud transactions the transactions amounts are on the lower side compared to the non fraud transactions which are higher amounts.</a:t>
            </a:r>
            <a:endParaRPr sz="140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endParaRPr sz="140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r>
              <a:rPr lang="en" sz="1400" dirty="0">
                <a:latin typeface="Calibri" panose="020F0502020204030204" pitchFamily="34" charset="0"/>
                <a:ea typeface="Calibri" panose="020F0502020204030204" pitchFamily="34" charset="0"/>
                <a:cs typeface="Calibri" panose="020F0502020204030204" pitchFamily="34" charset="0"/>
              </a:rPr>
              <a:t>Fraudulent transactions might tend to be smaller amounts, suggesting that fraudsters might try to avoid detection by making smaller transactions.</a:t>
            </a:r>
            <a:endParaRPr sz="140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endParaRPr sz="140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r>
              <a:rPr lang="en" sz="1400" dirty="0">
                <a:latin typeface="Calibri" panose="020F0502020204030204" pitchFamily="34" charset="0"/>
                <a:ea typeface="Calibri" panose="020F0502020204030204" pitchFamily="34" charset="0"/>
                <a:cs typeface="Calibri" panose="020F0502020204030204" pitchFamily="34" charset="0"/>
              </a:rPr>
              <a:t>This indicates  that transaction amount seems to be a distinguishing feature between fraudulent and non-fraudulent transactions</a:t>
            </a:r>
            <a:endParaRPr sz="140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endParaRPr sz="140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endParaRPr sz="14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subTitle" idx="1"/>
          </p:nvPr>
        </p:nvSpPr>
        <p:spPr>
          <a:xfrm>
            <a:off x="285245" y="-46355"/>
            <a:ext cx="5725800" cy="57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latin typeface="Calibri" panose="020F0502020204030204" pitchFamily="34" charset="0"/>
                <a:ea typeface="Calibri" panose="020F0502020204030204" pitchFamily="34" charset="0"/>
                <a:cs typeface="Calibri" panose="020F0502020204030204" pitchFamily="34" charset="0"/>
              </a:rPr>
              <a:t>Histogram of all the features</a:t>
            </a:r>
            <a:endParaRPr sz="2800" b="1" dirty="0">
              <a:latin typeface="Calibri" panose="020F0502020204030204" pitchFamily="34" charset="0"/>
              <a:ea typeface="Calibri" panose="020F0502020204030204" pitchFamily="34" charset="0"/>
              <a:cs typeface="Calibri" panose="020F0502020204030204" pitchFamily="34" charset="0"/>
            </a:endParaRPr>
          </a:p>
        </p:txBody>
      </p:sp>
      <p:sp>
        <p:nvSpPr>
          <p:cNvPr id="130" name="Google Shape;130;p20"/>
          <p:cNvSpPr txBox="1">
            <a:spLocks noGrp="1"/>
          </p:cNvSpPr>
          <p:nvPr>
            <p:ph type="subTitle" idx="1"/>
          </p:nvPr>
        </p:nvSpPr>
        <p:spPr>
          <a:xfrm>
            <a:off x="6624575" y="1080900"/>
            <a:ext cx="2175000" cy="3392700"/>
          </a:xfrm>
          <a:prstGeom prst="rect">
            <a:avLst/>
          </a:prstGeom>
        </p:spPr>
        <p:txBody>
          <a:bodyPr spcFirstLastPara="1" wrap="square" lIns="91425" tIns="91425" rIns="91425" bIns="91425" anchor="t" anchorCtr="0">
            <a:normAutofit/>
          </a:bodyPr>
          <a:lstStyle/>
          <a:p>
            <a:pPr marL="171450" lvl="0" indent="-171450" algn="l" rtl="0">
              <a:spcBef>
                <a:spcPts val="0"/>
              </a:spcBef>
              <a:spcAft>
                <a:spcPts val="0"/>
              </a:spcAft>
              <a:buFont typeface="Arial" panose="020B0604020202020204" pitchFamily="34" charset="0"/>
              <a:buChar char="•"/>
            </a:pPr>
            <a:r>
              <a:rPr lang="en" sz="1200" dirty="0">
                <a:latin typeface="Calibri" panose="020F0502020204030204" pitchFamily="34" charset="0"/>
                <a:ea typeface="Calibri" panose="020F0502020204030204" pitchFamily="34" charset="0"/>
                <a:cs typeface="Calibri" panose="020F0502020204030204" pitchFamily="34" charset="0"/>
              </a:rPr>
              <a:t>The features of v1 to v28 are all mostly normally distributed around 0.</a:t>
            </a:r>
            <a:endParaRPr sz="1200" dirty="0">
              <a:latin typeface="Calibri" panose="020F0502020204030204" pitchFamily="34" charset="0"/>
              <a:ea typeface="Calibri" panose="020F0502020204030204" pitchFamily="34" charset="0"/>
              <a:cs typeface="Calibri" panose="020F0502020204030204" pitchFamily="34" charset="0"/>
            </a:endParaRPr>
          </a:p>
          <a:p>
            <a:pPr marL="171450" lvl="0" indent="-171450" algn="l" rtl="0">
              <a:spcBef>
                <a:spcPts val="0"/>
              </a:spcBef>
              <a:spcAft>
                <a:spcPts val="0"/>
              </a:spcAft>
              <a:buFont typeface="Arial" panose="020B0604020202020204" pitchFamily="34" charset="0"/>
              <a:buChar char="•"/>
            </a:pPr>
            <a:endParaRPr sz="1200" dirty="0">
              <a:latin typeface="Calibri" panose="020F0502020204030204" pitchFamily="34" charset="0"/>
              <a:ea typeface="Calibri" panose="020F0502020204030204" pitchFamily="34" charset="0"/>
              <a:cs typeface="Calibri" panose="020F0502020204030204" pitchFamily="34" charset="0"/>
            </a:endParaRPr>
          </a:p>
          <a:p>
            <a:pPr marL="171450" lvl="0" indent="-171450" algn="l" rtl="0">
              <a:spcBef>
                <a:spcPts val="0"/>
              </a:spcBef>
              <a:spcAft>
                <a:spcPts val="0"/>
              </a:spcAft>
              <a:buFont typeface="Arial" panose="020B0604020202020204" pitchFamily="34" charset="0"/>
              <a:buChar char="•"/>
            </a:pPr>
            <a:r>
              <a:rPr lang="en" sz="1200" dirty="0">
                <a:latin typeface="Calibri" panose="020F0502020204030204" pitchFamily="34" charset="0"/>
                <a:ea typeface="Calibri" panose="020F0502020204030204" pitchFamily="34" charset="0"/>
                <a:cs typeface="Calibri" panose="020F0502020204030204" pitchFamily="34" charset="0"/>
              </a:rPr>
              <a:t>The Amount has outliers and can be handled accordingly.</a:t>
            </a:r>
            <a:endParaRPr sz="1200" dirty="0">
              <a:latin typeface="Calibri" panose="020F0502020204030204" pitchFamily="34" charset="0"/>
              <a:ea typeface="Calibri" panose="020F0502020204030204" pitchFamily="34" charset="0"/>
              <a:cs typeface="Calibri" panose="020F0502020204030204" pitchFamily="34" charset="0"/>
            </a:endParaRPr>
          </a:p>
          <a:p>
            <a:pPr marL="171450" lvl="0" indent="-171450" algn="l" rtl="0">
              <a:spcBef>
                <a:spcPts val="0"/>
              </a:spcBef>
              <a:spcAft>
                <a:spcPts val="0"/>
              </a:spcAft>
              <a:buFont typeface="Arial" panose="020B0604020202020204" pitchFamily="34" charset="0"/>
              <a:buChar char="•"/>
            </a:pPr>
            <a:endParaRPr sz="1200" dirty="0">
              <a:latin typeface="Calibri" panose="020F0502020204030204" pitchFamily="34" charset="0"/>
              <a:ea typeface="Calibri" panose="020F0502020204030204" pitchFamily="34" charset="0"/>
              <a:cs typeface="Calibri" panose="020F0502020204030204" pitchFamily="34" charset="0"/>
            </a:endParaRPr>
          </a:p>
          <a:p>
            <a:pPr marL="171450" lvl="0" indent="-171450" algn="l" rtl="0">
              <a:spcBef>
                <a:spcPts val="0"/>
              </a:spcBef>
              <a:spcAft>
                <a:spcPts val="0"/>
              </a:spcAft>
              <a:buFont typeface="Arial" panose="020B0604020202020204" pitchFamily="34" charset="0"/>
              <a:buChar char="•"/>
            </a:pPr>
            <a:r>
              <a:rPr lang="en" sz="1200" dirty="0">
                <a:latin typeface="Calibri" panose="020F0502020204030204" pitchFamily="34" charset="0"/>
                <a:ea typeface="Calibri" panose="020F0502020204030204" pitchFamily="34" charset="0"/>
                <a:cs typeface="Calibri" panose="020F0502020204030204" pitchFamily="34" charset="0"/>
              </a:rPr>
              <a:t>The time feature has distribution from 0 to around 17000.</a:t>
            </a:r>
            <a:endParaRPr sz="1200" dirty="0">
              <a:latin typeface="Calibri" panose="020F0502020204030204" pitchFamily="34" charset="0"/>
              <a:ea typeface="Calibri" panose="020F0502020204030204" pitchFamily="34" charset="0"/>
              <a:cs typeface="Calibri" panose="020F0502020204030204" pitchFamily="34" charset="0"/>
            </a:endParaRPr>
          </a:p>
          <a:p>
            <a:pPr marL="171450" lvl="0" indent="-171450" algn="l" rtl="0">
              <a:spcBef>
                <a:spcPts val="0"/>
              </a:spcBef>
              <a:spcAft>
                <a:spcPts val="0"/>
              </a:spcAft>
              <a:buFont typeface="Arial" panose="020B0604020202020204" pitchFamily="34" charset="0"/>
              <a:buChar char="•"/>
            </a:pPr>
            <a:endParaRPr sz="1200" dirty="0">
              <a:latin typeface="Calibri" panose="020F0502020204030204" pitchFamily="34" charset="0"/>
              <a:ea typeface="Calibri" panose="020F0502020204030204" pitchFamily="34" charset="0"/>
              <a:cs typeface="Calibri" panose="020F0502020204030204" pitchFamily="34" charset="0"/>
            </a:endParaRPr>
          </a:p>
          <a:p>
            <a:pPr marL="171450" lvl="0" indent="-171450" algn="l" rtl="0">
              <a:spcBef>
                <a:spcPts val="0"/>
              </a:spcBef>
              <a:spcAft>
                <a:spcPts val="0"/>
              </a:spcAft>
              <a:buFont typeface="Arial" panose="020B0604020202020204" pitchFamily="34" charset="0"/>
              <a:buChar char="•"/>
            </a:pPr>
            <a:r>
              <a:rPr lang="en" sz="1200" dirty="0">
                <a:latin typeface="Calibri" panose="020F0502020204030204" pitchFamily="34" charset="0"/>
                <a:ea typeface="Calibri" panose="020F0502020204030204" pitchFamily="34" charset="0"/>
                <a:cs typeface="Calibri" panose="020F0502020204030204" pitchFamily="34" charset="0"/>
              </a:rPr>
              <a:t>Class also has imbalance distribution around 0 as seen before too. </a:t>
            </a:r>
            <a:endParaRPr sz="1200" dirty="0">
              <a:latin typeface="Calibri" panose="020F0502020204030204" pitchFamily="34" charset="0"/>
              <a:ea typeface="Calibri" panose="020F0502020204030204" pitchFamily="34" charset="0"/>
              <a:cs typeface="Calibri" panose="020F0502020204030204" pitchFamily="34" charset="0"/>
            </a:endParaRPr>
          </a:p>
        </p:txBody>
      </p:sp>
      <p:pic>
        <p:nvPicPr>
          <p:cNvPr id="131" name="Google Shape;131;p20"/>
          <p:cNvPicPr preferRelativeResize="0"/>
          <p:nvPr/>
        </p:nvPicPr>
        <p:blipFill>
          <a:blip r:embed="rId3">
            <a:alphaModFix/>
          </a:blip>
          <a:stretch>
            <a:fillRect/>
          </a:stretch>
        </p:blipFill>
        <p:spPr>
          <a:xfrm>
            <a:off x="152400" y="776425"/>
            <a:ext cx="6080700" cy="4214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subTitle" idx="1"/>
          </p:nvPr>
        </p:nvSpPr>
        <p:spPr>
          <a:xfrm>
            <a:off x="376950" y="145700"/>
            <a:ext cx="4344600" cy="3318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sz="1400"/>
              <a:t>Correlation Matrix</a:t>
            </a:r>
            <a:endParaRPr sz="1400"/>
          </a:p>
        </p:txBody>
      </p:sp>
      <p:sp>
        <p:nvSpPr>
          <p:cNvPr id="137" name="Google Shape;137;p21"/>
          <p:cNvSpPr txBox="1">
            <a:spLocks noGrp="1"/>
          </p:cNvSpPr>
          <p:nvPr>
            <p:ph type="subTitle" idx="1"/>
          </p:nvPr>
        </p:nvSpPr>
        <p:spPr>
          <a:xfrm>
            <a:off x="7364025" y="537175"/>
            <a:ext cx="1446300" cy="379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84"/>
              <a:t>Some of v1 to v28 have a higher correlation to the class variable than others.</a:t>
            </a:r>
            <a:endParaRPr sz="1184"/>
          </a:p>
          <a:p>
            <a:pPr marL="0" lvl="0" indent="0" algn="l" rtl="0">
              <a:spcBef>
                <a:spcPts val="0"/>
              </a:spcBef>
              <a:spcAft>
                <a:spcPts val="0"/>
              </a:spcAft>
              <a:buNone/>
            </a:pPr>
            <a:endParaRPr sz="1184"/>
          </a:p>
          <a:p>
            <a:pPr marL="0" lvl="0" indent="0" algn="l" rtl="0">
              <a:spcBef>
                <a:spcPts val="0"/>
              </a:spcBef>
              <a:spcAft>
                <a:spcPts val="0"/>
              </a:spcAft>
              <a:buNone/>
            </a:pPr>
            <a:r>
              <a:rPr lang="en" sz="1184"/>
              <a:t>Some of them also have negative correlation with the target features.</a:t>
            </a:r>
            <a:endParaRPr sz="1184"/>
          </a:p>
          <a:p>
            <a:pPr marL="0" lvl="0" indent="0" algn="l" rtl="0">
              <a:spcBef>
                <a:spcPts val="0"/>
              </a:spcBef>
              <a:spcAft>
                <a:spcPts val="0"/>
              </a:spcAft>
              <a:buNone/>
            </a:pPr>
            <a:endParaRPr sz="1400"/>
          </a:p>
          <a:p>
            <a:pPr marL="0" lvl="0" indent="0" algn="l" rtl="0">
              <a:spcBef>
                <a:spcPts val="0"/>
              </a:spcBef>
              <a:spcAft>
                <a:spcPts val="0"/>
              </a:spcAft>
              <a:buNone/>
            </a:pPr>
            <a:endParaRPr sz="1400"/>
          </a:p>
        </p:txBody>
      </p:sp>
      <p:pic>
        <p:nvPicPr>
          <p:cNvPr id="138" name="Google Shape;138;p21"/>
          <p:cNvPicPr preferRelativeResize="0"/>
          <p:nvPr/>
        </p:nvPicPr>
        <p:blipFill>
          <a:blip r:embed="rId3">
            <a:alphaModFix/>
          </a:blip>
          <a:stretch>
            <a:fillRect/>
          </a:stretch>
        </p:blipFill>
        <p:spPr>
          <a:xfrm>
            <a:off x="239400" y="477500"/>
            <a:ext cx="6956150" cy="4333249"/>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646</Words>
  <Application>Microsoft Office PowerPoint</Application>
  <PresentationFormat>On-screen Show (16:9)</PresentationFormat>
  <Paragraphs>96</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Raleway</vt:lpstr>
      <vt:lpstr>Cambria</vt:lpstr>
      <vt:lpstr>Lato</vt:lpstr>
      <vt:lpstr>Arial</vt:lpstr>
      <vt:lpstr>Streamline</vt:lpstr>
      <vt:lpstr>FIND 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dimp.jr@outlook.com</cp:lastModifiedBy>
  <cp:revision>1</cp:revision>
  <dcterms:modified xsi:type="dcterms:W3CDTF">2024-08-31T04:59:42Z</dcterms:modified>
</cp:coreProperties>
</file>