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2BDD-49A5-4713-A54E-0A4CC6715B25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99A2-BB67-4941-8C1A-2E0ECD1C9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EE-735 </a:t>
            </a:r>
            <a:br>
              <a:rPr lang="en-US" dirty="0" smtClean="0"/>
            </a:br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287963"/>
          </a:xfrm>
        </p:spPr>
        <p:txBody>
          <a:bodyPr/>
          <a:lstStyle/>
          <a:p>
            <a:r>
              <a:rPr lang="en-US" dirty="0" smtClean="0"/>
              <a:t>Let here the source term be a delta function in space at time t=0</a:t>
            </a:r>
          </a:p>
          <a:p>
            <a:endParaRPr lang="en-US" dirty="0"/>
          </a:p>
          <a:p>
            <a:r>
              <a:rPr lang="en-US" dirty="0" smtClean="0"/>
              <a:t>To find the impulse response take </a:t>
            </a:r>
            <a:r>
              <a:rPr lang="en-US" dirty="0" err="1" smtClean="0"/>
              <a:t>fourier</a:t>
            </a:r>
            <a:r>
              <a:rPr lang="en-US" dirty="0" smtClean="0"/>
              <a:t> transform of </a:t>
            </a:r>
            <a:r>
              <a:rPr lang="en-US" dirty="0" err="1" smtClean="0"/>
              <a:t>spacial</a:t>
            </a:r>
            <a:r>
              <a:rPr lang="en-US" dirty="0" smtClean="0"/>
              <a:t> co-ordinates</a:t>
            </a:r>
          </a:p>
          <a:p>
            <a:r>
              <a:rPr lang="en-US" dirty="0" smtClean="0"/>
              <a:t>The equation becomes</a:t>
            </a:r>
          </a:p>
          <a:p>
            <a:endParaRPr lang="en-US" dirty="0"/>
          </a:p>
          <a:p>
            <a:r>
              <a:rPr lang="en-US" dirty="0" smtClean="0"/>
              <a:t>The solution is </a:t>
            </a:r>
          </a:p>
          <a:p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1752600"/>
            <a:ext cx="3392121" cy="81915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200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038600"/>
            <a:ext cx="3953443" cy="815018"/>
          </a:xfrm>
          <a:prstGeom prst="rect">
            <a:avLst/>
          </a:prstGeom>
          <a:noFill/>
        </p:spPr>
      </p:pic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410200"/>
            <a:ext cx="5579076" cy="533400"/>
          </a:xfrm>
          <a:prstGeom prst="rect">
            <a:avLst/>
          </a:prstGeom>
          <a:noFill/>
        </p:spPr>
      </p:pic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324600"/>
          </a:xfrm>
        </p:spPr>
        <p:txBody>
          <a:bodyPr/>
          <a:lstStyle/>
          <a:p>
            <a:r>
              <a:rPr lang="en-US" dirty="0" smtClean="0"/>
              <a:t>Putting initial condition at t=0</a:t>
            </a:r>
          </a:p>
          <a:p>
            <a:endParaRPr lang="en-US" dirty="0"/>
          </a:p>
          <a:p>
            <a:r>
              <a:rPr lang="en-US" dirty="0" smtClean="0"/>
              <a:t>C(</a:t>
            </a:r>
            <a:r>
              <a:rPr lang="en-US" dirty="0" err="1" smtClean="0"/>
              <a:t>k,t</a:t>
            </a:r>
            <a:r>
              <a:rPr lang="en-US" dirty="0" smtClean="0"/>
              <a:t>=0) is nothing but the </a:t>
            </a:r>
            <a:r>
              <a:rPr lang="en-US" dirty="0" err="1" smtClean="0"/>
              <a:t>fourier</a:t>
            </a:r>
            <a:r>
              <a:rPr lang="en-US" dirty="0" smtClean="0"/>
              <a:t> transform of the point source.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C(</a:t>
            </a:r>
            <a:r>
              <a:rPr lang="en-US" dirty="0" err="1" smtClean="0"/>
              <a:t>x,t</a:t>
            </a:r>
            <a:r>
              <a:rPr lang="en-US" dirty="0" smtClean="0"/>
              <a:t>) is the inverse </a:t>
            </a:r>
            <a:r>
              <a:rPr lang="en-US" dirty="0" err="1" smtClean="0"/>
              <a:t>fourier</a:t>
            </a:r>
            <a:r>
              <a:rPr lang="en-US" dirty="0" smtClean="0"/>
              <a:t> transform of C(</a:t>
            </a:r>
            <a:r>
              <a:rPr lang="en-US" dirty="0" err="1" smtClean="0"/>
              <a:t>k,t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 integration gives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914400"/>
            <a:ext cx="2828925" cy="419100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2286000"/>
            <a:ext cx="5943600" cy="1333500"/>
          </a:xfrm>
          <a:prstGeom prst="rect">
            <a:avLst/>
          </a:prstGeom>
          <a:noFill/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171950"/>
            <a:ext cx="6026751" cy="781050"/>
          </a:xfrm>
          <a:prstGeom prst="rect">
            <a:avLst/>
          </a:prstGeom>
          <a:noFill/>
        </p:spPr>
      </p:pic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1162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410200"/>
            <a:ext cx="5323114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"/>
            <a:ext cx="6801853" cy="497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/>
          <a:lstStyle/>
          <a:p>
            <a:r>
              <a:rPr lang="en-US" dirty="0" smtClean="0"/>
              <a:t>If you know the impulse response we can find the solution for any source by a simple integration.</a:t>
            </a:r>
          </a:p>
          <a:p>
            <a:r>
              <a:rPr lang="en-US" dirty="0" smtClean="0"/>
              <a:t>Suppose we have an infinite source at g(0,t)=M for all t&gt;0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Solve the integral, report the answer analytically and compare it  with the numerical solution.</a:t>
            </a:r>
          </a:p>
          <a:p>
            <a:r>
              <a:rPr lang="en-US" dirty="0" smtClean="0"/>
              <a:t>Answer : C(</a:t>
            </a:r>
            <a:r>
              <a:rPr lang="en-US" dirty="0" err="1" smtClean="0"/>
              <a:t>x,t</a:t>
            </a:r>
            <a:r>
              <a:rPr lang="en-US" dirty="0" smtClean="0"/>
              <a:t>) will be complementary error function.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048000"/>
            <a:ext cx="6382238" cy="89535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00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Diffusion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/>
          <a:p>
            <a:r>
              <a:rPr lang="en-US" dirty="0" smtClean="0"/>
              <a:t>What is diffusion?</a:t>
            </a:r>
          </a:p>
          <a:p>
            <a:r>
              <a:rPr lang="en-US" dirty="0" smtClean="0"/>
              <a:t>It is defined as movement of particle from a region of higher conc. to a region of lower conc.</a:t>
            </a:r>
          </a:p>
          <a:p>
            <a:r>
              <a:rPr lang="en-US" dirty="0" smtClean="0"/>
              <a:t>Diffusion is driven by concentration gradient</a:t>
            </a:r>
          </a:p>
          <a:p>
            <a:r>
              <a:rPr lang="en-US" dirty="0" smtClean="0"/>
              <a:t>Observed everywhere from atoms (in doping), electrons and holes (diffusion current) to ions in bio-molecular processes.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906963"/>
          </a:xfrm>
        </p:spPr>
        <p:txBody>
          <a:bodyPr/>
          <a:lstStyle/>
          <a:p>
            <a:r>
              <a:rPr lang="en-US" dirty="0" smtClean="0"/>
              <a:t>The flux of diffusing particles J is used to quantify how fast the process is.</a:t>
            </a:r>
          </a:p>
          <a:p>
            <a:r>
              <a:rPr lang="en-US" dirty="0" smtClean="0"/>
              <a:t>It is defined as no of particles diffusing per unit cross-sectional area per unit time.</a:t>
            </a:r>
          </a:p>
          <a:p>
            <a:pPr algn="ctr">
              <a:buNone/>
            </a:pPr>
            <a:r>
              <a:rPr lang="en-US" dirty="0" smtClean="0"/>
              <a:t>                          J=(1/A)</a:t>
            </a:r>
            <a:r>
              <a:rPr lang="en-US" dirty="0" err="1" smtClean="0"/>
              <a:t>dN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05200"/>
            <a:ext cx="2971800" cy="298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Fick’s</a:t>
            </a:r>
            <a:r>
              <a:rPr lang="en-US" dirty="0" smtClean="0"/>
              <a:t> First Law (steady-state diffusion)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35563"/>
          </a:xfrm>
        </p:spPr>
        <p:txBody>
          <a:bodyPr/>
          <a:lstStyle/>
          <a:p>
            <a:r>
              <a:rPr lang="en-US" dirty="0" smtClean="0"/>
              <a:t>The diffusion along a fixed direction is proportional to the concentration gradient.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where D is the diffusion coefficient called </a:t>
            </a:r>
            <a:r>
              <a:rPr lang="en-US" dirty="0" err="1" smtClean="0"/>
              <a:t>Diffusivity.it</a:t>
            </a:r>
            <a:r>
              <a:rPr lang="en-US" dirty="0" smtClean="0"/>
              <a:t> is a material property.</a:t>
            </a:r>
          </a:p>
          <a:p>
            <a:r>
              <a:rPr lang="en-US" dirty="0" smtClean="0"/>
              <a:t>The minus sign indicates that the diffusion is in the direction of decreasing concentration. 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7022" y="2209800"/>
            <a:ext cx="1825978" cy="92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 smtClean="0"/>
              <a:t>Fick’s</a:t>
            </a:r>
            <a:r>
              <a:rPr lang="en-US" dirty="0" smtClean="0"/>
              <a:t> Second Law (Non-steady state diffusion)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678363"/>
          </a:xfrm>
        </p:spPr>
        <p:txBody>
          <a:bodyPr/>
          <a:lstStyle/>
          <a:p>
            <a:r>
              <a:rPr lang="en-US" dirty="0" smtClean="0"/>
              <a:t>If a flux of particles in entering at x at time t and leaving at x+</a:t>
            </a:r>
            <a:r>
              <a:rPr lang="el-GR" dirty="0" smtClean="0"/>
              <a:t>Δ</a:t>
            </a:r>
            <a:r>
              <a:rPr lang="en-US" dirty="0" smtClean="0"/>
              <a:t>x at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time t+</a:t>
            </a:r>
            <a:r>
              <a:rPr lang="el-GR" dirty="0" smtClean="0"/>
              <a:t>Δ</a:t>
            </a:r>
            <a:r>
              <a:rPr lang="en-US" dirty="0" smtClean="0"/>
              <a:t>t</a:t>
            </a:r>
          </a:p>
          <a:p>
            <a:r>
              <a:rPr lang="en-US" dirty="0" smtClean="0"/>
              <a:t>The concentration change </a:t>
            </a:r>
          </a:p>
          <a:p>
            <a:r>
              <a:rPr lang="en-US" dirty="0" err="1" smtClean="0"/>
              <a:t>dC</a:t>
            </a:r>
            <a:r>
              <a:rPr lang="en-US" dirty="0" smtClean="0"/>
              <a:t>= (J(x+</a:t>
            </a:r>
            <a:r>
              <a:rPr lang="el-GR" dirty="0" smtClean="0"/>
              <a:t>Δ</a:t>
            </a:r>
            <a:r>
              <a:rPr lang="en-US" dirty="0" smtClean="0"/>
              <a:t>x)-J(x))</a:t>
            </a:r>
            <a:r>
              <a:rPr lang="en-US" dirty="0" err="1" smtClean="0"/>
              <a:t>dtA</a:t>
            </a:r>
            <a:r>
              <a:rPr lang="en-US" dirty="0" smtClean="0"/>
              <a:t> /</a:t>
            </a:r>
            <a:r>
              <a:rPr lang="en-US" dirty="0" err="1" smtClean="0"/>
              <a:t>Adx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reduces to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3050" y="2133600"/>
            <a:ext cx="3790950" cy="232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4648199"/>
            <a:ext cx="1600200" cy="851719"/>
          </a:xfrm>
          <a:prstGeom prst="rect">
            <a:avLst/>
          </a:prstGeom>
          <a:noFill/>
        </p:spPr>
      </p:pic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5638800"/>
            <a:ext cx="1619250" cy="821359"/>
          </a:xfrm>
          <a:prstGeom prst="rect">
            <a:avLst/>
          </a:prstGeom>
          <a:noFill/>
        </p:spPr>
      </p:pic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diffusion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diffusion equation is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                                                                         (3-D)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where D is diffusivity.</a:t>
            </a:r>
          </a:p>
          <a:p>
            <a:r>
              <a:rPr lang="en-US" dirty="0" smtClean="0"/>
              <a:t>If the concentration is time-independent the equation reduces to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Continuity equation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676400"/>
            <a:ext cx="1981200" cy="1004957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1676400"/>
            <a:ext cx="2057400" cy="969917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4572000"/>
            <a:ext cx="1791950" cy="685800"/>
          </a:xfrm>
          <a:prstGeom prst="rect">
            <a:avLst/>
          </a:prstGeom>
          <a:noFill/>
        </p:spPr>
      </p:pic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5486400"/>
            <a:ext cx="3313627" cy="904875"/>
          </a:xfrm>
          <a:prstGeom prst="rect">
            <a:avLst/>
          </a:prstGeom>
          <a:noFill/>
        </p:spPr>
      </p:pic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Solving the equation numerically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diffusion equation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differential equation of the type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Of(x)=g(x)</a:t>
            </a:r>
          </a:p>
          <a:p>
            <a:pPr>
              <a:buNone/>
            </a:pPr>
            <a:r>
              <a:rPr lang="en-US" dirty="0" smtClean="0"/>
              <a:t>    where O is the differential operator f(x) is the response and g(x) is the source . If g(x)=0 the equation is homogeneous.</a:t>
            </a:r>
          </a:p>
          <a:p>
            <a:r>
              <a:rPr lang="en-US" dirty="0" smtClean="0"/>
              <a:t>There can be various sources of non-homogeneity </a:t>
            </a:r>
          </a:p>
          <a:p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1066800"/>
            <a:ext cx="2468880" cy="819150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1905000"/>
            <a:ext cx="2219325" cy="742950"/>
          </a:xfrm>
          <a:prstGeom prst="rect">
            <a:avLst/>
          </a:prstGeom>
          <a:noFill/>
        </p:spPr>
      </p:pic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The equation can be written numerically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 diffusion equation becomes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and m are indices in position domain and time domain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some source the equation will become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914400"/>
            <a:ext cx="4013835" cy="819150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944398"/>
            <a:ext cx="2486025" cy="798678"/>
          </a:xfrm>
          <a:prstGeom prst="rect">
            <a:avLst/>
          </a:prstGeom>
          <a:noFill/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819400"/>
            <a:ext cx="5264331" cy="742950"/>
          </a:xfrm>
          <a:prstGeom prst="rect">
            <a:avLst/>
          </a:prstGeom>
          <a:noFill/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5486400"/>
            <a:ext cx="5927271" cy="838200"/>
          </a:xfrm>
          <a:prstGeom prst="rect">
            <a:avLst/>
          </a:prstGeom>
          <a:noFill/>
        </p:spPr>
      </p:pic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59363"/>
          </a:xfrm>
        </p:spPr>
        <p:txBody>
          <a:bodyPr/>
          <a:lstStyle/>
          <a:p>
            <a:r>
              <a:rPr lang="en-US" dirty="0" smtClean="0"/>
              <a:t>Solve the diffusion equation for the case of delta source ? Two kinds of solution exist analytical and numerical, compare both the solution.  </a:t>
            </a:r>
          </a:p>
          <a:p>
            <a:r>
              <a:rPr lang="en-US" dirty="0" smtClean="0"/>
              <a:t>The analytical solution is </a:t>
            </a:r>
          </a:p>
          <a:p>
            <a:r>
              <a:rPr lang="en-US" dirty="0" smtClean="0"/>
              <a:t>Start with diffusion equation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it in the form of </a:t>
            </a:r>
            <a:r>
              <a:rPr lang="en-US" dirty="0" err="1" smtClean="0"/>
              <a:t>Of</a:t>
            </a:r>
            <a:r>
              <a:rPr lang="en-US" dirty="0" smtClean="0"/>
              <a:t>(x)=g(x)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733800"/>
            <a:ext cx="1981200" cy="1004957"/>
          </a:xfrm>
          <a:prstGeom prst="rect">
            <a:avLst/>
          </a:prstGeom>
          <a:noFill/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5715000"/>
            <a:ext cx="2438400" cy="8198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10332</TotalTime>
  <Words>474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EE-735  Assignment 4</vt:lpstr>
      <vt:lpstr>Diffusion </vt:lpstr>
      <vt:lpstr>Flux</vt:lpstr>
      <vt:lpstr>Fick’s First Law (steady-state diffusion)</vt:lpstr>
      <vt:lpstr>Fick’s Second Law (Non-steady state diffusion)</vt:lpstr>
      <vt:lpstr>The diffusion equation</vt:lpstr>
      <vt:lpstr>Solving the equation numerically</vt:lpstr>
      <vt:lpstr>  </vt:lpstr>
      <vt:lpstr>Problems </vt:lpstr>
      <vt:lpstr>Contd..</vt:lpstr>
      <vt:lpstr> </vt:lpstr>
      <vt:lpstr>  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Pandey Ji</dc:creator>
  <cp:lastModifiedBy>Pandey Ji</cp:lastModifiedBy>
  <cp:revision>15</cp:revision>
  <dcterms:created xsi:type="dcterms:W3CDTF">2019-09-03T04:40:57Z</dcterms:created>
  <dcterms:modified xsi:type="dcterms:W3CDTF">2019-09-10T17:42:47Z</dcterms:modified>
</cp:coreProperties>
</file>