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1"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5" autoAdjust="0"/>
    <p:restoredTop sz="94660"/>
  </p:normalViewPr>
  <p:slideViewPr>
    <p:cSldViewPr snapToGrid="0">
      <p:cViewPr varScale="1">
        <p:scale>
          <a:sx n="88" d="100"/>
          <a:sy n="88" d="100"/>
        </p:scale>
        <p:origin x="96"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3/18/2020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3/18/2020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643466" y="786383"/>
            <a:ext cx="3517567" cy="2093975"/>
          </a:xfrm>
        </p:spPr>
        <p:txBody>
          <a:bodyPr anchor="b">
            <a:normAutofit/>
          </a:bodyPr>
          <a:lstStyle/>
          <a:p>
            <a:r>
              <a:rPr lang="en-US" sz="3300" dirty="0"/>
              <a:t>UNIVERSITY LIBRARY MANAGEMENT SYSTEM</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t="13556" r="1" b="26158"/>
          <a:stretch/>
        </p:blipFill>
        <p:spPr>
          <a:xfrm>
            <a:off x="5458984" y="812799"/>
            <a:ext cx="5928344" cy="5294757"/>
          </a:xfrm>
          <a:prstGeom prst="rect">
            <a:avLst/>
          </a:prstGeom>
          <a:noFill/>
        </p:spPr>
      </p:pic>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643466" y="6243450"/>
            <a:ext cx="3517567" cy="3064505"/>
          </a:xfrm>
        </p:spPr>
        <p:txBody>
          <a:bodyPr>
            <a:normAutofit/>
          </a:bodyPr>
          <a:lstStyle/>
          <a:p>
            <a:r>
              <a:rPr lang="en-AU" dirty="0"/>
              <a:t>DSED-08 Major Project</a:t>
            </a:r>
            <a:endParaRPr lang="en-US" dirty="0"/>
          </a:p>
        </p:txBody>
      </p:sp>
      <p:pic>
        <p:nvPicPr>
          <p:cNvPr id="6" name="Picture 5" descr="A picture containing book, shelf, indoor, filled&#10;&#10;Description automatically generated">
            <a:extLst>
              <a:ext uri="{FF2B5EF4-FFF2-40B4-BE49-F238E27FC236}">
                <a16:creationId xmlns:a16="http://schemas.microsoft.com/office/drawing/2014/main" id="{8C1D4CB9-A728-42B4-A1AD-831DE014D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17806"/>
            <a:ext cx="4631070" cy="2604977"/>
          </a:xfrm>
          <a:prstGeom prst="rect">
            <a:avLst/>
          </a:prstGeom>
        </p:spPr>
      </p:pic>
      <p:sp>
        <p:nvSpPr>
          <p:cNvPr id="7" name="TextBox 6">
            <a:extLst>
              <a:ext uri="{FF2B5EF4-FFF2-40B4-BE49-F238E27FC236}">
                <a16:creationId xmlns:a16="http://schemas.microsoft.com/office/drawing/2014/main" id="{521262F8-CD22-46AB-BA3D-6B4F700A8F25}"/>
              </a:ext>
            </a:extLst>
          </p:cNvPr>
          <p:cNvSpPr txBox="1"/>
          <p:nvPr/>
        </p:nvSpPr>
        <p:spPr>
          <a:xfrm>
            <a:off x="5361012" y="6243450"/>
            <a:ext cx="2571985" cy="369332"/>
          </a:xfrm>
          <a:prstGeom prst="rect">
            <a:avLst/>
          </a:prstGeom>
          <a:noFill/>
        </p:spPr>
        <p:txBody>
          <a:bodyPr wrap="square" rtlCol="0">
            <a:spAutoFit/>
          </a:bodyPr>
          <a:lstStyle/>
          <a:p>
            <a:r>
              <a:rPr lang="en-AU" dirty="0"/>
              <a:t>By: Dimple Sharma</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332FE4C-E9C4-408A-B410-ABA1AF2A5475}"/>
              </a:ext>
            </a:extLst>
          </p:cNvPr>
          <p:cNvSpPr>
            <a:spLocks noGrp="1"/>
          </p:cNvSpPr>
          <p:nvPr>
            <p:ph type="title"/>
          </p:nvPr>
        </p:nvSpPr>
        <p:spPr>
          <a:xfrm>
            <a:off x="1097280" y="286603"/>
            <a:ext cx="10058400" cy="1450757"/>
          </a:xfrm>
        </p:spPr>
        <p:txBody>
          <a:bodyPr anchor="b">
            <a:normAutofit/>
          </a:bodyPr>
          <a:lstStyle/>
          <a:p>
            <a:r>
              <a:rPr lang="en-US"/>
              <a:t>Project Schedule and Time Management</a:t>
            </a:r>
          </a:p>
        </p:txBody>
      </p:sp>
      <p:graphicFrame>
        <p:nvGraphicFramePr>
          <p:cNvPr id="5" name="Table 4">
            <a:extLst>
              <a:ext uri="{FF2B5EF4-FFF2-40B4-BE49-F238E27FC236}">
                <a16:creationId xmlns:a16="http://schemas.microsoft.com/office/drawing/2014/main" id="{35C60C1B-EC7C-4A7F-9112-222E5D43B07D}"/>
              </a:ext>
            </a:extLst>
          </p:cNvPr>
          <p:cNvGraphicFramePr>
            <a:graphicFrameLocks noGrp="1"/>
          </p:cNvGraphicFramePr>
          <p:nvPr>
            <p:extLst>
              <p:ext uri="{D42A27DB-BD31-4B8C-83A1-F6EECF244321}">
                <p14:modId xmlns:p14="http://schemas.microsoft.com/office/powerpoint/2010/main" val="3786943839"/>
              </p:ext>
            </p:extLst>
          </p:nvPr>
        </p:nvGraphicFramePr>
        <p:xfrm>
          <a:off x="-1" y="2002970"/>
          <a:ext cx="9329057" cy="4354284"/>
        </p:xfrm>
        <a:graphic>
          <a:graphicData uri="http://schemas.openxmlformats.org/drawingml/2006/table">
            <a:tbl>
              <a:tblPr firstRow="1" firstCol="1" bandRow="1">
                <a:noFill/>
                <a:tableStyleId>{5C22544A-7EE6-4342-B048-85BDC9FD1C3A}</a:tableStyleId>
              </a:tblPr>
              <a:tblGrid>
                <a:gridCol w="4978488">
                  <a:extLst>
                    <a:ext uri="{9D8B030D-6E8A-4147-A177-3AD203B41FA5}">
                      <a16:colId xmlns:a16="http://schemas.microsoft.com/office/drawing/2014/main" val="1107751385"/>
                    </a:ext>
                  </a:extLst>
                </a:gridCol>
                <a:gridCol w="2326980">
                  <a:extLst>
                    <a:ext uri="{9D8B030D-6E8A-4147-A177-3AD203B41FA5}">
                      <a16:colId xmlns:a16="http://schemas.microsoft.com/office/drawing/2014/main" val="2126238825"/>
                    </a:ext>
                  </a:extLst>
                </a:gridCol>
                <a:gridCol w="2023589">
                  <a:extLst>
                    <a:ext uri="{9D8B030D-6E8A-4147-A177-3AD203B41FA5}">
                      <a16:colId xmlns:a16="http://schemas.microsoft.com/office/drawing/2014/main" val="4034263378"/>
                    </a:ext>
                  </a:extLst>
                </a:gridCol>
              </a:tblGrid>
              <a:tr h="395844">
                <a:tc>
                  <a:txBody>
                    <a:bodyPr/>
                    <a:lstStyle/>
                    <a:p>
                      <a:pPr algn="r">
                        <a:lnSpc>
                          <a:spcPct val="107000"/>
                        </a:lnSpc>
                        <a:spcAft>
                          <a:spcPts val="0"/>
                        </a:spcAft>
                      </a:pPr>
                      <a:r>
                        <a:rPr lang="en-AU" sz="1100" b="1">
                          <a:solidFill>
                            <a:schemeClr val="tx1">
                              <a:lumMod val="75000"/>
                              <a:lumOff val="25000"/>
                            </a:schemeClr>
                          </a:solidFill>
                          <a:effectLst/>
                        </a:rPr>
                        <a:t>Objectives</a:t>
                      </a:r>
                      <a:endParaRPr lang="en-AU" sz="11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207619" marT="69206" marB="69206">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just">
                        <a:lnSpc>
                          <a:spcPct val="107000"/>
                        </a:lnSpc>
                        <a:spcAft>
                          <a:spcPts val="0"/>
                        </a:spcAft>
                      </a:pPr>
                      <a:r>
                        <a:rPr lang="en-AU" sz="1100" b="1">
                          <a:solidFill>
                            <a:schemeClr val="tx1">
                              <a:lumMod val="75000"/>
                              <a:lumOff val="25000"/>
                            </a:schemeClr>
                          </a:solidFill>
                          <a:effectLst/>
                        </a:rPr>
                        <a:t>Expected Time</a:t>
                      </a:r>
                      <a:endParaRPr lang="en-AU" sz="11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73294" marT="69206" marB="69206">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just">
                        <a:lnSpc>
                          <a:spcPct val="107000"/>
                        </a:lnSpc>
                        <a:spcAft>
                          <a:spcPts val="0"/>
                        </a:spcAft>
                      </a:pPr>
                      <a:r>
                        <a:rPr lang="en-AU" sz="1100" b="1">
                          <a:solidFill>
                            <a:schemeClr val="tx1">
                              <a:lumMod val="75000"/>
                              <a:lumOff val="25000"/>
                            </a:schemeClr>
                          </a:solidFill>
                          <a:effectLst/>
                        </a:rPr>
                        <a:t>Due Date</a:t>
                      </a:r>
                      <a:endParaRPr lang="en-AU" sz="11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73294" marT="69206" marB="69206">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2639203557"/>
                  </a:ext>
                </a:extLst>
              </a:tr>
              <a:tr h="395844">
                <a:tc>
                  <a:txBody>
                    <a:bodyPr/>
                    <a:lstStyle/>
                    <a:p>
                      <a:pPr algn="r">
                        <a:lnSpc>
                          <a:spcPct val="107000"/>
                        </a:lnSpc>
                        <a:spcAft>
                          <a:spcPts val="0"/>
                        </a:spcAft>
                      </a:pPr>
                      <a:r>
                        <a:rPr lang="en-AU" sz="1100" b="1">
                          <a:solidFill>
                            <a:schemeClr val="tx1">
                              <a:lumMod val="75000"/>
                              <a:lumOff val="25000"/>
                            </a:schemeClr>
                          </a:solidFill>
                          <a:effectLst/>
                        </a:rPr>
                        <a:t>Project Selection</a:t>
                      </a:r>
                      <a:endParaRPr lang="en-AU" sz="11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207619" marT="69206" marB="69206">
                    <a:lnL w="12700" cmpd="sng">
                      <a:noFill/>
                      <a:prstDash val="solid"/>
                    </a:lnL>
                    <a:lnR w="9525" cap="flat" cmpd="sng" algn="ctr">
                      <a:solidFill>
                        <a:srgbClr val="D8DCDC"/>
                      </a:solidFill>
                      <a:prstDash val="solid"/>
                    </a:lnR>
                    <a:lnT w="9525" cap="flat" cmpd="sng" algn="ctr">
                      <a:solidFill>
                        <a:srgbClr val="D8DCDC"/>
                      </a:solidFill>
                      <a:prstDash val="solid"/>
                    </a:lnT>
                    <a:lnB w="12700" cmpd="sng">
                      <a:noFill/>
                      <a:prstDash val="solid"/>
                    </a:lnB>
                    <a:noFill/>
                  </a:tcPr>
                </a:tc>
                <a:tc>
                  <a:txBody>
                    <a:bodyPr/>
                    <a:lstStyle/>
                    <a:p>
                      <a:pPr algn="just">
                        <a:lnSpc>
                          <a:spcPct val="107000"/>
                        </a:lnSpc>
                        <a:spcAft>
                          <a:spcPts val="0"/>
                        </a:spcAft>
                      </a:pPr>
                      <a:r>
                        <a:rPr lang="en-AU" sz="1100">
                          <a:solidFill>
                            <a:schemeClr val="tx1">
                              <a:lumMod val="75000"/>
                              <a:lumOff val="25000"/>
                            </a:schemeClr>
                          </a:solidFill>
                          <a:effectLst/>
                        </a:rPr>
                        <a:t>1-2 days</a:t>
                      </a:r>
                      <a:endParaRPr lang="en-AU" sz="1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73294" marT="69206" marB="6920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just">
                        <a:lnSpc>
                          <a:spcPct val="107000"/>
                        </a:lnSpc>
                        <a:spcAft>
                          <a:spcPts val="0"/>
                        </a:spcAft>
                      </a:pPr>
                      <a:r>
                        <a:rPr lang="en-AU" sz="1100">
                          <a:solidFill>
                            <a:schemeClr val="tx1">
                              <a:lumMod val="75000"/>
                              <a:lumOff val="25000"/>
                            </a:schemeClr>
                          </a:solidFill>
                          <a:effectLst/>
                        </a:rPr>
                        <a:t>27/02/2020</a:t>
                      </a:r>
                      <a:endParaRPr lang="en-AU" sz="1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73294" marT="69206" marB="6920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180906917"/>
                  </a:ext>
                </a:extLst>
              </a:tr>
              <a:tr h="395844">
                <a:tc>
                  <a:txBody>
                    <a:bodyPr/>
                    <a:lstStyle/>
                    <a:p>
                      <a:pPr algn="r">
                        <a:lnSpc>
                          <a:spcPct val="107000"/>
                        </a:lnSpc>
                        <a:spcAft>
                          <a:spcPts val="0"/>
                        </a:spcAft>
                      </a:pPr>
                      <a:r>
                        <a:rPr lang="en-AU" sz="1100" b="1">
                          <a:solidFill>
                            <a:schemeClr val="tx1">
                              <a:lumMod val="75000"/>
                              <a:lumOff val="25000"/>
                            </a:schemeClr>
                          </a:solidFill>
                          <a:effectLst/>
                        </a:rPr>
                        <a:t>Research and Analysis</a:t>
                      </a:r>
                      <a:endParaRPr lang="en-AU" sz="11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207619" marT="69206" marB="69206">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gn="just">
                        <a:lnSpc>
                          <a:spcPct val="107000"/>
                        </a:lnSpc>
                        <a:spcAft>
                          <a:spcPts val="0"/>
                        </a:spcAft>
                      </a:pPr>
                      <a:r>
                        <a:rPr lang="en-AU" sz="1100">
                          <a:solidFill>
                            <a:schemeClr val="tx1">
                              <a:lumMod val="75000"/>
                              <a:lumOff val="25000"/>
                            </a:schemeClr>
                          </a:solidFill>
                          <a:effectLst/>
                        </a:rPr>
                        <a:t>2-3 days</a:t>
                      </a:r>
                      <a:endParaRPr lang="en-AU" sz="1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73294" marT="69206" marB="69206">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just">
                        <a:lnSpc>
                          <a:spcPct val="107000"/>
                        </a:lnSpc>
                        <a:spcAft>
                          <a:spcPts val="0"/>
                        </a:spcAft>
                      </a:pPr>
                      <a:r>
                        <a:rPr lang="en-AU" sz="1100">
                          <a:solidFill>
                            <a:schemeClr val="tx1">
                              <a:lumMod val="75000"/>
                              <a:lumOff val="25000"/>
                            </a:schemeClr>
                          </a:solidFill>
                          <a:effectLst/>
                        </a:rPr>
                        <a:t>29/02/2020</a:t>
                      </a:r>
                      <a:endParaRPr lang="en-AU" sz="1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73294" marT="69206" marB="6920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568134766"/>
                  </a:ext>
                </a:extLst>
              </a:tr>
              <a:tr h="395844">
                <a:tc>
                  <a:txBody>
                    <a:bodyPr/>
                    <a:lstStyle/>
                    <a:p>
                      <a:pPr algn="r">
                        <a:lnSpc>
                          <a:spcPct val="107000"/>
                        </a:lnSpc>
                        <a:spcAft>
                          <a:spcPts val="0"/>
                        </a:spcAft>
                      </a:pPr>
                      <a:r>
                        <a:rPr lang="en-AU" sz="1100" b="1" dirty="0">
                          <a:solidFill>
                            <a:schemeClr val="tx1">
                              <a:lumMod val="75000"/>
                              <a:lumOff val="25000"/>
                            </a:schemeClr>
                          </a:solidFill>
                          <a:effectLst/>
                        </a:rPr>
                        <a:t>Project drafting</a:t>
                      </a:r>
                      <a:endParaRPr lang="en-AU" sz="110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207619" marT="69206" marB="69206">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gn="just">
                        <a:lnSpc>
                          <a:spcPct val="107000"/>
                        </a:lnSpc>
                        <a:spcAft>
                          <a:spcPts val="0"/>
                        </a:spcAft>
                      </a:pPr>
                      <a:r>
                        <a:rPr lang="en-AU" sz="1100">
                          <a:solidFill>
                            <a:schemeClr val="tx1">
                              <a:lumMod val="75000"/>
                              <a:lumOff val="25000"/>
                            </a:schemeClr>
                          </a:solidFill>
                          <a:effectLst/>
                        </a:rPr>
                        <a:t>1 day</a:t>
                      </a:r>
                      <a:endParaRPr lang="en-AU" sz="1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73294" marT="69206" marB="6920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just">
                        <a:lnSpc>
                          <a:spcPct val="107000"/>
                        </a:lnSpc>
                        <a:spcAft>
                          <a:spcPts val="0"/>
                        </a:spcAft>
                      </a:pPr>
                      <a:r>
                        <a:rPr lang="en-AU" sz="1100">
                          <a:solidFill>
                            <a:schemeClr val="tx1">
                              <a:lumMod val="75000"/>
                              <a:lumOff val="25000"/>
                            </a:schemeClr>
                          </a:solidFill>
                          <a:effectLst/>
                        </a:rPr>
                        <a:t>02/03/2020</a:t>
                      </a:r>
                      <a:endParaRPr lang="en-AU" sz="1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73294" marT="69206" marB="6920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121390894"/>
                  </a:ext>
                </a:extLst>
              </a:tr>
              <a:tr h="395844">
                <a:tc>
                  <a:txBody>
                    <a:bodyPr/>
                    <a:lstStyle/>
                    <a:p>
                      <a:pPr algn="r">
                        <a:lnSpc>
                          <a:spcPct val="107000"/>
                        </a:lnSpc>
                        <a:spcAft>
                          <a:spcPts val="0"/>
                        </a:spcAft>
                      </a:pPr>
                      <a:r>
                        <a:rPr lang="en-AU" sz="1100" b="1">
                          <a:solidFill>
                            <a:schemeClr val="tx1">
                              <a:lumMod val="75000"/>
                              <a:lumOff val="25000"/>
                            </a:schemeClr>
                          </a:solidFill>
                          <a:effectLst/>
                        </a:rPr>
                        <a:t>Applying Project Methodology</a:t>
                      </a:r>
                      <a:endParaRPr lang="en-AU" sz="11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207619" marT="69206" marB="69206">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gn="just">
                        <a:lnSpc>
                          <a:spcPct val="107000"/>
                        </a:lnSpc>
                        <a:spcAft>
                          <a:spcPts val="0"/>
                        </a:spcAft>
                      </a:pPr>
                      <a:r>
                        <a:rPr lang="en-AU" sz="1100">
                          <a:solidFill>
                            <a:schemeClr val="tx1">
                              <a:lumMod val="75000"/>
                              <a:lumOff val="25000"/>
                            </a:schemeClr>
                          </a:solidFill>
                          <a:effectLst/>
                        </a:rPr>
                        <a:t>1-2 days</a:t>
                      </a:r>
                      <a:endParaRPr lang="en-AU" sz="1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73294" marT="69206" marB="69206">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just">
                        <a:lnSpc>
                          <a:spcPct val="107000"/>
                        </a:lnSpc>
                        <a:spcAft>
                          <a:spcPts val="0"/>
                        </a:spcAft>
                      </a:pPr>
                      <a:r>
                        <a:rPr lang="en-AU" sz="1100">
                          <a:solidFill>
                            <a:schemeClr val="tx1">
                              <a:lumMod val="75000"/>
                              <a:lumOff val="25000"/>
                            </a:schemeClr>
                          </a:solidFill>
                          <a:effectLst/>
                        </a:rPr>
                        <a:t>04/03/2020</a:t>
                      </a:r>
                      <a:endParaRPr lang="en-AU" sz="1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73294" marT="69206" marB="6920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4237955221"/>
                  </a:ext>
                </a:extLst>
              </a:tr>
              <a:tr h="395844">
                <a:tc>
                  <a:txBody>
                    <a:bodyPr/>
                    <a:lstStyle/>
                    <a:p>
                      <a:pPr algn="r">
                        <a:lnSpc>
                          <a:spcPct val="107000"/>
                        </a:lnSpc>
                        <a:spcAft>
                          <a:spcPts val="0"/>
                        </a:spcAft>
                      </a:pPr>
                      <a:r>
                        <a:rPr lang="en-AU" sz="1100" b="1">
                          <a:solidFill>
                            <a:schemeClr val="tx1">
                              <a:lumMod val="75000"/>
                              <a:lumOff val="25000"/>
                            </a:schemeClr>
                          </a:solidFill>
                          <a:effectLst/>
                        </a:rPr>
                        <a:t>Division of project-project deliverables</a:t>
                      </a:r>
                      <a:endParaRPr lang="en-AU" sz="11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207619" marT="69206" marB="69206">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gn="just">
                        <a:lnSpc>
                          <a:spcPct val="107000"/>
                        </a:lnSpc>
                        <a:spcAft>
                          <a:spcPts val="800"/>
                        </a:spcAft>
                      </a:pPr>
                      <a:r>
                        <a:rPr lang="en-AU" sz="1100">
                          <a:solidFill>
                            <a:schemeClr val="tx1">
                              <a:lumMod val="75000"/>
                              <a:lumOff val="25000"/>
                            </a:schemeClr>
                          </a:solidFill>
                          <a:effectLst/>
                        </a:rPr>
                        <a:t>1-2 days</a:t>
                      </a:r>
                      <a:endParaRPr lang="en-AU" sz="1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73294" marT="69206" marB="6920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just">
                        <a:lnSpc>
                          <a:spcPct val="107000"/>
                        </a:lnSpc>
                        <a:spcAft>
                          <a:spcPts val="0"/>
                        </a:spcAft>
                      </a:pPr>
                      <a:r>
                        <a:rPr lang="en-AU" sz="1100">
                          <a:solidFill>
                            <a:schemeClr val="tx1">
                              <a:lumMod val="75000"/>
                              <a:lumOff val="25000"/>
                            </a:schemeClr>
                          </a:solidFill>
                          <a:effectLst/>
                        </a:rPr>
                        <a:t>06/03/2020</a:t>
                      </a:r>
                      <a:endParaRPr lang="en-AU" sz="1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73294" marT="69206" marB="6920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892160630"/>
                  </a:ext>
                </a:extLst>
              </a:tr>
              <a:tr h="395844">
                <a:tc>
                  <a:txBody>
                    <a:bodyPr/>
                    <a:lstStyle/>
                    <a:p>
                      <a:pPr algn="r">
                        <a:lnSpc>
                          <a:spcPct val="107000"/>
                        </a:lnSpc>
                        <a:spcAft>
                          <a:spcPts val="0"/>
                        </a:spcAft>
                      </a:pPr>
                      <a:r>
                        <a:rPr lang="en-AU" sz="1100" b="1">
                          <a:solidFill>
                            <a:schemeClr val="tx1">
                              <a:lumMod val="75000"/>
                              <a:lumOff val="25000"/>
                            </a:schemeClr>
                          </a:solidFill>
                          <a:effectLst/>
                        </a:rPr>
                        <a:t>Project Completion and formation</a:t>
                      </a:r>
                      <a:endParaRPr lang="en-AU" sz="11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207619" marT="69206" marB="69206">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gn="just">
                        <a:lnSpc>
                          <a:spcPct val="107000"/>
                        </a:lnSpc>
                        <a:spcAft>
                          <a:spcPts val="0"/>
                        </a:spcAft>
                      </a:pPr>
                      <a:r>
                        <a:rPr lang="en-AU" sz="1100">
                          <a:solidFill>
                            <a:schemeClr val="tx1">
                              <a:lumMod val="75000"/>
                              <a:lumOff val="25000"/>
                            </a:schemeClr>
                          </a:solidFill>
                          <a:effectLst/>
                        </a:rPr>
                        <a:t>3-5 days</a:t>
                      </a:r>
                      <a:endParaRPr lang="en-AU" sz="1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73294" marT="69206" marB="69206">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just">
                        <a:lnSpc>
                          <a:spcPct val="107000"/>
                        </a:lnSpc>
                        <a:spcAft>
                          <a:spcPts val="0"/>
                        </a:spcAft>
                      </a:pPr>
                      <a:r>
                        <a:rPr lang="en-AU" sz="1100">
                          <a:solidFill>
                            <a:schemeClr val="tx1">
                              <a:lumMod val="75000"/>
                              <a:lumOff val="25000"/>
                            </a:schemeClr>
                          </a:solidFill>
                          <a:effectLst/>
                        </a:rPr>
                        <a:t>11/03/2020</a:t>
                      </a:r>
                      <a:endParaRPr lang="en-AU" sz="1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73294" marT="69206" marB="6920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216591211"/>
                  </a:ext>
                </a:extLst>
              </a:tr>
              <a:tr h="395844">
                <a:tc>
                  <a:txBody>
                    <a:bodyPr/>
                    <a:lstStyle/>
                    <a:p>
                      <a:pPr algn="r">
                        <a:lnSpc>
                          <a:spcPct val="107000"/>
                        </a:lnSpc>
                        <a:spcAft>
                          <a:spcPts val="800"/>
                        </a:spcAft>
                      </a:pPr>
                      <a:r>
                        <a:rPr lang="en-AU" sz="1100" b="1">
                          <a:solidFill>
                            <a:schemeClr val="tx1">
                              <a:lumMod val="75000"/>
                              <a:lumOff val="25000"/>
                            </a:schemeClr>
                          </a:solidFill>
                          <a:effectLst/>
                        </a:rPr>
                        <a:t>Project mentoring</a:t>
                      </a:r>
                      <a:endParaRPr lang="en-AU" sz="11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207619" marT="69206" marB="69206">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gn="just">
                        <a:lnSpc>
                          <a:spcPct val="107000"/>
                        </a:lnSpc>
                        <a:spcAft>
                          <a:spcPts val="0"/>
                        </a:spcAft>
                      </a:pPr>
                      <a:r>
                        <a:rPr lang="en-AU" sz="1100">
                          <a:solidFill>
                            <a:schemeClr val="tx1">
                              <a:lumMod val="75000"/>
                              <a:lumOff val="25000"/>
                            </a:schemeClr>
                          </a:solidFill>
                          <a:effectLst/>
                        </a:rPr>
                        <a:t>1 day</a:t>
                      </a:r>
                      <a:endParaRPr lang="en-AU" sz="1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73294" marT="69206" marB="6920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just">
                        <a:lnSpc>
                          <a:spcPct val="107000"/>
                        </a:lnSpc>
                        <a:spcAft>
                          <a:spcPts val="0"/>
                        </a:spcAft>
                      </a:pPr>
                      <a:r>
                        <a:rPr lang="en-AU" sz="1100">
                          <a:solidFill>
                            <a:schemeClr val="tx1">
                              <a:lumMod val="75000"/>
                              <a:lumOff val="25000"/>
                            </a:schemeClr>
                          </a:solidFill>
                          <a:effectLst/>
                        </a:rPr>
                        <a:t>12/03/2020</a:t>
                      </a:r>
                      <a:endParaRPr lang="en-AU" sz="1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73294" marT="69206" marB="6920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4198491503"/>
                  </a:ext>
                </a:extLst>
              </a:tr>
              <a:tr h="395844">
                <a:tc>
                  <a:txBody>
                    <a:bodyPr/>
                    <a:lstStyle/>
                    <a:p>
                      <a:pPr algn="r">
                        <a:lnSpc>
                          <a:spcPct val="107000"/>
                        </a:lnSpc>
                        <a:spcAft>
                          <a:spcPts val="0"/>
                        </a:spcAft>
                      </a:pPr>
                      <a:r>
                        <a:rPr lang="en-AU" sz="1100" b="1">
                          <a:solidFill>
                            <a:schemeClr val="tx1">
                              <a:lumMod val="75000"/>
                              <a:lumOff val="25000"/>
                            </a:schemeClr>
                          </a:solidFill>
                          <a:effectLst/>
                        </a:rPr>
                        <a:t>Project Testing and Execution</a:t>
                      </a:r>
                      <a:endParaRPr lang="en-AU" sz="11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207619" marT="69206" marB="69206">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gn="just">
                        <a:lnSpc>
                          <a:spcPct val="107000"/>
                        </a:lnSpc>
                        <a:spcAft>
                          <a:spcPts val="0"/>
                        </a:spcAft>
                      </a:pPr>
                      <a:r>
                        <a:rPr lang="en-AU" sz="1100">
                          <a:solidFill>
                            <a:schemeClr val="tx1">
                              <a:lumMod val="75000"/>
                              <a:lumOff val="25000"/>
                            </a:schemeClr>
                          </a:solidFill>
                          <a:effectLst/>
                        </a:rPr>
                        <a:t>1-3 days</a:t>
                      </a:r>
                      <a:endParaRPr lang="en-AU" sz="1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73294" marT="69206" marB="69206">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just">
                        <a:lnSpc>
                          <a:spcPct val="107000"/>
                        </a:lnSpc>
                        <a:spcAft>
                          <a:spcPts val="0"/>
                        </a:spcAft>
                      </a:pPr>
                      <a:r>
                        <a:rPr lang="en-AU" sz="1100">
                          <a:solidFill>
                            <a:schemeClr val="tx1">
                              <a:lumMod val="75000"/>
                              <a:lumOff val="25000"/>
                            </a:schemeClr>
                          </a:solidFill>
                          <a:effectLst/>
                        </a:rPr>
                        <a:t>15/03/2020</a:t>
                      </a:r>
                      <a:endParaRPr lang="en-AU" sz="1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73294" marT="69206" marB="6920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845355199"/>
                  </a:ext>
                </a:extLst>
              </a:tr>
              <a:tr h="395844">
                <a:tc>
                  <a:txBody>
                    <a:bodyPr/>
                    <a:lstStyle/>
                    <a:p>
                      <a:pPr algn="r">
                        <a:lnSpc>
                          <a:spcPct val="107000"/>
                        </a:lnSpc>
                        <a:spcAft>
                          <a:spcPts val="0"/>
                        </a:spcAft>
                      </a:pPr>
                      <a:r>
                        <a:rPr lang="en-AU" sz="1100" b="1">
                          <a:solidFill>
                            <a:schemeClr val="tx1">
                              <a:lumMod val="75000"/>
                              <a:lumOff val="25000"/>
                            </a:schemeClr>
                          </a:solidFill>
                          <a:effectLst/>
                        </a:rPr>
                        <a:t>Documentation and Presentation Completion</a:t>
                      </a:r>
                      <a:endParaRPr lang="en-AU" sz="11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207619" marT="69206" marB="69206">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gn="just">
                        <a:lnSpc>
                          <a:spcPct val="107000"/>
                        </a:lnSpc>
                        <a:spcAft>
                          <a:spcPts val="0"/>
                        </a:spcAft>
                      </a:pPr>
                      <a:r>
                        <a:rPr lang="en-AU" sz="1100">
                          <a:solidFill>
                            <a:schemeClr val="tx1">
                              <a:lumMod val="75000"/>
                              <a:lumOff val="25000"/>
                            </a:schemeClr>
                          </a:solidFill>
                          <a:effectLst/>
                        </a:rPr>
                        <a:t>1-3 days</a:t>
                      </a:r>
                      <a:endParaRPr lang="en-AU" sz="1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73294" marT="69206" marB="6920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just">
                        <a:lnSpc>
                          <a:spcPct val="107000"/>
                        </a:lnSpc>
                        <a:spcAft>
                          <a:spcPts val="0"/>
                        </a:spcAft>
                      </a:pPr>
                      <a:r>
                        <a:rPr lang="en-AU" sz="1100">
                          <a:solidFill>
                            <a:schemeClr val="tx1">
                              <a:lumMod val="75000"/>
                              <a:lumOff val="25000"/>
                            </a:schemeClr>
                          </a:solidFill>
                          <a:effectLst/>
                        </a:rPr>
                        <a:t>18/03/2020</a:t>
                      </a:r>
                      <a:endParaRPr lang="en-AU" sz="1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73294" marT="69206" marB="69206">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567811490"/>
                  </a:ext>
                </a:extLst>
              </a:tr>
              <a:tr h="395844">
                <a:tc>
                  <a:txBody>
                    <a:bodyPr/>
                    <a:lstStyle/>
                    <a:p>
                      <a:pPr algn="r">
                        <a:lnSpc>
                          <a:spcPct val="107000"/>
                        </a:lnSpc>
                        <a:spcAft>
                          <a:spcPts val="0"/>
                        </a:spcAft>
                      </a:pPr>
                      <a:r>
                        <a:rPr lang="en-AU" sz="1100" b="1">
                          <a:solidFill>
                            <a:schemeClr val="tx1">
                              <a:lumMod val="75000"/>
                              <a:lumOff val="25000"/>
                            </a:schemeClr>
                          </a:solidFill>
                          <a:effectLst/>
                        </a:rPr>
                        <a:t>Project Acceptance</a:t>
                      </a:r>
                      <a:endParaRPr lang="en-AU" sz="11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207619" marT="69206" marB="69206">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gn="just">
                        <a:lnSpc>
                          <a:spcPct val="107000"/>
                        </a:lnSpc>
                        <a:spcAft>
                          <a:spcPts val="0"/>
                        </a:spcAft>
                      </a:pPr>
                      <a:r>
                        <a:rPr lang="en-AU" sz="1100">
                          <a:solidFill>
                            <a:schemeClr val="tx1">
                              <a:lumMod val="75000"/>
                              <a:lumOff val="25000"/>
                            </a:schemeClr>
                          </a:solidFill>
                          <a:effectLst/>
                        </a:rPr>
                        <a:t>1-2 days</a:t>
                      </a:r>
                      <a:endParaRPr lang="en-AU" sz="1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73294" marT="69206" marB="69206">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just">
                        <a:lnSpc>
                          <a:spcPct val="107000"/>
                        </a:lnSpc>
                        <a:spcAft>
                          <a:spcPts val="0"/>
                        </a:spcAft>
                      </a:pPr>
                      <a:r>
                        <a:rPr lang="en-AU" sz="1100" dirty="0">
                          <a:solidFill>
                            <a:schemeClr val="tx1">
                              <a:lumMod val="75000"/>
                              <a:lumOff val="25000"/>
                            </a:schemeClr>
                          </a:solidFill>
                          <a:effectLst/>
                        </a:rPr>
                        <a:t>20/03/2020</a:t>
                      </a:r>
                      <a:endParaRPr lang="en-AU" sz="11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8413" marR="73294" marT="69206" marB="69206">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3637074433"/>
                  </a:ext>
                </a:extLst>
              </a:tr>
            </a:tbl>
          </a:graphicData>
        </a:graphic>
      </p:graphicFrame>
    </p:spTree>
    <p:extLst>
      <p:ext uri="{BB962C8B-B14F-4D97-AF65-F5344CB8AC3E}">
        <p14:creationId xmlns:p14="http://schemas.microsoft.com/office/powerpoint/2010/main" val="413973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omputer sitting on top of a shelf&#10;&#10;Description automatically generated">
            <a:extLst>
              <a:ext uri="{FF2B5EF4-FFF2-40B4-BE49-F238E27FC236}">
                <a16:creationId xmlns:a16="http://schemas.microsoft.com/office/drawing/2014/main" id="{34230E42-45D8-485E-B0A9-5F899542BEB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4029" b="29212"/>
          <a:stretch/>
        </p:blipFill>
        <p:spPr>
          <a:xfrm>
            <a:off x="15" y="9"/>
            <a:ext cx="12191985" cy="4799353"/>
          </a:xfrm>
          <a:noFill/>
        </p:spPr>
      </p:pic>
      <p:sp>
        <p:nvSpPr>
          <p:cNvPr id="2" name="Title 1">
            <a:extLst>
              <a:ext uri="{FF2B5EF4-FFF2-40B4-BE49-F238E27FC236}">
                <a16:creationId xmlns:a16="http://schemas.microsoft.com/office/drawing/2014/main" id="{A9E2ECF0-B548-4222-B21A-8407144F395B}"/>
              </a:ext>
            </a:extLst>
          </p:cNvPr>
          <p:cNvSpPr>
            <a:spLocks noGrp="1"/>
          </p:cNvSpPr>
          <p:nvPr>
            <p:ph type="title"/>
          </p:nvPr>
        </p:nvSpPr>
        <p:spPr>
          <a:xfrm>
            <a:off x="1097279" y="4885340"/>
            <a:ext cx="10113645" cy="545524"/>
          </a:xfrm>
        </p:spPr>
        <p:txBody>
          <a:bodyPr anchor="b">
            <a:normAutofit/>
          </a:bodyPr>
          <a:lstStyle/>
          <a:p>
            <a:r>
              <a:rPr lang="en-AU" dirty="0"/>
              <a:t>Final Product</a:t>
            </a:r>
          </a:p>
        </p:txBody>
      </p:sp>
      <p:sp>
        <p:nvSpPr>
          <p:cNvPr id="3" name="Content Placeholder 2">
            <a:extLst>
              <a:ext uri="{FF2B5EF4-FFF2-40B4-BE49-F238E27FC236}">
                <a16:creationId xmlns:a16="http://schemas.microsoft.com/office/drawing/2014/main" id="{E609C126-042A-42D0-B4CA-61E359E6F33E}"/>
              </a:ext>
            </a:extLst>
          </p:cNvPr>
          <p:cNvSpPr>
            <a:spLocks noGrp="1"/>
          </p:cNvSpPr>
          <p:nvPr>
            <p:ph type="body" sz="half" idx="2"/>
          </p:nvPr>
        </p:nvSpPr>
        <p:spPr>
          <a:xfrm>
            <a:off x="1097279" y="5516842"/>
            <a:ext cx="10724607" cy="1113794"/>
          </a:xfrm>
        </p:spPr>
        <p:txBody>
          <a:bodyPr>
            <a:normAutofit fontScale="92500" lnSpcReduction="20000"/>
          </a:bodyPr>
          <a:lstStyle/>
          <a:p>
            <a:pPr>
              <a:lnSpc>
                <a:spcPct val="100000"/>
              </a:lnSpc>
            </a:pPr>
            <a:r>
              <a:rPr lang="en-AU" dirty="0"/>
              <a:t>University Library Management System which supports universities to build, manage and extend their digital campus. It enables individuals, systems, and communities to interact seamlessly across campus in an environment which is efficient and gives service delivery and personalized educational experiences. In this system, we can manage student’s/ facility enrolment, publications, members, books, Fine management and Issued books and receive back.</a:t>
            </a:r>
          </a:p>
        </p:txBody>
      </p:sp>
    </p:spTree>
    <p:extLst>
      <p:ext uri="{BB962C8B-B14F-4D97-AF65-F5344CB8AC3E}">
        <p14:creationId xmlns:p14="http://schemas.microsoft.com/office/powerpoint/2010/main" val="701960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393095" y="2227512"/>
            <a:ext cx="4110866" cy="4221046"/>
          </a:xfrm>
        </p:spPr>
        <p:txBody>
          <a:bodyPr anchor="b">
            <a:normAutofit fontScale="90000"/>
          </a:bodyPr>
          <a:lstStyle/>
          <a:p>
            <a:pPr lvl="0"/>
            <a:r>
              <a:rPr lang="en-US" sz="3200" dirty="0">
                <a:latin typeface="Franklin Gothic Book (Body)"/>
              </a:rPr>
              <a:t>With this system we can manage:-</a:t>
            </a:r>
            <a:br>
              <a:rPr lang="en-US" sz="3200" dirty="0">
                <a:latin typeface="Franklin Gothic Book (Body)"/>
              </a:rPr>
            </a:br>
            <a:br>
              <a:rPr lang="en-US" sz="3200" dirty="0">
                <a:latin typeface="Franklin Gothic Book (Body)"/>
              </a:rPr>
            </a:br>
            <a:r>
              <a:rPr lang="en-US" sz="3200" dirty="0">
                <a:latin typeface="Franklin Gothic Book (Body)"/>
              </a:rPr>
              <a:t>. Facility enrolments</a:t>
            </a:r>
            <a:br>
              <a:rPr lang="en-US" sz="3200" dirty="0">
                <a:latin typeface="Franklin Gothic Book (Body)"/>
              </a:rPr>
            </a:br>
            <a:br>
              <a:rPr lang="en-US" sz="3200" dirty="0">
                <a:latin typeface="Franklin Gothic Book (Body)"/>
              </a:rPr>
            </a:br>
            <a:r>
              <a:rPr lang="en-US" sz="3200" dirty="0">
                <a:latin typeface="Franklin Gothic Book (Body)"/>
              </a:rPr>
              <a:t>. Books </a:t>
            </a:r>
            <a:br>
              <a:rPr lang="en-US" sz="3200" dirty="0">
                <a:latin typeface="Franklin Gothic Book (Body)"/>
              </a:rPr>
            </a:br>
            <a:br>
              <a:rPr lang="en-US" sz="3200" dirty="0">
                <a:latin typeface="Franklin Gothic Book (Body)"/>
              </a:rPr>
            </a:br>
            <a:r>
              <a:rPr lang="en-US" sz="3200" dirty="0">
                <a:latin typeface="Franklin Gothic Book (Body)"/>
              </a:rPr>
              <a:t>. Publisher</a:t>
            </a:r>
            <a:br>
              <a:rPr lang="en-US" sz="3200" dirty="0">
                <a:latin typeface="Franklin Gothic Book (Body)"/>
              </a:rPr>
            </a:br>
            <a:br>
              <a:rPr lang="en-US" sz="3200" dirty="0">
                <a:latin typeface="Franklin Gothic Book (Body)"/>
              </a:rPr>
            </a:br>
            <a:r>
              <a:rPr lang="en-US" sz="3200" dirty="0">
                <a:latin typeface="Franklin Gothic Book (Body)"/>
              </a:rPr>
              <a:t>. Members</a:t>
            </a:r>
            <a:br>
              <a:rPr lang="en-US" sz="3200" dirty="0">
                <a:latin typeface="Franklin Gothic Book (Body)"/>
              </a:rPr>
            </a:br>
            <a:br>
              <a:rPr lang="en-US" sz="3200" dirty="0">
                <a:latin typeface="Franklin Gothic Book (Body)"/>
              </a:rPr>
            </a:br>
            <a:r>
              <a:rPr lang="en-US" sz="3200" dirty="0">
                <a:latin typeface="Franklin Gothic Book (Body)"/>
              </a:rPr>
              <a:t>. Fines</a:t>
            </a:r>
            <a:br>
              <a:rPr lang="en-US" sz="3200" dirty="0">
                <a:latin typeface="Franklin Gothic Book (Body)"/>
              </a:rPr>
            </a:br>
            <a:br>
              <a:rPr lang="en-US" sz="3200" dirty="0">
                <a:latin typeface="Franklin Gothic Book (Body)"/>
              </a:rPr>
            </a:br>
            <a:r>
              <a:rPr lang="en-US" sz="3200" dirty="0">
                <a:latin typeface="Franklin Gothic Book (Body)"/>
              </a:rPr>
              <a:t>. Book’s issue and receiving</a:t>
            </a:r>
          </a:p>
        </p:txBody>
      </p:sp>
      <p:pic>
        <p:nvPicPr>
          <p:cNvPr id="5" name="Content Placeholder 4" descr="A screenshot of a social media post&#10;&#10;Description automatically generated">
            <a:extLst>
              <a:ext uri="{FF2B5EF4-FFF2-40B4-BE49-F238E27FC236}">
                <a16:creationId xmlns:a16="http://schemas.microsoft.com/office/drawing/2014/main" id="{B606A839-7C4D-4D3A-8943-25625FF68D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7246" y="874872"/>
            <a:ext cx="7524754" cy="5274993"/>
          </a:xfrm>
          <a:noFill/>
        </p:spPr>
      </p:pic>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ell phone&#10;&#10;Description automatically generated">
            <a:extLst>
              <a:ext uri="{FF2B5EF4-FFF2-40B4-BE49-F238E27FC236}">
                <a16:creationId xmlns:a16="http://schemas.microsoft.com/office/drawing/2014/main" id="{E872EFCB-737E-4B74-92C2-B728B8C786B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b="26006"/>
          <a:stretch/>
        </p:blipFill>
        <p:spPr>
          <a:xfrm>
            <a:off x="15" y="10"/>
            <a:ext cx="12191985" cy="4578340"/>
          </a:xfrm>
          <a:noFill/>
        </p:spPr>
      </p:pic>
      <p:sp>
        <p:nvSpPr>
          <p:cNvPr id="2" name="Title 1">
            <a:extLst>
              <a:ext uri="{FF2B5EF4-FFF2-40B4-BE49-F238E27FC236}">
                <a16:creationId xmlns:a16="http://schemas.microsoft.com/office/drawing/2014/main" id="{4ED8BD5B-8570-4638-AC04-1EF037C4855B}"/>
              </a:ext>
            </a:extLst>
          </p:cNvPr>
          <p:cNvSpPr>
            <a:spLocks noGrp="1"/>
          </p:cNvSpPr>
          <p:nvPr>
            <p:ph type="title"/>
          </p:nvPr>
        </p:nvSpPr>
        <p:spPr>
          <a:xfrm>
            <a:off x="1097279" y="4799362"/>
            <a:ext cx="10113645" cy="743682"/>
          </a:xfrm>
        </p:spPr>
        <p:txBody>
          <a:bodyPr anchor="b">
            <a:normAutofit/>
          </a:bodyPr>
          <a:lstStyle/>
          <a:p>
            <a:r>
              <a:rPr lang="en-AU" dirty="0"/>
              <a:t>Create &amp;  Publisher </a:t>
            </a:r>
          </a:p>
        </p:txBody>
      </p:sp>
      <p:sp>
        <p:nvSpPr>
          <p:cNvPr id="4" name="Text Placeholder 3">
            <a:extLst>
              <a:ext uri="{FF2B5EF4-FFF2-40B4-BE49-F238E27FC236}">
                <a16:creationId xmlns:a16="http://schemas.microsoft.com/office/drawing/2014/main" id="{5FB015B9-25BF-45C5-ABE5-8E16EB1CE75E}"/>
              </a:ext>
            </a:extLst>
          </p:cNvPr>
          <p:cNvSpPr>
            <a:spLocks noGrp="1"/>
          </p:cNvSpPr>
          <p:nvPr>
            <p:ph type="body" sz="half" idx="2"/>
          </p:nvPr>
        </p:nvSpPr>
        <p:spPr>
          <a:xfrm>
            <a:off x="1097279" y="5715000"/>
            <a:ext cx="10113264" cy="609600"/>
          </a:xfrm>
        </p:spPr>
        <p:txBody>
          <a:bodyPr>
            <a:normAutofit/>
          </a:bodyPr>
          <a:lstStyle/>
          <a:p>
            <a:r>
              <a:rPr lang="en-AU" dirty="0"/>
              <a:t>In this web application you can create, edit and delete your publisher as shown in the pictures</a:t>
            </a:r>
          </a:p>
        </p:txBody>
      </p:sp>
    </p:spTree>
    <p:extLst>
      <p:ext uri="{BB962C8B-B14F-4D97-AF65-F5344CB8AC3E}">
        <p14:creationId xmlns:p14="http://schemas.microsoft.com/office/powerpoint/2010/main" val="2492086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1AB-C7E2-429F-8A62-40ABE31BE197}"/>
              </a:ext>
            </a:extLst>
          </p:cNvPr>
          <p:cNvSpPr>
            <a:spLocks noGrp="1"/>
          </p:cNvSpPr>
          <p:nvPr>
            <p:ph type="title"/>
          </p:nvPr>
        </p:nvSpPr>
        <p:spPr/>
        <p:txBody>
          <a:bodyPr/>
          <a:lstStyle/>
          <a:p>
            <a:r>
              <a:rPr lang="en-AU" dirty="0"/>
              <a:t>Edit and Deleting Publisher</a:t>
            </a:r>
          </a:p>
        </p:txBody>
      </p:sp>
      <p:pic>
        <p:nvPicPr>
          <p:cNvPr id="6" name="Content Placeholder 5" descr="A screenshot of a cell phone&#10;&#10;Description automatically generated">
            <a:extLst>
              <a:ext uri="{FF2B5EF4-FFF2-40B4-BE49-F238E27FC236}">
                <a16:creationId xmlns:a16="http://schemas.microsoft.com/office/drawing/2014/main" id="{214EB0CE-5D40-4857-BB6F-6CC8CC9C0D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7106" y="0"/>
            <a:ext cx="7124894" cy="3178629"/>
          </a:xfrm>
        </p:spPr>
      </p:pic>
      <p:sp>
        <p:nvSpPr>
          <p:cNvPr id="4" name="Text Placeholder 3">
            <a:extLst>
              <a:ext uri="{FF2B5EF4-FFF2-40B4-BE49-F238E27FC236}">
                <a16:creationId xmlns:a16="http://schemas.microsoft.com/office/drawing/2014/main" id="{6F4A374A-5F2B-4C5E-867D-6680E9307735}"/>
              </a:ext>
            </a:extLst>
          </p:cNvPr>
          <p:cNvSpPr>
            <a:spLocks noGrp="1"/>
          </p:cNvSpPr>
          <p:nvPr>
            <p:ph type="body" sz="half" idx="2"/>
          </p:nvPr>
        </p:nvSpPr>
        <p:spPr>
          <a:xfrm>
            <a:off x="643465" y="3043050"/>
            <a:ext cx="3517567" cy="3581400"/>
          </a:xfrm>
        </p:spPr>
        <p:txBody>
          <a:bodyPr>
            <a:normAutofit/>
          </a:bodyPr>
          <a:lstStyle/>
          <a:p>
            <a:r>
              <a:rPr lang="en-AU" sz="2000" dirty="0">
                <a:latin typeface="Franklin Gothic Book (Body)"/>
              </a:rPr>
              <a:t>&gt;&gt;This portal made the process to edit or delete any publisher so easily. You can edit any detail and delete any user or publisher. An illustration is shown on the right.</a:t>
            </a:r>
          </a:p>
        </p:txBody>
      </p:sp>
      <p:pic>
        <p:nvPicPr>
          <p:cNvPr id="8" name="Picture 7" descr="A screenshot of a cell phone&#10;&#10;Description automatically generated">
            <a:extLst>
              <a:ext uri="{FF2B5EF4-FFF2-40B4-BE49-F238E27FC236}">
                <a16:creationId xmlns:a16="http://schemas.microsoft.com/office/drawing/2014/main" id="{2095A048-1F0D-4E7B-A88A-C9713003B1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106" y="3276601"/>
            <a:ext cx="7132872" cy="3581400"/>
          </a:xfrm>
          <a:prstGeom prst="rect">
            <a:avLst/>
          </a:prstGeom>
        </p:spPr>
      </p:pic>
    </p:spTree>
    <p:extLst>
      <p:ext uri="{BB962C8B-B14F-4D97-AF65-F5344CB8AC3E}">
        <p14:creationId xmlns:p14="http://schemas.microsoft.com/office/powerpoint/2010/main" val="3530202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6E75-BA81-4ADF-BB0C-D502854F339D}"/>
              </a:ext>
            </a:extLst>
          </p:cNvPr>
          <p:cNvSpPr>
            <a:spLocks noGrp="1"/>
          </p:cNvSpPr>
          <p:nvPr>
            <p:ph type="title"/>
          </p:nvPr>
        </p:nvSpPr>
        <p:spPr/>
        <p:txBody>
          <a:bodyPr/>
          <a:lstStyle/>
          <a:p>
            <a:r>
              <a:rPr lang="en-AU" dirty="0"/>
              <a:t>Member And Author Management</a:t>
            </a:r>
          </a:p>
        </p:txBody>
      </p:sp>
      <p:pic>
        <p:nvPicPr>
          <p:cNvPr id="6" name="Content Placeholder 5" descr="A screenshot of a computer&#10;&#10;Description automatically generated">
            <a:extLst>
              <a:ext uri="{FF2B5EF4-FFF2-40B4-BE49-F238E27FC236}">
                <a16:creationId xmlns:a16="http://schemas.microsoft.com/office/drawing/2014/main" id="{12CC6E04-EA52-4FAB-BA72-5DAB1B8E54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97808" y="1452852"/>
            <a:ext cx="3734901" cy="1880114"/>
          </a:xfrm>
        </p:spPr>
      </p:pic>
      <p:sp>
        <p:nvSpPr>
          <p:cNvPr id="4" name="Text Placeholder 3">
            <a:extLst>
              <a:ext uri="{FF2B5EF4-FFF2-40B4-BE49-F238E27FC236}">
                <a16:creationId xmlns:a16="http://schemas.microsoft.com/office/drawing/2014/main" id="{AB4F8CBD-21E8-4403-8533-9F71B02C27DE}"/>
              </a:ext>
            </a:extLst>
          </p:cNvPr>
          <p:cNvSpPr>
            <a:spLocks noGrp="1"/>
          </p:cNvSpPr>
          <p:nvPr>
            <p:ph type="body" sz="half" idx="2"/>
          </p:nvPr>
        </p:nvSpPr>
        <p:spPr/>
        <p:txBody>
          <a:bodyPr/>
          <a:lstStyle/>
          <a:p>
            <a:r>
              <a:rPr lang="en-AU" dirty="0">
                <a:latin typeface="Franklin Gothic Book (Body)"/>
              </a:rPr>
              <a:t>This web application help you to manage your members, members type and authors where a user can change the member type and there members information easily. This Portal is much intuitive and easy to navigate.</a:t>
            </a:r>
          </a:p>
        </p:txBody>
      </p:sp>
      <p:pic>
        <p:nvPicPr>
          <p:cNvPr id="8" name="Picture 7" descr="A screenshot of a social media post&#10;&#10;Description automatically generated">
            <a:extLst>
              <a:ext uri="{FF2B5EF4-FFF2-40B4-BE49-F238E27FC236}">
                <a16:creationId xmlns:a16="http://schemas.microsoft.com/office/drawing/2014/main" id="{39B18B56-2D45-48A9-AA2D-5C8629972A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772" y="0"/>
            <a:ext cx="7536228" cy="3529781"/>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9DD25857-EFE8-4F37-96C7-6321926D43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5772" y="3628103"/>
            <a:ext cx="7536227" cy="3229897"/>
          </a:xfrm>
          <a:prstGeom prst="rect">
            <a:avLst/>
          </a:prstGeom>
        </p:spPr>
      </p:pic>
    </p:spTree>
    <p:extLst>
      <p:ext uri="{BB962C8B-B14F-4D97-AF65-F5344CB8AC3E}">
        <p14:creationId xmlns:p14="http://schemas.microsoft.com/office/powerpoint/2010/main" val="3377068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ell phone&#10;&#10;Description automatically generated">
            <a:extLst>
              <a:ext uri="{FF2B5EF4-FFF2-40B4-BE49-F238E27FC236}">
                <a16:creationId xmlns:a16="http://schemas.microsoft.com/office/drawing/2014/main" id="{B9644D17-CACA-46E3-95DC-B04BF5D148F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1540432" y="0"/>
            <a:ext cx="9111150" cy="4578350"/>
          </a:xfrm>
          <a:noFill/>
        </p:spPr>
      </p:pic>
      <p:sp>
        <p:nvSpPr>
          <p:cNvPr id="2" name="Title 1">
            <a:extLst>
              <a:ext uri="{FF2B5EF4-FFF2-40B4-BE49-F238E27FC236}">
                <a16:creationId xmlns:a16="http://schemas.microsoft.com/office/drawing/2014/main" id="{F3F79EA2-A2BB-4023-950E-3AAF989A534E}"/>
              </a:ext>
            </a:extLst>
          </p:cNvPr>
          <p:cNvSpPr>
            <a:spLocks noGrp="1"/>
          </p:cNvSpPr>
          <p:nvPr>
            <p:ph type="title"/>
          </p:nvPr>
        </p:nvSpPr>
        <p:spPr>
          <a:xfrm>
            <a:off x="1097279" y="4799362"/>
            <a:ext cx="10113645" cy="743682"/>
          </a:xfrm>
        </p:spPr>
        <p:txBody>
          <a:bodyPr anchor="b">
            <a:normAutofit/>
          </a:bodyPr>
          <a:lstStyle/>
          <a:p>
            <a:r>
              <a:rPr lang="en-AU" dirty="0"/>
              <a:t>Book Category Management</a:t>
            </a:r>
          </a:p>
        </p:txBody>
      </p:sp>
      <p:sp>
        <p:nvSpPr>
          <p:cNvPr id="4" name="Text Placeholder 3">
            <a:extLst>
              <a:ext uri="{FF2B5EF4-FFF2-40B4-BE49-F238E27FC236}">
                <a16:creationId xmlns:a16="http://schemas.microsoft.com/office/drawing/2014/main" id="{205FC292-80AC-48E1-A7A5-FD092EB79C20}"/>
              </a:ext>
            </a:extLst>
          </p:cNvPr>
          <p:cNvSpPr>
            <a:spLocks noGrp="1"/>
          </p:cNvSpPr>
          <p:nvPr>
            <p:ph type="body" sz="half" idx="2"/>
          </p:nvPr>
        </p:nvSpPr>
        <p:spPr>
          <a:xfrm>
            <a:off x="1097279" y="5715000"/>
            <a:ext cx="10113264" cy="609600"/>
          </a:xfrm>
        </p:spPr>
        <p:txBody>
          <a:bodyPr>
            <a:normAutofit/>
          </a:bodyPr>
          <a:lstStyle/>
          <a:p>
            <a:r>
              <a:rPr lang="en-AU" dirty="0"/>
              <a:t>In this navigation, you can manage the categories of your book and a user can delete, edit or view it anytime in the portal. </a:t>
            </a:r>
          </a:p>
        </p:txBody>
      </p:sp>
    </p:spTree>
    <p:extLst>
      <p:ext uri="{BB962C8B-B14F-4D97-AF65-F5344CB8AC3E}">
        <p14:creationId xmlns:p14="http://schemas.microsoft.com/office/powerpoint/2010/main" val="1543231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creenshot of a computer&#10;&#10;Description automatically generated">
            <a:extLst>
              <a:ext uri="{FF2B5EF4-FFF2-40B4-BE49-F238E27FC236}">
                <a16:creationId xmlns:a16="http://schemas.microsoft.com/office/drawing/2014/main" id="{15C5A7C6-3584-4766-A72A-F39CA56DFD6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b="24896"/>
          <a:stretch/>
        </p:blipFill>
        <p:spPr>
          <a:xfrm>
            <a:off x="15" y="10"/>
            <a:ext cx="12191985" cy="4578340"/>
          </a:xfrm>
          <a:noFill/>
        </p:spPr>
      </p:pic>
      <p:sp>
        <p:nvSpPr>
          <p:cNvPr id="14" name="Title 2">
            <a:extLst>
              <a:ext uri="{FF2B5EF4-FFF2-40B4-BE49-F238E27FC236}">
                <a16:creationId xmlns:a16="http://schemas.microsoft.com/office/drawing/2014/main" id="{184C407B-F22E-4B62-9C27-03F365093E72}"/>
              </a:ext>
            </a:extLst>
          </p:cNvPr>
          <p:cNvSpPr>
            <a:spLocks noGrp="1"/>
          </p:cNvSpPr>
          <p:nvPr>
            <p:ph type="title"/>
          </p:nvPr>
        </p:nvSpPr>
        <p:spPr>
          <a:xfrm>
            <a:off x="1097279" y="4799362"/>
            <a:ext cx="10113645" cy="743682"/>
          </a:xfrm>
        </p:spPr>
        <p:txBody>
          <a:bodyPr/>
          <a:lstStyle/>
          <a:p>
            <a:r>
              <a:rPr lang="en-US" dirty="0"/>
              <a:t>Books Indexing</a:t>
            </a:r>
          </a:p>
        </p:txBody>
      </p:sp>
      <p:sp>
        <p:nvSpPr>
          <p:cNvPr id="13" name="Text Placeholder 3">
            <a:extLst>
              <a:ext uri="{FF2B5EF4-FFF2-40B4-BE49-F238E27FC236}">
                <a16:creationId xmlns:a16="http://schemas.microsoft.com/office/drawing/2014/main" id="{C638FCE8-6570-470C-98D8-476B6AA3BD4A}"/>
              </a:ext>
            </a:extLst>
          </p:cNvPr>
          <p:cNvSpPr>
            <a:spLocks noGrp="1"/>
          </p:cNvSpPr>
          <p:nvPr>
            <p:ph type="body" sz="half" idx="2"/>
          </p:nvPr>
        </p:nvSpPr>
        <p:spPr>
          <a:xfrm>
            <a:off x="1097279" y="5715000"/>
            <a:ext cx="10113264" cy="609600"/>
          </a:xfrm>
        </p:spPr>
        <p:txBody>
          <a:bodyPr/>
          <a:lstStyle/>
          <a:p>
            <a:r>
              <a:rPr lang="en-US" dirty="0"/>
              <a:t>You can easily get the information of the book from the Book section.</a:t>
            </a:r>
          </a:p>
        </p:txBody>
      </p:sp>
    </p:spTree>
    <p:extLst>
      <p:ext uri="{BB962C8B-B14F-4D97-AF65-F5344CB8AC3E}">
        <p14:creationId xmlns:p14="http://schemas.microsoft.com/office/powerpoint/2010/main" val="2071960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creenshot of a computer&#10;&#10;Description automatically generated">
            <a:extLst>
              <a:ext uri="{FF2B5EF4-FFF2-40B4-BE49-F238E27FC236}">
                <a16:creationId xmlns:a16="http://schemas.microsoft.com/office/drawing/2014/main" id="{9FEB3521-B113-4F39-BF6C-C0D67DDE69A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b="25640"/>
          <a:stretch/>
        </p:blipFill>
        <p:spPr>
          <a:xfrm>
            <a:off x="15" y="-108847"/>
            <a:ext cx="12191985" cy="4908209"/>
          </a:xfrm>
          <a:noFill/>
        </p:spPr>
      </p:pic>
      <p:sp>
        <p:nvSpPr>
          <p:cNvPr id="14" name="Title 2">
            <a:extLst>
              <a:ext uri="{FF2B5EF4-FFF2-40B4-BE49-F238E27FC236}">
                <a16:creationId xmlns:a16="http://schemas.microsoft.com/office/drawing/2014/main" id="{204B6A06-C4CF-4080-814B-03A9F2C891C6}"/>
              </a:ext>
            </a:extLst>
          </p:cNvPr>
          <p:cNvSpPr>
            <a:spLocks noGrp="1"/>
          </p:cNvSpPr>
          <p:nvPr>
            <p:ph type="title"/>
          </p:nvPr>
        </p:nvSpPr>
        <p:spPr>
          <a:xfrm>
            <a:off x="1097279" y="4799362"/>
            <a:ext cx="10113645" cy="743682"/>
          </a:xfrm>
        </p:spPr>
        <p:txBody>
          <a:bodyPr/>
          <a:lstStyle/>
          <a:p>
            <a:r>
              <a:rPr lang="en-US" dirty="0"/>
              <a:t>Issue Books</a:t>
            </a:r>
          </a:p>
        </p:txBody>
      </p:sp>
      <p:sp>
        <p:nvSpPr>
          <p:cNvPr id="13" name="Text Placeholder 3">
            <a:extLst>
              <a:ext uri="{FF2B5EF4-FFF2-40B4-BE49-F238E27FC236}">
                <a16:creationId xmlns:a16="http://schemas.microsoft.com/office/drawing/2014/main" id="{1C35C949-ABAC-425C-AC5C-DBC1260A9B2C}"/>
              </a:ext>
            </a:extLst>
          </p:cNvPr>
          <p:cNvSpPr>
            <a:spLocks noGrp="1"/>
          </p:cNvSpPr>
          <p:nvPr>
            <p:ph type="body" sz="half" idx="2"/>
          </p:nvPr>
        </p:nvSpPr>
        <p:spPr>
          <a:xfrm>
            <a:off x="1097279" y="5715000"/>
            <a:ext cx="10113264" cy="609600"/>
          </a:xfrm>
        </p:spPr>
        <p:txBody>
          <a:bodyPr>
            <a:normAutofit fontScale="92500"/>
          </a:bodyPr>
          <a:lstStyle/>
          <a:p>
            <a:r>
              <a:rPr lang="en-US" dirty="0"/>
              <a:t>This section of the portal will help to store the information of the book name, whom you issue to and for how many days. Moreover, this will help you get an idea of fine issued under that particular member’ name.</a:t>
            </a:r>
          </a:p>
        </p:txBody>
      </p:sp>
    </p:spTree>
    <p:extLst>
      <p:ext uri="{BB962C8B-B14F-4D97-AF65-F5344CB8AC3E}">
        <p14:creationId xmlns:p14="http://schemas.microsoft.com/office/powerpoint/2010/main" val="3928943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creenshot of a computer&#10;&#10;Description automatically generated">
            <a:extLst>
              <a:ext uri="{FF2B5EF4-FFF2-40B4-BE49-F238E27FC236}">
                <a16:creationId xmlns:a16="http://schemas.microsoft.com/office/drawing/2014/main" id="{CCC5FA62-0FA1-47B9-A8A2-C8DFB5B86FDB}"/>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b="24896"/>
          <a:stretch/>
        </p:blipFill>
        <p:spPr>
          <a:xfrm>
            <a:off x="15" y="10"/>
            <a:ext cx="12191985" cy="4578340"/>
          </a:xfrm>
          <a:noFill/>
        </p:spPr>
      </p:pic>
      <p:sp>
        <p:nvSpPr>
          <p:cNvPr id="11" name="Title 2">
            <a:extLst>
              <a:ext uri="{FF2B5EF4-FFF2-40B4-BE49-F238E27FC236}">
                <a16:creationId xmlns:a16="http://schemas.microsoft.com/office/drawing/2014/main" id="{4A21EFE0-3200-4A08-A5B5-992489140BB0}"/>
              </a:ext>
            </a:extLst>
          </p:cNvPr>
          <p:cNvSpPr>
            <a:spLocks noGrp="1"/>
          </p:cNvSpPr>
          <p:nvPr>
            <p:ph type="title"/>
          </p:nvPr>
        </p:nvSpPr>
        <p:spPr>
          <a:xfrm>
            <a:off x="1097279" y="4799362"/>
            <a:ext cx="10113645" cy="743682"/>
          </a:xfrm>
        </p:spPr>
        <p:txBody>
          <a:bodyPr/>
          <a:lstStyle/>
          <a:p>
            <a:r>
              <a:rPr lang="en-US" dirty="0"/>
              <a:t>Book Received</a:t>
            </a:r>
          </a:p>
        </p:txBody>
      </p:sp>
      <p:sp>
        <p:nvSpPr>
          <p:cNvPr id="16" name="Text Placeholder 3">
            <a:extLst>
              <a:ext uri="{FF2B5EF4-FFF2-40B4-BE49-F238E27FC236}">
                <a16:creationId xmlns:a16="http://schemas.microsoft.com/office/drawing/2014/main" id="{8828DFA6-8E22-4198-A1B7-CE9DC552595A}"/>
              </a:ext>
            </a:extLst>
          </p:cNvPr>
          <p:cNvSpPr>
            <a:spLocks noGrp="1"/>
          </p:cNvSpPr>
          <p:nvPr>
            <p:ph type="body" sz="half" idx="2"/>
          </p:nvPr>
        </p:nvSpPr>
        <p:spPr>
          <a:xfrm>
            <a:off x="1097279" y="5715000"/>
            <a:ext cx="10113264" cy="609600"/>
          </a:xfrm>
        </p:spPr>
        <p:txBody>
          <a:bodyPr/>
          <a:lstStyle/>
          <a:p>
            <a:r>
              <a:rPr lang="en-US" dirty="0"/>
              <a:t>Store all the information of returned/received books here in this section of the application.</a:t>
            </a:r>
          </a:p>
        </p:txBody>
      </p:sp>
    </p:spTree>
    <p:extLst>
      <p:ext uri="{BB962C8B-B14F-4D97-AF65-F5344CB8AC3E}">
        <p14:creationId xmlns:p14="http://schemas.microsoft.com/office/powerpoint/2010/main" val="283866143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0</TotalTime>
  <Words>404</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Bookman Old Style</vt:lpstr>
      <vt:lpstr>Calibri</vt:lpstr>
      <vt:lpstr>Franklin Gothic Book</vt:lpstr>
      <vt:lpstr>Franklin Gothic Book (Body)</vt:lpstr>
      <vt:lpstr>1_RetrospectVTI</vt:lpstr>
      <vt:lpstr>UNIVERSITY LIBRARY MANAGEMENT SYSTEM</vt:lpstr>
      <vt:lpstr>With this system we can manage:-  . Facility enrolments  . Books   . Publisher  . Members  . Fines  . Book’s issue and receiving</vt:lpstr>
      <vt:lpstr>Create &amp;  Publisher </vt:lpstr>
      <vt:lpstr>Edit and Deleting Publisher</vt:lpstr>
      <vt:lpstr>Member And Author Management</vt:lpstr>
      <vt:lpstr>Book Category Management</vt:lpstr>
      <vt:lpstr>Books Indexing</vt:lpstr>
      <vt:lpstr>Issue Books</vt:lpstr>
      <vt:lpstr>Book Received</vt:lpstr>
      <vt:lpstr>Project Schedule and Time Management</vt:lpstr>
      <vt:lpstr>Final Product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2020-03-18T05:58:30Z</dcterms:created>
  <dcterms:modified xsi:type="dcterms:W3CDTF">2020-03-18T06:06:09Z</dcterms:modified>
</cp:coreProperties>
</file>