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9"/>
  </p:notesMasterIdLst>
  <p:sldIdLst>
    <p:sldId id="256" r:id="rId2"/>
    <p:sldId id="286" r:id="rId3"/>
    <p:sldId id="278" r:id="rId4"/>
    <p:sldId id="285" r:id="rId5"/>
    <p:sldId id="294" r:id="rId6"/>
    <p:sldId id="288" r:id="rId7"/>
    <p:sldId id="289" r:id="rId8"/>
    <p:sldId id="290" r:id="rId9"/>
    <p:sldId id="291" r:id="rId10"/>
    <p:sldId id="292" r:id="rId11"/>
    <p:sldId id="293" r:id="rId12"/>
    <p:sldId id="274" r:id="rId13"/>
    <p:sldId id="275" r:id="rId14"/>
    <p:sldId id="276" r:id="rId15"/>
    <p:sldId id="277" r:id="rId16"/>
    <p:sldId id="280" r:id="rId17"/>
    <p:sldId id="279" r:id="rId18"/>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1">
          <p15:clr>
            <a:srgbClr val="A4A3A4"/>
          </p15:clr>
        </p15:guide>
        <p15:guide id="2" pos="257">
          <p15:clr>
            <a:srgbClr val="A4A3A4"/>
          </p15:clr>
        </p15:guide>
        <p15:guide id="3" orient="horz" pos="1609">
          <p15:clr>
            <a:srgbClr val="A4A3A4"/>
          </p15:clr>
        </p15:guide>
        <p15:guide id="4" pos="45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C5C"/>
    <a:srgbClr val="633248"/>
    <a:srgbClr val="C03B26"/>
    <a:srgbClr val="008542"/>
    <a:srgbClr val="044D7A"/>
    <a:srgbClr val="F59B11"/>
    <a:srgbClr val="69BE28"/>
    <a:srgbClr val="7F7F7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8" autoAdjust="0"/>
    <p:restoredTop sz="94660"/>
  </p:normalViewPr>
  <p:slideViewPr>
    <p:cSldViewPr snapToGrid="0" snapToObjects="1">
      <p:cViewPr varScale="1">
        <p:scale>
          <a:sx n="114" d="100"/>
          <a:sy n="114" d="100"/>
        </p:scale>
        <p:origin x="1332" y="96"/>
      </p:cViewPr>
      <p:guideLst>
        <p:guide orient="horz" pos="401"/>
        <p:guide pos="257"/>
        <p:guide orient="horz" pos="1609"/>
        <p:guide pos="45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3D77A0-B43B-634A-9176-B27E5EE9C15B}" type="datetimeFigureOut">
              <a:rPr lang="de-DE" smtClean="0"/>
              <a:t>10.10.2018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FA9E7-9A1D-3744-A7E1-599B6E94A4C5}" type="slidenum">
              <a:rPr lang="de-DE" smtClean="0"/>
              <a:t>‹#›</a:t>
            </a:fld>
            <a:endParaRPr lang="de-DE"/>
          </a:p>
        </p:txBody>
      </p:sp>
    </p:spTree>
    <p:extLst>
      <p:ext uri="{BB962C8B-B14F-4D97-AF65-F5344CB8AC3E}">
        <p14:creationId xmlns:p14="http://schemas.microsoft.com/office/powerpoint/2010/main" val="4882625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BFFA9E7-9A1D-3744-A7E1-599B6E94A4C5}" type="slidenum">
              <a:rPr lang="de-DE" smtClean="0"/>
              <a:t>3</a:t>
            </a:fld>
            <a:endParaRPr lang="de-DE"/>
          </a:p>
        </p:txBody>
      </p:sp>
    </p:spTree>
    <p:extLst>
      <p:ext uri="{BB962C8B-B14F-4D97-AF65-F5344CB8AC3E}">
        <p14:creationId xmlns:p14="http://schemas.microsoft.com/office/powerpoint/2010/main" val="1189176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pic>
        <p:nvPicPr>
          <p:cNvPr id="20" name="Bild 19" descr="Titel_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ctrTitle"/>
          </p:nvPr>
        </p:nvSpPr>
        <p:spPr>
          <a:xfrm>
            <a:off x="627665" y="1952434"/>
            <a:ext cx="6386775" cy="3146176"/>
          </a:xfrm>
          <a:noFill/>
          <a:ln>
            <a:noFill/>
          </a:ln>
        </p:spPr>
        <p:txBody>
          <a:bodyPr anchor="ctr" anchorCtr="0">
            <a:normAutofit/>
          </a:bodyPr>
          <a:lstStyle>
            <a:lvl1pPr algn="l">
              <a:defRPr sz="4400" b="1" i="0">
                <a:solidFill>
                  <a:schemeClr val="bg1"/>
                </a:solidFill>
                <a:latin typeface="Arial"/>
                <a:cs typeface="Arial MT Std Black"/>
              </a:defRPr>
            </a:lvl1pPr>
          </a:lstStyle>
          <a:p>
            <a:r>
              <a:rPr lang="en-US" noProof="0"/>
              <a:t>Click to edit Master title style</a:t>
            </a:r>
            <a:endParaRPr lang="en-US" noProof="0" dirty="0"/>
          </a:p>
        </p:txBody>
      </p:sp>
      <p:pic>
        <p:nvPicPr>
          <p:cNvPr id="15" name="Bild 14" descr="3D_Logo_RGB_3D_778p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6208" y="395138"/>
            <a:ext cx="2811055" cy="657599"/>
          </a:xfrm>
          <a:prstGeom prst="rect">
            <a:avLst/>
          </a:prstGeom>
        </p:spPr>
      </p:pic>
      <p:sp>
        <p:nvSpPr>
          <p:cNvPr id="22" name="Textfeld 21"/>
          <p:cNvSpPr txBox="1"/>
          <p:nvPr userDrawn="1"/>
        </p:nvSpPr>
        <p:spPr>
          <a:xfrm>
            <a:off x="-878228" y="3165595"/>
            <a:ext cx="184666"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57753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6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9280"/>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5" name="Grafik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Tree>
    <p:extLst>
      <p:ext uri="{BB962C8B-B14F-4D97-AF65-F5344CB8AC3E}">
        <p14:creationId xmlns:p14="http://schemas.microsoft.com/office/powerpoint/2010/main" val="308856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7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9280"/>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6" name="Grafik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Tree>
    <p:extLst>
      <p:ext uri="{BB962C8B-B14F-4D97-AF65-F5344CB8AC3E}">
        <p14:creationId xmlns:p14="http://schemas.microsoft.com/office/powerpoint/2010/main" val="389000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8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8522"/>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5" name="Grafik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042"/>
            <a:ext cx="9144000" cy="1088571"/>
          </a:xfrm>
          <a:prstGeom prst="rect">
            <a:avLst/>
          </a:prstGeom>
        </p:spPr>
      </p:pic>
      <p:sp>
        <p:nvSpPr>
          <p:cNvPr id="4" name="Textfeld 3"/>
          <p:cNvSpPr txBox="1"/>
          <p:nvPr userDrawn="1"/>
        </p:nvSpPr>
        <p:spPr>
          <a:xfrm>
            <a:off x="-289278" y="4303889"/>
            <a:ext cx="184666"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3932604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47472" y="731520"/>
            <a:ext cx="8229600" cy="1040809"/>
          </a:xfrm>
        </p:spPr>
        <p:txBody>
          <a:bodyPr/>
          <a:lstStyle/>
          <a:p>
            <a:r>
              <a:rPr lang="en-US" noProof="0"/>
              <a:t>Click to edit Master title style</a:t>
            </a:r>
            <a:endParaRPr lang="en-US" noProof="0" dirty="0"/>
          </a:p>
        </p:txBody>
      </p:sp>
      <p:sp>
        <p:nvSpPr>
          <p:cNvPr id="3" name="Inhaltsplatzhalter 2"/>
          <p:cNvSpPr>
            <a:spLocks noGrp="1"/>
          </p:cNvSpPr>
          <p:nvPr>
            <p:ph sz="half" idx="1"/>
          </p:nvPr>
        </p:nvSpPr>
        <p:spPr>
          <a:xfrm>
            <a:off x="337962" y="1687313"/>
            <a:ext cx="4038600" cy="4525963"/>
          </a:xfrm>
        </p:spPr>
        <p:txBody>
          <a:bodyPr/>
          <a:lstStyle>
            <a:lvl1pPr>
              <a:defRPr sz="1800"/>
            </a:lvl1pPr>
            <a:lvl2pPr>
              <a:defRPr sz="1600"/>
            </a:lvl2pPr>
            <a:lvl3pPr>
              <a:defRPr sz="1400"/>
            </a:lvl3pPr>
            <a:lvl4pPr>
              <a:defRPr sz="1200"/>
            </a:lvl4pPr>
            <a:lvl5pPr>
              <a:defRPr sz="105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Inhaltsplatzhalter 3"/>
          <p:cNvSpPr>
            <a:spLocks noGrp="1"/>
          </p:cNvSpPr>
          <p:nvPr>
            <p:ph sz="half" idx="2"/>
          </p:nvPr>
        </p:nvSpPr>
        <p:spPr>
          <a:xfrm>
            <a:off x="4528962" y="1687313"/>
            <a:ext cx="4038600" cy="4525963"/>
          </a:xfrm>
        </p:spPr>
        <p:txBody>
          <a:bodyPr/>
          <a:lstStyle>
            <a:lvl1pPr>
              <a:defRPr sz="1800"/>
            </a:lvl1pPr>
            <a:lvl2pPr>
              <a:defRPr sz="1600"/>
            </a:lvl2pPr>
            <a:lvl3pPr>
              <a:defRPr sz="1400"/>
            </a:lvl3pPr>
            <a:lvl4pPr>
              <a:defRPr sz="1200"/>
            </a:lvl4pPr>
            <a:lvl5pPr>
              <a:defRPr sz="105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9751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335905" cy="704088"/>
          </a:xfrm>
        </p:spPr>
        <p:txBody>
          <a:bodyPr/>
          <a:lstStyle>
            <a:lvl1pPr>
              <a:defRPr/>
            </a:lvl1pPr>
          </a:lstStyle>
          <a:p>
            <a:r>
              <a:rPr lang="en-US" noProof="0"/>
              <a:t>Click to edit Master title style</a:t>
            </a:r>
            <a:endParaRPr lang="en-US" noProof="0" dirty="0"/>
          </a:p>
        </p:txBody>
      </p:sp>
      <p:sp>
        <p:nvSpPr>
          <p:cNvPr id="3" name="Textplatzhalter 2"/>
          <p:cNvSpPr>
            <a:spLocks noGrp="1"/>
          </p:cNvSpPr>
          <p:nvPr>
            <p:ph type="body" idx="1"/>
          </p:nvPr>
        </p:nvSpPr>
        <p:spPr>
          <a:xfrm>
            <a:off x="350896" y="1435608"/>
            <a:ext cx="4040188" cy="62702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Inhaltsplatzhalter 3"/>
          <p:cNvSpPr>
            <a:spLocks noGrp="1"/>
          </p:cNvSpPr>
          <p:nvPr>
            <p:ph sz="half" idx="2"/>
          </p:nvPr>
        </p:nvSpPr>
        <p:spPr>
          <a:xfrm>
            <a:off x="350896" y="2063841"/>
            <a:ext cx="4040188" cy="3683731"/>
          </a:xfrm>
        </p:spPr>
        <p:txBody>
          <a:bodyPr/>
          <a:lstStyle>
            <a:lvl1pPr>
              <a:defRPr sz="1600"/>
            </a:lvl1pPr>
            <a:lvl2pPr>
              <a:defRPr sz="1400"/>
            </a:lvl2pPr>
            <a:lvl3pPr>
              <a:defRPr sz="1200"/>
            </a:lvl3pPr>
            <a:lvl4pPr>
              <a:defRPr sz="1050"/>
            </a:lvl4pPr>
            <a:lvl5pPr>
              <a:defRPr sz="105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platzhalter 4"/>
          <p:cNvSpPr>
            <a:spLocks noGrp="1"/>
          </p:cNvSpPr>
          <p:nvPr>
            <p:ph type="body" sz="quarter" idx="3"/>
          </p:nvPr>
        </p:nvSpPr>
        <p:spPr>
          <a:xfrm>
            <a:off x="4645026" y="1435608"/>
            <a:ext cx="4041775" cy="627024"/>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Inhaltsplatzhalter 5"/>
          <p:cNvSpPr>
            <a:spLocks noGrp="1"/>
          </p:cNvSpPr>
          <p:nvPr>
            <p:ph sz="quarter" idx="4"/>
          </p:nvPr>
        </p:nvSpPr>
        <p:spPr>
          <a:xfrm>
            <a:off x="4645026" y="2063841"/>
            <a:ext cx="4041775" cy="3683732"/>
          </a:xfrm>
        </p:spPr>
        <p:txBody>
          <a:bodyPr/>
          <a:lstStyle>
            <a:lvl1pPr>
              <a:defRPr sz="1600"/>
            </a:lvl1pPr>
            <a:lvl2pPr>
              <a:defRPr sz="1400"/>
            </a:lvl2pPr>
            <a:lvl3pPr>
              <a:defRPr sz="1200"/>
            </a:lvl3pPr>
            <a:lvl4pPr>
              <a:defRPr sz="1050"/>
            </a:lvl4pPr>
            <a:lvl5pPr>
              <a:defRPr sz="105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5149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1143000"/>
          </a:xfrm>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816547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389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20675" y="641350"/>
            <a:ext cx="3008313" cy="744241"/>
          </a:xfrm>
        </p:spPr>
        <p:txBody>
          <a:bodyPr anchor="b"/>
          <a:lstStyle>
            <a:lvl1pPr algn="l">
              <a:defRPr sz="2000" b="1"/>
            </a:lvl1pPr>
          </a:lstStyle>
          <a:p>
            <a:r>
              <a:rPr lang="en-US" noProof="0"/>
              <a:t>Click to edit Master title style</a:t>
            </a:r>
            <a:endParaRPr lang="en-US" noProof="0" dirty="0"/>
          </a:p>
        </p:txBody>
      </p:sp>
      <p:sp>
        <p:nvSpPr>
          <p:cNvPr id="3" name="Inhaltsplatzhalter 2"/>
          <p:cNvSpPr>
            <a:spLocks noGrp="1"/>
          </p:cNvSpPr>
          <p:nvPr>
            <p:ph idx="1"/>
          </p:nvPr>
        </p:nvSpPr>
        <p:spPr>
          <a:xfrm>
            <a:off x="3575051" y="640293"/>
            <a:ext cx="5111750" cy="5505452"/>
          </a:xfrm>
        </p:spPr>
        <p:txBody>
          <a:bodyPr/>
          <a:lstStyle>
            <a:lvl1pPr>
              <a:defRPr sz="1800"/>
            </a:lvl1pPr>
            <a:lvl2pPr>
              <a:defRPr sz="1600"/>
            </a:lvl2pPr>
            <a:lvl3pPr>
              <a:defRPr sz="1400"/>
            </a:lvl3pPr>
            <a:lvl4pPr>
              <a:defRPr sz="1200"/>
            </a:lvl4pPr>
            <a:lvl5pPr>
              <a:defRPr sz="105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platzhalter 3"/>
          <p:cNvSpPr>
            <a:spLocks noGrp="1"/>
          </p:cNvSpPr>
          <p:nvPr>
            <p:ph type="body" sz="half" idx="2"/>
          </p:nvPr>
        </p:nvSpPr>
        <p:spPr>
          <a:xfrm>
            <a:off x="320675" y="1458481"/>
            <a:ext cx="3008313" cy="466768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850403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endParaRPr lang="en-US" noProof="0" dirty="0"/>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653728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1"/>
            <a:ext cx="8229600" cy="704088"/>
          </a:xfrm>
        </p:spPr>
        <p:txBody>
          <a:bodyPr/>
          <a:lstStyle/>
          <a:p>
            <a:r>
              <a:rPr lang="en-US" noProof="0"/>
              <a:t>Click to edit Master title style</a:t>
            </a:r>
            <a:endParaRPr lang="en-US" noProof="0" dirty="0"/>
          </a:p>
        </p:txBody>
      </p:sp>
      <p:sp>
        <p:nvSpPr>
          <p:cNvPr id="3" name="Vertikaler Textplatzhalt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6537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pic>
        <p:nvPicPr>
          <p:cNvPr id="3" name="Bild 2" descr="Zwischentitel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el 1"/>
          <p:cNvSpPr>
            <a:spLocks noGrp="1"/>
          </p:cNvSpPr>
          <p:nvPr>
            <p:ph type="title"/>
          </p:nvPr>
        </p:nvSpPr>
        <p:spPr>
          <a:xfrm>
            <a:off x="614363" y="2598646"/>
            <a:ext cx="6437640" cy="1832243"/>
          </a:xfrm>
        </p:spPr>
        <p:txBody>
          <a:bodyPr anchor="ctr" anchorCtr="0"/>
          <a:lstStyle>
            <a:lvl1pPr algn="l">
              <a:defRPr sz="3200" b="1" cap="none">
                <a:solidFill>
                  <a:schemeClr val="bg1"/>
                </a:solidFill>
              </a:defRPr>
            </a:lvl1pPr>
          </a:lstStyle>
          <a:p>
            <a:r>
              <a:rPr lang="en-US" noProof="0"/>
              <a:t>Click to edit Master title style</a:t>
            </a:r>
            <a:endParaRPr lang="en-US" noProof="0" dirty="0"/>
          </a:p>
        </p:txBody>
      </p:sp>
      <p:pic>
        <p:nvPicPr>
          <p:cNvPr id="5" name="Bild 4" descr="3D_Logo_RGB_3D_778p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3370" y="253314"/>
            <a:ext cx="1493431" cy="349363"/>
          </a:xfrm>
          <a:prstGeom prst="rect">
            <a:avLst/>
          </a:prstGeom>
        </p:spPr>
      </p:pic>
    </p:spTree>
    <p:extLst>
      <p:ext uri="{BB962C8B-B14F-4D97-AF65-F5344CB8AC3E}">
        <p14:creationId xmlns:p14="http://schemas.microsoft.com/office/powerpoint/2010/main" val="3717054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876109"/>
            <a:ext cx="2057400" cy="5470198"/>
          </a:xfrm>
        </p:spPr>
        <p:txBody>
          <a:bodyPr vert="eaVert"/>
          <a:lstStyle/>
          <a:p>
            <a:r>
              <a:rPr lang="en-US" noProof="0"/>
              <a:t>Click to edit Master title style</a:t>
            </a:r>
            <a:endParaRPr lang="en-US" noProof="0" dirty="0"/>
          </a:p>
        </p:txBody>
      </p:sp>
      <p:sp>
        <p:nvSpPr>
          <p:cNvPr id="3" name="Vertikaler Textplatzhalter 2"/>
          <p:cNvSpPr>
            <a:spLocks noGrp="1"/>
          </p:cNvSpPr>
          <p:nvPr>
            <p:ph type="body" orient="vert" idx="1"/>
          </p:nvPr>
        </p:nvSpPr>
        <p:spPr>
          <a:xfrm>
            <a:off x="457200" y="876109"/>
            <a:ext cx="6019800" cy="5470198"/>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88789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
        <p:nvSpPr>
          <p:cNvPr id="5" name="Textfeld 4"/>
          <p:cNvSpPr txBox="1"/>
          <p:nvPr userDrawn="1"/>
        </p:nvSpPr>
        <p:spPr>
          <a:xfrm>
            <a:off x="347472" y="731520"/>
            <a:ext cx="1694632" cy="430887"/>
          </a:xfrm>
          <a:prstGeom prst="rect">
            <a:avLst/>
          </a:prstGeom>
          <a:noFill/>
        </p:spPr>
        <p:txBody>
          <a:bodyPr wrap="none" rtlCol="0">
            <a:spAutoFit/>
          </a:bodyPr>
          <a:lstStyle/>
          <a:p>
            <a:r>
              <a:rPr lang="en-US" sz="2200" b="1" i="0" dirty="0">
                <a:solidFill>
                  <a:srgbClr val="5C5C5C"/>
                </a:solidFill>
                <a:latin typeface="+mn-lt"/>
              </a:rPr>
              <a:t>Thank you!</a:t>
            </a:r>
            <a:endParaRPr lang="de-DE" sz="2200" b="1" i="0" dirty="0">
              <a:solidFill>
                <a:srgbClr val="5C5C5C"/>
              </a:solidFill>
              <a:latin typeface="+mn-lt"/>
            </a:endParaRPr>
          </a:p>
        </p:txBody>
      </p:sp>
      <p:sp>
        <p:nvSpPr>
          <p:cNvPr id="6" name="Textfeld 5"/>
          <p:cNvSpPr txBox="1"/>
          <p:nvPr userDrawn="1"/>
        </p:nvSpPr>
        <p:spPr>
          <a:xfrm>
            <a:off x="319248" y="2937857"/>
            <a:ext cx="1650850" cy="818942"/>
          </a:xfrm>
          <a:prstGeom prst="rect">
            <a:avLst/>
          </a:prstGeom>
          <a:noFill/>
        </p:spPr>
        <p:txBody>
          <a:bodyPr wrap="none" rtlCol="0">
            <a:spAutoFit/>
          </a:bodyPr>
          <a:lstStyle/>
          <a:p>
            <a:pPr marL="39688" defTabSz="914400">
              <a:spcBef>
                <a:spcPts val="313"/>
              </a:spcBef>
            </a:pPr>
            <a:r>
              <a:rPr lang="en-US" sz="1400" b="1" dirty="0">
                <a:solidFill>
                  <a:schemeClr val="accent1"/>
                </a:solidFill>
                <a:latin typeface="Helvetica" charset="0"/>
              </a:rPr>
              <a:t>More Information</a:t>
            </a:r>
            <a:endParaRPr lang="en-US" sz="1400" b="1" dirty="0">
              <a:solidFill>
                <a:schemeClr val="tx2"/>
              </a:solidFill>
              <a:latin typeface="Helvetica" charset="0"/>
              <a:sym typeface="Arial Bold" charset="0"/>
            </a:endParaRPr>
          </a:p>
          <a:p>
            <a:pPr marL="39688" defTabSz="914400">
              <a:spcBef>
                <a:spcPts val="313"/>
              </a:spcBef>
            </a:pPr>
            <a:r>
              <a:rPr lang="en-US" sz="1400" dirty="0">
                <a:solidFill>
                  <a:schemeClr val="tx2"/>
                </a:solidFill>
                <a:latin typeface="Helvetica" charset="0"/>
                <a:sym typeface="Arial Bold" charset="0"/>
              </a:rPr>
              <a:t>info@360t.com</a:t>
            </a:r>
          </a:p>
          <a:p>
            <a:pPr marL="39688" defTabSz="914400">
              <a:spcBef>
                <a:spcPts val="313"/>
              </a:spcBef>
            </a:pPr>
            <a:r>
              <a:rPr lang="en-US" sz="1400" dirty="0">
                <a:solidFill>
                  <a:schemeClr val="tx2"/>
                </a:solidFill>
                <a:latin typeface="Helvetica" charset="0"/>
                <a:sym typeface="Arial Bold" charset="0"/>
              </a:rPr>
              <a:t>www.360t.com</a:t>
            </a:r>
          </a:p>
        </p:txBody>
      </p:sp>
      <p:sp>
        <p:nvSpPr>
          <p:cNvPr id="8" name="Textfeld 7"/>
          <p:cNvSpPr txBox="1"/>
          <p:nvPr userDrawn="1"/>
        </p:nvSpPr>
        <p:spPr>
          <a:xfrm>
            <a:off x="338129" y="6238834"/>
            <a:ext cx="7279382" cy="646331"/>
          </a:xfrm>
          <a:prstGeom prst="rect">
            <a:avLst/>
          </a:prstGeom>
          <a:noFill/>
        </p:spPr>
        <p:txBody>
          <a:bodyPr wrap="none" rtlCol="0">
            <a:spAutoFit/>
          </a:bodyPr>
          <a:lstStyle/>
          <a:p>
            <a:r>
              <a:rPr lang="en-US" sz="900" kern="1200" dirty="0">
                <a:solidFill>
                  <a:schemeClr val="tx1"/>
                </a:solidFill>
                <a:effectLst/>
                <a:latin typeface="+mn-lt"/>
                <a:ea typeface="+mn-ea"/>
                <a:cs typeface="+mn-cs"/>
              </a:rPr>
              <a:t>© 2015, 360 Treasury Systems AG (360T). All Rights Reserved.</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This document contains copyright, proprietary and confidential information. </a:t>
            </a:r>
          </a:p>
          <a:p>
            <a:r>
              <a:rPr lang="en-US" sz="900" kern="1200" dirty="0">
                <a:solidFill>
                  <a:schemeClr val="tx1"/>
                </a:solidFill>
                <a:effectLst/>
                <a:latin typeface="+mn-lt"/>
                <a:ea typeface="+mn-ea"/>
                <a:cs typeface="+mn-cs"/>
              </a:rPr>
              <a:t>No part of this  document may be reproduced nor transmitted, without the written permission of 360T.</a:t>
            </a:r>
            <a:endParaRPr lang="de-DE" sz="900" kern="1200" dirty="0">
              <a:solidFill>
                <a:schemeClr val="tx1"/>
              </a:solidFill>
              <a:effectLst/>
              <a:latin typeface="+mn-lt"/>
              <a:ea typeface="+mn-ea"/>
              <a:cs typeface="+mn-cs"/>
            </a:endParaRPr>
          </a:p>
          <a:p>
            <a:r>
              <a:rPr lang="de-DE" sz="900" kern="1200" dirty="0">
                <a:solidFill>
                  <a:schemeClr val="tx1"/>
                </a:solidFill>
                <a:effectLst/>
                <a:latin typeface="+mn-lt"/>
                <a:ea typeface="+mn-ea"/>
                <a:cs typeface="+mn-cs"/>
              </a:rPr>
              <a:t> </a:t>
            </a:r>
          </a:p>
          <a:p>
            <a:endParaRPr lang="de-DE" sz="900" dirty="0"/>
          </a:p>
        </p:txBody>
      </p:sp>
      <p:sp>
        <p:nvSpPr>
          <p:cNvPr id="9" name="Textfeld 8"/>
          <p:cNvSpPr txBox="1"/>
          <p:nvPr userDrawn="1"/>
        </p:nvSpPr>
        <p:spPr>
          <a:xfrm>
            <a:off x="3363736" y="3190000"/>
            <a:ext cx="1916648"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Europe</a:t>
            </a:r>
          </a:p>
          <a:p>
            <a:pPr marL="39688" defTabSz="914400">
              <a:spcBef>
                <a:spcPts val="313"/>
              </a:spcBef>
            </a:pPr>
            <a:r>
              <a:rPr lang="en-US" sz="1400" dirty="0">
                <a:solidFill>
                  <a:schemeClr val="tx2"/>
                </a:solidFill>
                <a:latin typeface="Helvetica" charset="0"/>
                <a:sym typeface="Arial Bold" charset="0"/>
              </a:rPr>
              <a:t>Tel: +49 69 900 289 0</a:t>
            </a:r>
          </a:p>
        </p:txBody>
      </p:sp>
      <p:sp>
        <p:nvSpPr>
          <p:cNvPr id="10" name="Textfeld 9"/>
          <p:cNvSpPr txBox="1"/>
          <p:nvPr userDrawn="1"/>
        </p:nvSpPr>
        <p:spPr>
          <a:xfrm>
            <a:off x="308593" y="4187494"/>
            <a:ext cx="1866767"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Americas</a:t>
            </a:r>
          </a:p>
          <a:p>
            <a:pPr marL="39688" defTabSz="914400">
              <a:spcBef>
                <a:spcPts val="313"/>
              </a:spcBef>
            </a:pPr>
            <a:r>
              <a:rPr lang="en-US" sz="1400" dirty="0">
                <a:solidFill>
                  <a:schemeClr val="tx2"/>
                </a:solidFill>
                <a:latin typeface="Helvetica" charset="0"/>
                <a:sym typeface="Arial Bold" charset="0"/>
              </a:rPr>
              <a:t>Tel: +1 212 776 2900</a:t>
            </a:r>
          </a:p>
        </p:txBody>
      </p:sp>
      <p:sp>
        <p:nvSpPr>
          <p:cNvPr id="11" name="Textfeld 10"/>
          <p:cNvSpPr txBox="1"/>
          <p:nvPr userDrawn="1"/>
        </p:nvSpPr>
        <p:spPr>
          <a:xfrm>
            <a:off x="3363736" y="4187494"/>
            <a:ext cx="1717037"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Asia Pacific</a:t>
            </a:r>
          </a:p>
          <a:p>
            <a:pPr marL="39688" defTabSz="914400">
              <a:spcBef>
                <a:spcPts val="313"/>
              </a:spcBef>
            </a:pPr>
            <a:r>
              <a:rPr lang="en-US" sz="1400" dirty="0">
                <a:solidFill>
                  <a:schemeClr val="tx2"/>
                </a:solidFill>
                <a:latin typeface="Helvetica" charset="0"/>
                <a:sym typeface="Arial Bold" charset="0"/>
              </a:rPr>
              <a:t>Tel: +65 6325 9970</a:t>
            </a:r>
          </a:p>
        </p:txBody>
      </p:sp>
      <p:sp>
        <p:nvSpPr>
          <p:cNvPr id="12" name="Textfeld 11"/>
          <p:cNvSpPr txBox="1"/>
          <p:nvPr userDrawn="1"/>
        </p:nvSpPr>
        <p:spPr>
          <a:xfrm>
            <a:off x="297975" y="5211083"/>
            <a:ext cx="1866767"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360T Middle East</a:t>
            </a:r>
          </a:p>
          <a:p>
            <a:pPr marL="39688" defTabSz="914400">
              <a:spcBef>
                <a:spcPts val="313"/>
              </a:spcBef>
            </a:pPr>
            <a:r>
              <a:rPr lang="en-US" sz="1400" dirty="0">
                <a:solidFill>
                  <a:schemeClr val="tx2"/>
                </a:solidFill>
                <a:latin typeface="Helvetica" charset="0"/>
                <a:sym typeface="Arial Bold" charset="0"/>
              </a:rPr>
              <a:t>Tel: +971 4 431 5134</a:t>
            </a:r>
          </a:p>
        </p:txBody>
      </p:sp>
      <p:sp>
        <p:nvSpPr>
          <p:cNvPr id="13" name="Textfeld 12"/>
          <p:cNvSpPr txBox="1"/>
          <p:nvPr userDrawn="1"/>
        </p:nvSpPr>
        <p:spPr>
          <a:xfrm>
            <a:off x="3363736" y="5211083"/>
            <a:ext cx="4005511" cy="563359"/>
          </a:xfrm>
          <a:prstGeom prst="rect">
            <a:avLst/>
          </a:prstGeom>
          <a:noFill/>
        </p:spPr>
        <p:txBody>
          <a:bodyPr wrap="none" rtlCol="0">
            <a:spAutoFit/>
          </a:bodyPr>
          <a:lstStyle/>
          <a:p>
            <a:pPr marL="39688" defTabSz="914400">
              <a:spcBef>
                <a:spcPts val="313"/>
              </a:spcBef>
            </a:pPr>
            <a:r>
              <a:rPr lang="en-US" sz="1400" b="1" dirty="0">
                <a:solidFill>
                  <a:schemeClr val="tx2"/>
                </a:solidFill>
                <a:latin typeface="Helvetica" charset="0"/>
              </a:rPr>
              <a:t>Three Sixty Trading Networks (India) </a:t>
            </a:r>
            <a:r>
              <a:rPr lang="en-US" sz="1400" b="1" dirty="0" err="1">
                <a:solidFill>
                  <a:schemeClr val="tx2"/>
                </a:solidFill>
                <a:latin typeface="Helvetica" charset="0"/>
              </a:rPr>
              <a:t>Pvt</a:t>
            </a:r>
            <a:r>
              <a:rPr lang="en-US" sz="1400" b="1" dirty="0">
                <a:solidFill>
                  <a:schemeClr val="tx2"/>
                </a:solidFill>
                <a:latin typeface="Helvetica" charset="0"/>
              </a:rPr>
              <a:t> Ltd</a:t>
            </a:r>
            <a:r>
              <a:rPr lang="en-US" sz="1400" dirty="0">
                <a:solidFill>
                  <a:schemeClr val="tx2"/>
                </a:solidFill>
                <a:latin typeface="Helvetica" charset="0"/>
              </a:rPr>
              <a:t>.</a:t>
            </a:r>
          </a:p>
          <a:p>
            <a:pPr marL="39688" defTabSz="914400">
              <a:spcBef>
                <a:spcPts val="313"/>
              </a:spcBef>
            </a:pPr>
            <a:r>
              <a:rPr lang="en-US" sz="1400" dirty="0">
                <a:solidFill>
                  <a:schemeClr val="tx2"/>
                </a:solidFill>
                <a:latin typeface="Helvetica" charset="0"/>
                <a:sym typeface="Arial Bold" charset="0"/>
              </a:rPr>
              <a:t>Tel: +91 22 4090 7165</a:t>
            </a:r>
          </a:p>
        </p:txBody>
      </p:sp>
      <p:sp>
        <p:nvSpPr>
          <p:cNvPr id="14" name="Rechteck 13"/>
          <p:cNvSpPr/>
          <p:nvPr/>
        </p:nvSpPr>
        <p:spPr>
          <a:xfrm>
            <a:off x="8144407" y="6357910"/>
            <a:ext cx="605479" cy="5074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1101951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2_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18664"/>
            <a:ext cx="7772400" cy="1362075"/>
          </a:xfrm>
        </p:spPr>
        <p:txBody>
          <a:bodyPr anchor="t"/>
          <a:lstStyle>
            <a:lvl1pPr algn="l">
              <a:defRPr sz="4000" b="1" cap="all"/>
            </a:lvl1pPr>
          </a:lstStyle>
          <a:p>
            <a:r>
              <a:rPr lang="en-US" noProof="0"/>
              <a:t>Click to edit Master title style</a:t>
            </a:r>
            <a:endParaRPr lang="en-US" noProof="0"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10342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704088"/>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54735" y="1435608"/>
            <a:ext cx="8229600" cy="4345652"/>
          </a:xfrm>
        </p:spPr>
        <p:txBody>
          <a:bodyPr/>
          <a:lstStyle>
            <a:lvl1pPr marL="342900" indent="-342900">
              <a:buClr>
                <a:srgbClr val="69BE28"/>
              </a:buClr>
              <a:buSzPct val="100000"/>
              <a:buFont typeface="Arial" panose="020B0604020202020204" pitchFamily="34" charset="0"/>
              <a:buChar char="●"/>
              <a:defRPr/>
            </a:lvl1pPr>
            <a:lvl2pPr marL="742950" indent="-285750">
              <a:buClr>
                <a:srgbClr val="69BE28"/>
              </a:buClr>
              <a:buSzPct val="100000"/>
              <a:buFont typeface="Arial" panose="020B0604020202020204" pitchFamily="34" charset="0"/>
              <a:buChar char="→"/>
              <a:defRPr/>
            </a:lvl2pPr>
            <a:lvl3pPr marL="1143000" indent="-228600">
              <a:buClr>
                <a:srgbClr val="69BE28"/>
              </a:buClr>
              <a:buSzPct val="100000"/>
              <a:buFont typeface="Arial" panose="020B0604020202020204" pitchFamily="34" charset="0"/>
              <a:buChar char="–"/>
              <a:defRPr/>
            </a:lvl3pPr>
            <a:lvl4pPr marL="1600200" indent="-228600">
              <a:buClr>
                <a:srgbClr val="69BE28"/>
              </a:buClr>
              <a:buSzPct val="100000"/>
              <a:buFont typeface="Arial" panose="020B0604020202020204" pitchFamily="34" charset="0"/>
              <a:buChar char="»"/>
              <a:defRPr/>
            </a:lvl4pPr>
            <a:lvl5pPr marL="2057400" indent="-228600">
              <a:buClr>
                <a:srgbClr val="69BE28"/>
              </a:buClr>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3526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704088"/>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55391" y="2062631"/>
            <a:ext cx="8229600" cy="4097401"/>
          </a:xfrm>
        </p:spPr>
        <p:txBody>
          <a:bodyPr/>
          <a:lstStyle>
            <a:lvl1pPr>
              <a:defRPr>
                <a:solidFill>
                  <a:srgbClr val="5C5C5C"/>
                </a:solidFill>
              </a:defRPr>
            </a:lvl1pPr>
            <a:lvl2pPr>
              <a:defRPr>
                <a:solidFill>
                  <a:srgbClr val="5C5C5C"/>
                </a:solidFill>
              </a:defRPr>
            </a:lvl2pPr>
            <a:lvl3pPr>
              <a:defRPr>
                <a:solidFill>
                  <a:srgbClr val="5C5C5C"/>
                </a:solidFill>
              </a:defRPr>
            </a:lvl3pPr>
            <a:lvl4pPr>
              <a:defRPr>
                <a:solidFill>
                  <a:srgbClr val="5C5C5C"/>
                </a:solidFill>
              </a:defRPr>
            </a:lvl4pPr>
            <a:lvl5pPr>
              <a:defRPr>
                <a:solidFill>
                  <a:srgbClr val="5C5C5C"/>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platzhalter 2"/>
          <p:cNvSpPr>
            <a:spLocks noGrp="1"/>
          </p:cNvSpPr>
          <p:nvPr>
            <p:ph type="body" idx="10"/>
          </p:nvPr>
        </p:nvSpPr>
        <p:spPr>
          <a:xfrm>
            <a:off x="350895" y="1435608"/>
            <a:ext cx="8234095" cy="62702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82904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4" name="Bild 4" descr="world map_Eme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0737" y="1357313"/>
            <a:ext cx="6862527" cy="3840276"/>
          </a:xfrm>
          <a:prstGeom prst="rect">
            <a:avLst/>
          </a:prstGeom>
        </p:spPr>
      </p:pic>
      <p:sp>
        <p:nvSpPr>
          <p:cNvPr id="3" name="Textfeld 2"/>
          <p:cNvSpPr txBox="1"/>
          <p:nvPr userDrawn="1"/>
        </p:nvSpPr>
        <p:spPr>
          <a:xfrm>
            <a:off x="347472" y="731520"/>
            <a:ext cx="3858536" cy="430887"/>
          </a:xfrm>
          <a:prstGeom prst="rect">
            <a:avLst/>
          </a:prstGeom>
          <a:noFill/>
        </p:spPr>
        <p:txBody>
          <a:bodyPr wrap="none" rtlCol="0">
            <a:spAutoFit/>
          </a:bodyPr>
          <a:lstStyle/>
          <a:p>
            <a:r>
              <a:rPr lang="en-US" sz="2200" b="1" i="0" dirty="0">
                <a:solidFill>
                  <a:srgbClr val="5C5C5C"/>
                </a:solidFill>
                <a:latin typeface="+mn-lt"/>
              </a:rPr>
              <a:t>Global Sales Power - EMEA</a:t>
            </a:r>
            <a:endParaRPr lang="de-DE" sz="2200" b="1" i="0" dirty="0">
              <a:solidFill>
                <a:srgbClr val="5C5C5C"/>
              </a:solidFill>
              <a:latin typeface="+mn-lt"/>
            </a:endParaRPr>
          </a:p>
        </p:txBody>
      </p:sp>
      <p:sp>
        <p:nvSpPr>
          <p:cNvPr id="6" name="Textfeld 5"/>
          <p:cNvSpPr txBox="1"/>
          <p:nvPr userDrawn="1"/>
        </p:nvSpPr>
        <p:spPr>
          <a:xfrm>
            <a:off x="322263" y="5197589"/>
            <a:ext cx="4968027" cy="1773819"/>
          </a:xfrm>
          <a:prstGeom prst="rect">
            <a:avLst/>
          </a:prstGeom>
          <a:noFill/>
        </p:spPr>
        <p:txBody>
          <a:bodyPr wrap="none" rtlCol="0">
            <a:spAutoFit/>
          </a:bodyPr>
          <a:lstStyle/>
          <a:p>
            <a:pPr defTabSz="457200" fontAlgn="base">
              <a:lnSpc>
                <a:spcPts val="1838"/>
              </a:lnSpc>
              <a:spcBef>
                <a:spcPct val="0"/>
              </a:spcBef>
              <a:spcAft>
                <a:spcPts val="1800"/>
              </a:spcAft>
            </a:pPr>
            <a:r>
              <a:rPr lang="en-US" sz="1400" b="1" i="0" noProof="0" dirty="0">
                <a:solidFill>
                  <a:srgbClr val="008542"/>
                </a:solidFill>
                <a:latin typeface="+mn-lt"/>
              </a:rPr>
              <a:t>Americas</a:t>
            </a:r>
            <a:br>
              <a:rPr lang="en-US" sz="1400" b="0" i="0" noProof="0" dirty="0">
                <a:solidFill>
                  <a:srgbClr val="5C5C5C"/>
                </a:solidFill>
                <a:latin typeface="+mn-lt"/>
              </a:rPr>
            </a:br>
            <a:r>
              <a:rPr lang="en-US" sz="1400" b="0" i="0" noProof="0" dirty="0">
                <a:solidFill>
                  <a:srgbClr val="5C5C5C"/>
                </a:solidFill>
                <a:latin typeface="+mn-lt"/>
              </a:rPr>
              <a:t>New York, Chicago, Sao Paolo, Mexico City</a:t>
            </a:r>
          </a:p>
          <a:p>
            <a:pPr defTabSz="457200" fontAlgn="base">
              <a:lnSpc>
                <a:spcPts val="1838"/>
              </a:lnSpc>
              <a:spcBef>
                <a:spcPct val="0"/>
              </a:spcBef>
              <a:spcAft>
                <a:spcPts val="1800"/>
              </a:spcAft>
            </a:pPr>
            <a:r>
              <a:rPr lang="en-US" sz="1400" b="1" i="0" noProof="0" dirty="0">
                <a:solidFill>
                  <a:srgbClr val="008542"/>
                </a:solidFill>
                <a:latin typeface="+mn-lt"/>
              </a:rPr>
              <a:t>Asia Pacific </a:t>
            </a:r>
            <a:br>
              <a:rPr lang="en-US" sz="1400" b="0" i="0" noProof="0" dirty="0">
                <a:solidFill>
                  <a:srgbClr val="5C5C5C"/>
                </a:solidFill>
                <a:latin typeface="+mn-lt"/>
              </a:rPr>
            </a:br>
            <a:r>
              <a:rPr lang="en-US" sz="1400" b="0" i="0" noProof="0" dirty="0">
                <a:solidFill>
                  <a:srgbClr val="5C5C5C"/>
                </a:solidFill>
                <a:latin typeface="+mn-lt"/>
              </a:rPr>
              <a:t>Singapore, Tokyo, Mumbai, Hong Kong, Melbourne, Sydney</a:t>
            </a:r>
          </a:p>
          <a:p>
            <a:endParaRPr lang="en-US" noProof="0" dirty="0"/>
          </a:p>
        </p:txBody>
      </p:sp>
    </p:spTree>
    <p:extLst>
      <p:ext uri="{BB962C8B-B14F-4D97-AF65-F5344CB8AC3E}">
        <p14:creationId xmlns:p14="http://schemas.microsoft.com/office/powerpoint/2010/main" val="14805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pic>
        <p:nvPicPr>
          <p:cNvPr id="6" name="Bild 3" descr="world map_America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1200" y="1357313"/>
            <a:ext cx="6861600" cy="3839755"/>
          </a:xfrm>
          <a:prstGeom prst="rect">
            <a:avLst/>
          </a:prstGeom>
        </p:spPr>
      </p:pic>
      <p:sp>
        <p:nvSpPr>
          <p:cNvPr id="7" name="Textfeld 6"/>
          <p:cNvSpPr txBox="1"/>
          <p:nvPr userDrawn="1"/>
        </p:nvSpPr>
        <p:spPr>
          <a:xfrm>
            <a:off x="347472" y="731520"/>
            <a:ext cx="4313826" cy="430887"/>
          </a:xfrm>
          <a:prstGeom prst="rect">
            <a:avLst/>
          </a:prstGeom>
          <a:noFill/>
        </p:spPr>
        <p:txBody>
          <a:bodyPr wrap="none" rtlCol="0">
            <a:spAutoFit/>
          </a:bodyPr>
          <a:lstStyle/>
          <a:p>
            <a:r>
              <a:rPr lang="en-US" sz="2200" b="1" i="0" dirty="0">
                <a:solidFill>
                  <a:srgbClr val="5C5C5C"/>
                </a:solidFill>
                <a:latin typeface="+mn-lt"/>
              </a:rPr>
              <a:t>Global Sales Power - Americas</a:t>
            </a:r>
            <a:endParaRPr lang="de-DE" sz="2200" b="1" i="0" dirty="0">
              <a:solidFill>
                <a:srgbClr val="5C5C5C"/>
              </a:solidFill>
              <a:latin typeface="+mn-lt"/>
            </a:endParaRPr>
          </a:p>
        </p:txBody>
      </p:sp>
      <p:sp>
        <p:nvSpPr>
          <p:cNvPr id="8" name="Textfeld 7"/>
          <p:cNvSpPr txBox="1"/>
          <p:nvPr userDrawn="1"/>
        </p:nvSpPr>
        <p:spPr>
          <a:xfrm>
            <a:off x="347472" y="4995347"/>
            <a:ext cx="7342187" cy="2009524"/>
          </a:xfrm>
          <a:prstGeom prst="rect">
            <a:avLst/>
          </a:prstGeom>
          <a:noFill/>
        </p:spPr>
        <p:txBody>
          <a:bodyPr wrap="none" rtlCol="0">
            <a:spAutoFit/>
          </a:bodyPr>
          <a:lstStyle/>
          <a:p>
            <a:pPr defTabSz="457200" fontAlgn="base">
              <a:lnSpc>
                <a:spcPts val="1838"/>
              </a:lnSpc>
              <a:spcBef>
                <a:spcPct val="0"/>
              </a:spcBef>
              <a:spcAft>
                <a:spcPts val="1800"/>
              </a:spcAft>
            </a:pPr>
            <a:r>
              <a:rPr lang="en-US" sz="1400" b="1" i="0" noProof="0" dirty="0">
                <a:solidFill>
                  <a:srgbClr val="008542"/>
                </a:solidFill>
                <a:latin typeface="+mn-lt"/>
              </a:rPr>
              <a:t>EMEA</a:t>
            </a:r>
            <a:r>
              <a:rPr lang="en-US" sz="1400" b="0" i="0" noProof="0" dirty="0">
                <a:solidFill>
                  <a:srgbClr val="5C5C5C"/>
                </a:solidFill>
                <a:latin typeface="+mn-lt"/>
              </a:rPr>
              <a:t> </a:t>
            </a:r>
            <a:br>
              <a:rPr lang="en-US" sz="1400" b="0" i="0" noProof="0" dirty="0">
                <a:solidFill>
                  <a:srgbClr val="5C5C5C"/>
                </a:solidFill>
                <a:latin typeface="+mn-lt"/>
              </a:rPr>
            </a:br>
            <a:r>
              <a:rPr lang="en-US" sz="1400" b="0" i="0" noProof="0" dirty="0">
                <a:solidFill>
                  <a:srgbClr val="5C5C5C"/>
                </a:solidFill>
                <a:latin typeface="+mn-lt"/>
              </a:rPr>
              <a:t>Frankfurt, London, Paris, Stockholm, Helsinki, Zurich, Milan, Amsterdam, Warsaw, Madrid, </a:t>
            </a:r>
            <a:br>
              <a:rPr lang="en-US" sz="1400" b="0" i="0" noProof="0" dirty="0">
                <a:solidFill>
                  <a:srgbClr val="5C5C5C"/>
                </a:solidFill>
                <a:latin typeface="+mn-lt"/>
              </a:rPr>
            </a:br>
            <a:r>
              <a:rPr lang="en-US" sz="1400" b="0" i="0" noProof="0" dirty="0">
                <a:solidFill>
                  <a:srgbClr val="5C5C5C"/>
                </a:solidFill>
                <a:latin typeface="+mn-lt"/>
              </a:rPr>
              <a:t>Moscow, Istanbul, Dubai, Johannesburg</a:t>
            </a:r>
          </a:p>
          <a:p>
            <a:pPr defTabSz="457200" fontAlgn="base">
              <a:lnSpc>
                <a:spcPts val="1838"/>
              </a:lnSpc>
              <a:spcBef>
                <a:spcPct val="0"/>
              </a:spcBef>
              <a:spcAft>
                <a:spcPts val="1800"/>
              </a:spcAft>
            </a:pPr>
            <a:r>
              <a:rPr lang="en-US" sz="1400" b="1" i="0" noProof="0" dirty="0">
                <a:solidFill>
                  <a:srgbClr val="008542"/>
                </a:solidFill>
                <a:latin typeface="+mn-lt"/>
              </a:rPr>
              <a:t>Asia Pacific </a:t>
            </a:r>
            <a:br>
              <a:rPr lang="en-US" sz="1400" b="0" i="0" noProof="0" dirty="0">
                <a:solidFill>
                  <a:srgbClr val="5C5C5C"/>
                </a:solidFill>
                <a:latin typeface="+mn-lt"/>
              </a:rPr>
            </a:br>
            <a:r>
              <a:rPr lang="en-US" sz="1400" b="0" i="0" noProof="0" dirty="0">
                <a:solidFill>
                  <a:srgbClr val="5C5C5C"/>
                </a:solidFill>
                <a:latin typeface="+mn-lt"/>
              </a:rPr>
              <a:t>Singapore, Tokyo, Mumbai, Hong Kong, Melbourne, Sydney</a:t>
            </a:r>
          </a:p>
          <a:p>
            <a:endParaRPr lang="en-US" noProof="0" dirty="0"/>
          </a:p>
        </p:txBody>
      </p:sp>
    </p:spTree>
    <p:extLst>
      <p:ext uri="{BB962C8B-B14F-4D97-AF65-F5344CB8AC3E}">
        <p14:creationId xmlns:p14="http://schemas.microsoft.com/office/powerpoint/2010/main" val="114411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pic>
        <p:nvPicPr>
          <p:cNvPr id="7" name="Bild 4" descr="world map_AsiaPacifi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1200" y="1357313"/>
            <a:ext cx="6861600" cy="3839755"/>
          </a:xfrm>
          <a:prstGeom prst="rect">
            <a:avLst/>
          </a:prstGeom>
        </p:spPr>
      </p:pic>
      <p:sp>
        <p:nvSpPr>
          <p:cNvPr id="6" name="Textfeld 5"/>
          <p:cNvSpPr txBox="1"/>
          <p:nvPr userDrawn="1"/>
        </p:nvSpPr>
        <p:spPr>
          <a:xfrm>
            <a:off x="347472" y="731520"/>
            <a:ext cx="3821892" cy="430887"/>
          </a:xfrm>
          <a:prstGeom prst="rect">
            <a:avLst/>
          </a:prstGeom>
          <a:noFill/>
        </p:spPr>
        <p:txBody>
          <a:bodyPr wrap="none" rtlCol="0">
            <a:spAutoFit/>
          </a:bodyPr>
          <a:lstStyle/>
          <a:p>
            <a:r>
              <a:rPr lang="en-US" sz="2200" b="1" i="0" dirty="0">
                <a:solidFill>
                  <a:srgbClr val="5C5C5C"/>
                </a:solidFill>
                <a:latin typeface="+mn-lt"/>
              </a:rPr>
              <a:t>Global Sales Power - APAC</a:t>
            </a:r>
            <a:endParaRPr lang="de-DE" sz="2200" b="1" i="0" dirty="0">
              <a:solidFill>
                <a:srgbClr val="5C5C5C"/>
              </a:solidFill>
              <a:latin typeface="+mn-lt"/>
            </a:endParaRPr>
          </a:p>
        </p:txBody>
      </p:sp>
      <p:sp>
        <p:nvSpPr>
          <p:cNvPr id="8" name="Textfeld 7"/>
          <p:cNvSpPr txBox="1"/>
          <p:nvPr userDrawn="1"/>
        </p:nvSpPr>
        <p:spPr>
          <a:xfrm>
            <a:off x="347472" y="4995347"/>
            <a:ext cx="7342187" cy="2009524"/>
          </a:xfrm>
          <a:prstGeom prst="rect">
            <a:avLst/>
          </a:prstGeom>
          <a:noFill/>
        </p:spPr>
        <p:txBody>
          <a:bodyPr wrap="none" rtlCol="0">
            <a:spAutoFit/>
          </a:bodyPr>
          <a:lstStyle/>
          <a:p>
            <a:pPr defTabSz="457200" fontAlgn="base">
              <a:lnSpc>
                <a:spcPts val="1838"/>
              </a:lnSpc>
              <a:spcBef>
                <a:spcPct val="0"/>
              </a:spcBef>
              <a:spcAft>
                <a:spcPts val="1800"/>
              </a:spcAft>
            </a:pPr>
            <a:r>
              <a:rPr lang="en-US" sz="1400" b="1" i="0" noProof="0" dirty="0">
                <a:solidFill>
                  <a:srgbClr val="008542"/>
                </a:solidFill>
                <a:latin typeface="+mn-lt"/>
              </a:rPr>
              <a:t>EMEA</a:t>
            </a:r>
            <a:r>
              <a:rPr lang="en-US" sz="1400" b="0" i="0" noProof="0" dirty="0">
                <a:solidFill>
                  <a:srgbClr val="5C5C5C"/>
                </a:solidFill>
                <a:latin typeface="+mn-lt"/>
              </a:rPr>
              <a:t> </a:t>
            </a:r>
            <a:br>
              <a:rPr lang="en-US" sz="1400" b="0" i="0" noProof="0" dirty="0">
                <a:solidFill>
                  <a:srgbClr val="5C5C5C"/>
                </a:solidFill>
                <a:latin typeface="+mn-lt"/>
              </a:rPr>
            </a:br>
            <a:r>
              <a:rPr lang="en-US" sz="1400" b="0" i="0" noProof="0" dirty="0">
                <a:solidFill>
                  <a:srgbClr val="5C5C5C"/>
                </a:solidFill>
                <a:latin typeface="+mn-lt"/>
              </a:rPr>
              <a:t>Frankfurt, London, Paris, Stockholm, Helsinki, Zurich, Milan, Amsterdam, Warsaw, Madrid, </a:t>
            </a:r>
            <a:br>
              <a:rPr lang="en-US" sz="1400" b="0" i="0" noProof="0" dirty="0">
                <a:solidFill>
                  <a:srgbClr val="5C5C5C"/>
                </a:solidFill>
                <a:latin typeface="+mn-lt"/>
              </a:rPr>
            </a:br>
            <a:r>
              <a:rPr lang="en-US" sz="1400" b="0" i="0" noProof="0" dirty="0">
                <a:solidFill>
                  <a:srgbClr val="5C5C5C"/>
                </a:solidFill>
                <a:latin typeface="+mn-lt"/>
              </a:rPr>
              <a:t>Moscow, Istanbul, Dubai, Johannesburg</a:t>
            </a:r>
          </a:p>
          <a:p>
            <a:pPr fontAlgn="base">
              <a:lnSpc>
                <a:spcPts val="1838"/>
              </a:lnSpc>
              <a:spcBef>
                <a:spcPct val="0"/>
              </a:spcBef>
              <a:spcAft>
                <a:spcPts val="1800"/>
              </a:spcAft>
            </a:pPr>
            <a:r>
              <a:rPr lang="en-US" sz="1400" b="1" i="0" noProof="0" dirty="0">
                <a:solidFill>
                  <a:srgbClr val="008542"/>
                </a:solidFill>
                <a:latin typeface="+mn-lt"/>
              </a:rPr>
              <a:t>Americas</a:t>
            </a:r>
            <a:br>
              <a:rPr lang="en-US" sz="1400" b="0" i="0" noProof="0" dirty="0">
                <a:solidFill>
                  <a:srgbClr val="5C5C5C"/>
                </a:solidFill>
                <a:latin typeface="+mn-lt"/>
              </a:rPr>
            </a:br>
            <a:r>
              <a:rPr lang="en-US" sz="1400" b="0" i="0" noProof="0" dirty="0">
                <a:solidFill>
                  <a:srgbClr val="5C5C5C"/>
                </a:solidFill>
                <a:latin typeface="+mn-lt"/>
              </a:rPr>
              <a:t>New York, Chicago, Sao Paolo, Mexico City</a:t>
            </a:r>
          </a:p>
          <a:p>
            <a:endParaRPr lang="en-US" noProof="0" dirty="0"/>
          </a:p>
        </p:txBody>
      </p:sp>
    </p:spTree>
    <p:extLst>
      <p:ext uri="{BB962C8B-B14F-4D97-AF65-F5344CB8AC3E}">
        <p14:creationId xmlns:p14="http://schemas.microsoft.com/office/powerpoint/2010/main" val="141305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7" name="Picture 2572"/>
          <p:cNvPicPr>
            <a:picLocks noChangeAspect="1"/>
          </p:cNvPicPr>
          <p:nvPr userDrawn="1"/>
        </p:nvPicPr>
        <p:blipFill rotWithShape="1">
          <a:blip r:embed="rId2">
            <a:extLst>
              <a:ext uri="{28A0092B-C50C-407E-A947-70E740481C1C}">
                <a14:useLocalDpi xmlns:a14="http://schemas.microsoft.com/office/drawing/2010/main" val="0"/>
              </a:ext>
            </a:extLst>
          </a:blip>
          <a:srcRect t="1008"/>
          <a:stretch/>
        </p:blipFill>
        <p:spPr>
          <a:xfrm>
            <a:off x="348417" y="1371603"/>
            <a:ext cx="8452997" cy="4571635"/>
          </a:xfrm>
          <a:prstGeom prst="rect">
            <a:avLst/>
          </a:prstGeom>
        </p:spPr>
      </p:pic>
      <p:grpSp>
        <p:nvGrpSpPr>
          <p:cNvPr id="8" name="Gruppieren 275"/>
          <p:cNvGrpSpPr/>
          <p:nvPr userDrawn="1"/>
        </p:nvGrpSpPr>
        <p:grpSpPr>
          <a:xfrm>
            <a:off x="1888857" y="1924170"/>
            <a:ext cx="6882021" cy="3415710"/>
            <a:chOff x="1944843" y="1728225"/>
            <a:chExt cx="6882021" cy="3415710"/>
          </a:xfrm>
        </p:grpSpPr>
        <p:sp>
          <p:nvSpPr>
            <p:cNvPr id="9" name="Oval 21"/>
            <p:cNvSpPr/>
            <p:nvPr/>
          </p:nvSpPr>
          <p:spPr>
            <a:xfrm>
              <a:off x="4698390" y="4010273"/>
              <a:ext cx="74930" cy="7493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0" name="Gerade Verbindung 22"/>
            <p:cNvCxnSpPr/>
            <p:nvPr/>
          </p:nvCxnSpPr>
          <p:spPr>
            <a:xfrm flipH="1">
              <a:off x="4349629" y="4085203"/>
              <a:ext cx="319944" cy="229776"/>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Oval 21"/>
            <p:cNvSpPr/>
            <p:nvPr/>
          </p:nvSpPr>
          <p:spPr>
            <a:xfrm>
              <a:off x="4374921" y="3658821"/>
              <a:ext cx="74930" cy="7493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2" name="Gerade Verbindung 22"/>
            <p:cNvCxnSpPr/>
            <p:nvPr/>
          </p:nvCxnSpPr>
          <p:spPr>
            <a:xfrm flipH="1" flipV="1">
              <a:off x="3890865" y="3461475"/>
              <a:ext cx="453732" cy="181342"/>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Oval 21"/>
            <p:cNvSpPr/>
            <p:nvPr/>
          </p:nvSpPr>
          <p:spPr>
            <a:xfrm>
              <a:off x="4991146" y="4450670"/>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4" name="Gerade Verbindung 22"/>
            <p:cNvCxnSpPr/>
            <p:nvPr/>
          </p:nvCxnSpPr>
          <p:spPr>
            <a:xfrm>
              <a:off x="5075552" y="4542311"/>
              <a:ext cx="242897" cy="263070"/>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15" name="Oval 21"/>
            <p:cNvSpPr/>
            <p:nvPr/>
          </p:nvSpPr>
          <p:spPr>
            <a:xfrm>
              <a:off x="5311645" y="3742845"/>
              <a:ext cx="74930" cy="74930"/>
            </a:xfrm>
            <a:prstGeom prst="ellipse">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6" name="Gerade Verbindung 22"/>
            <p:cNvCxnSpPr/>
            <p:nvPr/>
          </p:nvCxnSpPr>
          <p:spPr>
            <a:xfrm>
              <a:off x="5386575" y="3826964"/>
              <a:ext cx="242897" cy="26307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Textfeld 16"/>
            <p:cNvSpPr txBox="1"/>
            <p:nvPr/>
          </p:nvSpPr>
          <p:spPr>
            <a:xfrm>
              <a:off x="5318449" y="4805381"/>
              <a:ext cx="1623526" cy="338554"/>
            </a:xfrm>
            <a:prstGeom prst="rect">
              <a:avLst/>
            </a:prstGeom>
            <a:noFill/>
          </p:spPr>
          <p:txBody>
            <a:bodyPr wrap="square" rtlCol="0">
              <a:spAutoFit/>
            </a:bodyPr>
            <a:lstStyle/>
            <a:p>
              <a:r>
                <a:rPr lang="de-DE" sz="1600" b="1" dirty="0">
                  <a:solidFill>
                    <a:srgbClr val="5C5C5C"/>
                  </a:solidFill>
                </a:rPr>
                <a:t>South </a:t>
              </a:r>
              <a:r>
                <a:rPr lang="de-DE" sz="1600" b="1" dirty="0" err="1">
                  <a:solidFill>
                    <a:srgbClr val="5C5C5C"/>
                  </a:solidFill>
                </a:rPr>
                <a:t>Africa</a:t>
              </a:r>
              <a:endParaRPr lang="de-DE" sz="1600" b="1" dirty="0">
                <a:solidFill>
                  <a:srgbClr val="5C5C5C"/>
                </a:solidFill>
              </a:endParaRPr>
            </a:p>
          </p:txBody>
        </p:sp>
        <p:sp>
          <p:nvSpPr>
            <p:cNvPr id="18" name="Oval 21"/>
            <p:cNvSpPr/>
            <p:nvPr/>
          </p:nvSpPr>
          <p:spPr>
            <a:xfrm>
              <a:off x="3221439" y="4201846"/>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19" name="Gerade Verbindung 22"/>
            <p:cNvCxnSpPr/>
            <p:nvPr/>
          </p:nvCxnSpPr>
          <p:spPr>
            <a:xfrm flipH="1">
              <a:off x="2752530" y="4276776"/>
              <a:ext cx="442270" cy="341878"/>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20" name="Textfeld 19"/>
            <p:cNvSpPr txBox="1"/>
            <p:nvPr/>
          </p:nvSpPr>
          <p:spPr>
            <a:xfrm>
              <a:off x="1944843" y="4513946"/>
              <a:ext cx="1130878" cy="338554"/>
            </a:xfrm>
            <a:prstGeom prst="rect">
              <a:avLst/>
            </a:prstGeom>
            <a:noFill/>
          </p:spPr>
          <p:txBody>
            <a:bodyPr wrap="square" rtlCol="0">
              <a:spAutoFit/>
            </a:bodyPr>
            <a:lstStyle/>
            <a:p>
              <a:r>
                <a:rPr lang="de-DE" sz="1600" b="1" dirty="0" err="1">
                  <a:solidFill>
                    <a:srgbClr val="5C5C5C"/>
                  </a:solidFill>
                </a:rPr>
                <a:t>Brazil</a:t>
              </a:r>
              <a:endParaRPr lang="de-DE" sz="1600" b="1" dirty="0">
                <a:solidFill>
                  <a:srgbClr val="5C5C5C"/>
                </a:solidFill>
              </a:endParaRPr>
            </a:p>
          </p:txBody>
        </p:sp>
        <p:sp>
          <p:nvSpPr>
            <p:cNvPr id="21" name="Textfeld 20"/>
            <p:cNvSpPr txBox="1"/>
            <p:nvPr/>
          </p:nvSpPr>
          <p:spPr>
            <a:xfrm>
              <a:off x="3580817" y="4293120"/>
              <a:ext cx="1130878" cy="338554"/>
            </a:xfrm>
            <a:prstGeom prst="rect">
              <a:avLst/>
            </a:prstGeom>
            <a:noFill/>
          </p:spPr>
          <p:txBody>
            <a:bodyPr wrap="square" rtlCol="0">
              <a:spAutoFit/>
            </a:bodyPr>
            <a:lstStyle/>
            <a:p>
              <a:r>
                <a:rPr lang="de-DE" sz="1600" b="1" dirty="0">
                  <a:solidFill>
                    <a:srgbClr val="008542"/>
                  </a:solidFill>
                </a:rPr>
                <a:t>Angola</a:t>
              </a:r>
            </a:p>
          </p:txBody>
        </p:sp>
        <p:sp>
          <p:nvSpPr>
            <p:cNvPr id="22" name="Textfeld 21"/>
            <p:cNvSpPr txBox="1"/>
            <p:nvPr/>
          </p:nvSpPr>
          <p:spPr>
            <a:xfrm>
              <a:off x="3075721" y="3261879"/>
              <a:ext cx="1130878" cy="338554"/>
            </a:xfrm>
            <a:prstGeom prst="rect">
              <a:avLst/>
            </a:prstGeom>
            <a:noFill/>
          </p:spPr>
          <p:txBody>
            <a:bodyPr wrap="square" rtlCol="0">
              <a:spAutoFit/>
            </a:bodyPr>
            <a:lstStyle/>
            <a:p>
              <a:r>
                <a:rPr lang="de-DE" sz="1600" b="1" dirty="0">
                  <a:solidFill>
                    <a:srgbClr val="008542"/>
                  </a:solidFill>
                </a:rPr>
                <a:t>Nigeria</a:t>
              </a:r>
            </a:p>
          </p:txBody>
        </p:sp>
        <p:sp>
          <p:nvSpPr>
            <p:cNvPr id="23" name="Textfeld 22"/>
            <p:cNvSpPr txBox="1"/>
            <p:nvPr/>
          </p:nvSpPr>
          <p:spPr>
            <a:xfrm>
              <a:off x="5588771" y="3964790"/>
              <a:ext cx="1130878" cy="338554"/>
            </a:xfrm>
            <a:prstGeom prst="rect">
              <a:avLst/>
            </a:prstGeom>
            <a:noFill/>
          </p:spPr>
          <p:txBody>
            <a:bodyPr wrap="square" rtlCol="0">
              <a:spAutoFit/>
            </a:bodyPr>
            <a:lstStyle/>
            <a:p>
              <a:r>
                <a:rPr lang="de-DE" sz="1600" b="1" dirty="0" err="1">
                  <a:solidFill>
                    <a:srgbClr val="008542"/>
                  </a:solidFill>
                </a:rPr>
                <a:t>Kenya</a:t>
              </a:r>
              <a:endParaRPr lang="de-DE" sz="1600" b="1" dirty="0">
                <a:solidFill>
                  <a:srgbClr val="008542"/>
                </a:solidFill>
              </a:endParaRPr>
            </a:p>
          </p:txBody>
        </p:sp>
        <p:cxnSp>
          <p:nvCxnSpPr>
            <p:cNvPr id="24" name="Gerade Verbindung 22"/>
            <p:cNvCxnSpPr/>
            <p:nvPr/>
          </p:nvCxnSpPr>
          <p:spPr>
            <a:xfrm>
              <a:off x="5320757" y="2606961"/>
              <a:ext cx="267630" cy="28802"/>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25" name="Textfeld 24"/>
            <p:cNvSpPr txBox="1"/>
            <p:nvPr/>
          </p:nvSpPr>
          <p:spPr>
            <a:xfrm>
              <a:off x="5508023" y="2466486"/>
              <a:ext cx="1130878" cy="338554"/>
            </a:xfrm>
            <a:prstGeom prst="rect">
              <a:avLst/>
            </a:prstGeom>
            <a:noFill/>
          </p:spPr>
          <p:txBody>
            <a:bodyPr wrap="square" rtlCol="0">
              <a:spAutoFit/>
            </a:bodyPr>
            <a:lstStyle/>
            <a:p>
              <a:r>
                <a:rPr lang="de-DE" sz="1600" b="1" dirty="0">
                  <a:solidFill>
                    <a:srgbClr val="5C5C5C"/>
                  </a:solidFill>
                </a:rPr>
                <a:t>Turkey</a:t>
              </a:r>
            </a:p>
          </p:txBody>
        </p:sp>
        <p:sp>
          <p:nvSpPr>
            <p:cNvPr id="26" name="Oval 21"/>
            <p:cNvSpPr/>
            <p:nvPr/>
          </p:nvSpPr>
          <p:spPr>
            <a:xfrm>
              <a:off x="5203077" y="2569496"/>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27" name="Gerade Verbindung 22"/>
            <p:cNvCxnSpPr/>
            <p:nvPr/>
          </p:nvCxnSpPr>
          <p:spPr>
            <a:xfrm flipV="1">
              <a:off x="6754636" y="1996753"/>
              <a:ext cx="187339" cy="99992"/>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28" name="Textfeld 27"/>
            <p:cNvSpPr txBox="1"/>
            <p:nvPr/>
          </p:nvSpPr>
          <p:spPr>
            <a:xfrm>
              <a:off x="6875937" y="1728225"/>
              <a:ext cx="1130878" cy="338554"/>
            </a:xfrm>
            <a:prstGeom prst="rect">
              <a:avLst/>
            </a:prstGeom>
            <a:noFill/>
          </p:spPr>
          <p:txBody>
            <a:bodyPr wrap="square" rtlCol="0">
              <a:spAutoFit/>
            </a:bodyPr>
            <a:lstStyle/>
            <a:p>
              <a:r>
                <a:rPr lang="de-DE" sz="1600" b="1" dirty="0" err="1">
                  <a:solidFill>
                    <a:srgbClr val="5C5C5C"/>
                  </a:solidFill>
                </a:rPr>
                <a:t>Russia</a:t>
              </a:r>
              <a:endParaRPr lang="de-DE" sz="1600" b="1" dirty="0">
                <a:solidFill>
                  <a:srgbClr val="5C5C5C"/>
                </a:solidFill>
              </a:endParaRPr>
            </a:p>
          </p:txBody>
        </p:sp>
        <p:sp>
          <p:nvSpPr>
            <p:cNvPr id="29" name="Oval 21"/>
            <p:cNvSpPr/>
            <p:nvPr/>
          </p:nvSpPr>
          <p:spPr>
            <a:xfrm>
              <a:off x="6624442" y="2096745"/>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30" name="Gerade Verbindung 22"/>
            <p:cNvCxnSpPr/>
            <p:nvPr/>
          </p:nvCxnSpPr>
          <p:spPr>
            <a:xfrm flipV="1">
              <a:off x="7411610" y="2606961"/>
              <a:ext cx="351457" cy="90056"/>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31" name="Textfeld 30"/>
            <p:cNvSpPr txBox="1"/>
            <p:nvPr/>
          </p:nvSpPr>
          <p:spPr>
            <a:xfrm>
              <a:off x="7695986" y="2394830"/>
              <a:ext cx="1130878" cy="584775"/>
            </a:xfrm>
            <a:prstGeom prst="rect">
              <a:avLst/>
            </a:prstGeom>
            <a:noFill/>
          </p:spPr>
          <p:txBody>
            <a:bodyPr wrap="square" rtlCol="0">
              <a:spAutoFit/>
            </a:bodyPr>
            <a:lstStyle/>
            <a:p>
              <a:r>
                <a:rPr lang="de-DE" sz="1600" b="1" dirty="0">
                  <a:solidFill>
                    <a:srgbClr val="5C5C5C"/>
                  </a:solidFill>
                </a:rPr>
                <a:t>South Korea</a:t>
              </a:r>
            </a:p>
          </p:txBody>
        </p:sp>
        <p:sp>
          <p:nvSpPr>
            <p:cNvPr id="32" name="Oval 21"/>
            <p:cNvSpPr/>
            <p:nvPr/>
          </p:nvSpPr>
          <p:spPr>
            <a:xfrm>
              <a:off x="7308687" y="2697015"/>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cxnSp>
          <p:nvCxnSpPr>
            <p:cNvPr id="33" name="Gerade Verbindung 22"/>
            <p:cNvCxnSpPr/>
            <p:nvPr/>
          </p:nvCxnSpPr>
          <p:spPr>
            <a:xfrm flipV="1">
              <a:off x="6829142" y="3775502"/>
              <a:ext cx="292845" cy="159841"/>
            </a:xfrm>
            <a:prstGeom prst="line">
              <a:avLst/>
            </a:prstGeom>
            <a:ln w="12700">
              <a:solidFill>
                <a:srgbClr val="5C5C5C"/>
              </a:solidFill>
            </a:ln>
            <a:effectLst/>
          </p:spPr>
          <p:style>
            <a:lnRef idx="2">
              <a:schemeClr val="accent1"/>
            </a:lnRef>
            <a:fillRef idx="0">
              <a:schemeClr val="accent1"/>
            </a:fillRef>
            <a:effectRef idx="1">
              <a:schemeClr val="accent1"/>
            </a:effectRef>
            <a:fontRef idx="minor">
              <a:schemeClr val="tx1"/>
            </a:fontRef>
          </p:style>
        </p:cxnSp>
        <p:sp>
          <p:nvSpPr>
            <p:cNvPr id="34" name="Textfeld 33"/>
            <p:cNvSpPr txBox="1"/>
            <p:nvPr/>
          </p:nvSpPr>
          <p:spPr>
            <a:xfrm>
              <a:off x="7096209" y="3573568"/>
              <a:ext cx="1333716" cy="338554"/>
            </a:xfrm>
            <a:prstGeom prst="rect">
              <a:avLst/>
            </a:prstGeom>
            <a:noFill/>
          </p:spPr>
          <p:txBody>
            <a:bodyPr wrap="square" rtlCol="0">
              <a:spAutoFit/>
            </a:bodyPr>
            <a:lstStyle/>
            <a:p>
              <a:r>
                <a:rPr lang="de-DE" sz="1600" b="1" dirty="0">
                  <a:solidFill>
                    <a:srgbClr val="5C5C5C"/>
                  </a:solidFill>
                </a:rPr>
                <a:t>Malaysia</a:t>
              </a:r>
            </a:p>
          </p:txBody>
        </p:sp>
        <p:sp>
          <p:nvSpPr>
            <p:cNvPr id="35" name="Oval 21"/>
            <p:cNvSpPr/>
            <p:nvPr/>
          </p:nvSpPr>
          <p:spPr>
            <a:xfrm>
              <a:off x="6694477" y="3935343"/>
              <a:ext cx="74930" cy="74930"/>
            </a:xfrm>
            <a:prstGeom prst="ellipse">
              <a:avLst/>
            </a:prstGeom>
            <a:solidFill>
              <a:srgbClr val="5C5C5C"/>
            </a:solid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grpSp>
      <p:sp>
        <p:nvSpPr>
          <p:cNvPr id="3" name="Textfeld 2"/>
          <p:cNvSpPr txBox="1"/>
          <p:nvPr userDrawn="1"/>
        </p:nvSpPr>
        <p:spPr>
          <a:xfrm>
            <a:off x="347472" y="661988"/>
            <a:ext cx="5812909" cy="430887"/>
          </a:xfrm>
          <a:prstGeom prst="rect">
            <a:avLst/>
          </a:prstGeom>
          <a:noFill/>
        </p:spPr>
        <p:txBody>
          <a:bodyPr wrap="none" rtlCol="0">
            <a:spAutoFit/>
          </a:bodyPr>
          <a:lstStyle/>
          <a:p>
            <a:r>
              <a:rPr lang="en-US" sz="2200" b="1" dirty="0">
                <a:solidFill>
                  <a:srgbClr val="5C5C5C"/>
                </a:solidFill>
              </a:rPr>
              <a:t>Global Marketplace – Emerging &amp; Frontier</a:t>
            </a:r>
            <a:endParaRPr lang="de-DE" sz="2200" b="1" dirty="0">
              <a:solidFill>
                <a:srgbClr val="5C5C5C"/>
              </a:solidFill>
            </a:endParaRPr>
          </a:p>
        </p:txBody>
      </p:sp>
      <p:sp>
        <p:nvSpPr>
          <p:cNvPr id="36" name="Rectangle 272"/>
          <p:cNvSpPr/>
          <p:nvPr userDrawn="1"/>
        </p:nvSpPr>
        <p:spPr>
          <a:xfrm>
            <a:off x="457988" y="6059968"/>
            <a:ext cx="407315" cy="183699"/>
          </a:xfrm>
          <a:prstGeom prst="rect">
            <a:avLst/>
          </a:prstGeom>
          <a:solidFill>
            <a:srgbClr val="008542"/>
          </a:solidFill>
          <a:ln>
            <a:solidFill>
              <a:srgbClr val="00854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274"/>
          <p:cNvSpPr txBox="1"/>
          <p:nvPr userDrawn="1"/>
        </p:nvSpPr>
        <p:spPr>
          <a:xfrm>
            <a:off x="890036" y="6323157"/>
            <a:ext cx="1641382" cy="307777"/>
          </a:xfrm>
          <a:prstGeom prst="rect">
            <a:avLst/>
          </a:prstGeom>
          <a:noFill/>
        </p:spPr>
        <p:txBody>
          <a:bodyPr wrap="none" rtlCol="0">
            <a:spAutoFit/>
          </a:bodyPr>
          <a:lstStyle/>
          <a:p>
            <a:r>
              <a:rPr lang="en-US" sz="1400" b="0" i="0" noProof="0" dirty="0">
                <a:solidFill>
                  <a:srgbClr val="5C5C5C"/>
                </a:solidFill>
                <a:latin typeface="+mn-lt"/>
              </a:rPr>
              <a:t>Emerging Markets</a:t>
            </a:r>
          </a:p>
        </p:txBody>
      </p:sp>
      <p:sp>
        <p:nvSpPr>
          <p:cNvPr id="39" name="TextBox 285"/>
          <p:cNvSpPr txBox="1"/>
          <p:nvPr userDrawn="1"/>
        </p:nvSpPr>
        <p:spPr>
          <a:xfrm>
            <a:off x="890036" y="5992744"/>
            <a:ext cx="1491564" cy="307777"/>
          </a:xfrm>
          <a:prstGeom prst="rect">
            <a:avLst/>
          </a:prstGeom>
          <a:noFill/>
        </p:spPr>
        <p:txBody>
          <a:bodyPr wrap="none" rtlCol="0">
            <a:spAutoFit/>
          </a:bodyPr>
          <a:lstStyle/>
          <a:p>
            <a:r>
              <a:rPr lang="en-US" sz="1400" b="0" i="0" noProof="0" dirty="0">
                <a:solidFill>
                  <a:srgbClr val="5C5C5C"/>
                </a:solidFill>
                <a:latin typeface="+mn-lt"/>
              </a:rPr>
              <a:t>Frontier Markets</a:t>
            </a:r>
          </a:p>
        </p:txBody>
      </p:sp>
      <p:sp>
        <p:nvSpPr>
          <p:cNvPr id="40" name="Rectangle 272"/>
          <p:cNvSpPr/>
          <p:nvPr userDrawn="1"/>
        </p:nvSpPr>
        <p:spPr>
          <a:xfrm>
            <a:off x="457988" y="6362847"/>
            <a:ext cx="407315" cy="183699"/>
          </a:xfrm>
          <a:prstGeom prst="rect">
            <a:avLst/>
          </a:prstGeom>
          <a:solidFill>
            <a:srgbClr val="5C5C5C"/>
          </a:solidFill>
          <a:ln>
            <a:solidFill>
              <a:srgbClr val="5C5C5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94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P spid="39" grpId="0"/>
      <p:bldP spid="4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5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50896" y="731520"/>
            <a:ext cx="8229600" cy="629280"/>
          </a:xfrm>
        </p:spPr>
        <p:txBody>
          <a:bodyPr/>
          <a:lstStyle/>
          <a:p>
            <a:r>
              <a:rPr lang="en-US" noProof="0"/>
              <a:t>Click to edit Master title style</a:t>
            </a:r>
            <a:endParaRPr lang="en-US" noProof="0" dirty="0"/>
          </a:p>
        </p:txBody>
      </p:sp>
      <p:sp>
        <p:nvSpPr>
          <p:cNvPr id="3" name="Inhaltsplatzhalter 2"/>
          <p:cNvSpPr>
            <a:spLocks noGrp="1"/>
          </p:cNvSpPr>
          <p:nvPr>
            <p:ph idx="1"/>
          </p:nvPr>
        </p:nvSpPr>
        <p:spPr>
          <a:xfrm>
            <a:off x="340623" y="2610557"/>
            <a:ext cx="8229600" cy="354947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60800"/>
            <a:ext cx="9144000" cy="1088571"/>
          </a:xfrm>
          <a:prstGeom prst="rect">
            <a:avLst/>
          </a:prstGeom>
        </p:spPr>
      </p:pic>
    </p:spTree>
    <p:extLst>
      <p:ext uri="{BB962C8B-B14F-4D97-AF65-F5344CB8AC3E}">
        <p14:creationId xmlns:p14="http://schemas.microsoft.com/office/powerpoint/2010/main" val="3230871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Ecken des Rechtecks auf der gleichen Seite abrunden 12"/>
          <p:cNvSpPr/>
          <p:nvPr userDrawn="1"/>
        </p:nvSpPr>
        <p:spPr>
          <a:xfrm>
            <a:off x="8168955" y="6573838"/>
            <a:ext cx="517846" cy="277844"/>
          </a:xfrm>
          <a:prstGeom prst="round2SameRect">
            <a:avLst>
              <a:gd name="adj1" fmla="val 16667"/>
              <a:gd name="adj2" fmla="val 0"/>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347472" y="731520"/>
            <a:ext cx="8229600" cy="704088"/>
          </a:xfrm>
          <a:prstGeom prst="rect">
            <a:avLst/>
          </a:prstGeom>
        </p:spPr>
        <p:txBody>
          <a:bodyPr vert="horz" lIns="91440" tIns="45720" rIns="91440" bIns="45720" rtlCol="0" anchor="t" anchorCtr="0">
            <a:noAutofit/>
          </a:bodyPr>
          <a:lstStyle/>
          <a:p>
            <a:r>
              <a:rPr lang="en-US" noProof="0" dirty="0" err="1"/>
              <a:t>Mastertitelformat</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47472" y="1435608"/>
            <a:ext cx="8229600" cy="5029200"/>
          </a:xfrm>
          <a:prstGeom prst="rect">
            <a:avLst/>
          </a:prstGeom>
        </p:spPr>
        <p:txBody>
          <a:bodyPr vert="horz" lIns="91440" tIns="45720" rIns="91440" bIns="45720" rtlCol="0">
            <a:norm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9" name="TextBox 25"/>
          <p:cNvSpPr txBox="1"/>
          <p:nvPr/>
        </p:nvSpPr>
        <p:spPr>
          <a:xfrm>
            <a:off x="8153401" y="6579610"/>
            <a:ext cx="533400" cy="230832"/>
          </a:xfrm>
          <a:prstGeom prst="rect">
            <a:avLst/>
          </a:prstGeom>
          <a:noFill/>
        </p:spPr>
        <p:txBody>
          <a:bodyPr wrap="square" rtlCol="0" anchor="ctr">
            <a:spAutoFit/>
          </a:bodyPr>
          <a:lstStyle/>
          <a:p>
            <a:pPr algn="ctr"/>
            <a:fld id="{260E2A6B-A809-4840-BF14-8648BC0BDF87}" type="slidenum">
              <a:rPr lang="id-ID" sz="900" b="1" kern="1200" smtClean="0">
                <a:solidFill>
                  <a:schemeClr val="bg1"/>
                </a:solidFill>
                <a:latin typeface="Levenim MT" pitchFamily="2" charset="-79"/>
                <a:cs typeface="Levenim MT" pitchFamily="2" charset="-79"/>
              </a:rPr>
              <a:pPr algn="ctr"/>
              <a:t>‹#›</a:t>
            </a:fld>
            <a:endParaRPr lang="id-ID" sz="900" b="1" kern="1200" dirty="0">
              <a:solidFill>
                <a:schemeClr val="bg1"/>
              </a:solidFill>
              <a:latin typeface="Levenim MT" pitchFamily="2" charset="-79"/>
              <a:cs typeface="Levenim MT" pitchFamily="2" charset="-79"/>
            </a:endParaRPr>
          </a:p>
        </p:txBody>
      </p:sp>
      <p:pic>
        <p:nvPicPr>
          <p:cNvPr id="11" name="Bild 10" descr="3D_Logo_RGB_3D_778px.pn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193370" y="253314"/>
            <a:ext cx="1493431" cy="349363"/>
          </a:xfrm>
          <a:prstGeom prst="rect">
            <a:avLst/>
          </a:prstGeom>
        </p:spPr>
      </p:pic>
      <p:sp>
        <p:nvSpPr>
          <p:cNvPr id="12" name="Textfeld 11"/>
          <p:cNvSpPr txBox="1"/>
          <p:nvPr userDrawn="1"/>
        </p:nvSpPr>
        <p:spPr>
          <a:xfrm>
            <a:off x="2030643" y="-41870"/>
            <a:ext cx="184666" cy="369332"/>
          </a:xfrm>
          <a:prstGeom prst="rect">
            <a:avLst/>
          </a:prstGeom>
          <a:noFill/>
        </p:spPr>
        <p:txBody>
          <a:bodyPr wrap="none" rtlCol="0">
            <a:spAutoFit/>
          </a:bodyPr>
          <a:lstStyle/>
          <a:p>
            <a:endParaRPr lang="de-DE" dirty="0"/>
          </a:p>
        </p:txBody>
      </p:sp>
      <p:sp>
        <p:nvSpPr>
          <p:cNvPr id="50" name="Textfeld 49"/>
          <p:cNvSpPr txBox="1"/>
          <p:nvPr userDrawn="1"/>
        </p:nvSpPr>
        <p:spPr>
          <a:xfrm>
            <a:off x="-635012" y="5833923"/>
            <a:ext cx="184666" cy="369332"/>
          </a:xfrm>
          <a:prstGeom prst="rect">
            <a:avLst/>
          </a:prstGeom>
          <a:noFill/>
        </p:spPr>
        <p:txBody>
          <a:bodyPr wrap="none" rtlCol="0">
            <a:spAutoFit/>
          </a:bodyPr>
          <a:lstStyle/>
          <a:p>
            <a:endParaRPr lang="de-DE" dirty="0"/>
          </a:p>
        </p:txBody>
      </p:sp>
      <p:sp>
        <p:nvSpPr>
          <p:cNvPr id="38" name="Rectangle 10"/>
          <p:cNvSpPr/>
          <p:nvPr userDrawn="1"/>
        </p:nvSpPr>
        <p:spPr>
          <a:xfrm rot="16200000">
            <a:off x="-725197" y="635285"/>
            <a:ext cx="461666" cy="473796"/>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40" name="Textfeld 39"/>
          <p:cNvSpPr txBox="1"/>
          <p:nvPr userDrawn="1"/>
        </p:nvSpPr>
        <p:spPr>
          <a:xfrm>
            <a:off x="-676674" y="641350"/>
            <a:ext cx="368211" cy="461665"/>
          </a:xfrm>
          <a:prstGeom prst="rect">
            <a:avLst/>
          </a:prstGeom>
          <a:noFill/>
        </p:spPr>
        <p:txBody>
          <a:bodyPr wrap="square" rtlCol="0">
            <a:spAutoFit/>
          </a:bodyPr>
          <a:lstStyle/>
          <a:p>
            <a:pPr algn="ctr"/>
            <a:r>
              <a:rPr lang="de-DE" sz="600" b="1" dirty="0">
                <a:solidFill>
                  <a:schemeClr val="bg1"/>
                </a:solidFill>
              </a:rPr>
              <a:t>Font</a:t>
            </a:r>
          </a:p>
          <a:p>
            <a:pPr algn="ctr"/>
            <a:r>
              <a:rPr lang="de-DE" sz="600" b="1" dirty="0">
                <a:solidFill>
                  <a:schemeClr val="bg1"/>
                </a:solidFill>
              </a:rPr>
              <a:t>92</a:t>
            </a:r>
          </a:p>
          <a:p>
            <a:pPr algn="ctr"/>
            <a:r>
              <a:rPr lang="de-DE" sz="600" b="1" dirty="0">
                <a:solidFill>
                  <a:schemeClr val="bg1"/>
                </a:solidFill>
              </a:rPr>
              <a:t>92</a:t>
            </a:r>
          </a:p>
          <a:p>
            <a:pPr algn="ctr"/>
            <a:r>
              <a:rPr lang="de-DE" sz="600" b="1" dirty="0">
                <a:solidFill>
                  <a:schemeClr val="bg1"/>
                </a:solidFill>
              </a:rPr>
              <a:t>92</a:t>
            </a:r>
          </a:p>
        </p:txBody>
      </p:sp>
      <p:sp>
        <p:nvSpPr>
          <p:cNvPr id="42" name="Rectangle 10"/>
          <p:cNvSpPr/>
          <p:nvPr userDrawn="1"/>
        </p:nvSpPr>
        <p:spPr>
          <a:xfrm rot="16200000">
            <a:off x="-725197" y="1096950"/>
            <a:ext cx="461666" cy="473796"/>
          </a:xfrm>
          <a:prstGeom prst="rect">
            <a:avLst/>
          </a:prstGeom>
          <a:solidFill>
            <a:srgbClr val="0085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1" name="Textfeld 50"/>
          <p:cNvSpPr txBox="1"/>
          <p:nvPr userDrawn="1"/>
        </p:nvSpPr>
        <p:spPr>
          <a:xfrm>
            <a:off x="-676674" y="1129532"/>
            <a:ext cx="368211" cy="369332"/>
          </a:xfrm>
          <a:prstGeom prst="rect">
            <a:avLst/>
          </a:prstGeom>
          <a:noFill/>
        </p:spPr>
        <p:txBody>
          <a:bodyPr wrap="square" rtlCol="0">
            <a:spAutoFit/>
          </a:bodyPr>
          <a:lstStyle/>
          <a:p>
            <a:pPr marL="0" indent="0" algn="ctr">
              <a:buNone/>
            </a:pPr>
            <a:r>
              <a:rPr lang="de-DE" sz="600" b="1" dirty="0">
                <a:solidFill>
                  <a:schemeClr val="bg1"/>
                </a:solidFill>
              </a:rPr>
              <a:t>0</a:t>
            </a:r>
          </a:p>
          <a:p>
            <a:pPr marL="0" indent="0" algn="ctr">
              <a:buNone/>
            </a:pPr>
            <a:r>
              <a:rPr lang="de-DE" sz="600" b="1" dirty="0">
                <a:solidFill>
                  <a:schemeClr val="bg1"/>
                </a:solidFill>
              </a:rPr>
              <a:t>133</a:t>
            </a:r>
          </a:p>
          <a:p>
            <a:pPr marL="0" indent="0" algn="ctr">
              <a:buNone/>
            </a:pPr>
            <a:r>
              <a:rPr lang="de-DE" sz="600" b="1" dirty="0">
                <a:solidFill>
                  <a:schemeClr val="bg1"/>
                </a:solidFill>
              </a:rPr>
              <a:t>66</a:t>
            </a:r>
          </a:p>
        </p:txBody>
      </p:sp>
      <p:sp>
        <p:nvSpPr>
          <p:cNvPr id="52" name="Rectangle 10"/>
          <p:cNvSpPr/>
          <p:nvPr userDrawn="1"/>
        </p:nvSpPr>
        <p:spPr>
          <a:xfrm rot="16200000">
            <a:off x="-725196" y="1522106"/>
            <a:ext cx="461666" cy="473796"/>
          </a:xfrm>
          <a:prstGeom prst="rect">
            <a:avLst/>
          </a:prstGeom>
          <a:solidFill>
            <a:srgbClr val="044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3" name="Textfeld 52"/>
          <p:cNvSpPr txBox="1"/>
          <p:nvPr userDrawn="1"/>
        </p:nvSpPr>
        <p:spPr>
          <a:xfrm>
            <a:off x="-676673" y="1583995"/>
            <a:ext cx="368211" cy="369332"/>
          </a:xfrm>
          <a:prstGeom prst="rect">
            <a:avLst/>
          </a:prstGeom>
          <a:noFill/>
        </p:spPr>
        <p:txBody>
          <a:bodyPr wrap="square" rtlCol="0">
            <a:spAutoFit/>
          </a:bodyPr>
          <a:lstStyle/>
          <a:p>
            <a:pPr marL="0" indent="0" algn="ctr">
              <a:buNone/>
            </a:pPr>
            <a:r>
              <a:rPr lang="de-DE" sz="600" b="1" dirty="0">
                <a:solidFill>
                  <a:schemeClr val="bg1"/>
                </a:solidFill>
              </a:rPr>
              <a:t>4</a:t>
            </a:r>
          </a:p>
          <a:p>
            <a:pPr marL="0" indent="0" algn="ctr">
              <a:buNone/>
            </a:pPr>
            <a:r>
              <a:rPr lang="de-DE" sz="600" b="1" dirty="0">
                <a:solidFill>
                  <a:schemeClr val="bg1"/>
                </a:solidFill>
              </a:rPr>
              <a:t>77</a:t>
            </a:r>
          </a:p>
          <a:p>
            <a:pPr marL="0" indent="0" algn="ctr">
              <a:buNone/>
            </a:pPr>
            <a:r>
              <a:rPr lang="de-DE" sz="600" b="1" dirty="0">
                <a:solidFill>
                  <a:schemeClr val="bg1"/>
                </a:solidFill>
              </a:rPr>
              <a:t>122</a:t>
            </a:r>
          </a:p>
        </p:txBody>
      </p:sp>
      <p:sp>
        <p:nvSpPr>
          <p:cNvPr id="54" name="Rectangle 10"/>
          <p:cNvSpPr/>
          <p:nvPr userDrawn="1"/>
        </p:nvSpPr>
        <p:spPr>
          <a:xfrm rot="16200000">
            <a:off x="-725196" y="1983773"/>
            <a:ext cx="461666" cy="473796"/>
          </a:xfrm>
          <a:prstGeom prst="rect">
            <a:avLst/>
          </a:prstGeom>
          <a:solidFill>
            <a:srgbClr val="69B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5" name="Textfeld 54"/>
          <p:cNvSpPr txBox="1"/>
          <p:nvPr userDrawn="1"/>
        </p:nvSpPr>
        <p:spPr>
          <a:xfrm>
            <a:off x="-676673" y="2045662"/>
            <a:ext cx="368211" cy="369332"/>
          </a:xfrm>
          <a:prstGeom prst="rect">
            <a:avLst/>
          </a:prstGeom>
          <a:noFill/>
        </p:spPr>
        <p:txBody>
          <a:bodyPr wrap="square" rtlCol="0">
            <a:spAutoFit/>
          </a:bodyPr>
          <a:lstStyle/>
          <a:p>
            <a:pPr marL="0" indent="0" algn="ctr">
              <a:buNone/>
            </a:pPr>
            <a:r>
              <a:rPr lang="de-DE" sz="600" b="1" dirty="0">
                <a:solidFill>
                  <a:schemeClr val="bg1"/>
                </a:solidFill>
              </a:rPr>
              <a:t>105</a:t>
            </a:r>
          </a:p>
          <a:p>
            <a:pPr marL="0" indent="0" algn="ctr">
              <a:buNone/>
            </a:pPr>
            <a:r>
              <a:rPr lang="de-DE" sz="600" b="1" dirty="0">
                <a:solidFill>
                  <a:schemeClr val="bg1"/>
                </a:solidFill>
              </a:rPr>
              <a:t>190</a:t>
            </a:r>
          </a:p>
          <a:p>
            <a:pPr marL="0" indent="0" algn="ctr">
              <a:buNone/>
            </a:pPr>
            <a:r>
              <a:rPr lang="de-DE" sz="600" b="1" dirty="0">
                <a:solidFill>
                  <a:schemeClr val="bg1"/>
                </a:solidFill>
              </a:rPr>
              <a:t>40</a:t>
            </a:r>
          </a:p>
        </p:txBody>
      </p:sp>
      <p:sp>
        <p:nvSpPr>
          <p:cNvPr id="56" name="Rectangle 10"/>
          <p:cNvSpPr/>
          <p:nvPr userDrawn="1"/>
        </p:nvSpPr>
        <p:spPr>
          <a:xfrm rot="16200000">
            <a:off x="-725196" y="2447533"/>
            <a:ext cx="461666" cy="473796"/>
          </a:xfrm>
          <a:prstGeom prst="rect">
            <a:avLst/>
          </a:prstGeom>
          <a:solidFill>
            <a:srgbClr val="F59B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7" name="Textfeld 56"/>
          <p:cNvSpPr txBox="1"/>
          <p:nvPr userDrawn="1"/>
        </p:nvSpPr>
        <p:spPr>
          <a:xfrm>
            <a:off x="-676673" y="2509422"/>
            <a:ext cx="368211" cy="369332"/>
          </a:xfrm>
          <a:prstGeom prst="rect">
            <a:avLst/>
          </a:prstGeom>
          <a:noFill/>
        </p:spPr>
        <p:txBody>
          <a:bodyPr wrap="square" rtlCol="0">
            <a:spAutoFit/>
          </a:bodyPr>
          <a:lstStyle/>
          <a:p>
            <a:pPr marL="0" indent="0" algn="ctr">
              <a:buNone/>
            </a:pPr>
            <a:r>
              <a:rPr lang="de-DE" sz="600" b="1" dirty="0">
                <a:solidFill>
                  <a:schemeClr val="bg1"/>
                </a:solidFill>
              </a:rPr>
              <a:t>245</a:t>
            </a:r>
          </a:p>
          <a:p>
            <a:pPr marL="0" indent="0" algn="ctr">
              <a:buNone/>
            </a:pPr>
            <a:r>
              <a:rPr lang="de-DE" sz="600" b="1" dirty="0">
                <a:solidFill>
                  <a:schemeClr val="bg1"/>
                </a:solidFill>
              </a:rPr>
              <a:t>155</a:t>
            </a:r>
          </a:p>
          <a:p>
            <a:pPr marL="0" indent="0" algn="ctr">
              <a:buNone/>
            </a:pPr>
            <a:r>
              <a:rPr lang="de-DE" sz="600" b="1" dirty="0">
                <a:solidFill>
                  <a:schemeClr val="bg1"/>
                </a:solidFill>
              </a:rPr>
              <a:t>17</a:t>
            </a:r>
          </a:p>
        </p:txBody>
      </p:sp>
      <p:sp>
        <p:nvSpPr>
          <p:cNvPr id="58" name="Rectangle 10"/>
          <p:cNvSpPr/>
          <p:nvPr userDrawn="1"/>
        </p:nvSpPr>
        <p:spPr>
          <a:xfrm rot="16200000">
            <a:off x="-725195" y="2903662"/>
            <a:ext cx="461666" cy="473796"/>
          </a:xfrm>
          <a:prstGeom prst="rect">
            <a:avLst/>
          </a:prstGeom>
          <a:solidFill>
            <a:srgbClr val="C03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59" name="Textfeld 58"/>
          <p:cNvSpPr txBox="1"/>
          <p:nvPr userDrawn="1"/>
        </p:nvSpPr>
        <p:spPr>
          <a:xfrm>
            <a:off x="-676672" y="2943399"/>
            <a:ext cx="368211" cy="369332"/>
          </a:xfrm>
          <a:prstGeom prst="rect">
            <a:avLst/>
          </a:prstGeom>
          <a:noFill/>
        </p:spPr>
        <p:txBody>
          <a:bodyPr wrap="square" rtlCol="0">
            <a:spAutoFit/>
          </a:bodyPr>
          <a:lstStyle/>
          <a:p>
            <a:pPr marL="0" indent="0" algn="ctr">
              <a:buNone/>
            </a:pPr>
            <a:r>
              <a:rPr lang="de-DE" sz="600" b="1" dirty="0">
                <a:solidFill>
                  <a:schemeClr val="bg1"/>
                </a:solidFill>
              </a:rPr>
              <a:t>192</a:t>
            </a:r>
          </a:p>
          <a:p>
            <a:pPr marL="0" indent="0" algn="ctr">
              <a:buNone/>
            </a:pPr>
            <a:r>
              <a:rPr lang="de-DE" sz="600" b="1" dirty="0">
                <a:solidFill>
                  <a:schemeClr val="bg1"/>
                </a:solidFill>
              </a:rPr>
              <a:t>59</a:t>
            </a:r>
          </a:p>
          <a:p>
            <a:pPr marL="0" indent="0" algn="ctr">
              <a:buNone/>
            </a:pPr>
            <a:r>
              <a:rPr lang="de-DE" sz="600" b="1" dirty="0">
                <a:solidFill>
                  <a:schemeClr val="bg1"/>
                </a:solidFill>
              </a:rPr>
              <a:t>38</a:t>
            </a:r>
          </a:p>
        </p:txBody>
      </p:sp>
      <p:sp>
        <p:nvSpPr>
          <p:cNvPr id="60" name="Rectangle 10"/>
          <p:cNvSpPr/>
          <p:nvPr userDrawn="1"/>
        </p:nvSpPr>
        <p:spPr>
          <a:xfrm rot="16200000">
            <a:off x="-725195" y="3329655"/>
            <a:ext cx="461666" cy="473796"/>
          </a:xfrm>
          <a:prstGeom prst="rect">
            <a:avLst/>
          </a:prstGeom>
          <a:solidFill>
            <a:srgbClr val="633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1" name="Textfeld 60"/>
          <p:cNvSpPr txBox="1"/>
          <p:nvPr userDrawn="1"/>
        </p:nvSpPr>
        <p:spPr>
          <a:xfrm>
            <a:off x="-676672" y="3384160"/>
            <a:ext cx="368211" cy="369332"/>
          </a:xfrm>
          <a:prstGeom prst="rect">
            <a:avLst/>
          </a:prstGeom>
          <a:noFill/>
        </p:spPr>
        <p:txBody>
          <a:bodyPr wrap="square" rtlCol="0">
            <a:spAutoFit/>
          </a:bodyPr>
          <a:lstStyle/>
          <a:p>
            <a:pPr marL="0" indent="0" algn="ctr">
              <a:buNone/>
            </a:pPr>
            <a:r>
              <a:rPr lang="de-DE" sz="600" b="1" dirty="0">
                <a:solidFill>
                  <a:schemeClr val="bg1"/>
                </a:solidFill>
              </a:rPr>
              <a:t>99</a:t>
            </a:r>
          </a:p>
          <a:p>
            <a:pPr marL="0" indent="0" algn="ctr">
              <a:buNone/>
            </a:pPr>
            <a:r>
              <a:rPr lang="de-DE" sz="600" b="1" dirty="0">
                <a:solidFill>
                  <a:schemeClr val="bg1"/>
                </a:solidFill>
              </a:rPr>
              <a:t>50</a:t>
            </a:r>
            <a:br>
              <a:rPr lang="de-DE" sz="600" b="1" dirty="0">
                <a:solidFill>
                  <a:schemeClr val="bg1"/>
                </a:solidFill>
              </a:rPr>
            </a:br>
            <a:r>
              <a:rPr lang="de-DE" sz="600" b="1" dirty="0">
                <a:solidFill>
                  <a:schemeClr val="bg1"/>
                </a:solidFill>
              </a:rPr>
              <a:t>72</a:t>
            </a:r>
          </a:p>
        </p:txBody>
      </p:sp>
      <p:sp>
        <p:nvSpPr>
          <p:cNvPr id="62" name="Rectangle 10"/>
          <p:cNvSpPr/>
          <p:nvPr userDrawn="1"/>
        </p:nvSpPr>
        <p:spPr>
          <a:xfrm rot="16200000">
            <a:off x="9502628" y="637689"/>
            <a:ext cx="461666" cy="4737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63" name="Rectangle 10"/>
          <p:cNvSpPr/>
          <p:nvPr userDrawn="1"/>
        </p:nvSpPr>
        <p:spPr>
          <a:xfrm rot="16200000">
            <a:off x="9502628" y="1099354"/>
            <a:ext cx="461666" cy="4737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4" name="Rectangle 10"/>
          <p:cNvSpPr/>
          <p:nvPr userDrawn="1"/>
        </p:nvSpPr>
        <p:spPr>
          <a:xfrm rot="16200000">
            <a:off x="9502629" y="1524510"/>
            <a:ext cx="461666" cy="47379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5" name="Rectangle 10"/>
          <p:cNvSpPr/>
          <p:nvPr userDrawn="1"/>
        </p:nvSpPr>
        <p:spPr>
          <a:xfrm rot="16200000">
            <a:off x="9502629" y="1986177"/>
            <a:ext cx="461666" cy="4737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6" name="Rectangle 10"/>
          <p:cNvSpPr/>
          <p:nvPr userDrawn="1"/>
        </p:nvSpPr>
        <p:spPr>
          <a:xfrm rot="16200000">
            <a:off x="9502629" y="2442959"/>
            <a:ext cx="461666" cy="4737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7" name="Rectangle 10"/>
          <p:cNvSpPr/>
          <p:nvPr userDrawn="1"/>
        </p:nvSpPr>
        <p:spPr>
          <a:xfrm rot="16200000">
            <a:off x="9502630" y="2899088"/>
            <a:ext cx="461666" cy="4737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8" name="Rectangle 10"/>
          <p:cNvSpPr/>
          <p:nvPr userDrawn="1"/>
        </p:nvSpPr>
        <p:spPr>
          <a:xfrm rot="16200000">
            <a:off x="9502630" y="3332059"/>
            <a:ext cx="461666" cy="47379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69" name="Rectangle 10"/>
          <p:cNvSpPr/>
          <p:nvPr userDrawn="1"/>
        </p:nvSpPr>
        <p:spPr>
          <a:xfrm rot="16200000">
            <a:off x="10172530" y="635284"/>
            <a:ext cx="461666" cy="47379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70" name="Rectangle 10"/>
          <p:cNvSpPr/>
          <p:nvPr userDrawn="1"/>
        </p:nvSpPr>
        <p:spPr>
          <a:xfrm rot="16200000">
            <a:off x="10172530" y="1096949"/>
            <a:ext cx="461666" cy="47379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1" name="Rectangle 10"/>
          <p:cNvSpPr/>
          <p:nvPr userDrawn="1"/>
        </p:nvSpPr>
        <p:spPr>
          <a:xfrm rot="16200000">
            <a:off x="10172531" y="1522105"/>
            <a:ext cx="461666" cy="47379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2" name="Rectangle 10"/>
          <p:cNvSpPr/>
          <p:nvPr userDrawn="1"/>
        </p:nvSpPr>
        <p:spPr>
          <a:xfrm rot="16200000">
            <a:off x="10172531" y="1983772"/>
            <a:ext cx="461666" cy="47379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3" name="Rectangle 10"/>
          <p:cNvSpPr/>
          <p:nvPr userDrawn="1"/>
        </p:nvSpPr>
        <p:spPr>
          <a:xfrm rot="16200000">
            <a:off x="10172531" y="2440554"/>
            <a:ext cx="461666" cy="47379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4" name="Rectangle 10"/>
          <p:cNvSpPr/>
          <p:nvPr userDrawn="1"/>
        </p:nvSpPr>
        <p:spPr>
          <a:xfrm rot="16200000">
            <a:off x="10172532" y="2903661"/>
            <a:ext cx="461666" cy="4737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
        <p:nvSpPr>
          <p:cNvPr id="75" name="Rectangle 10"/>
          <p:cNvSpPr/>
          <p:nvPr userDrawn="1"/>
        </p:nvSpPr>
        <p:spPr>
          <a:xfrm rot="16200000">
            <a:off x="10172532" y="3329654"/>
            <a:ext cx="461666" cy="47379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12700">
                <a:solidFill>
                  <a:schemeClr val="tx2">
                    <a:satMod val="155000"/>
                  </a:schemeClr>
                </a:solidFill>
                <a:prstDash val="solid"/>
              </a:ln>
              <a:solidFill>
                <a:srgbClr val="00854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85705008"/>
      </p:ext>
    </p:extLst>
  </p:cSld>
  <p:clrMap bg1="lt1" tx1="dk1" bg2="lt2" tx2="dk2" accent1="accent1" accent2="accent2" accent3="accent3" accent4="accent4" accent5="accent5" accent6="accent6" hlink="hlink" folHlink="folHlink"/>
  <p:sldLayoutIdLst>
    <p:sldLayoutId id="2147483745" r:id="rId1"/>
    <p:sldLayoutId id="2147483762" r:id="rId2"/>
    <p:sldLayoutId id="2147483710" r:id="rId3"/>
    <p:sldLayoutId id="2147483754"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55" r:id="rId21"/>
    <p:sldLayoutId id="2147483761" r:id="rId22"/>
  </p:sldLayoutIdLst>
  <p:txStyles>
    <p:titleStyle>
      <a:lvl1pPr marL="0" indent="0" algn="l" defTabSz="457200" rtl="0" eaLnBrk="1" latinLnBrk="0" hangingPunct="1">
        <a:spcBef>
          <a:spcPct val="0"/>
        </a:spcBef>
        <a:buFontTx/>
        <a:buNone/>
        <a:defRPr sz="2200" b="1" i="0" kern="1200" cap="none">
          <a:solidFill>
            <a:srgbClr val="5C5C5C"/>
          </a:solidFill>
          <a:latin typeface="+mn-lt"/>
          <a:ea typeface="+mj-ea"/>
          <a:cs typeface="+mj-cs"/>
        </a:defRPr>
      </a:lvl1pPr>
    </p:titleStyle>
    <p:bodyStyle>
      <a:lvl1pPr marL="342900" indent="-342900" algn="l" defTabSz="457200" rtl="0" eaLnBrk="1" latinLnBrk="0" hangingPunct="1">
        <a:lnSpc>
          <a:spcPct val="150000"/>
        </a:lnSpc>
        <a:spcBef>
          <a:spcPct val="20000"/>
        </a:spcBef>
        <a:buClr>
          <a:srgbClr val="69BE28"/>
        </a:buClr>
        <a:buSzPct val="125000"/>
        <a:buFont typeface="Arial" panose="020B0604020202020204" pitchFamily="34" charset="0"/>
        <a:buChar char="•"/>
        <a:defRPr sz="1800" kern="1200" baseline="0">
          <a:solidFill>
            <a:srgbClr val="5C5C5C"/>
          </a:solidFill>
          <a:latin typeface="+mn-lt"/>
          <a:ea typeface="+mn-ea"/>
          <a:cs typeface="+mn-cs"/>
        </a:defRPr>
      </a:lvl1pPr>
      <a:lvl2pPr marL="800100" indent="-342900" algn="l" defTabSz="457200" rtl="0" eaLnBrk="1" latinLnBrk="0" hangingPunct="1">
        <a:lnSpc>
          <a:spcPct val="150000"/>
        </a:lnSpc>
        <a:spcBef>
          <a:spcPct val="20000"/>
        </a:spcBef>
        <a:buClr>
          <a:srgbClr val="69BE28"/>
        </a:buClr>
        <a:buFont typeface="Arial" panose="020B0604020202020204" pitchFamily="34" charset="0"/>
        <a:buChar char="→"/>
        <a:defRPr sz="1600" u="none" kern="1200" baseline="0">
          <a:solidFill>
            <a:srgbClr val="5C5C5C"/>
          </a:solidFill>
          <a:latin typeface="+mn-lt"/>
          <a:ea typeface="+mn-ea"/>
          <a:cs typeface="+mn-cs"/>
        </a:defRPr>
      </a:lvl2pPr>
      <a:lvl3pPr marL="1143000" indent="-228600" algn="l" defTabSz="457200" rtl="0" eaLnBrk="1" latinLnBrk="0" hangingPunct="1">
        <a:lnSpc>
          <a:spcPct val="150000"/>
        </a:lnSpc>
        <a:spcBef>
          <a:spcPct val="20000"/>
        </a:spcBef>
        <a:buClr>
          <a:srgbClr val="69BE28"/>
        </a:buClr>
        <a:buFont typeface="Arial" panose="020B0604020202020204" pitchFamily="34" charset="0"/>
        <a:buChar char="»"/>
        <a:defRPr sz="1400" kern="1200" baseline="0">
          <a:solidFill>
            <a:srgbClr val="5C5C5C"/>
          </a:solidFill>
          <a:latin typeface="+mn-lt"/>
          <a:ea typeface="+mn-ea"/>
          <a:cs typeface="+mn-cs"/>
        </a:defRPr>
      </a:lvl3pPr>
      <a:lvl4pPr marL="1600200" indent="-228600" algn="l" defTabSz="457200" rtl="0" eaLnBrk="1" latinLnBrk="0" hangingPunct="1">
        <a:spcBef>
          <a:spcPct val="20000"/>
        </a:spcBef>
        <a:buClr>
          <a:srgbClr val="69BE28"/>
        </a:buClr>
        <a:buFont typeface="Arial" panose="020B0604020202020204" pitchFamily="34" charset="0"/>
        <a:buChar char="–"/>
        <a:defRPr sz="1200" kern="1200">
          <a:solidFill>
            <a:srgbClr val="5C5C5C"/>
          </a:solidFill>
          <a:latin typeface="+mn-lt"/>
          <a:ea typeface="+mn-ea"/>
          <a:cs typeface="+mn-cs"/>
        </a:defRPr>
      </a:lvl4pPr>
      <a:lvl5pPr marL="2057400" indent="-228600" algn="l" defTabSz="457200" rtl="0" eaLnBrk="1" latinLnBrk="0" hangingPunct="1">
        <a:spcBef>
          <a:spcPct val="20000"/>
        </a:spcBef>
        <a:buClr>
          <a:srgbClr val="69BE28"/>
        </a:buClr>
        <a:buFont typeface="Arial" panose="020B0604020202020204" pitchFamily="34" charset="0"/>
        <a:buChar char="•"/>
        <a:defRPr sz="1050" kern="1200">
          <a:solidFill>
            <a:srgbClr val="5C5C5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impon/fight-boilerplatecode-tutorial/tree/master/src/main/java/com/dimpon/tutorals/lombok/delegation" TargetMode="External"/><Relationship Id="rId2" Type="http://schemas.openxmlformats.org/officeDocument/2006/relationships/hyperlink" Target="https://github.com/dimpon/fight-boilerplatecode-tutorial/tree/master/src/main/java/com/dimpon/tutorals/lombok/builders" TargetMode="External"/><Relationship Id="rId1" Type="http://schemas.openxmlformats.org/officeDocument/2006/relationships/slideLayout" Target="../slideLayouts/slideLayout3.xml"/><Relationship Id="rId4" Type="http://schemas.openxmlformats.org/officeDocument/2006/relationships/hyperlink" Target="https://github.com/dimpon/fight-boilerplatecode-tutorial/tree/master/src/main/java/com/dimpon/tutorals/lombok/ulili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impon/fight-boilerplatecode-tutorial" TargetMode="External"/><Relationship Id="rId2" Type="http://schemas.openxmlformats.org/officeDocument/2006/relationships/hyperlink" Target="https://projectlombok.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impon/fight-boilerplatecode-tutorial/tree/master/src/main/java/com/dimpon/tutorals/lombok/npe" TargetMode="External"/><Relationship Id="rId2" Type="http://schemas.openxmlformats.org/officeDocument/2006/relationships/hyperlink" Target="https://github.com/dimpon/fight-boilerplatecode-tutorial/tree/master/src/main/java/com/dimpon/tutorals/lombok/dto" TargetMode="External"/><Relationship Id="rId1" Type="http://schemas.openxmlformats.org/officeDocument/2006/relationships/slideLayout" Target="../slideLayouts/slideLayout3.xml"/><Relationship Id="rId4" Type="http://schemas.openxmlformats.org/officeDocument/2006/relationships/hyperlink" Target="https://github.com/dimpon/fight-boilerplatecode-tutorial/tree/master/src/main/java/com/dimpon/tutorals/lombok/valandv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87680" y="1952434"/>
            <a:ext cx="6654799" cy="3146176"/>
          </a:xfrm>
        </p:spPr>
        <p:txBody>
          <a:bodyPr anchor="ctr"/>
          <a:lstStyle/>
          <a:p>
            <a:pPr algn="ctr"/>
            <a:r>
              <a:rPr lang="en-US" dirty="0"/>
              <a:t>Duke vs. Boilerplate.</a:t>
            </a:r>
            <a:br>
              <a:rPr lang="en-US" dirty="0"/>
            </a:br>
            <a:r>
              <a:rPr lang="en-US" sz="3600" dirty="0"/>
              <a:t>Epic battle.</a:t>
            </a:r>
            <a:br>
              <a:rPr lang="en-US" sz="3600" dirty="0"/>
            </a:br>
            <a:br>
              <a:rPr lang="en-US" sz="3600" dirty="0"/>
            </a:br>
            <a:br>
              <a:rPr lang="en-US" sz="3600" dirty="0"/>
            </a:br>
            <a:endParaRPr lang="en-US" sz="3600" dirty="0"/>
          </a:p>
        </p:txBody>
      </p:sp>
      <p:pic>
        <p:nvPicPr>
          <p:cNvPr id="4" name="Picture 3">
            <a:extLst>
              <a:ext uri="{FF2B5EF4-FFF2-40B4-BE49-F238E27FC236}">
                <a16:creationId xmlns:a16="http://schemas.microsoft.com/office/drawing/2014/main" id="{03FDE31A-A813-4EEC-BEB0-0040BD67103F}"/>
              </a:ext>
            </a:extLst>
          </p:cNvPr>
          <p:cNvPicPr>
            <a:picLocks noChangeAspect="1"/>
          </p:cNvPicPr>
          <p:nvPr/>
        </p:nvPicPr>
        <p:blipFill>
          <a:blip r:embed="rId2"/>
          <a:stretch>
            <a:fillRect/>
          </a:stretch>
        </p:blipFill>
        <p:spPr>
          <a:xfrm>
            <a:off x="121179" y="2743201"/>
            <a:ext cx="4634450" cy="3691155"/>
          </a:xfrm>
          <a:prstGeom prst="rect">
            <a:avLst/>
          </a:prstGeom>
        </p:spPr>
      </p:pic>
      <p:pic>
        <p:nvPicPr>
          <p:cNvPr id="6" name="Picture 5">
            <a:extLst>
              <a:ext uri="{FF2B5EF4-FFF2-40B4-BE49-F238E27FC236}">
                <a16:creationId xmlns:a16="http://schemas.microsoft.com/office/drawing/2014/main" id="{7BD389EA-B122-4FBF-8A75-3BCCDB8AF0B8}"/>
              </a:ext>
            </a:extLst>
          </p:cNvPr>
          <p:cNvPicPr>
            <a:picLocks noChangeAspect="1"/>
          </p:cNvPicPr>
          <p:nvPr/>
        </p:nvPicPr>
        <p:blipFill>
          <a:blip r:embed="rId3"/>
          <a:stretch>
            <a:fillRect/>
          </a:stretch>
        </p:blipFill>
        <p:spPr>
          <a:xfrm>
            <a:off x="6584240" y="1186321"/>
            <a:ext cx="2072080" cy="5335609"/>
          </a:xfrm>
          <a:prstGeom prst="rect">
            <a:avLst/>
          </a:prstGeom>
        </p:spPr>
      </p:pic>
    </p:spTree>
    <p:extLst>
      <p:ext uri="{BB962C8B-B14F-4D97-AF65-F5344CB8AC3E}">
        <p14:creationId xmlns:p14="http://schemas.microsoft.com/office/powerpoint/2010/main" val="387748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297113"/>
            <a:ext cx="632807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Builders</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2"/>
              </a:rPr>
              <a:t>https://github.com/dimpon/fight-boilerplatecode-tutorial/tree/master/src/main/java/com/dimpon/tutorals/lombok/builders</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err="1">
                <a:solidFill>
                  <a:schemeClr val="tx1"/>
                </a:solidFill>
                <a:latin typeface="Arial" panose="020B0604020202020204" pitchFamily="34" charset="0"/>
              </a:rPr>
              <a:t>Delagates</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3"/>
              </a:rPr>
              <a:t>https://github.com/dimpon/fight-boilerplatecode-tutorial/tree/master/src/main/java/com/dimpon/tutorals/lombok/delegation</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Utilities</a:t>
            </a:r>
          </a:p>
          <a:p>
            <a:pPr marL="0" lvl="0" indent="0" defTabSz="914400" eaLnBrk="0" fontAlgn="base" hangingPunct="0">
              <a:lnSpc>
                <a:spcPct val="100000"/>
              </a:lnSpc>
              <a:spcBef>
                <a:spcPct val="0"/>
              </a:spcBef>
              <a:spcAft>
                <a:spcPct val="0"/>
              </a:spcAft>
              <a:buClrTx/>
              <a:buSzTx/>
              <a:buNone/>
            </a:pPr>
            <a:r>
              <a:rPr lang="en-US" altLang="en-US">
                <a:solidFill>
                  <a:schemeClr val="tx1"/>
                </a:solidFill>
                <a:latin typeface="Arial" panose="020B0604020202020204" pitchFamily="34" charset="0"/>
                <a:hlinkClick r:id="rId4"/>
              </a:rPr>
              <a:t>https://github.com/dimpon/fight-boilerplatecode-tutorial/tree/master/src/main/java/com/dimpon/tutorals/lombok/ulility</a:t>
            </a:r>
            <a:r>
              <a:rPr lang="en-US" altLang="en-US">
                <a:solidFill>
                  <a:schemeClr val="tx1"/>
                </a:solidFill>
                <a:latin typeface="Arial" panose="020B0604020202020204" pitchFamily="34" charset="0"/>
              </a:rPr>
              <a:t> </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792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Real task</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574113"/>
            <a:ext cx="632807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You have a map of keys-values (FIX data?) you need to build new DTO object, based on these Map.</a:t>
            </a:r>
          </a:p>
          <a:p>
            <a:pPr marL="0" lvl="0" indent="0" defTabSz="91440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Write transformer class, which can work with arbitrary classes, and any transformation functions (transformation functions can be reused) and, in same time, class must type safe. (accidently the object of wrong class can not be passed)</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Extend the class for be able to support diff sets transformation rules. Use </a:t>
            </a:r>
            <a:r>
              <a:rPr lang="en-US" altLang="en-US" dirty="0" err="1">
                <a:solidFill>
                  <a:schemeClr val="tx1"/>
                </a:solidFill>
                <a:latin typeface="Arial" panose="020B0604020202020204" pitchFamily="34" charset="0"/>
              </a:rPr>
              <a:t>enum</a:t>
            </a:r>
            <a:r>
              <a:rPr lang="en-US" altLang="en-US" dirty="0">
                <a:solidFill>
                  <a:schemeClr val="tx1"/>
                </a:solidFill>
                <a:latin typeface="Arial" panose="020B0604020202020204" pitchFamily="34" charset="0"/>
              </a:rPr>
              <a:t> for choosing the transformation set.</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How can we improve 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88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endParaRPr lang="en-US" dirty="0"/>
          </a:p>
        </p:txBody>
      </p:sp>
    </p:spTree>
    <p:extLst>
      <p:ext uri="{BB962C8B-B14F-4D97-AF65-F5344CB8AC3E}">
        <p14:creationId xmlns:p14="http://schemas.microsoft.com/office/powerpoint/2010/main" val="282427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endParaRPr lang="en-US" dirty="0"/>
          </a:p>
        </p:txBody>
      </p:sp>
    </p:spTree>
    <p:extLst>
      <p:ext uri="{BB962C8B-B14F-4D97-AF65-F5344CB8AC3E}">
        <p14:creationId xmlns:p14="http://schemas.microsoft.com/office/powerpoint/2010/main" val="372137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endParaRPr lang="en-US" dirty="0"/>
          </a:p>
        </p:txBody>
      </p:sp>
    </p:spTree>
    <p:extLst>
      <p:ext uri="{BB962C8B-B14F-4D97-AF65-F5344CB8AC3E}">
        <p14:creationId xmlns:p14="http://schemas.microsoft.com/office/powerpoint/2010/main" val="269053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endParaRPr lang="en-US" dirty="0"/>
          </a:p>
        </p:txBody>
      </p:sp>
    </p:spTree>
    <p:extLst>
      <p:ext uri="{BB962C8B-B14F-4D97-AF65-F5344CB8AC3E}">
        <p14:creationId xmlns:p14="http://schemas.microsoft.com/office/powerpoint/2010/main" val="412379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endParaRPr lang="en-US" dirty="0"/>
          </a:p>
        </p:txBody>
      </p:sp>
      <p:sp>
        <p:nvSpPr>
          <p:cNvPr id="4" name="Textplatzhalter 3"/>
          <p:cNvSpPr>
            <a:spLocks noGrp="1"/>
          </p:cNvSpPr>
          <p:nvPr>
            <p:ph type="body" idx="10"/>
          </p:nvPr>
        </p:nvSpPr>
        <p:spPr/>
        <p:txBody>
          <a:bodyPr/>
          <a:lstStyle/>
          <a:p>
            <a:endParaRPr lang="en-US" dirty="0"/>
          </a:p>
        </p:txBody>
      </p:sp>
    </p:spTree>
    <p:extLst>
      <p:ext uri="{BB962C8B-B14F-4D97-AF65-F5344CB8AC3E}">
        <p14:creationId xmlns:p14="http://schemas.microsoft.com/office/powerpoint/2010/main" val="98235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8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400" dirty="0"/>
              <a:t>How cope with situation when a project is full of non-functional, boilerplate code? Getters/Setters, logging, NPE validation, exception handling – it makes difficult to read the code, understand the core business logic, support and extend functionality. Tend to write as little code as you can, isolate different aspects of code in special places is a good habit. This workshop is not only about some technics, but about way of thinking and coding.</a:t>
            </a:r>
          </a:p>
        </p:txBody>
      </p:sp>
    </p:spTree>
    <p:extLst>
      <p:ext uri="{BB962C8B-B14F-4D97-AF65-F5344CB8AC3E}">
        <p14:creationId xmlns:p14="http://schemas.microsoft.com/office/powerpoint/2010/main" val="57957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21" name="Rechteck 20"/>
          <p:cNvSpPr/>
          <p:nvPr/>
        </p:nvSpPr>
        <p:spPr>
          <a:xfrm>
            <a:off x="439738" y="2172629"/>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1</a:t>
            </a:r>
          </a:p>
        </p:txBody>
      </p:sp>
      <p:sp>
        <p:nvSpPr>
          <p:cNvPr id="22" name="Rechteck 21"/>
          <p:cNvSpPr/>
          <p:nvPr/>
        </p:nvSpPr>
        <p:spPr>
          <a:xfrm>
            <a:off x="912594" y="2172629"/>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What is the boilerplate code? What is the ideal code?</a:t>
            </a:r>
          </a:p>
        </p:txBody>
      </p:sp>
      <p:sp>
        <p:nvSpPr>
          <p:cNvPr id="23" name="Rechteck 22"/>
          <p:cNvSpPr/>
          <p:nvPr/>
        </p:nvSpPr>
        <p:spPr>
          <a:xfrm>
            <a:off x="439738" y="2624687"/>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2</a:t>
            </a:r>
          </a:p>
        </p:txBody>
      </p:sp>
      <p:sp>
        <p:nvSpPr>
          <p:cNvPr id="24" name="Rechteck 23"/>
          <p:cNvSpPr/>
          <p:nvPr/>
        </p:nvSpPr>
        <p:spPr>
          <a:xfrm>
            <a:off x="912594" y="2624687"/>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Samples of boilerplate code</a:t>
            </a:r>
          </a:p>
        </p:txBody>
      </p:sp>
      <p:sp>
        <p:nvSpPr>
          <p:cNvPr id="25" name="Rechteck 24"/>
          <p:cNvSpPr/>
          <p:nvPr/>
        </p:nvSpPr>
        <p:spPr>
          <a:xfrm>
            <a:off x="439738" y="3076745"/>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3</a:t>
            </a:r>
          </a:p>
        </p:txBody>
      </p:sp>
      <p:sp>
        <p:nvSpPr>
          <p:cNvPr id="26" name="Rechteck 25"/>
          <p:cNvSpPr/>
          <p:nvPr/>
        </p:nvSpPr>
        <p:spPr>
          <a:xfrm>
            <a:off x="912594" y="3076745"/>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endParaRPr lang="en-US" sz="1600" dirty="0">
              <a:solidFill>
                <a:schemeClr val="tx2"/>
              </a:solidFill>
            </a:endParaRPr>
          </a:p>
        </p:txBody>
      </p:sp>
      <p:sp>
        <p:nvSpPr>
          <p:cNvPr id="27" name="Rechteck 26"/>
          <p:cNvSpPr/>
          <p:nvPr/>
        </p:nvSpPr>
        <p:spPr>
          <a:xfrm>
            <a:off x="439738" y="3535978"/>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4</a:t>
            </a:r>
          </a:p>
        </p:txBody>
      </p:sp>
      <p:sp>
        <p:nvSpPr>
          <p:cNvPr id="28" name="Rechteck 27"/>
          <p:cNvSpPr/>
          <p:nvPr/>
        </p:nvSpPr>
        <p:spPr>
          <a:xfrm>
            <a:off x="912594" y="3535978"/>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Patterns</a:t>
            </a:r>
          </a:p>
        </p:txBody>
      </p:sp>
      <p:sp>
        <p:nvSpPr>
          <p:cNvPr id="29" name="Rechteck 28"/>
          <p:cNvSpPr/>
          <p:nvPr/>
        </p:nvSpPr>
        <p:spPr>
          <a:xfrm>
            <a:off x="439738" y="3980860"/>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5</a:t>
            </a:r>
          </a:p>
        </p:txBody>
      </p:sp>
      <p:sp>
        <p:nvSpPr>
          <p:cNvPr id="30" name="Rechteck 29"/>
          <p:cNvSpPr/>
          <p:nvPr/>
        </p:nvSpPr>
        <p:spPr>
          <a:xfrm>
            <a:off x="912594" y="3980860"/>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r>
              <a:rPr lang="en-US" sz="1600" dirty="0">
                <a:solidFill>
                  <a:schemeClr val="tx2"/>
                </a:solidFill>
              </a:rPr>
              <a:t>Lombok project</a:t>
            </a:r>
          </a:p>
        </p:txBody>
      </p:sp>
      <p:sp>
        <p:nvSpPr>
          <p:cNvPr id="31" name="Rechteck 30"/>
          <p:cNvSpPr/>
          <p:nvPr/>
        </p:nvSpPr>
        <p:spPr>
          <a:xfrm>
            <a:off x="439738" y="4425742"/>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6</a:t>
            </a:r>
          </a:p>
        </p:txBody>
      </p:sp>
      <p:sp>
        <p:nvSpPr>
          <p:cNvPr id="32" name="Rechteck 31"/>
          <p:cNvSpPr/>
          <p:nvPr/>
        </p:nvSpPr>
        <p:spPr>
          <a:xfrm>
            <a:off x="912594" y="4425742"/>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endParaRPr lang="en-US" sz="1600" dirty="0">
              <a:solidFill>
                <a:schemeClr val="tx2"/>
              </a:solidFill>
            </a:endParaRPr>
          </a:p>
        </p:txBody>
      </p:sp>
      <p:sp>
        <p:nvSpPr>
          <p:cNvPr id="33" name="Rechteck 32"/>
          <p:cNvSpPr/>
          <p:nvPr/>
        </p:nvSpPr>
        <p:spPr>
          <a:xfrm>
            <a:off x="439738" y="4884975"/>
            <a:ext cx="394183" cy="3818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a:r>
              <a:rPr lang="en-US" sz="1600" b="1" dirty="0"/>
              <a:t>7</a:t>
            </a:r>
          </a:p>
        </p:txBody>
      </p:sp>
      <p:sp>
        <p:nvSpPr>
          <p:cNvPr id="34" name="Rechteck 33"/>
          <p:cNvSpPr/>
          <p:nvPr/>
        </p:nvSpPr>
        <p:spPr>
          <a:xfrm>
            <a:off x="912594" y="4884975"/>
            <a:ext cx="6285131" cy="38185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marL="108000"/>
            <a:endParaRPr lang="en-US" sz="1600" dirty="0">
              <a:solidFill>
                <a:schemeClr val="tx2"/>
              </a:solidFill>
            </a:endParaRPr>
          </a:p>
        </p:txBody>
      </p:sp>
    </p:spTree>
    <p:extLst>
      <p:ext uri="{BB962C8B-B14F-4D97-AF65-F5344CB8AC3E}">
        <p14:creationId xmlns:p14="http://schemas.microsoft.com/office/powerpoint/2010/main" val="94627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the boilerplate code? What is the ideal code?</a:t>
            </a:r>
          </a:p>
        </p:txBody>
      </p:sp>
      <p:sp>
        <p:nvSpPr>
          <p:cNvPr id="3" name="Inhaltsplatzhalter 2"/>
          <p:cNvSpPr>
            <a:spLocks noGrp="1"/>
          </p:cNvSpPr>
          <p:nvPr>
            <p:ph idx="1"/>
          </p:nvPr>
        </p:nvSpPr>
        <p:spPr/>
        <p:txBody>
          <a:bodyPr>
            <a:normAutofit fontScale="92500" lnSpcReduction="20000"/>
          </a:bodyPr>
          <a:lstStyle/>
          <a:p>
            <a:r>
              <a:rPr lang="en-US" dirty="0"/>
              <a:t>What are the attributes of good code?</a:t>
            </a:r>
          </a:p>
          <a:p>
            <a:r>
              <a:rPr lang="en-US" dirty="0"/>
              <a:t>What is the boilerplate code?</a:t>
            </a:r>
          </a:p>
          <a:p>
            <a:r>
              <a:rPr lang="en-US" dirty="0"/>
              <a:t>What tools, technics, methods we have to achieve it?</a:t>
            </a:r>
          </a:p>
          <a:p>
            <a:r>
              <a:rPr lang="en-US" dirty="0"/>
              <a:t>Samples of boilerplate code</a:t>
            </a:r>
          </a:p>
          <a:p>
            <a:pPr lvl="1"/>
            <a:r>
              <a:rPr lang="en-US" dirty="0"/>
              <a:t>Getters/Setters</a:t>
            </a:r>
          </a:p>
          <a:p>
            <a:pPr lvl="1"/>
            <a:r>
              <a:rPr lang="en-US" dirty="0"/>
              <a:t>Constructors</a:t>
            </a:r>
          </a:p>
          <a:p>
            <a:pPr lvl="1"/>
            <a:r>
              <a:rPr lang="en-US" dirty="0" err="1"/>
              <a:t>toString</a:t>
            </a:r>
            <a:r>
              <a:rPr lang="en-US" dirty="0"/>
              <a:t>, equals/</a:t>
            </a:r>
            <a:r>
              <a:rPr lang="en-US" dirty="0" err="1"/>
              <a:t>hashCode</a:t>
            </a:r>
            <a:endParaRPr lang="en-US" dirty="0"/>
          </a:p>
          <a:p>
            <a:pPr lvl="1"/>
            <a:r>
              <a:rPr lang="en-US" dirty="0"/>
              <a:t>Unnecessary validations</a:t>
            </a:r>
          </a:p>
          <a:p>
            <a:pPr lvl="1"/>
            <a:r>
              <a:rPr lang="en-US" dirty="0"/>
              <a:t>Builders</a:t>
            </a:r>
          </a:p>
          <a:p>
            <a:pPr lvl="1"/>
            <a:r>
              <a:rPr lang="en-US" dirty="0"/>
              <a:t>Try/catch</a:t>
            </a:r>
          </a:p>
          <a:p>
            <a:pPr lvl="1"/>
            <a:r>
              <a:rPr lang="en-US" dirty="0"/>
              <a:t>Logging</a:t>
            </a:r>
          </a:p>
          <a:p>
            <a:pPr lvl="1"/>
            <a:r>
              <a:rPr lang="en-US" dirty="0"/>
              <a:t>NPE checks</a:t>
            </a:r>
          </a:p>
          <a:p>
            <a:pPr lvl="1"/>
            <a:endParaRPr lang="en-US" dirty="0"/>
          </a:p>
        </p:txBody>
      </p:sp>
    </p:spTree>
    <p:extLst>
      <p:ext uri="{BB962C8B-B14F-4D97-AF65-F5344CB8AC3E}">
        <p14:creationId xmlns:p14="http://schemas.microsoft.com/office/powerpoint/2010/main" val="1622171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DD30-C5C8-474C-AEBB-8B2221796191}"/>
              </a:ext>
            </a:extLst>
          </p:cNvPr>
          <p:cNvSpPr>
            <a:spLocks noGrp="1"/>
          </p:cNvSpPr>
          <p:nvPr>
            <p:ph type="title"/>
          </p:nvPr>
        </p:nvSpPr>
        <p:spPr/>
        <p:txBody>
          <a:bodyPr/>
          <a:lstStyle/>
          <a:p>
            <a:r>
              <a:rPr lang="en-US" dirty="0"/>
              <a:t>“Clean Code” by Robert Martin</a:t>
            </a:r>
          </a:p>
        </p:txBody>
      </p:sp>
      <p:pic>
        <p:nvPicPr>
          <p:cNvPr id="5" name="Content Placeholder 4">
            <a:extLst>
              <a:ext uri="{FF2B5EF4-FFF2-40B4-BE49-F238E27FC236}">
                <a16:creationId xmlns:a16="http://schemas.microsoft.com/office/drawing/2014/main" id="{5B50C047-2B4A-4F90-B955-56BE02CAE6A3}"/>
              </a:ext>
            </a:extLst>
          </p:cNvPr>
          <p:cNvPicPr>
            <a:picLocks noGrp="1" noChangeAspect="1"/>
          </p:cNvPicPr>
          <p:nvPr>
            <p:ph idx="1"/>
          </p:nvPr>
        </p:nvPicPr>
        <p:blipFill>
          <a:blip r:embed="rId2"/>
          <a:stretch>
            <a:fillRect/>
          </a:stretch>
        </p:blipFill>
        <p:spPr>
          <a:xfrm>
            <a:off x="2234402" y="1435100"/>
            <a:ext cx="4468822" cy="4346575"/>
          </a:xfrm>
        </p:spPr>
      </p:pic>
    </p:spTree>
    <p:extLst>
      <p:ext uri="{BB962C8B-B14F-4D97-AF65-F5344CB8AC3E}">
        <p14:creationId xmlns:p14="http://schemas.microsoft.com/office/powerpoint/2010/main" val="226911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Samples of boilerplate code</a:t>
            </a:r>
          </a:p>
        </p:txBody>
      </p:sp>
      <p:sp>
        <p:nvSpPr>
          <p:cNvPr id="5" name="Content Placeholder 4">
            <a:extLst>
              <a:ext uri="{FF2B5EF4-FFF2-40B4-BE49-F238E27FC236}">
                <a16:creationId xmlns:a16="http://schemas.microsoft.com/office/drawing/2014/main" id="{1E564163-3A23-4449-AF4B-F826CBB7C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676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Project Lombok</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525650" y="2066104"/>
            <a:ext cx="6328076" cy="3724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2"/>
              </a:rPr>
              <a:t>https://projectlombok.org/</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hlinkClick r:id="rId3"/>
              </a:rPr>
              <a:t>https://github.com/dimpon/fight-boilerplatecode-tutorial</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400" dirty="0">
                <a:solidFill>
                  <a:schemeClr val="tx1"/>
                </a:solidFill>
                <a:latin typeface="Arial" panose="020B0604020202020204" pitchFamily="34" charset="0"/>
              </a:rPr>
              <a:t>Annotation processor for auto generation boilerplate code in compile time, It implements patterns, reduces complexity, increases readability.</a:t>
            </a:r>
          </a:p>
          <a:p>
            <a:pPr marL="0" lvl="0" indent="0" defTabSz="914400" eaLnBrk="0" fontAlgn="base" hangingPunct="0">
              <a:lnSpc>
                <a:spcPct val="100000"/>
              </a:lnSpc>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Getters/Setters</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Constructors</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Equals/</a:t>
            </a:r>
            <a:r>
              <a:rPr kumimoji="0" lang="en-US" altLang="en-US" sz="1400" b="0" i="0" u="none" strike="noStrike" cap="none" normalizeH="0" baseline="0" dirty="0" err="1">
                <a:ln>
                  <a:noFill/>
                </a:ln>
                <a:solidFill>
                  <a:schemeClr val="tx1"/>
                </a:solidFill>
                <a:effectLst/>
                <a:latin typeface="Arial" panose="020B0604020202020204" pitchFamily="34" charset="0"/>
              </a:rPr>
              <a:t>hashCode</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toString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Builder</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Loggers</a:t>
            </a: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NPE checks</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Cleanup, </a:t>
            </a:r>
            <a:r>
              <a:rPr kumimoji="0" lang="en-US" altLang="en-US" sz="1400" b="0" i="0" u="none" strike="noStrike" cap="none" normalizeH="0" baseline="0" dirty="0" err="1">
                <a:ln>
                  <a:noFill/>
                </a:ln>
                <a:solidFill>
                  <a:schemeClr val="tx1"/>
                </a:solidFill>
                <a:effectLst/>
                <a:latin typeface="Arial" panose="020B0604020202020204" pitchFamily="34" charset="0"/>
              </a:rPr>
              <a:t>SneakyThrows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400" dirty="0">
                <a:solidFill>
                  <a:schemeClr val="tx1"/>
                </a:solidFill>
                <a:latin typeface="Arial" panose="020B0604020202020204" pitchFamily="34" charset="0"/>
              </a:rPr>
              <a:t>Accessors, </a:t>
            </a:r>
            <a:r>
              <a:rPr lang="en-US" altLang="en-US" sz="1400" dirty="0" err="1">
                <a:solidFill>
                  <a:schemeClr val="tx1"/>
                </a:solidFill>
                <a:latin typeface="Arial" panose="020B0604020202020204" pitchFamily="34" charset="0"/>
              </a:rPr>
              <a:t>FieldDefaults</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UtilityClass</a:t>
            </a:r>
            <a:endParaRPr lang="en-US" altLang="en-US" sz="14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Delegate</a:t>
            </a:r>
          </a:p>
          <a:p>
            <a:pPr defTabSz="91440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Usage in real code</a:t>
            </a:r>
          </a:p>
        </p:txBody>
      </p:sp>
      <p:sp>
        <p:nvSpPr>
          <p:cNvPr id="5" name="Rectangle 2">
            <a:extLst>
              <a:ext uri="{FF2B5EF4-FFF2-40B4-BE49-F238E27FC236}">
                <a16:creationId xmlns:a16="http://schemas.microsoft.com/office/drawing/2014/main" id="{C410ECEB-BAB7-46A1-B0F4-AFD8D796AD66}"/>
              </a:ext>
            </a:extLst>
          </p:cNvPr>
          <p:cNvSpPr>
            <a:spLocks noChangeArrowheads="1"/>
          </p:cNvSpPr>
          <p:nvPr/>
        </p:nvSpPr>
        <p:spPr bwMode="auto">
          <a:xfrm>
            <a:off x="350896" y="1202543"/>
            <a:ext cx="593078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&gt;org.projectlombok&lt;/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&gt;lombok&lt;/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&gt;1.18.2&lt;/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version</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scope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&gt;provided&lt;/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scope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dependency</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814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 Theory.</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389443"/>
            <a:ext cx="6328076"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Annotation Processor scans code in compile time and process </a:t>
            </a:r>
            <a:r>
              <a:rPr lang="en-US" altLang="en-US" dirty="0">
                <a:solidFill>
                  <a:schemeClr val="tx1"/>
                </a:solidFill>
                <a:latin typeface="Arial" panose="020B0604020202020204" pitchFamily="34" charset="0"/>
              </a:rPr>
              <a:t>annotations with </a:t>
            </a:r>
            <a:r>
              <a:rPr lang="en-US" altLang="en-US" sz="1600" i="1" dirty="0" err="1">
                <a:solidFill>
                  <a:schemeClr val="tx1"/>
                </a:solidFill>
                <a:latin typeface="Arial" panose="020B0604020202020204" pitchFamily="34" charset="0"/>
              </a:rPr>
              <a:t>RetentionPolicy.</a:t>
            </a:r>
            <a:r>
              <a:rPr lang="en-US" altLang="en-US" sz="1600" b="1" i="1" dirty="0" err="1">
                <a:solidFill>
                  <a:srgbClr val="7030A0"/>
                </a:solidFill>
                <a:latin typeface="Arial" panose="020B0604020202020204" pitchFamily="34" charset="0"/>
              </a:rPr>
              <a:t>SOURCE</a:t>
            </a:r>
            <a:r>
              <a:rPr lang="en-US" altLang="en-US" sz="1600" b="1" i="1" dirty="0">
                <a:solidFill>
                  <a:srgbClr val="7030A0"/>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600" b="1" i="1" u="none" strike="noStrike" cap="none" normalizeH="0" baseline="0" dirty="0">
              <a:ln>
                <a:noFill/>
              </a:ln>
              <a:solidFill>
                <a:srgbClr val="7030A0"/>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Lombok reads annotation and patches AST. Actually, creates java code before final compilation.</a:t>
            </a:r>
            <a:endParaRPr kumimoji="0" lang="en-US" altLang="en-US" b="1" i="1" u="none" strike="noStrike" cap="none" normalizeH="0" baseline="0" dirty="0">
              <a:ln>
                <a:noFill/>
              </a:ln>
              <a:solidFill>
                <a:srgbClr val="7030A0"/>
              </a:solidFill>
              <a:effectLst/>
              <a:latin typeface="Arial" panose="020B0604020202020204" pitchFamily="34" charset="0"/>
            </a:endParaRPr>
          </a:p>
        </p:txBody>
      </p:sp>
      <p:sp>
        <p:nvSpPr>
          <p:cNvPr id="7" name="Rectangle 4">
            <a:extLst>
              <a:ext uri="{FF2B5EF4-FFF2-40B4-BE49-F238E27FC236}">
                <a16:creationId xmlns:a16="http://schemas.microsoft.com/office/drawing/2014/main" id="{3329BF8F-372D-4E16-998F-F58AEAE6FDC5}"/>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RetentionPolicy.</a:t>
            </a:r>
            <a:r>
              <a:rPr kumimoji="0" lang="en-US" altLang="en-US" sz="9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SOURCE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C285F82-D461-4CEB-B101-FF925C3DD377}"/>
              </a:ext>
            </a:extLst>
          </p:cNvPr>
          <p:cNvPicPr>
            <a:picLocks noChangeAspect="1"/>
          </p:cNvPicPr>
          <p:nvPr/>
        </p:nvPicPr>
        <p:blipFill>
          <a:blip r:embed="rId2"/>
          <a:stretch>
            <a:fillRect/>
          </a:stretch>
        </p:blipFill>
        <p:spPr>
          <a:xfrm>
            <a:off x="440193" y="3107606"/>
            <a:ext cx="7543815" cy="1828804"/>
          </a:xfrm>
          <a:prstGeom prst="rect">
            <a:avLst/>
          </a:prstGeom>
        </p:spPr>
      </p:pic>
    </p:spTree>
    <p:extLst>
      <p:ext uri="{BB962C8B-B14F-4D97-AF65-F5344CB8AC3E}">
        <p14:creationId xmlns:p14="http://schemas.microsoft.com/office/powerpoint/2010/main" val="357605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Let’s go coding!</a:t>
            </a:r>
          </a:p>
        </p:txBody>
      </p:sp>
      <p:sp>
        <p:nvSpPr>
          <p:cNvPr id="4" name="Rectangle 1">
            <a:extLst>
              <a:ext uri="{FF2B5EF4-FFF2-40B4-BE49-F238E27FC236}">
                <a16:creationId xmlns:a16="http://schemas.microsoft.com/office/drawing/2014/main" id="{1790A692-93CE-4A1E-9BC3-F62DAE557A15}"/>
              </a:ext>
            </a:extLst>
          </p:cNvPr>
          <p:cNvSpPr>
            <a:spLocks noGrp="1" noChangeArrowheads="1"/>
          </p:cNvSpPr>
          <p:nvPr>
            <p:ph idx="1"/>
          </p:nvPr>
        </p:nvSpPr>
        <p:spPr bwMode="auto">
          <a:xfrm>
            <a:off x="440193" y="1435611"/>
            <a:ext cx="6328076"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Play with DTO </a:t>
            </a:r>
            <a:r>
              <a:rPr lang="en-US" altLang="en-US" dirty="0">
                <a:solidFill>
                  <a:schemeClr val="tx1"/>
                </a:solidFill>
                <a:latin typeface="Arial" panose="020B0604020202020204" pitchFamily="34" charset="0"/>
              </a:rPr>
              <a:t>classes.</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hlinkClick r:id="rId2"/>
              </a:rPr>
              <a:t>https://github.com/dimpon/fight-boilerplatecode-tutorial/tree/master/src/main/java/com/dimpon/tutorals/lombok/dto</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rPr>
              <a:t>NPE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hlinkClick r:id="rId3"/>
              </a:rPr>
              <a:t>https://github.com/dimpon/fight-boilerplatecode-tutorial/tree/master/src/main/java/com/dimpon/tutorals/lombok/npe</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dirty="0" err="1">
                <a:solidFill>
                  <a:schemeClr val="tx1"/>
                </a:solidFill>
                <a:latin typeface="Arial" panose="020B0604020202020204" pitchFamily="34" charset="0"/>
              </a:rPr>
              <a:t>val</a:t>
            </a:r>
            <a:r>
              <a:rPr lang="en-US" altLang="en-US" dirty="0">
                <a:solidFill>
                  <a:schemeClr val="tx1"/>
                </a:solidFill>
                <a:latin typeface="Arial" panose="020B0604020202020204" pitchFamily="34" charset="0"/>
              </a:rPr>
              <a:t> &amp; var</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hlinkClick r:id="rId4"/>
              </a:rPr>
              <a:t>https://github.com/dimpon/fight-boilerplatecode-tutorial/tree/master/src/main/java/com/dimpon/tutorals/lombok/valandvar</a:t>
            </a:r>
            <a:r>
              <a:rPr lang="en-US" altLang="en-US"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5592248"/>
      </p:ext>
    </p:extLst>
  </p:cSld>
  <p:clrMapOvr>
    <a:masterClrMapping/>
  </p:clrMapOvr>
</p:sld>
</file>

<file path=ppt/theme/theme1.xml><?xml version="1.0" encoding="utf-8"?>
<a:theme xmlns:a="http://schemas.openxmlformats.org/drawingml/2006/main" name="Office-Design">
  <a:themeElements>
    <a:clrScheme name="360T_L2">
      <a:dk1>
        <a:srgbClr val="404040"/>
      </a:dk1>
      <a:lt1>
        <a:sysClr val="window" lastClr="FFFFFF"/>
      </a:lt1>
      <a:dk2>
        <a:srgbClr val="5C5C5C"/>
      </a:dk2>
      <a:lt2>
        <a:srgbClr val="E7E6E6"/>
      </a:lt2>
      <a:accent1>
        <a:srgbClr val="008542"/>
      </a:accent1>
      <a:accent2>
        <a:srgbClr val="044D7A"/>
      </a:accent2>
      <a:accent3>
        <a:srgbClr val="69BE28"/>
      </a:accent3>
      <a:accent4>
        <a:srgbClr val="F59B11"/>
      </a:accent4>
      <a:accent5>
        <a:srgbClr val="C03B26"/>
      </a:accent5>
      <a:accent6>
        <a:srgbClr val="633248"/>
      </a:accent6>
      <a:hlink>
        <a:srgbClr val="0563C1"/>
      </a:hlink>
      <a:folHlink>
        <a:srgbClr val="954F72"/>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60T_NewTemplate_150624" id="{6DC67BED-CDE3-4F86-BD21-C18504FB2524}" vid="{D821D745-43DD-4AE4-8B22-44A34156AB75}"/>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blank.potx</Template>
  <TotalTime>0</TotalTime>
  <Words>435</Words>
  <Application>Microsoft Office PowerPoint</Application>
  <PresentationFormat>On-screen Show (4:3)</PresentationFormat>
  <Paragraphs>74</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Bold</vt:lpstr>
      <vt:lpstr>Arial MT Std Black</vt:lpstr>
      <vt:lpstr>Calibri</vt:lpstr>
      <vt:lpstr>Courier New</vt:lpstr>
      <vt:lpstr>Helvetica</vt:lpstr>
      <vt:lpstr>Levenim MT</vt:lpstr>
      <vt:lpstr>Office-Design</vt:lpstr>
      <vt:lpstr>Duke vs. Boilerplate. Epic battle.   </vt:lpstr>
      <vt:lpstr>How cope with situation when a project is full of non-functional, boilerplate code? Getters/Setters, logging, NPE validation, exception handling – it makes difficult to read the code, understand the core business logic, support and extend functionality. Tend to write as little code as you can, isolate different aspects of code in special places is a good habit. This workshop is not only about some technics, but about way of thinking and coding.</vt:lpstr>
      <vt:lpstr>Table of Contents</vt:lpstr>
      <vt:lpstr>What is the boilerplate code? What is the ideal code?</vt:lpstr>
      <vt:lpstr>“Clean Code” by Robert Martin</vt:lpstr>
      <vt:lpstr>Samples of boilerplate code</vt:lpstr>
      <vt:lpstr>Project Lombok</vt:lpstr>
      <vt:lpstr>A Theory.</vt:lpstr>
      <vt:lpstr>Let’s go coding!</vt:lpstr>
      <vt:lpstr>PowerPoint Presentation</vt:lpstr>
      <vt:lpstr>Real task</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E-Trading Made Simple.</dc:title>
  <dc:creator>Claudia Stirner</dc:creator>
  <cp:lastModifiedBy>Dmitrii Ponomarev</cp:lastModifiedBy>
  <cp:revision>40</cp:revision>
  <dcterms:created xsi:type="dcterms:W3CDTF">2015-06-24T14:15:20Z</dcterms:created>
  <dcterms:modified xsi:type="dcterms:W3CDTF">2018-11-22T11:39:05Z</dcterms:modified>
</cp:coreProperties>
</file>