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283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8" r:id="rId13"/>
    <p:sldId id="269" r:id="rId14"/>
    <p:sldId id="270" r:id="rId15"/>
    <p:sldId id="271" r:id="rId16"/>
    <p:sldId id="272" r:id="rId17"/>
    <p:sldId id="273" r:id="rId18"/>
    <p:sldId id="285" r:id="rId19"/>
    <p:sldId id="287" r:id="rId20"/>
    <p:sldId id="286" r:id="rId21"/>
    <p:sldId id="284" r:id="rId22"/>
    <p:sldId id="274" r:id="rId23"/>
    <p:sldId id="275" r:id="rId24"/>
    <p:sldId id="276" r:id="rId25"/>
    <p:sldId id="277" r:id="rId26"/>
    <p:sldId id="278" r:id="rId27"/>
    <p:sldId id="279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80" r:id="rId36"/>
    <p:sldId id="281" r:id="rId37"/>
    <p:sldId id="282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48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192" y="1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29BBA4-434B-471F-9F6F-10E15481905D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3ECA44F-C9BB-493E-AABF-8A7D791013B9}">
      <dgm:prSet phldrT="[Text]"/>
      <dgm:spPr/>
      <dgm:t>
        <a:bodyPr/>
        <a:lstStyle/>
        <a:p>
          <a:r>
            <a:rPr lang="en-US" dirty="0"/>
            <a:t>Product</a:t>
          </a:r>
        </a:p>
      </dgm:t>
    </dgm:pt>
    <dgm:pt modelId="{2EAAF0F5-3DBA-4AC7-9450-F32942ACEE1D}" type="parTrans" cxnId="{7D66E450-A5C9-4C0B-BD6B-C426DB964DAB}">
      <dgm:prSet/>
      <dgm:spPr/>
      <dgm:t>
        <a:bodyPr/>
        <a:lstStyle/>
        <a:p>
          <a:endParaRPr lang="en-US"/>
        </a:p>
      </dgm:t>
    </dgm:pt>
    <dgm:pt modelId="{D270B901-0303-4BDA-81D8-2274B0D361DE}" type="sibTrans" cxnId="{7D66E450-A5C9-4C0B-BD6B-C426DB964DAB}">
      <dgm:prSet/>
      <dgm:spPr/>
      <dgm:t>
        <a:bodyPr/>
        <a:lstStyle/>
        <a:p>
          <a:endParaRPr lang="en-US"/>
        </a:p>
      </dgm:t>
    </dgm:pt>
    <dgm:pt modelId="{CC511C5B-1BED-4CB4-851D-6C15CC2E7243}">
      <dgm:prSet phldrT="[Text]"/>
      <dgm:spPr/>
      <dgm:t>
        <a:bodyPr/>
        <a:lstStyle/>
        <a:p>
          <a:r>
            <a:rPr lang="en-US" dirty="0"/>
            <a:t>Process</a:t>
          </a:r>
        </a:p>
      </dgm:t>
    </dgm:pt>
    <dgm:pt modelId="{EE00E6D5-8EC7-408E-BEB1-898464E86544}" type="parTrans" cxnId="{2143E0DA-0DF8-41BA-A0FF-1BF5FD74F6B4}">
      <dgm:prSet/>
      <dgm:spPr/>
      <dgm:t>
        <a:bodyPr/>
        <a:lstStyle/>
        <a:p>
          <a:endParaRPr lang="en-US"/>
        </a:p>
      </dgm:t>
    </dgm:pt>
    <dgm:pt modelId="{2D1F61EB-00C2-44ED-A4C1-B02CA8C7F816}" type="sibTrans" cxnId="{2143E0DA-0DF8-41BA-A0FF-1BF5FD74F6B4}">
      <dgm:prSet/>
      <dgm:spPr/>
      <dgm:t>
        <a:bodyPr/>
        <a:lstStyle/>
        <a:p>
          <a:endParaRPr lang="en-US"/>
        </a:p>
      </dgm:t>
    </dgm:pt>
    <dgm:pt modelId="{EDC47F58-4713-421D-B049-DBC254F3F45F}" type="pres">
      <dgm:prSet presAssocID="{D829BBA4-434B-471F-9F6F-10E15481905D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5DE10A8-37F4-4C4C-964B-406E7D9B1C6E}" type="pres">
      <dgm:prSet presAssocID="{63ECA44F-C9BB-493E-AABF-8A7D791013B9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6719D5-ABC1-4BD6-8B0E-D939857B9848}" type="pres">
      <dgm:prSet presAssocID="{D270B901-0303-4BDA-81D8-2274B0D361DE}" presName="sibTrans" presStyleLbl="sibTrans2D1" presStyleIdx="0" presStyleCnt="2"/>
      <dgm:spPr/>
      <dgm:t>
        <a:bodyPr/>
        <a:lstStyle/>
        <a:p>
          <a:endParaRPr lang="en-US"/>
        </a:p>
      </dgm:t>
    </dgm:pt>
    <dgm:pt modelId="{4A896669-A988-4EAB-8C87-8D6578181B03}" type="pres">
      <dgm:prSet presAssocID="{D270B901-0303-4BDA-81D8-2274B0D361DE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21614719-F564-4E39-A96F-E61EA6C43887}" type="pres">
      <dgm:prSet presAssocID="{CC511C5B-1BED-4CB4-851D-6C15CC2E7243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427D6D-671D-44AD-A66C-964158270203}" type="pres">
      <dgm:prSet presAssocID="{2D1F61EB-00C2-44ED-A4C1-B02CA8C7F816}" presName="sibTrans" presStyleLbl="sibTrans2D1" presStyleIdx="1" presStyleCnt="2"/>
      <dgm:spPr/>
      <dgm:t>
        <a:bodyPr/>
        <a:lstStyle/>
        <a:p>
          <a:endParaRPr lang="en-US"/>
        </a:p>
      </dgm:t>
    </dgm:pt>
    <dgm:pt modelId="{220F0E97-A71C-4C97-B890-A42D25029FCB}" type="pres">
      <dgm:prSet presAssocID="{2D1F61EB-00C2-44ED-A4C1-B02CA8C7F816}" presName="connectorText" presStyleLbl="sibTrans2D1" presStyleIdx="1" presStyleCnt="2"/>
      <dgm:spPr/>
      <dgm:t>
        <a:bodyPr/>
        <a:lstStyle/>
        <a:p>
          <a:endParaRPr lang="en-US"/>
        </a:p>
      </dgm:t>
    </dgm:pt>
  </dgm:ptLst>
  <dgm:cxnLst>
    <dgm:cxn modelId="{7FB7A286-F1FB-4D20-BF75-1F11447C3A39}" type="presOf" srcId="{D829BBA4-434B-471F-9F6F-10E15481905D}" destId="{EDC47F58-4713-421D-B049-DBC254F3F45F}" srcOrd="0" destOrd="0" presId="urn:microsoft.com/office/officeart/2005/8/layout/cycle2"/>
    <dgm:cxn modelId="{F3A6EF6A-E7D6-4798-B504-AE3C18DCBFB4}" type="presOf" srcId="{2D1F61EB-00C2-44ED-A4C1-B02CA8C7F816}" destId="{6C427D6D-671D-44AD-A66C-964158270203}" srcOrd="0" destOrd="0" presId="urn:microsoft.com/office/officeart/2005/8/layout/cycle2"/>
    <dgm:cxn modelId="{69919618-4935-4CBF-8EF7-8A871F122E59}" type="presOf" srcId="{2D1F61EB-00C2-44ED-A4C1-B02CA8C7F816}" destId="{220F0E97-A71C-4C97-B890-A42D25029FCB}" srcOrd="1" destOrd="0" presId="urn:microsoft.com/office/officeart/2005/8/layout/cycle2"/>
    <dgm:cxn modelId="{2143E0DA-0DF8-41BA-A0FF-1BF5FD74F6B4}" srcId="{D829BBA4-434B-471F-9F6F-10E15481905D}" destId="{CC511C5B-1BED-4CB4-851D-6C15CC2E7243}" srcOrd="1" destOrd="0" parTransId="{EE00E6D5-8EC7-408E-BEB1-898464E86544}" sibTransId="{2D1F61EB-00C2-44ED-A4C1-B02CA8C7F816}"/>
    <dgm:cxn modelId="{CC5A90B1-3312-4021-8558-7CCB90B1AA9E}" type="presOf" srcId="{D270B901-0303-4BDA-81D8-2274B0D361DE}" destId="{4A896669-A988-4EAB-8C87-8D6578181B03}" srcOrd="1" destOrd="0" presId="urn:microsoft.com/office/officeart/2005/8/layout/cycle2"/>
    <dgm:cxn modelId="{7D66E450-A5C9-4C0B-BD6B-C426DB964DAB}" srcId="{D829BBA4-434B-471F-9F6F-10E15481905D}" destId="{63ECA44F-C9BB-493E-AABF-8A7D791013B9}" srcOrd="0" destOrd="0" parTransId="{2EAAF0F5-3DBA-4AC7-9450-F32942ACEE1D}" sibTransId="{D270B901-0303-4BDA-81D8-2274B0D361DE}"/>
    <dgm:cxn modelId="{78EA4BEA-FE24-45ED-B936-36FC06150D3C}" type="presOf" srcId="{CC511C5B-1BED-4CB4-851D-6C15CC2E7243}" destId="{21614719-F564-4E39-A96F-E61EA6C43887}" srcOrd="0" destOrd="0" presId="urn:microsoft.com/office/officeart/2005/8/layout/cycle2"/>
    <dgm:cxn modelId="{EAF317E8-42ED-4992-B35B-779F82A3953C}" type="presOf" srcId="{D270B901-0303-4BDA-81D8-2274B0D361DE}" destId="{356719D5-ABC1-4BD6-8B0E-D939857B9848}" srcOrd="0" destOrd="0" presId="urn:microsoft.com/office/officeart/2005/8/layout/cycle2"/>
    <dgm:cxn modelId="{4FDFBC85-9096-40B3-9267-9D394D3DF1E6}" type="presOf" srcId="{63ECA44F-C9BB-493E-AABF-8A7D791013B9}" destId="{25DE10A8-37F4-4C4C-964B-406E7D9B1C6E}" srcOrd="0" destOrd="0" presId="urn:microsoft.com/office/officeart/2005/8/layout/cycle2"/>
    <dgm:cxn modelId="{B0DC65C2-83C8-48D9-9411-B9445D2D7E0B}" type="presParOf" srcId="{EDC47F58-4713-421D-B049-DBC254F3F45F}" destId="{25DE10A8-37F4-4C4C-964B-406E7D9B1C6E}" srcOrd="0" destOrd="0" presId="urn:microsoft.com/office/officeart/2005/8/layout/cycle2"/>
    <dgm:cxn modelId="{FB8D2D6F-7C25-4E2C-98F3-45F996D2080A}" type="presParOf" srcId="{EDC47F58-4713-421D-B049-DBC254F3F45F}" destId="{356719D5-ABC1-4BD6-8B0E-D939857B9848}" srcOrd="1" destOrd="0" presId="urn:microsoft.com/office/officeart/2005/8/layout/cycle2"/>
    <dgm:cxn modelId="{BD21192A-503F-4A38-81AC-27C3FF0299AA}" type="presParOf" srcId="{356719D5-ABC1-4BD6-8B0E-D939857B9848}" destId="{4A896669-A988-4EAB-8C87-8D6578181B03}" srcOrd="0" destOrd="0" presId="urn:microsoft.com/office/officeart/2005/8/layout/cycle2"/>
    <dgm:cxn modelId="{9FCD4DCC-A4F6-412B-B515-C5DEA85EF6E4}" type="presParOf" srcId="{EDC47F58-4713-421D-B049-DBC254F3F45F}" destId="{21614719-F564-4E39-A96F-E61EA6C43887}" srcOrd="2" destOrd="0" presId="urn:microsoft.com/office/officeart/2005/8/layout/cycle2"/>
    <dgm:cxn modelId="{40B19988-419A-45CE-AC8A-76843DC49005}" type="presParOf" srcId="{EDC47F58-4713-421D-B049-DBC254F3F45F}" destId="{6C427D6D-671D-44AD-A66C-964158270203}" srcOrd="3" destOrd="0" presId="urn:microsoft.com/office/officeart/2005/8/layout/cycle2"/>
    <dgm:cxn modelId="{95E6596D-7FC7-48D7-855F-CC8E54185826}" type="presParOf" srcId="{6C427D6D-671D-44AD-A66C-964158270203}" destId="{220F0E97-A71C-4C97-B890-A42D25029FCB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DE10A8-37F4-4C4C-964B-406E7D9B1C6E}">
      <dsp:nvSpPr>
        <dsp:cNvPr id="0" name=""/>
        <dsp:cNvSpPr/>
      </dsp:nvSpPr>
      <dsp:spPr>
        <a:xfrm>
          <a:off x="996" y="1889"/>
          <a:ext cx="2958336" cy="29583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/>
            <a:t>Product</a:t>
          </a:r>
        </a:p>
      </dsp:txBody>
      <dsp:txXfrm>
        <a:off x="434234" y="435127"/>
        <a:ext cx="2091860" cy="2091860"/>
      </dsp:txXfrm>
    </dsp:sp>
    <dsp:sp modelId="{356719D5-ABC1-4BD6-8B0E-D939857B9848}">
      <dsp:nvSpPr>
        <dsp:cNvPr id="0" name=""/>
        <dsp:cNvSpPr/>
      </dsp:nvSpPr>
      <dsp:spPr>
        <a:xfrm>
          <a:off x="2842187" y="-435979"/>
          <a:ext cx="2265612" cy="99843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900" kern="1200"/>
        </a:p>
      </dsp:txBody>
      <dsp:txXfrm>
        <a:off x="2842187" y="-236291"/>
        <a:ext cx="1966081" cy="599062"/>
      </dsp:txXfrm>
    </dsp:sp>
    <dsp:sp modelId="{21614719-F564-4E39-A96F-E61EA6C43887}">
      <dsp:nvSpPr>
        <dsp:cNvPr id="0" name=""/>
        <dsp:cNvSpPr/>
      </dsp:nvSpPr>
      <dsp:spPr>
        <a:xfrm>
          <a:off x="5118896" y="1889"/>
          <a:ext cx="2958336" cy="29583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/>
            <a:t>Process</a:t>
          </a:r>
        </a:p>
      </dsp:txBody>
      <dsp:txXfrm>
        <a:off x="5552134" y="435127"/>
        <a:ext cx="2091860" cy="2091860"/>
      </dsp:txXfrm>
    </dsp:sp>
    <dsp:sp modelId="{6C427D6D-671D-44AD-A66C-964158270203}">
      <dsp:nvSpPr>
        <dsp:cNvPr id="0" name=""/>
        <dsp:cNvSpPr/>
      </dsp:nvSpPr>
      <dsp:spPr>
        <a:xfrm rot="10800000">
          <a:off x="2970430" y="2399656"/>
          <a:ext cx="2265612" cy="99843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900" kern="1200"/>
        </a:p>
      </dsp:txBody>
      <dsp:txXfrm rot="10800000">
        <a:off x="3269961" y="2599344"/>
        <a:ext cx="1966081" cy="5990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4CDC11-6074-4403-9F28-61E9C2A85806}" type="datetimeFigureOut">
              <a:rPr lang="en-US" smtClean="0"/>
              <a:t>12/19/17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2A0893-2F40-4109-A14B-C69874C69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650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2A0893-2F40-4109-A14B-C69874C6936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739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2A0893-2F40-4109-A14B-C69874C6936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431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35CE2-B1D2-D84D-A28A-705374749EDB}" type="datetime1">
              <a:rPr lang="en-US" smtClean="0"/>
              <a:t>12/19/17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CS528 / EC528 An Introduction to OpenStack Software Platform and Community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7F773-59ED-477A-A389-E966B7D03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475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6FC5F-D381-D747-A6B5-DD0FBFA6CAE9}" type="datetime1">
              <a:rPr lang="en-US" smtClean="0"/>
              <a:t>12/19/17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CS528 / EC528 An Introduction to OpenStack Software Platform and Community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7F773-59ED-477A-A389-E966B7D03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830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D34B5-8521-EC45-8409-1EB80DFB998E}" type="datetime1">
              <a:rPr lang="en-US" smtClean="0"/>
              <a:t>12/19/17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CS528 / EC528 An Introduction to OpenStack Software Platform and Community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7F773-59ED-477A-A389-E966B7D03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405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990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1179"/>
            <a:ext cx="10515600" cy="4965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C4D7A-796B-134E-A924-6D972899880C}" type="datetime1">
              <a:rPr lang="en-US" smtClean="0"/>
              <a:t>12/19/17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81400" y="6356350"/>
            <a:ext cx="5029200" cy="365125"/>
          </a:xfrm>
        </p:spPr>
        <p:txBody>
          <a:bodyPr/>
          <a:lstStyle/>
          <a:p>
            <a:r>
              <a:rPr lang="en-US" smtClean="0"/>
              <a:t>CS528 / EC528 An Introduction to OpenStack Software Platform and Community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7F773-59ED-477A-A389-E966B7D03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206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4A717-1FC8-D345-B152-3741DFBEFDCD}" type="datetime1">
              <a:rPr lang="en-US" smtClean="0"/>
              <a:t>12/19/17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CS528 / EC528 An Introduction to OpenStack Software Platform and Community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7F773-59ED-477A-A389-E966B7D03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674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7CA18-EC92-ED4B-A0C9-0C390D33E06B}" type="datetime1">
              <a:rPr lang="en-US" smtClean="0"/>
              <a:t>12/19/17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CS528 / EC528 An Introduction to OpenStack Software Platform and Community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7F773-59ED-477A-A389-E966B7D03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3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E83DD-F554-5645-9390-5789087A3555}" type="datetime1">
              <a:rPr lang="en-US" smtClean="0"/>
              <a:t>12/19/17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CS528 / EC528 An Introduction to OpenStack Software Platform and Community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7F773-59ED-477A-A389-E966B7D03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942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CD99E-3A6E-1B4F-A25F-842A94681347}" type="datetime1">
              <a:rPr lang="en-US" smtClean="0"/>
              <a:t>12/19/17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CS528 / EC528 An Introduction to OpenStack Software Platform and Community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7F773-59ED-477A-A389-E966B7D03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810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FDE7F-5F45-3F4F-BEB4-2181A6D25F99}" type="datetime1">
              <a:rPr lang="en-US" smtClean="0"/>
              <a:t>12/19/17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CS528 / EC528 An Introduction to OpenStack Software Platform and Community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7F773-59ED-477A-A389-E966B7D03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574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C658A-8F45-7245-95E8-D6920104FA5F}" type="datetime1">
              <a:rPr lang="en-US" smtClean="0"/>
              <a:t>12/19/17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CS528 / EC528 An Introduction to OpenStack Software Platform and Community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7F773-59ED-477A-A389-E966B7D03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048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7E21F-6DEF-F24F-80EF-9CDC87B646F6}" type="datetime1">
              <a:rPr lang="en-US" smtClean="0"/>
              <a:t>12/19/17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CS528 / EC528 An Introduction to OpenStack Software Platform and Community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7F773-59ED-477A-A389-E966B7D03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082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B4E9BE-15A5-FD43-A6B5-AE29D9B6BEA4}" type="datetime1">
              <a:rPr lang="en-US" smtClean="0"/>
              <a:t>12/19/17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CS528 / EC528 An Introduction to OpenStack Software Platform and Community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7F773-59ED-477A-A389-E966B7D03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94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openstack.org/foundation/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openstack/governance/blob/master/resolutions/20141202-project-structure-reform-spec.rst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1.jpeg"/><Relationship Id="rId1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iki.openstack.org/wiki/Travel_Support_Program" TargetMode="External"/><Relationship Id="rId3" Type="http://schemas.openxmlformats.org/officeDocument/2006/relationships/hyperlink" Target="https://wiki.openstack.org/wiki/GSoC2016" TargetMode="External"/><Relationship Id="rId4" Type="http://schemas.openxmlformats.org/officeDocument/2006/relationships/hyperlink" Target="https://wiki.openstack.org/wiki/Outreachy" TargetMode="External"/><Relationship Id="rId5" Type="http://schemas.openxmlformats.org/officeDocument/2006/relationships/hyperlink" Target="http://docs.openstack.org/upstream-training/" TargetMode="External"/><Relationship Id="rId6" Type="http://schemas.openxmlformats.org/officeDocument/2006/relationships/image" Target="../media/image6.jpeg"/><Relationship Id="rId7" Type="http://schemas.openxmlformats.org/officeDocument/2006/relationships/image" Target="../media/image7.jpeg"/><Relationship Id="rId8" Type="http://schemas.openxmlformats.org/officeDocument/2006/relationships/image" Target="../media/image8.jpeg"/><Relationship Id="rId9" Type="http://schemas.openxmlformats.org/officeDocument/2006/relationships/image" Target="../media/image9.jpeg"/><Relationship Id="rId10" Type="http://schemas.openxmlformats.org/officeDocument/2006/relationships/image" Target="../media/image10.jpe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iki.openstack.org/wiki/Meeting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etherpad.openstack.org/p/mitaka-nova-api" TargetMode="External"/><Relationship Id="rId4" Type="http://schemas.openxmlformats.org/officeDocument/2006/relationships/hyperlink" Target="https://wiki.openstack.org/wiki/Design_Summit/Mitaka/Etherpads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iki.openstack.or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 to OpenStack Software Platform and Community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Davanum Srinivas and Amrith Kumar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CS528 </a:t>
            </a:r>
            <a:r>
              <a:rPr lang="en-US" dirty="0"/>
              <a:t>/ EC528 An Introduction to OpenStack Software Platform and Community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7F773-59ED-477A-A389-E966B7D0309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0692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CS528 / EC528 An Introduction to OpenStack Software Platform and Community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7F773-59ED-477A-A389-E966B7D03094}" type="slidenum">
              <a:rPr lang="en-US" smtClean="0"/>
              <a:t>10</a:t>
            </a:fld>
            <a:endParaRPr lang="en-US"/>
          </a:p>
        </p:txBody>
      </p:sp>
      <p:pic>
        <p:nvPicPr>
          <p:cNvPr id="4098" name="Picture 2" descr="http://git.openstack.org/cgit/openstack/operations-guide/plain/doc/openstack-ops/figures/osog_0001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44" t="25386" r="35368" b="21512"/>
          <a:stretch/>
        </p:blipFill>
        <p:spPr bwMode="auto">
          <a:xfrm>
            <a:off x="3418703" y="82378"/>
            <a:ext cx="5354594" cy="5857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15614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CS528 / EC528 An Introduction to OpenStack Software Platform and Community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7F773-59ED-477A-A389-E966B7D03094}" type="slidenum">
              <a:rPr lang="en-US" smtClean="0"/>
              <a:t>11</a:t>
            </a:fld>
            <a:endParaRPr lang="en-US"/>
          </a:p>
        </p:txBody>
      </p:sp>
      <p:pic>
        <p:nvPicPr>
          <p:cNvPr id="2050" name="Picture 2" descr="http://git.openstack.org/cgit/openstack/operations-guide/plain/doc/openstack-ops/figures/osog_00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222" y="313038"/>
            <a:ext cx="8089557" cy="5747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06093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OpenStack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4400" dirty="0"/>
              <a:t>OpenStack is</a:t>
            </a:r>
          </a:p>
          <a:p>
            <a:pPr lvl="1"/>
            <a:r>
              <a:rPr lang="en-US" sz="3600" dirty="0"/>
              <a:t>The Principles</a:t>
            </a:r>
          </a:p>
          <a:p>
            <a:pPr lvl="1"/>
            <a:r>
              <a:rPr lang="en-US" sz="3600" dirty="0"/>
              <a:t>The Projects</a:t>
            </a:r>
          </a:p>
          <a:p>
            <a:pPr lvl="2"/>
            <a:r>
              <a:rPr lang="en-US" sz="3200" dirty="0"/>
              <a:t>The software and release process</a:t>
            </a:r>
          </a:p>
          <a:p>
            <a:pPr lvl="1"/>
            <a:r>
              <a:rPr lang="en-US" sz="3600" dirty="0"/>
              <a:t>The Community</a:t>
            </a:r>
          </a:p>
          <a:p>
            <a:pPr lvl="2"/>
            <a:r>
              <a:rPr lang="en-US" sz="3200" dirty="0"/>
              <a:t>The individuals</a:t>
            </a:r>
          </a:p>
          <a:p>
            <a:pPr lvl="2"/>
            <a:r>
              <a:rPr lang="en-US" sz="3200" dirty="0"/>
              <a:t>The companies</a:t>
            </a:r>
          </a:p>
          <a:p>
            <a:pPr lvl="1"/>
            <a:r>
              <a:rPr lang="en-US" sz="3600" dirty="0"/>
              <a:t>The Governance Processes</a:t>
            </a:r>
          </a:p>
          <a:p>
            <a:pPr lvl="1"/>
            <a:r>
              <a:rPr lang="en-US" sz="3600" dirty="0"/>
              <a:t>The OpenStack Foundation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CS528 / EC528 An Introduction to OpenStack Software Platform and Community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7F773-59ED-477A-A389-E966B7D0309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272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OpenStack Principles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OpenStack development model: All code is Apache 2.0 licensed, code reviews and roadmaps are public</a:t>
            </a:r>
          </a:p>
          <a:p>
            <a:r>
              <a:rPr lang="en-US" dirty="0"/>
              <a:t>Open design process: Every six months the development community holds a design summit to gather requirements and write specifications for the upcoming release. The summits are open to the public and attendees include users, developers, and upstream projects. </a:t>
            </a:r>
          </a:p>
          <a:p>
            <a:r>
              <a:rPr lang="en-US" dirty="0"/>
              <a:t>Open community: OpenStack is dedicated to producing a healthy, vibrant,  and active developer and user community. Most decisions will be made using a lazy consensus model. All processes are documented, open and transparent.</a:t>
            </a:r>
          </a:p>
          <a:p>
            <a:pPr marL="0" indent="0" algn="r">
              <a:buNone/>
            </a:pPr>
            <a:r>
              <a:rPr lang="en-US" sz="1400" dirty="0"/>
              <a:t>https://www.openstack.org/assets/welcome-guide/OpenStackWelcomeGuide.pdf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CS528 / EC528 An Introduction to OpenStack Software Platform and Community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7F773-59ED-477A-A389-E966B7D0309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4685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OpenStack Projects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OpenStack projects provide the capabilities of the cloud</a:t>
            </a:r>
          </a:p>
          <a:p>
            <a:r>
              <a:rPr lang="en-US" dirty="0"/>
              <a:t>Three major concepts</a:t>
            </a:r>
          </a:p>
          <a:p>
            <a:pPr lvl="1"/>
            <a:r>
              <a:rPr lang="en-US" dirty="0"/>
              <a:t>Compute</a:t>
            </a:r>
          </a:p>
          <a:p>
            <a:pPr lvl="1"/>
            <a:r>
              <a:rPr lang="en-US" dirty="0"/>
              <a:t>Storage</a:t>
            </a:r>
          </a:p>
          <a:p>
            <a:pPr lvl="1"/>
            <a:r>
              <a:rPr lang="en-US" dirty="0"/>
              <a:t>Networking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CS528 / EC528 An Introduction to OpenStack Software Platform and Community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7F773-59ED-477A-A389-E966B7D03094}" type="slidenum">
              <a:rPr lang="en-US" smtClean="0"/>
              <a:t>14</a:t>
            </a:fld>
            <a:endParaRPr lang="en-US"/>
          </a:p>
        </p:txBody>
      </p:sp>
      <p:pic>
        <p:nvPicPr>
          <p:cNvPr id="5122" name="Picture 2" descr="https://www.openstack.org/themes/openstack/images/software/openstack-software-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3068099"/>
            <a:ext cx="7124700" cy="2952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61603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OpenStack release process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CS528 / EC528 An Introduction to OpenStack Software Platform and Community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7F773-59ED-477A-A389-E966B7D03094}" type="slidenum">
              <a:rPr lang="en-US" smtClean="0"/>
              <a:t>15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5688" y="1302747"/>
            <a:ext cx="7000624" cy="4905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2436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OpenStack Community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Individual contributors</a:t>
            </a:r>
          </a:p>
          <a:p>
            <a:pPr lvl="1"/>
            <a:r>
              <a:rPr lang="en-US" sz="3200" dirty="0"/>
              <a:t>Thousands of software engineers, technical writers, marketers, business managers, users and operators</a:t>
            </a:r>
          </a:p>
          <a:p>
            <a:endParaRPr lang="en-US" sz="3600" dirty="0"/>
          </a:p>
          <a:p>
            <a:r>
              <a:rPr lang="en-US" sz="3600" dirty="0"/>
              <a:t>Corporate sponsors</a:t>
            </a:r>
          </a:p>
          <a:p>
            <a:pPr lvl="1"/>
            <a:r>
              <a:rPr lang="en-US" sz="3200" dirty="0"/>
              <a:t>Companies who develop, sell, or operate OpenStack related products and services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CS528 / EC528 An Introduction to OpenStack Software Platform and Community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7F773-59ED-477A-A389-E966B7D0309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9402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Governance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OpenStack Foundation</a:t>
            </a:r>
          </a:p>
          <a:p>
            <a:pPr lvl="1"/>
            <a:r>
              <a:rPr lang="en-US" u="sng" dirty="0">
                <a:hlinkClick r:id="rId2"/>
              </a:rPr>
              <a:t>http://www.openstack.org/foundation/</a:t>
            </a:r>
            <a:endParaRPr lang="en-US" u="sng" dirty="0"/>
          </a:p>
          <a:p>
            <a:pPr lvl="1"/>
            <a:endParaRPr lang="en-US" dirty="0"/>
          </a:p>
          <a:p>
            <a:r>
              <a:rPr lang="en-US" dirty="0"/>
              <a:t>The bylaws of the OpenStack Foundation define:</a:t>
            </a:r>
          </a:p>
          <a:p>
            <a:pPr lvl="1"/>
            <a:r>
              <a:rPr lang="en-US" dirty="0"/>
              <a:t>The Board of Directors</a:t>
            </a:r>
          </a:p>
          <a:p>
            <a:pPr lvl="1"/>
            <a:r>
              <a:rPr lang="en-US" dirty="0"/>
              <a:t>The Technical Committee</a:t>
            </a:r>
          </a:p>
          <a:p>
            <a:pPr lvl="1"/>
            <a:r>
              <a:rPr lang="en-US" dirty="0"/>
              <a:t>The User Committee</a:t>
            </a:r>
          </a:p>
          <a:p>
            <a:endParaRPr lang="en-US" dirty="0"/>
          </a:p>
          <a:p>
            <a:r>
              <a:rPr lang="en-US" dirty="0"/>
              <a:t>A hierarchy of technical leadership</a:t>
            </a:r>
          </a:p>
          <a:p>
            <a:pPr lvl="1"/>
            <a:r>
              <a:rPr lang="en-US" dirty="0"/>
              <a:t>The Technical Committee</a:t>
            </a:r>
          </a:p>
          <a:p>
            <a:pPr lvl="1"/>
            <a:r>
              <a:rPr lang="en-US" dirty="0"/>
              <a:t>The Project Technical Leads</a:t>
            </a:r>
          </a:p>
          <a:p>
            <a:pPr lvl="1"/>
            <a:r>
              <a:rPr lang="en-US" dirty="0"/>
              <a:t>The Core reviewers</a:t>
            </a:r>
          </a:p>
          <a:p>
            <a:pPr lvl="1"/>
            <a:r>
              <a:rPr lang="en-US" dirty="0"/>
              <a:t>The reviewers and contributors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CS528 / EC528 An Introduction to OpenStack Software Platform and Community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7F773-59ED-477A-A389-E966B7D0309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678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Community Roles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Contributor (Everyone)</a:t>
            </a:r>
          </a:p>
          <a:p>
            <a:pPr fontAlgn="base"/>
            <a:r>
              <a:rPr lang="en-US" dirty="0"/>
              <a:t>Active Technical Contributor (Commit in last 2 releases)</a:t>
            </a:r>
          </a:p>
          <a:p>
            <a:pPr fontAlgn="base"/>
            <a:r>
              <a:rPr lang="en-US" dirty="0"/>
              <a:t>Project Core (Approve changes in project)</a:t>
            </a:r>
          </a:p>
          <a:p>
            <a:pPr fontAlgn="base"/>
            <a:r>
              <a:rPr lang="en-US" dirty="0"/>
              <a:t>Project Technical Leader (Management Lead for project)</a:t>
            </a:r>
          </a:p>
          <a:p>
            <a:pPr fontAlgn="base"/>
            <a:r>
              <a:rPr lang="en-US" dirty="0"/>
              <a:t>Cross Project Liaisons (Contacts between projects)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CS528 / EC528 An Introduction to OpenStack Software Platform and Community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7F773-59ED-477A-A389-E966B7D0309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0400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Within a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Each project has a </a:t>
            </a:r>
            <a:r>
              <a:rPr lang="en-US" i="1" dirty="0"/>
              <a:t>Project Technical Lead (PTL)</a:t>
            </a:r>
          </a:p>
          <a:p>
            <a:pPr fontAlgn="base"/>
            <a:r>
              <a:rPr lang="en-US" dirty="0"/>
              <a:t>Each project has a </a:t>
            </a:r>
            <a:r>
              <a:rPr lang="en-US" i="1" dirty="0"/>
              <a:t>core reviewer team</a:t>
            </a:r>
            <a:r>
              <a:rPr lang="en-US" dirty="0"/>
              <a:t> that has approval rights on code and reviews</a:t>
            </a:r>
          </a:p>
          <a:p>
            <a:pPr fontAlgn="base"/>
            <a:r>
              <a:rPr lang="en-US" dirty="0"/>
              <a:t>Some projects have a </a:t>
            </a:r>
            <a:r>
              <a:rPr lang="en-US" i="1" dirty="0"/>
              <a:t>driver team </a:t>
            </a:r>
            <a:r>
              <a:rPr lang="en-US" dirty="0"/>
              <a:t>that has approval rights on specs/blueprints</a:t>
            </a:r>
          </a:p>
          <a:p>
            <a:pPr fontAlgn="base"/>
            <a:r>
              <a:rPr lang="en-US" dirty="0"/>
              <a:t>Some projects (server projects) have a </a:t>
            </a:r>
            <a:r>
              <a:rPr lang="en-US" i="1" dirty="0"/>
              <a:t>stable maintenance team </a:t>
            </a:r>
            <a:r>
              <a:rPr lang="en-US" dirty="0"/>
              <a:t>that has approval rights on code and reviews against a </a:t>
            </a:r>
            <a:r>
              <a:rPr lang="en-US" i="1" dirty="0"/>
              <a:t>stable </a:t>
            </a:r>
            <a:r>
              <a:rPr lang="en-US" dirty="0"/>
              <a:t>branch of code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CS528 / EC528 An Introduction to OpenStack Software Platform and Community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7F773-59ED-477A-A389-E966B7D0309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146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we’re going to talk about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OpenStack</a:t>
            </a:r>
          </a:p>
          <a:p>
            <a:r>
              <a:rPr lang="en-US" dirty="0"/>
              <a:t>Components of OpenStack</a:t>
            </a:r>
          </a:p>
          <a:p>
            <a:r>
              <a:rPr lang="en-US" dirty="0"/>
              <a:t>Architecture of OpenStack (the Software)</a:t>
            </a:r>
          </a:p>
          <a:p>
            <a:pPr lvl="1"/>
            <a:r>
              <a:rPr lang="en-US" dirty="0"/>
              <a:t>Architectural considerations</a:t>
            </a:r>
          </a:p>
          <a:p>
            <a:r>
              <a:rPr lang="en-US" dirty="0"/>
              <a:t>Architecture of OpenStack (the Community)</a:t>
            </a:r>
          </a:p>
          <a:p>
            <a:pPr lvl="1"/>
            <a:r>
              <a:rPr lang="en-US" dirty="0"/>
              <a:t>Architectural considerations</a:t>
            </a:r>
          </a:p>
          <a:p>
            <a:r>
              <a:rPr lang="en-US" dirty="0"/>
              <a:t>Questions and Answers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CS528 </a:t>
            </a:r>
            <a:r>
              <a:rPr lang="en-US" dirty="0"/>
              <a:t>/ EC528 An Introduction to OpenStack Software Platform and Community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7F773-59ED-477A-A389-E966B7D0309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750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Project Teams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Cross-project teams enable project contributors in areas of release management, documentation, string translation, infrastructure, and quality assurance</a:t>
            </a:r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Some examples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CS528 / EC528 An Introduction to OpenStack Software Platform and Community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7F773-59ED-477A-A389-E966B7D0309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8809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“Big Tent”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u="sng" dirty="0">
                <a:hlinkClick r:id="rId2"/>
              </a:rPr>
              <a:t>Not too long ago</a:t>
            </a:r>
            <a:r>
              <a:rPr lang="en-US" dirty="0"/>
              <a:t>, the Technical Committee restructured policies around project management and organization</a:t>
            </a:r>
          </a:p>
          <a:p>
            <a:pPr lvl="1" fontAlgn="base"/>
            <a:r>
              <a:rPr lang="en-US" dirty="0"/>
              <a:t>We removed the previous incubation and integration graduation processes and statuses</a:t>
            </a:r>
          </a:p>
          <a:p>
            <a:pPr lvl="1" fontAlgn="base"/>
            <a:r>
              <a:rPr lang="en-US" dirty="0"/>
              <a:t>We removed the concept of </a:t>
            </a:r>
            <a:r>
              <a:rPr lang="en-US" i="1" dirty="0"/>
              <a:t>programs</a:t>
            </a:r>
            <a:r>
              <a:rPr lang="en-US" dirty="0"/>
              <a:t>, which were collections of like-minded project teams</a:t>
            </a:r>
          </a:p>
          <a:p>
            <a:pPr lvl="1" fontAlgn="base"/>
            <a:r>
              <a:rPr lang="en-US" dirty="0"/>
              <a:t>We resolved to use finer-grained tags to describe projects</a:t>
            </a:r>
          </a:p>
          <a:p>
            <a:pPr lvl="1" fontAlgn="base"/>
            <a:r>
              <a:rPr lang="en-US" dirty="0"/>
              <a:t>We made the process of being included in the </a:t>
            </a:r>
            <a:r>
              <a:rPr lang="en-US" b="1" dirty="0" err="1"/>
              <a:t>openstack</a:t>
            </a:r>
            <a:r>
              <a:rPr lang="en-US" b="1" dirty="0"/>
              <a:t>/</a:t>
            </a:r>
            <a:r>
              <a:rPr lang="en-US" dirty="0"/>
              <a:t> code namespace easier and more objectively defined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CS528 / EC528 An Introduction to OpenStack Software Platform and Community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7F773-59ED-477A-A389-E966B7D0309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9584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Synergies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Building loosely coupled software requires loosely coupled teams</a:t>
            </a:r>
          </a:p>
          <a:p>
            <a:pPr lvl="1"/>
            <a:r>
              <a:rPr lang="en-US" sz="3200" dirty="0"/>
              <a:t>Clearly defined interfaces, milestones and shared development procedures</a:t>
            </a:r>
          </a:p>
          <a:p>
            <a:pPr lvl="1"/>
            <a:r>
              <a:rPr lang="en-US" sz="3200" dirty="0"/>
              <a:t>Each OpenStack project has a team</a:t>
            </a:r>
          </a:p>
          <a:p>
            <a:pPr lvl="2"/>
            <a:r>
              <a:rPr lang="en-US" sz="2800" dirty="0"/>
              <a:t>A Project Technical Lead (elected every six months)</a:t>
            </a:r>
          </a:p>
          <a:p>
            <a:pPr lvl="2"/>
            <a:r>
              <a:rPr lang="en-US" sz="2800" dirty="0"/>
              <a:t>A group of Core Reviewers</a:t>
            </a:r>
          </a:p>
          <a:p>
            <a:pPr lvl="2"/>
            <a:r>
              <a:rPr lang="en-US" sz="2800" dirty="0"/>
              <a:t>A group of reviewers and contributors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CS528 / EC528 An Introduction to OpenStack Software Platform and Community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7F773-59ED-477A-A389-E966B7D0309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0736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Clearly defined interfaces (API’s)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CS528 / EC528 An Introduction to OpenStack Software Platform and Community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7F773-59ED-477A-A389-E966B7D03094}" type="slidenum">
              <a:rPr lang="en-US" smtClean="0"/>
              <a:t>23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603" y="1211179"/>
            <a:ext cx="10515197" cy="4586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0571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Clearly defined API’s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API’s must be stable across releases of the software</a:t>
            </a:r>
          </a:p>
          <a:p>
            <a:r>
              <a:rPr lang="en-US" sz="3600" dirty="0"/>
              <a:t>Rules for backward and forward compatibility must be strictly adhered to</a:t>
            </a:r>
          </a:p>
          <a:p>
            <a:pPr lvl="1"/>
            <a:r>
              <a:rPr lang="en-US" sz="3200" dirty="0"/>
              <a:t>Deprecation rules should be followed</a:t>
            </a:r>
          </a:p>
          <a:p>
            <a:r>
              <a:rPr lang="en-US" sz="3600" dirty="0"/>
              <a:t>API’s should be clearly documented</a:t>
            </a:r>
          </a:p>
          <a:p>
            <a:r>
              <a:rPr lang="en-US" sz="3600" dirty="0"/>
              <a:t>Services should only interact using API’s</a:t>
            </a:r>
          </a:p>
          <a:p>
            <a:pPr lvl="1"/>
            <a:r>
              <a:rPr lang="en-US" sz="3200" dirty="0"/>
              <a:t>No back doors, secret methods, …</a:t>
            </a:r>
          </a:p>
          <a:p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CS528 / EC528 An Introduction to OpenStack Software Platform and Community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7F773-59ED-477A-A389-E966B7D0309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0278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Well defined milestones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CS528 / EC528 An Introduction to OpenStack Software Platform and Community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7F773-59ED-477A-A389-E966B7D03094}" type="slidenum">
              <a:rPr lang="en-US" smtClean="0"/>
              <a:t>25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362" y="1215622"/>
            <a:ext cx="7249276" cy="5080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0090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Clear development procedures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Coding guidelines</a:t>
            </a:r>
          </a:p>
          <a:p>
            <a:r>
              <a:rPr lang="en-US" dirty="0"/>
              <a:t>Code review processes</a:t>
            </a:r>
          </a:p>
          <a:p>
            <a:r>
              <a:rPr lang="en-US" dirty="0"/>
              <a:t>Testing</a:t>
            </a:r>
          </a:p>
          <a:p>
            <a:r>
              <a:rPr lang="en-US" dirty="0"/>
              <a:t>Open Communication (IRC, Mailing List, …)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Automation</a:t>
            </a:r>
          </a:p>
          <a:p>
            <a:pPr lvl="1"/>
            <a:r>
              <a:rPr lang="en-US" dirty="0"/>
              <a:t>If you don’t automate, you </a:t>
            </a:r>
            <a:r>
              <a:rPr lang="en-US" b="1" dirty="0"/>
              <a:t>will</a:t>
            </a:r>
            <a:r>
              <a:rPr lang="en-US" dirty="0"/>
              <a:t> forget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CS528 / EC528 An Introduction to OpenStack Software Platform and Community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7F773-59ED-477A-A389-E966B7D0309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3492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Teams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Project Technical Lead</a:t>
            </a:r>
          </a:p>
          <a:p>
            <a:endParaRPr lang="en-US" dirty="0"/>
          </a:p>
          <a:p>
            <a:r>
              <a:rPr lang="en-US" dirty="0"/>
              <a:t>Core Reviewers</a:t>
            </a:r>
          </a:p>
          <a:p>
            <a:endParaRPr lang="en-US" dirty="0"/>
          </a:p>
          <a:p>
            <a:r>
              <a:rPr lang="en-US" dirty="0"/>
              <a:t>Contributors and Reviewers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CS528 / EC528 An Introduction to OpenStack Software Platform and Community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7F773-59ED-477A-A389-E966B7D0309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3713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Community Support Programs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1179"/>
            <a:ext cx="10515600" cy="4965784"/>
          </a:xfrm>
        </p:spPr>
        <p:txBody>
          <a:bodyPr/>
          <a:lstStyle/>
          <a:p>
            <a:pPr fontAlgn="base"/>
            <a:r>
              <a:rPr lang="en-US" dirty="0"/>
              <a:t>Free All-Access pass to Summits (for ATC’s)</a:t>
            </a:r>
          </a:p>
          <a:p>
            <a:pPr lvl="1" fontAlgn="base"/>
            <a:r>
              <a:rPr lang="en-US" dirty="0"/>
              <a:t>Where are these summits?</a:t>
            </a:r>
          </a:p>
          <a:p>
            <a:pPr lvl="1" fontAlgn="base"/>
            <a:endParaRPr lang="en-US" dirty="0"/>
          </a:p>
          <a:p>
            <a:pPr marL="457200" lvl="1" indent="0" fontAlgn="base">
              <a:buNone/>
            </a:pPr>
            <a:endParaRPr lang="en-US" dirty="0"/>
          </a:p>
          <a:p>
            <a:pPr marL="457200" lvl="1" indent="0" fontAlgn="base">
              <a:buNone/>
            </a:pPr>
            <a:endParaRPr lang="en-US" dirty="0"/>
          </a:p>
          <a:p>
            <a:pPr marL="457200" lvl="1" indent="0" fontAlgn="base">
              <a:buNone/>
            </a:pPr>
            <a:endParaRPr lang="en-US" dirty="0"/>
          </a:p>
          <a:p>
            <a:pPr fontAlgn="base"/>
            <a:r>
              <a:rPr lang="en-US" u="sng" dirty="0">
                <a:hlinkClick r:id="rId2"/>
              </a:rPr>
              <a:t>Travel Support program</a:t>
            </a:r>
            <a:endParaRPr lang="en-US" dirty="0"/>
          </a:p>
          <a:p>
            <a:pPr fontAlgn="base"/>
            <a:r>
              <a:rPr lang="en-US" u="sng" dirty="0">
                <a:hlinkClick r:id="rId3"/>
              </a:rPr>
              <a:t>Google Summer of Code</a:t>
            </a:r>
            <a:r>
              <a:rPr lang="en-US" dirty="0"/>
              <a:t> </a:t>
            </a:r>
          </a:p>
          <a:p>
            <a:pPr fontAlgn="base"/>
            <a:r>
              <a:rPr lang="en-US" u="sng" dirty="0" err="1">
                <a:hlinkClick r:id="rId4"/>
              </a:rPr>
              <a:t>Outreachy</a:t>
            </a:r>
            <a:endParaRPr lang="en-US" dirty="0"/>
          </a:p>
          <a:p>
            <a:pPr fontAlgn="base"/>
            <a:r>
              <a:rPr lang="en-US" u="sng" dirty="0">
                <a:hlinkClick r:id="rId5"/>
              </a:rPr>
              <a:t>OpenStack upstream Training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CS528 / EC528 An Introduction to OpenStack Software Platform and Community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7F773-59ED-477A-A389-E966B7D03094}" type="slidenum">
              <a:rPr lang="en-US" smtClean="0"/>
              <a:t>28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444100" y="2269958"/>
            <a:ext cx="11303800" cy="914400"/>
            <a:chOff x="571782" y="2269958"/>
            <a:chExt cx="11303800" cy="914400"/>
          </a:xfrm>
        </p:grpSpPr>
        <p:pic>
          <p:nvPicPr>
            <p:cNvPr id="1026" name="Picture 2" descr="https://www.openstack.org/assets/Uploads/boston-bkgd.jp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38558" y="2269958"/>
              <a:ext cx="1372446" cy="914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https://www.openstack.org/assets/Uploads/sydeny-landing-bkgd.jp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07580" y="2269958"/>
              <a:ext cx="1368002" cy="914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Image result for barcelona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16224" y="2269958"/>
              <a:ext cx="1625758" cy="914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Image result for austin tx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77770" y="2269958"/>
              <a:ext cx="1641878" cy="914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Image result for tokyo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18722" y="2269958"/>
              <a:ext cx="1462472" cy="914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Image result for vancouver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0404" y="2269958"/>
              <a:ext cx="1581742" cy="914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8" name="Picture 14" descr="Image result for paris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1782" y="2269958"/>
              <a:ext cx="1672046" cy="914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844200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Tools: How do we do all these things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en-US" dirty="0"/>
              <a:t>The Mailing List (ML)</a:t>
            </a:r>
          </a:p>
          <a:p>
            <a:pPr lvl="1" fontAlgn="base"/>
            <a:r>
              <a:rPr lang="en-US" dirty="0"/>
              <a:t>All mailing lists managed by a </a:t>
            </a:r>
            <a:r>
              <a:rPr lang="en-US" dirty="0" err="1"/>
              <a:t>Listman</a:t>
            </a:r>
            <a:r>
              <a:rPr lang="en-US" dirty="0"/>
              <a:t> server on lists.openstack.org</a:t>
            </a:r>
          </a:p>
          <a:p>
            <a:pPr lvl="2" fontAlgn="base"/>
            <a:r>
              <a:rPr lang="en-US" dirty="0"/>
              <a:t>Managed by the OpenStack Infrastructure Team</a:t>
            </a:r>
          </a:p>
          <a:p>
            <a:pPr lvl="1" fontAlgn="base"/>
            <a:r>
              <a:rPr lang="en-US" dirty="0"/>
              <a:t>Preferred way of discussing topics on which you want feedback and naturally take a conversational or proposal format</a:t>
            </a:r>
          </a:p>
          <a:p>
            <a:pPr fontAlgn="base"/>
            <a:r>
              <a:rPr lang="en-US" dirty="0"/>
              <a:t>Internet Relay Chat (IRC)</a:t>
            </a:r>
          </a:p>
          <a:p>
            <a:pPr lvl="1" fontAlgn="base"/>
            <a:r>
              <a:rPr lang="en-US" dirty="0"/>
              <a:t>Like it or not, the communication medium of choice in the contributor community is IRC</a:t>
            </a:r>
          </a:p>
          <a:p>
            <a:pPr lvl="1" fontAlgn="base"/>
            <a:r>
              <a:rPr lang="en-US" dirty="0"/>
              <a:t>Dozens of OpenStack channels on </a:t>
            </a:r>
            <a:r>
              <a:rPr lang="en-US" dirty="0" err="1"/>
              <a:t>Freenode</a:t>
            </a:r>
            <a:endParaRPr lang="en-US" dirty="0"/>
          </a:p>
          <a:p>
            <a:pPr lvl="1" fontAlgn="base"/>
            <a:r>
              <a:rPr lang="en-US" dirty="0"/>
              <a:t>Each project typically has its own IRC channel for the contributors to that project</a:t>
            </a:r>
          </a:p>
          <a:p>
            <a:pPr lvl="2" fontAlgn="base"/>
            <a:r>
              <a:rPr lang="en-US" dirty="0"/>
              <a:t>e.g. #</a:t>
            </a:r>
            <a:r>
              <a:rPr lang="en-US" dirty="0" err="1"/>
              <a:t>openstack</a:t>
            </a:r>
            <a:r>
              <a:rPr lang="en-US" dirty="0"/>
              <a:t>-nova</a:t>
            </a:r>
          </a:p>
          <a:p>
            <a:pPr lvl="1" fontAlgn="base"/>
            <a:r>
              <a:rPr lang="en-US" dirty="0"/>
              <a:t>Meetings are </a:t>
            </a:r>
            <a:r>
              <a:rPr lang="en-US" i="1" dirty="0"/>
              <a:t>always</a:t>
            </a:r>
            <a:r>
              <a:rPr lang="en-US" dirty="0"/>
              <a:t> on IRC</a:t>
            </a:r>
          </a:p>
          <a:p>
            <a:pPr lvl="2" fontAlgn="base"/>
            <a:r>
              <a:rPr lang="en-US" u="sng" dirty="0">
                <a:hlinkClick r:id="rId2"/>
              </a:rPr>
              <a:t>https://wiki.openstack.org/wiki/Meetings</a:t>
            </a:r>
            <a:endParaRPr lang="en-US" dirty="0"/>
          </a:p>
          <a:p>
            <a:pPr lvl="1" fontAlgn="base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CS528 / EC528 An Introduction to OpenStack Software Platform and Community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7F773-59ED-477A-A389-E966B7D0309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207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8745"/>
          </a:xfrm>
        </p:spPr>
        <p:txBody>
          <a:bodyPr/>
          <a:lstStyle/>
          <a:p>
            <a:r>
              <a:rPr lang="en-US" dirty="0"/>
              <a:t>Who we are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838200" y="1103870"/>
            <a:ext cx="5181600" cy="5073093"/>
          </a:xfrm>
        </p:spPr>
        <p:txBody>
          <a:bodyPr/>
          <a:lstStyle/>
          <a:p>
            <a:r>
              <a:rPr lang="en-US" dirty="0"/>
              <a:t>Davanum Srinivas</a:t>
            </a:r>
          </a:p>
          <a:p>
            <a:pPr lvl="1"/>
            <a:r>
              <a:rPr lang="en-US" dirty="0"/>
              <a:t>OpenStack Technical Committee</a:t>
            </a:r>
          </a:p>
          <a:p>
            <a:pPr lvl="1"/>
            <a:r>
              <a:rPr lang="en-US" dirty="0"/>
              <a:t>Former PTL for OSLO</a:t>
            </a:r>
          </a:p>
          <a:p>
            <a:pPr lvl="1"/>
            <a:r>
              <a:rPr lang="en-US" dirty="0"/>
              <a:t>Active in a number of projects including Nova, Keystone, Magnum and the Release team</a:t>
            </a:r>
          </a:p>
          <a:p>
            <a:pPr lvl="1"/>
            <a:r>
              <a:rPr lang="en-US" dirty="0"/>
              <a:t>Works at </a:t>
            </a:r>
            <a:r>
              <a:rPr lang="en-US" dirty="0" smtClean="0"/>
              <a:t>Huawei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6172200" y="1103870"/>
            <a:ext cx="5181600" cy="5073093"/>
          </a:xfrm>
        </p:spPr>
        <p:txBody>
          <a:bodyPr/>
          <a:lstStyle/>
          <a:p>
            <a:r>
              <a:rPr lang="en-US" dirty="0"/>
              <a:t>Amrith Kumar</a:t>
            </a:r>
          </a:p>
          <a:p>
            <a:pPr lvl="1"/>
            <a:r>
              <a:rPr lang="en-US" dirty="0" smtClean="0"/>
              <a:t>Currently: </a:t>
            </a:r>
            <a:r>
              <a:rPr lang="en-US" dirty="0" smtClean="0"/>
              <a:t>Fellow at Verizon</a:t>
            </a:r>
          </a:p>
          <a:p>
            <a:pPr lvl="1"/>
            <a:r>
              <a:rPr lang="en-US" dirty="0" smtClean="0"/>
              <a:t>Former PTL of Trove</a:t>
            </a:r>
          </a:p>
          <a:p>
            <a:pPr lvl="1"/>
            <a:r>
              <a:rPr lang="en-US" dirty="0"/>
              <a:t>Former CTO, </a:t>
            </a:r>
            <a:r>
              <a:rPr lang="en-US" dirty="0" err="1"/>
              <a:t>Tesora</a:t>
            </a:r>
            <a:endParaRPr lang="en-US" dirty="0"/>
          </a:p>
          <a:p>
            <a:pPr lvl="1"/>
            <a:r>
              <a:rPr lang="en-US" dirty="0" smtClean="0"/>
              <a:t>Active contributor to OpenStack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CS528 / EC528 An Introduction to OpenStack Software Platform and Community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7F773-59ED-477A-A389-E966B7D0309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098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Launchpad </a:t>
            </a:r>
          </a:p>
          <a:p>
            <a:pPr lvl="1"/>
            <a:r>
              <a:rPr lang="en-US" dirty="0"/>
              <a:t>The bug tracking system</a:t>
            </a:r>
          </a:p>
          <a:p>
            <a:pPr lvl="1"/>
            <a:endParaRPr lang="en-US" dirty="0"/>
          </a:p>
          <a:p>
            <a:r>
              <a:rPr lang="en-US" dirty="0" err="1"/>
              <a:t>Gerrit</a:t>
            </a:r>
            <a:endParaRPr lang="en-US" dirty="0"/>
          </a:p>
          <a:p>
            <a:pPr lvl="1"/>
            <a:r>
              <a:rPr lang="en-US" dirty="0"/>
              <a:t>Code review and </a:t>
            </a:r>
            <a:r>
              <a:rPr lang="en-US" dirty="0" err="1"/>
              <a:t>Git</a:t>
            </a:r>
            <a:r>
              <a:rPr lang="en-US" dirty="0"/>
              <a:t> Tree Management System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CS528 / EC528 An Introduction to OpenStack Software Platform and Community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7F773-59ED-477A-A389-E966B7D0309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317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(3): The OpenStack CI System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CS528 / EC528 An Introduction to OpenStack Software Platform and Community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7F773-59ED-477A-A389-E966B7D03094}" type="slidenum">
              <a:rPr lang="en-US" smtClean="0"/>
              <a:t>31</a:t>
            </a:fld>
            <a:endParaRPr lang="en-US"/>
          </a:p>
        </p:txBody>
      </p:sp>
      <p:pic>
        <p:nvPicPr>
          <p:cNvPr id="1026" name="Picture 2" descr="zuulnodepool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7441" y="1211263"/>
            <a:ext cx="8577118" cy="496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17796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(4): Collaborative Planning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CS528 / EC528 An Introduction to OpenStack Software Platform and Community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7F773-59ED-477A-A389-E966B7D03094}" type="slidenum">
              <a:rPr lang="en-US" smtClean="0"/>
              <a:t>32</a:t>
            </a:fld>
            <a:endParaRPr lang="en-US"/>
          </a:p>
        </p:txBody>
      </p:sp>
      <p:pic>
        <p:nvPicPr>
          <p:cNvPr id="2050" name="Picture 2" descr="https://lh4.googleusercontent.com/qtiga0emGh_a5mg584YGH-0YwTAkXcGmwuJTtXX3rxu6oaq1zySDSivNlxUdsXE64B4EwjNVzYVi1J8I7Z4IlJJz31XmA3dyNM4w19XfoiHEiQ4KGXRf-nKKwNNbWmTUwHpu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207" y="1211263"/>
            <a:ext cx="5689738" cy="496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6429461" y="1211263"/>
            <a:ext cx="4924339" cy="22621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dirty="0">
                <a:solidFill>
                  <a:srgbClr val="000000"/>
                </a:solidFill>
                <a:latin typeface="PT Sans"/>
              </a:rPr>
              <a:t>Example:</a:t>
            </a:r>
            <a:endParaRPr lang="en-US" dirty="0"/>
          </a:p>
          <a:p>
            <a:pPr>
              <a:spcBef>
                <a:spcPts val="600"/>
              </a:spcBef>
            </a:pPr>
            <a:r>
              <a:rPr lang="en-US" u="sng" dirty="0">
                <a:solidFill>
                  <a:srgbClr val="1155CC"/>
                </a:solidFill>
                <a:latin typeface="PT Sans"/>
                <a:hlinkClick r:id="rId3"/>
              </a:rPr>
              <a:t>https://etherpad.openstack.org/p/mitaka-nova-api</a:t>
            </a:r>
            <a:endParaRPr lang="en-US" dirty="0"/>
          </a:p>
          <a:p>
            <a:pPr>
              <a:spcBef>
                <a:spcPts val="600"/>
              </a:spcBef>
            </a:pP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PT Sans"/>
              </a:rPr>
              <a:t>Summit </a:t>
            </a:r>
            <a:r>
              <a:rPr lang="en-US" dirty="0" err="1">
                <a:solidFill>
                  <a:srgbClr val="000000"/>
                </a:solidFill>
                <a:latin typeface="PT Sans"/>
              </a:rPr>
              <a:t>Etherpads</a:t>
            </a:r>
            <a:r>
              <a:rPr lang="en-US" dirty="0">
                <a:solidFill>
                  <a:srgbClr val="000000"/>
                </a:solidFill>
                <a:latin typeface="PT Sans"/>
              </a:rPr>
              <a:t>:</a:t>
            </a:r>
            <a:endParaRPr lang="en-US" dirty="0"/>
          </a:p>
          <a:p>
            <a:pPr>
              <a:spcBef>
                <a:spcPts val="600"/>
              </a:spcBef>
            </a:pPr>
            <a:r>
              <a:rPr lang="en-US" u="sng" dirty="0">
                <a:solidFill>
                  <a:srgbClr val="1155CC"/>
                </a:solidFill>
                <a:latin typeface="PT Sans"/>
                <a:hlinkClick r:id="rId4"/>
              </a:rPr>
              <a:t>https://wiki.openstack.org/wiki/Design_Summit/Mitaka/Etherpads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270919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Doing code reviews and spec reviews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b="1" dirty="0"/>
              <a:t>Great way to build community karma</a:t>
            </a:r>
          </a:p>
          <a:p>
            <a:pPr lvl="1" fontAlgn="base"/>
            <a:r>
              <a:rPr lang="en-US" dirty="0"/>
              <a:t>Most common complaint from new contributors is long review wait times, so you can greatly help in this area</a:t>
            </a:r>
          </a:p>
          <a:p>
            <a:pPr fontAlgn="base"/>
            <a:r>
              <a:rPr lang="en-US" i="1" dirty="0"/>
              <a:t>Anyone </a:t>
            </a:r>
            <a:r>
              <a:rPr lang="en-US" dirty="0"/>
              <a:t>may vote -1/0/+1 on any code review in any project</a:t>
            </a:r>
          </a:p>
          <a:p>
            <a:pPr fontAlgn="base"/>
            <a:r>
              <a:rPr lang="en-US" dirty="0"/>
              <a:t>Review </a:t>
            </a:r>
            <a:r>
              <a:rPr lang="en-US" i="1" dirty="0"/>
              <a:t>specs</a:t>
            </a:r>
            <a:r>
              <a:rPr lang="en-US" dirty="0"/>
              <a:t> as well as code patches</a:t>
            </a:r>
          </a:p>
          <a:p>
            <a:pPr lvl="1" fontAlgn="base"/>
            <a:r>
              <a:rPr lang="en-US" dirty="0"/>
              <a:t>Operator feedback on blueprint specifications is </a:t>
            </a:r>
            <a:r>
              <a:rPr lang="en-US" i="1" dirty="0"/>
              <a:t>extremely</a:t>
            </a:r>
            <a:r>
              <a:rPr lang="en-US" dirty="0"/>
              <a:t> valuable</a:t>
            </a:r>
          </a:p>
          <a:p>
            <a:pPr fontAlgn="base"/>
            <a:r>
              <a:rPr lang="en-US" i="1" dirty="0"/>
              <a:t>Nobody</a:t>
            </a:r>
            <a:r>
              <a:rPr lang="en-US" dirty="0"/>
              <a:t> knows everything about everything</a:t>
            </a:r>
          </a:p>
          <a:p>
            <a:pPr fontAlgn="base"/>
            <a:r>
              <a:rPr lang="en-US" dirty="0"/>
              <a:t>Provide </a:t>
            </a:r>
            <a:r>
              <a:rPr lang="en-US" i="1" dirty="0"/>
              <a:t>helpful commentary </a:t>
            </a:r>
            <a:r>
              <a:rPr lang="en-US" dirty="0"/>
              <a:t>on areas you </a:t>
            </a:r>
            <a:r>
              <a:rPr lang="en-US" i="1" dirty="0"/>
              <a:t>do</a:t>
            </a:r>
            <a:r>
              <a:rPr lang="en-US" dirty="0"/>
              <a:t> feel comfortable with</a:t>
            </a:r>
          </a:p>
          <a:p>
            <a:pPr fontAlgn="base"/>
            <a:r>
              <a:rPr lang="en-US" i="1" dirty="0"/>
              <a:t>Ask questions </a:t>
            </a:r>
            <a:r>
              <a:rPr lang="en-US" dirty="0"/>
              <a:t>on reviews about areas you aren’t yet comfortable with</a:t>
            </a:r>
          </a:p>
          <a:p>
            <a:pPr fontAlgn="base"/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CS528 / EC528 An Introduction to OpenStack Software Platform and Community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7F773-59ED-477A-A389-E966B7D03094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7151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friends and influencing people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Think Small</a:t>
            </a:r>
          </a:p>
          <a:p>
            <a:pPr lvl="1"/>
            <a:r>
              <a:rPr lang="en-US" dirty="0"/>
              <a:t>Break work into small pieces; Make progress continuously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Participate</a:t>
            </a:r>
          </a:p>
          <a:p>
            <a:pPr lvl="1"/>
            <a:r>
              <a:rPr lang="en-US" dirty="0"/>
              <a:t>Ask questions, show up for meetings, respond to the mailing list, talk to others working in the same area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Identify the Problem</a:t>
            </a:r>
          </a:p>
          <a:p>
            <a:pPr lvl="1"/>
            <a:r>
              <a:rPr lang="en-US" dirty="0"/>
              <a:t>The specifications process is an open process to flesh out the problem domain, and think through alternatives; be data driven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Identify Natural Incentives</a:t>
            </a:r>
          </a:p>
          <a:p>
            <a:pPr lvl="1"/>
            <a:r>
              <a:rPr lang="en-US" dirty="0"/>
              <a:t>Divide potential work amongst stakeholders, be willing to compromise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Code Talks</a:t>
            </a:r>
          </a:p>
          <a:p>
            <a:pPr lvl="1"/>
            <a:r>
              <a:rPr lang="en-US" dirty="0"/>
              <a:t>Push code often and set “Workflow to -1” (Work in Progress)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CS528 / EC528 An Introduction to OpenStack Software Platform and Community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7F773-59ED-477A-A389-E966B7D03094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6205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Evolution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673675"/>
              </p:ext>
            </p:extLst>
          </p:nvPr>
        </p:nvGraphicFramePr>
        <p:xfrm>
          <a:off x="2062549" y="1824068"/>
          <a:ext cx="8078230" cy="29621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CS528 / EC528 An Introduction to OpenStack Software Platform and Community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7F773-59ED-477A-A389-E966B7D03094}" type="slidenum">
              <a:rPr lang="en-US" smtClean="0"/>
              <a:t>35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05016" y="5387546"/>
            <a:ext cx="91357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Rigid processes yield Rigid products</a:t>
            </a:r>
          </a:p>
        </p:txBody>
      </p:sp>
    </p:spTree>
    <p:extLst>
      <p:ext uri="{BB962C8B-B14F-4D97-AF65-F5344CB8AC3E}">
        <p14:creationId xmlns:p14="http://schemas.microsoft.com/office/powerpoint/2010/main" val="28634313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Closing thoughts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OpenStack is a rapidly growing</a:t>
            </a:r>
            <a:r>
              <a:rPr lang="en-US" baseline="30000" dirty="0">
                <a:solidFill>
                  <a:srgbClr val="FF0000"/>
                </a:solidFill>
              </a:rPr>
              <a:t>*</a:t>
            </a:r>
            <a:r>
              <a:rPr lang="en-US" dirty="0"/>
              <a:t> community, platform, collection of projects, …</a:t>
            </a:r>
          </a:p>
          <a:p>
            <a:r>
              <a:rPr lang="en-US" dirty="0"/>
              <a:t>Rapid growth brings serious challenges</a:t>
            </a:r>
          </a:p>
          <a:p>
            <a:r>
              <a:rPr lang="en-US" dirty="0"/>
              <a:t>The software and the processes must be aligned and flexible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CS528 / EC528 An Introduction to OpenStack Software Platform and Community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7F773-59ED-477A-A389-E966B7D03094}" type="slidenum">
              <a:rPr lang="en-US" smtClean="0"/>
              <a:t>36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526162" y="6176626"/>
            <a:ext cx="28276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/>
              <a:t>Google Trends for the term “</a:t>
            </a:r>
            <a:r>
              <a:rPr lang="en-US" sz="1100" dirty="0" err="1"/>
              <a:t>openstack</a:t>
            </a:r>
            <a:r>
              <a:rPr lang="en-US" sz="1100" dirty="0"/>
              <a:t>”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745" y="3275443"/>
            <a:ext cx="8249407" cy="2811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5939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and Answers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 more at </a:t>
            </a:r>
            <a:r>
              <a:rPr lang="en-US" dirty="0">
                <a:hlinkClick r:id="rId2"/>
              </a:rPr>
              <a:t>https://wiki.openstack.org</a:t>
            </a:r>
            <a:endParaRPr lang="en-US" dirty="0"/>
          </a:p>
          <a:p>
            <a:endParaRPr lang="en-US" dirty="0"/>
          </a:p>
          <a:p>
            <a:r>
              <a:rPr lang="en-US" dirty="0"/>
              <a:t>Contact us at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CS528 / EC528 An Introduction to OpenStack Software Platform and Community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7F773-59ED-477A-A389-E966B7D03094}" type="slidenum">
              <a:rPr lang="en-US" smtClean="0"/>
              <a:t>37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515762" y="2965622"/>
            <a:ext cx="36658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Davanum Srinivas</a:t>
            </a:r>
          </a:p>
          <a:p>
            <a:endParaRPr lang="en-US" dirty="0"/>
          </a:p>
          <a:p>
            <a:r>
              <a:rPr lang="en-US" dirty="0"/>
              <a:t>IRC: dims</a:t>
            </a:r>
          </a:p>
          <a:p>
            <a:r>
              <a:rPr lang="en-US" dirty="0"/>
              <a:t>Email: davanum@gmail.com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34781" y="2903838"/>
            <a:ext cx="36658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Amrith Kumar</a:t>
            </a:r>
          </a:p>
          <a:p>
            <a:endParaRPr lang="en-US" dirty="0"/>
          </a:p>
          <a:p>
            <a:r>
              <a:rPr lang="en-US" dirty="0"/>
              <a:t>IRC: amrith</a:t>
            </a:r>
          </a:p>
          <a:p>
            <a:r>
              <a:rPr lang="en-US" dirty="0"/>
              <a:t>Email: </a:t>
            </a:r>
            <a:r>
              <a:rPr lang="en-US" dirty="0" err="1"/>
              <a:t>amrith.</a:t>
            </a:r>
            <a:r>
              <a:rPr lang="en-US" err="1"/>
              <a:t>kumar</a:t>
            </a:r>
            <a:r>
              <a:rPr lang="en-US"/>
              <a:t>@gmail.com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327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OpenStack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600" dirty="0"/>
              <a:t>The OpenStack Mission: to produce the ubiquitous Open Source Cloud Computing platform that will meet the needs of public and private clouds regardless of size, by being simple to implement and massively scalable.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OpenStack is open source, openly designed, openly developed by an open community. 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1800" dirty="0"/>
              <a:t>https://wiki.openstack.org/wiki/Main_Page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CS528 / EC528 An Introduction to OpenStack Software Platform and Community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7F773-59ED-477A-A389-E966B7D0309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628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OpenStack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Software that operates a cloud</a:t>
            </a:r>
          </a:p>
          <a:p>
            <a:pPr lvl="1"/>
            <a:r>
              <a:rPr lang="en-US" dirty="0"/>
              <a:t>Let’s compare this with another well known cloud, Amazon Web Services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Both AWS and OpenStack have components that provide all the building blocks of a computing infrastructure in the cloud.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48400" y="2591450"/>
            <a:ext cx="5257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OpenStack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Compute: Nova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Block Storage: Cinder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Object Storage: Swift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DNS: Designate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Databases: Trove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90600" y="2591450"/>
            <a:ext cx="5257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Amazon Web 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Compute: EC2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Block Storage: EBS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Object Storage: S3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DNS: Route53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Databases: 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…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CS528 / EC528 An Introduction to OpenStack Software Platform and Community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7F773-59ED-477A-A389-E966B7D0309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511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what’s different?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Amazon Web Services is a Public Cloud</a:t>
            </a:r>
          </a:p>
          <a:p>
            <a:r>
              <a:rPr lang="en-US" dirty="0"/>
              <a:t>OpenStack is software that enables a cloud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21027" y="4934465"/>
            <a:ext cx="9349946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Real Hardware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21027" y="3554879"/>
            <a:ext cx="9349946" cy="1323439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Cloud Operating System</a:t>
            </a:r>
          </a:p>
          <a:p>
            <a:pPr algn="ctr"/>
            <a:endParaRPr lang="en-US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1688757" y="3694071"/>
            <a:ext cx="461665" cy="10509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vert270" wrap="square" rtlCol="0">
            <a:spAutoFit/>
          </a:bodyPr>
          <a:lstStyle/>
          <a:p>
            <a:pPr algn="ctr"/>
            <a:r>
              <a:rPr lang="en-US" dirty="0"/>
              <a:t>Compute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11003" y="3691136"/>
            <a:ext cx="738664" cy="10509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vert270" wrap="square" rtlCol="0">
            <a:spAutoFit/>
          </a:bodyPr>
          <a:lstStyle/>
          <a:p>
            <a:pPr algn="ctr"/>
            <a:r>
              <a:rPr lang="en-US" dirty="0"/>
              <a:t>Block Storage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00979" y="3691136"/>
            <a:ext cx="738664" cy="10509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vert270" wrap="square" rtlCol="0">
            <a:spAutoFit/>
          </a:bodyPr>
          <a:lstStyle/>
          <a:p>
            <a:pPr algn="ctr"/>
            <a:r>
              <a:rPr lang="en-US" dirty="0"/>
              <a:t>Object Storage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90955" y="3698199"/>
            <a:ext cx="461665" cy="10509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vert270" wrap="square" rtlCol="0">
            <a:spAutoFit/>
          </a:bodyPr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104132" y="3691136"/>
            <a:ext cx="400110" cy="10509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vert270" wrap="square" rtlCol="0">
            <a:spAutoFit/>
          </a:bodyPr>
          <a:lstStyle/>
          <a:p>
            <a:pPr algn="ctr"/>
            <a:r>
              <a:rPr lang="en-US" sz="1400" dirty="0"/>
              <a:t>Networking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521305" y="3691136"/>
            <a:ext cx="461665" cy="10509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vert270" wrap="square" rtlCol="0">
            <a:spAutoFit/>
          </a:bodyPr>
          <a:lstStyle/>
          <a:p>
            <a:pPr algn="ctr"/>
            <a:r>
              <a:rPr lang="en-US" dirty="0"/>
              <a:t>DNS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938478" y="3691136"/>
            <a:ext cx="430887" cy="10509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vert270" wrap="square" rtlCol="0">
            <a:spAutoFit/>
          </a:bodyPr>
          <a:lstStyle/>
          <a:p>
            <a:pPr algn="ctr"/>
            <a:r>
              <a:rPr lang="en-US" sz="1600" dirty="0"/>
              <a:t>Messaging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346903" y="3689961"/>
            <a:ext cx="461665" cy="10509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vert270" wrap="square" rtlCol="0">
            <a:spAutoFit/>
          </a:bodyPr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688756" y="2434359"/>
            <a:ext cx="461665" cy="10509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vert270" wrap="square" rtlCol="0">
            <a:spAutoFit/>
          </a:bodyPr>
          <a:lstStyle/>
          <a:p>
            <a:pPr algn="ctr"/>
            <a:r>
              <a:rPr lang="en-US" dirty="0"/>
              <a:t>VM’s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211003" y="2434359"/>
            <a:ext cx="461665" cy="10509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vert270" wrap="square" rtlCol="0">
            <a:spAutoFit/>
          </a:bodyPr>
          <a:lstStyle/>
          <a:p>
            <a:pPr algn="ctr"/>
            <a:r>
              <a:rPr lang="en-US" dirty="0"/>
              <a:t>Storage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073354" y="2447808"/>
            <a:ext cx="461665" cy="10509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vert270" wrap="square" rtlCol="0">
            <a:spAutoFit/>
          </a:bodyPr>
          <a:lstStyle/>
          <a:p>
            <a:pPr algn="ctr"/>
            <a:r>
              <a:rPr lang="en-US" dirty="0"/>
              <a:t>Network</a:t>
            </a:r>
          </a:p>
        </p:txBody>
      </p:sp>
      <p:sp>
        <p:nvSpPr>
          <p:cNvPr id="17" name="Oval Callout 16"/>
          <p:cNvSpPr/>
          <p:nvPr/>
        </p:nvSpPr>
        <p:spPr>
          <a:xfrm>
            <a:off x="6877305" y="2434359"/>
            <a:ext cx="3105665" cy="840259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Amazon exposes this API to users</a:t>
            </a:r>
          </a:p>
        </p:txBody>
      </p:sp>
      <p:sp>
        <p:nvSpPr>
          <p:cNvPr id="18" name="Oval Callout 17"/>
          <p:cNvSpPr/>
          <p:nvPr/>
        </p:nvSpPr>
        <p:spPr>
          <a:xfrm>
            <a:off x="2887109" y="2232454"/>
            <a:ext cx="3899811" cy="1042164"/>
          </a:xfrm>
          <a:prstGeom prst="wedgeEllipseCallout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OpenStack </a:t>
            </a:r>
            <a:r>
              <a:rPr lang="en-US" dirty="0">
                <a:solidFill>
                  <a:schemeClr val="tx1"/>
                </a:solidFill>
              </a:rPr>
              <a:t>gives you this software</a:t>
            </a:r>
            <a:r>
              <a:rPr lang="en-US" dirty="0"/>
              <a:t> and </a:t>
            </a:r>
            <a:r>
              <a:rPr lang="en-US" dirty="0">
                <a:solidFill>
                  <a:schemeClr val="tx1"/>
                </a:solidFill>
              </a:rPr>
              <a:t>exposes these API’s</a:t>
            </a: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CS528 / EC528 An Introduction to OpenStack Software Platform and Community</a:t>
            </a:r>
            <a:endParaRPr 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7F773-59ED-477A-A389-E966B7D0309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355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1080"/>
          </a:xfrm>
        </p:spPr>
        <p:txBody>
          <a:bodyPr>
            <a:normAutofit fontScale="90000"/>
          </a:bodyPr>
          <a:lstStyle/>
          <a:p>
            <a:r>
              <a:rPr lang="en-US" dirty="0"/>
              <a:t>OpenStack Components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CS528 / EC528 An Introduction to OpenStack Software Platform and Community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7F773-59ED-477A-A389-E966B7D03094}" type="slidenum">
              <a:rPr lang="en-US" smtClean="0"/>
              <a:t>7</a:t>
            </a:fld>
            <a:endParaRPr lang="en-US"/>
          </a:p>
        </p:txBody>
      </p:sp>
      <p:pic>
        <p:nvPicPr>
          <p:cNvPr id="1026" name="Picture 2" descr="http://git.openstack.org/cgit/openstack/operations-guide/plain/doc/openstack-ops/figures/osog_00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348" y="1046206"/>
            <a:ext cx="6466382" cy="4593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916562" y="1046206"/>
            <a:ext cx="331161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OpenStack contains all the tools you need to operate a cloud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OpenStack consists of many projects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Each project provides a specific service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Projects interact with each other on well defined API’s</a:t>
            </a:r>
          </a:p>
        </p:txBody>
      </p:sp>
    </p:spTree>
    <p:extLst>
      <p:ext uri="{BB962C8B-B14F-4D97-AF65-F5344CB8AC3E}">
        <p14:creationId xmlns:p14="http://schemas.microsoft.com/office/powerpoint/2010/main" val="1478359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CS528 / EC528 An Introduction to OpenStack Software Platform and Community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7F773-59ED-477A-A389-E966B7D03094}" type="slidenum">
              <a:rPr lang="en-US" smtClean="0"/>
              <a:t>8</a:t>
            </a:fld>
            <a:endParaRPr lang="en-US"/>
          </a:p>
        </p:txBody>
      </p:sp>
      <p:pic>
        <p:nvPicPr>
          <p:cNvPr id="2050" name="Picture 2" descr="http://git.openstack.org/cgit/openstack/operations-guide/plain/doc/openstack-ops/figures/osog_00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222" y="313038"/>
            <a:ext cx="8089557" cy="5747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3823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CS528 / EC528 An Introduction to OpenStack Software Platform and Community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7F773-59ED-477A-A389-E966B7D03094}" type="slidenum">
              <a:rPr lang="en-US" smtClean="0"/>
              <a:t>9</a:t>
            </a:fld>
            <a:endParaRPr lang="en-US"/>
          </a:p>
        </p:txBody>
      </p:sp>
      <p:pic>
        <p:nvPicPr>
          <p:cNvPr id="3074" name="Picture 2" descr="http://git.openstack.org/cgit/openstack/operations-guide/plain/doc/openstack-ops/figures/osog_0001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713"/>
          <a:stretch/>
        </p:blipFill>
        <p:spPr bwMode="auto">
          <a:xfrm>
            <a:off x="1199671" y="1696394"/>
            <a:ext cx="9792658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3186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1762</Words>
  <Application>Microsoft Macintosh PowerPoint</Application>
  <PresentationFormat>Widescreen</PresentationFormat>
  <Paragraphs>323</Paragraphs>
  <Slides>37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Calibri</vt:lpstr>
      <vt:lpstr>Calibri Light</vt:lpstr>
      <vt:lpstr>PT Sans</vt:lpstr>
      <vt:lpstr>Office Theme</vt:lpstr>
      <vt:lpstr>Intro to OpenStack Software Platform and Community</vt:lpstr>
      <vt:lpstr>What we’re going to talk about</vt:lpstr>
      <vt:lpstr>Who we are</vt:lpstr>
      <vt:lpstr>What is OpenStack</vt:lpstr>
      <vt:lpstr>What is OpenStack</vt:lpstr>
      <vt:lpstr>So what’s different?</vt:lpstr>
      <vt:lpstr>OpenStack Components</vt:lpstr>
      <vt:lpstr>PowerPoint Presentation</vt:lpstr>
      <vt:lpstr>PowerPoint Presentation</vt:lpstr>
      <vt:lpstr>PowerPoint Presentation</vt:lpstr>
      <vt:lpstr>PowerPoint Presentation</vt:lpstr>
      <vt:lpstr>OpenStack Components</vt:lpstr>
      <vt:lpstr>OpenStack Principles</vt:lpstr>
      <vt:lpstr>OpenStack Projects</vt:lpstr>
      <vt:lpstr>OpenStack release process</vt:lpstr>
      <vt:lpstr>OpenStack Community</vt:lpstr>
      <vt:lpstr>The Governance Process</vt:lpstr>
      <vt:lpstr>Community Roles</vt:lpstr>
      <vt:lpstr>Within a project</vt:lpstr>
      <vt:lpstr>Cross Project Teams</vt:lpstr>
      <vt:lpstr>The “Big Tent”</vt:lpstr>
      <vt:lpstr>Synergies</vt:lpstr>
      <vt:lpstr>Clearly defined interfaces (API’s)</vt:lpstr>
      <vt:lpstr>Clearly defined API’s</vt:lpstr>
      <vt:lpstr>Well defined milestones</vt:lpstr>
      <vt:lpstr>Clear development procedures</vt:lpstr>
      <vt:lpstr>Project Teams</vt:lpstr>
      <vt:lpstr>Community Support Programs</vt:lpstr>
      <vt:lpstr>Tools: How do we do all these things</vt:lpstr>
      <vt:lpstr>Tools (2)</vt:lpstr>
      <vt:lpstr>Tools (3): The OpenStack CI System</vt:lpstr>
      <vt:lpstr>Tools (4): Collaborative Planning</vt:lpstr>
      <vt:lpstr>Doing code reviews and spec reviews</vt:lpstr>
      <vt:lpstr>Making friends and influencing people</vt:lpstr>
      <vt:lpstr>Continuous Evolution</vt:lpstr>
      <vt:lpstr>Closing thoughts</vt:lpstr>
      <vt:lpstr>Questions and Answers</vt:lpstr>
    </vt:vector>
  </TitlesOfParts>
  <Company>Tesora, Inc</Company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OpenStack software platform and Community</dc:title>
  <dc:creator>Amrith Kumar</dc:creator>
  <cp:lastModifiedBy>Amrith Kumar</cp:lastModifiedBy>
  <cp:revision>26</cp:revision>
  <dcterms:created xsi:type="dcterms:W3CDTF">2016-03-22T12:46:24Z</dcterms:created>
  <dcterms:modified xsi:type="dcterms:W3CDTF">2017-12-19T13:21:38Z</dcterms:modified>
</cp:coreProperties>
</file>