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b75f9e232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b75f9e232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75f9e232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75f9e232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75f9e232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75f9e232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b75f9e23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b75f9e23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be55fcb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be55fcb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be55fcb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be55fcb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be55fcb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be55fcb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75f9e232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75f9e232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b75f9e232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b75f9e232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b75f9e232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b75f9e232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b75f9e232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b75f9e232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b75f9e232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b75f9e232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b75f9e23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b75f9e23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b75f9e232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b75f9e232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b75f9e232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b75f9e232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318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Event Driven Arsitektur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Message Broker</a:t>
            </a:r>
            <a:endParaRPr/>
          </a:p>
        </p:txBody>
      </p:sp>
      <p:sp>
        <p:nvSpPr>
          <p:cNvPr id="190" name="Google Shape;190;p22"/>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t>Merupakan sebuah aplikasi ataupun layanan yang bersifat middleware. Message Broker pada umumnya memiliki peranan sebagai perantara pertukaran informasi antara komponen-komponen aplikasi terdistribusi.</a:t>
            </a:r>
            <a:endParaRPr sz="1400"/>
          </a:p>
          <a:p>
            <a:pPr indent="0" lvl="0" marL="0" rtl="0" algn="l">
              <a:spcBef>
                <a:spcPts val="1200"/>
              </a:spcBef>
              <a:spcAft>
                <a:spcPts val="1200"/>
              </a:spcAft>
              <a:buNone/>
            </a:pPr>
            <a:r>
              <a:rPr lang="id" sz="1400"/>
              <a:t>Contoh message broker: RabbitMQ, Apache Kafka, etc.</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Karakteristik Message Broker</a:t>
            </a:r>
            <a:endParaRPr/>
          </a:p>
        </p:txBody>
      </p:sp>
      <p:pic>
        <p:nvPicPr>
          <p:cNvPr id="197" name="Google Shape;197;p23"/>
          <p:cNvPicPr preferRelativeResize="0"/>
          <p:nvPr/>
        </p:nvPicPr>
        <p:blipFill>
          <a:blip r:embed="rId3">
            <a:alphaModFix/>
          </a:blip>
          <a:stretch>
            <a:fillRect/>
          </a:stretch>
        </p:blipFill>
        <p:spPr>
          <a:xfrm>
            <a:off x="1400050" y="1017550"/>
            <a:ext cx="6354100" cy="373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RabbitMQ</a:t>
            </a:r>
            <a:endParaRPr/>
          </a:p>
        </p:txBody>
      </p:sp>
      <p:sp>
        <p:nvSpPr>
          <p:cNvPr id="203" name="Google Shape;203;p2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Apa itu RabbitMQ?</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sz="1200">
                <a:solidFill>
                  <a:srgbClr val="ECECF1"/>
                </a:solidFill>
                <a:latin typeface="Roboto"/>
                <a:ea typeface="Roboto"/>
                <a:cs typeface="Roboto"/>
                <a:sym typeface="Roboto"/>
              </a:rPr>
              <a:t>RabbitMQ adalah perangkat lunak middleware (message broker) open-source yang digunakan untuk mengelola dan menyebarkan pesan (messages) antara aplikasi atau sistem yang berbeda. RabbitMQ implementasi protokol pesan berbasis AMQP (Advanced Message Queuing Protocol), yang merupakan standar industri untuk sistem messaging.</a:t>
            </a:r>
            <a:endParaRPr sz="1200">
              <a:solidFill>
                <a:srgbClr val="ECECF1"/>
              </a:solidFill>
              <a:latin typeface="Roboto"/>
              <a:ea typeface="Roboto"/>
              <a:cs typeface="Roboto"/>
              <a:sym typeface="Roboto"/>
            </a:endParaRPr>
          </a:p>
          <a:p>
            <a:pPr indent="0" lvl="0" marL="0" rtl="0" algn="just">
              <a:spcBef>
                <a:spcPts val="1200"/>
              </a:spcBef>
              <a:spcAft>
                <a:spcPts val="0"/>
              </a:spcAft>
              <a:buNone/>
            </a:pPr>
            <a:r>
              <a:rPr lang="id" sz="1200">
                <a:solidFill>
                  <a:srgbClr val="ECECF1"/>
                </a:solidFill>
                <a:latin typeface="Roboto"/>
                <a:ea typeface="Roboto"/>
                <a:cs typeface="Roboto"/>
                <a:sym typeface="Roboto"/>
              </a:rPr>
              <a:t>RabbitMQ memungkinkan aplikasi atau sistem untuk berkomunikasi secara asinkron, terdistribusi, dan </a:t>
            </a:r>
            <a:r>
              <a:rPr lang="id" sz="1200">
                <a:solidFill>
                  <a:srgbClr val="ECECF1"/>
                </a:solidFill>
                <a:latin typeface="Roboto"/>
                <a:ea typeface="Roboto"/>
                <a:cs typeface="Roboto"/>
                <a:sym typeface="Roboto"/>
              </a:rPr>
              <a:t>scalable</a:t>
            </a:r>
            <a:r>
              <a:rPr lang="id" sz="1200">
                <a:solidFill>
                  <a:srgbClr val="ECECF1"/>
                </a:solidFill>
                <a:latin typeface="Roboto"/>
                <a:ea typeface="Roboto"/>
                <a:cs typeface="Roboto"/>
                <a:sym typeface="Roboto"/>
              </a:rPr>
              <a:t>. Ini berguna dalam arsitektur yang melibatkan komponen-komponen terpisah yang perlu berkomunikasi satu sama lain tanpa bergantung pada waktu secara langsung.</a:t>
            </a:r>
            <a:endParaRPr sz="1200">
              <a:solidFill>
                <a:srgbClr val="ECECF1"/>
              </a:solidFill>
              <a:latin typeface="Roboto"/>
              <a:ea typeface="Roboto"/>
              <a:cs typeface="Roboto"/>
              <a:sym typeface="Roboto"/>
            </a:endParaRPr>
          </a:p>
          <a:p>
            <a:pPr indent="0" lvl="0" marL="0" rtl="0" algn="just">
              <a:spcBef>
                <a:spcPts val="1200"/>
              </a:spcBef>
              <a:spcAft>
                <a:spcPts val="1200"/>
              </a:spcAft>
              <a:buNone/>
            </a:pPr>
            <a:r>
              <a:rPr lang="id" sz="1200">
                <a:solidFill>
                  <a:srgbClr val="ECECF1"/>
                </a:solidFill>
                <a:latin typeface="Roboto"/>
                <a:ea typeface="Roboto"/>
                <a:cs typeface="Roboto"/>
                <a:sym typeface="Roboto"/>
              </a:rPr>
              <a:t>RabbitMQ banyak digunakan dalam pengembangan perangkat lunak berbasis microservice dan sistem yang memerlukan pertukaran pesan antar komponen. Selain itu, RabbitMQ juga mendukung berbagai protokol dan dapat diintegrasikan dengan berbagai bahasa pemrograman.</a:t>
            </a:r>
            <a:endParaRPr sz="1200">
              <a:solidFill>
                <a:srgbClr val="ECECF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5096400" y="1543350"/>
            <a:ext cx="3742800" cy="1780112"/>
          </a:xfrm>
          <a:prstGeom prst="rect">
            <a:avLst/>
          </a:prstGeom>
          <a:noFill/>
          <a:ln>
            <a:noFill/>
          </a:ln>
        </p:spPr>
      </p:pic>
      <p:sp>
        <p:nvSpPr>
          <p:cNvPr id="215" name="Google Shape;215;p26"/>
          <p:cNvSpPr txBox="1"/>
          <p:nvPr>
            <p:ph type="title"/>
          </p:nvPr>
        </p:nvSpPr>
        <p:spPr>
          <a:xfrm>
            <a:off x="1297500" y="393750"/>
            <a:ext cx="58920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Konsep Inti dari RabbitMQ</a:t>
            </a:r>
            <a:endParaRPr/>
          </a:p>
        </p:txBody>
      </p:sp>
      <p:sp>
        <p:nvSpPr>
          <p:cNvPr id="216" name="Google Shape;216;p26"/>
          <p:cNvSpPr txBox="1"/>
          <p:nvPr>
            <p:ph idx="1" type="body"/>
          </p:nvPr>
        </p:nvSpPr>
        <p:spPr>
          <a:xfrm>
            <a:off x="1297500" y="1491675"/>
            <a:ext cx="3798900" cy="2415900"/>
          </a:xfrm>
          <a:prstGeom prst="rect">
            <a:avLst/>
          </a:prstGeom>
        </p:spPr>
        <p:txBody>
          <a:bodyPr anchorCtr="0" anchor="t" bIns="91425" lIns="91425" spcFirstLastPara="1" rIns="91425" wrap="square" tIns="91425">
            <a:normAutofit fontScale="70000" lnSpcReduction="10000"/>
          </a:bodyPr>
          <a:lstStyle/>
          <a:p>
            <a:pPr indent="-281940" lvl="0" marL="457200" rtl="0" algn="l">
              <a:spcBef>
                <a:spcPts val="1500"/>
              </a:spcBef>
              <a:spcAft>
                <a:spcPts val="0"/>
              </a:spcAft>
              <a:buClr>
                <a:srgbClr val="ECECF1"/>
              </a:buClr>
              <a:buSzPct val="100000"/>
              <a:buFont typeface="Roboto"/>
              <a:buAutoNum type="arabicPeriod"/>
            </a:pPr>
            <a:r>
              <a:rPr b="1" lang="id" sz="1200">
                <a:solidFill>
                  <a:srgbClr val="ECECF1"/>
                </a:solidFill>
                <a:latin typeface="Roboto"/>
                <a:ea typeface="Roboto"/>
                <a:cs typeface="Roboto"/>
                <a:sym typeface="Roboto"/>
              </a:rPr>
              <a:t>Publisher</a:t>
            </a:r>
            <a:r>
              <a:rPr lang="id" sz="1200">
                <a:solidFill>
                  <a:srgbClr val="ECECF1"/>
                </a:solidFill>
                <a:latin typeface="Roboto"/>
                <a:ea typeface="Roboto"/>
                <a:cs typeface="Roboto"/>
                <a:sym typeface="Roboto"/>
              </a:rPr>
              <a:t>: Aplikasi atau sistem yang mengirimkan pesan ke RabbitMQ disebut sebagai publisher.</a:t>
            </a:r>
            <a:endParaRPr sz="1200">
              <a:solidFill>
                <a:srgbClr val="ECECF1"/>
              </a:solidFill>
              <a:latin typeface="Roboto"/>
              <a:ea typeface="Roboto"/>
              <a:cs typeface="Roboto"/>
              <a:sym typeface="Roboto"/>
            </a:endParaRPr>
          </a:p>
          <a:p>
            <a:pPr indent="-281940" lvl="0" marL="457200" rtl="0" algn="l">
              <a:spcBef>
                <a:spcPts val="0"/>
              </a:spcBef>
              <a:spcAft>
                <a:spcPts val="0"/>
              </a:spcAft>
              <a:buClr>
                <a:srgbClr val="ECECF1"/>
              </a:buClr>
              <a:buSzPct val="100000"/>
              <a:buFont typeface="Roboto"/>
              <a:buAutoNum type="arabicPeriod"/>
            </a:pPr>
            <a:r>
              <a:rPr b="1" lang="id" sz="1200">
                <a:solidFill>
                  <a:srgbClr val="ECECF1"/>
                </a:solidFill>
                <a:latin typeface="Roboto"/>
                <a:ea typeface="Roboto"/>
                <a:cs typeface="Roboto"/>
                <a:sym typeface="Roboto"/>
              </a:rPr>
              <a:t>Exchange</a:t>
            </a:r>
            <a:r>
              <a:rPr lang="id" sz="1200">
                <a:solidFill>
                  <a:srgbClr val="ECECF1"/>
                </a:solidFill>
                <a:latin typeface="Roboto"/>
                <a:ea typeface="Roboto"/>
                <a:cs typeface="Roboto"/>
                <a:sym typeface="Roboto"/>
              </a:rPr>
              <a:t>:  Komponen yang menerima pesan dari publisher dan mengarahkannya ke antrian atau routing berdasarkan aturan tertentu. Exchange menentukan cara pesan akan didistribusikan.</a:t>
            </a:r>
            <a:endParaRPr sz="1200">
              <a:solidFill>
                <a:srgbClr val="ECECF1"/>
              </a:solidFill>
              <a:latin typeface="Roboto"/>
              <a:ea typeface="Roboto"/>
              <a:cs typeface="Roboto"/>
              <a:sym typeface="Roboto"/>
            </a:endParaRPr>
          </a:p>
          <a:p>
            <a:pPr indent="-281940" lvl="0" marL="457200" rtl="0" algn="l">
              <a:spcBef>
                <a:spcPts val="0"/>
              </a:spcBef>
              <a:spcAft>
                <a:spcPts val="0"/>
              </a:spcAft>
              <a:buClr>
                <a:srgbClr val="ECECF1"/>
              </a:buClr>
              <a:buSzPct val="100000"/>
              <a:buFont typeface="Roboto"/>
              <a:buAutoNum type="arabicPeriod"/>
            </a:pPr>
            <a:r>
              <a:rPr b="1" lang="id" sz="1200">
                <a:solidFill>
                  <a:srgbClr val="ECECF1"/>
                </a:solidFill>
                <a:latin typeface="Roboto"/>
                <a:ea typeface="Roboto"/>
                <a:cs typeface="Roboto"/>
                <a:sym typeface="Roboto"/>
              </a:rPr>
              <a:t>Queue</a:t>
            </a:r>
            <a:r>
              <a:rPr lang="id" sz="1200">
                <a:solidFill>
                  <a:srgbClr val="ECECF1"/>
                </a:solidFill>
                <a:latin typeface="Roboto"/>
                <a:ea typeface="Roboto"/>
                <a:cs typeface="Roboto"/>
                <a:sym typeface="Roboto"/>
              </a:rPr>
              <a:t>: Antrian digunakan untuk menyimpan pesan yang dikirim oleh publisher sebelum dikonsumsi oleh consumer. Pesan yang masuk ke RabbitMQ dapat disimpan di satu atau lebih antrian.</a:t>
            </a:r>
            <a:endParaRPr sz="1200">
              <a:solidFill>
                <a:srgbClr val="ECECF1"/>
              </a:solidFill>
              <a:latin typeface="Roboto"/>
              <a:ea typeface="Roboto"/>
              <a:cs typeface="Roboto"/>
              <a:sym typeface="Roboto"/>
            </a:endParaRPr>
          </a:p>
          <a:p>
            <a:pPr indent="-281940" lvl="0" marL="457200" rtl="0" algn="l">
              <a:spcBef>
                <a:spcPts val="0"/>
              </a:spcBef>
              <a:spcAft>
                <a:spcPts val="0"/>
              </a:spcAft>
              <a:buClr>
                <a:srgbClr val="ECECF1"/>
              </a:buClr>
              <a:buSzPct val="100000"/>
              <a:buFont typeface="Roboto"/>
              <a:buAutoNum type="arabicPeriod"/>
            </a:pPr>
            <a:r>
              <a:rPr b="1" lang="id" sz="1200">
                <a:solidFill>
                  <a:srgbClr val="ECECF1"/>
                </a:solidFill>
                <a:latin typeface="Roboto"/>
                <a:ea typeface="Roboto"/>
                <a:cs typeface="Roboto"/>
                <a:sym typeface="Roboto"/>
              </a:rPr>
              <a:t>Binding</a:t>
            </a:r>
            <a:r>
              <a:rPr lang="id" sz="1200">
                <a:solidFill>
                  <a:srgbClr val="ECECF1"/>
                </a:solidFill>
                <a:latin typeface="Roboto"/>
                <a:ea typeface="Roboto"/>
                <a:cs typeface="Roboto"/>
                <a:sym typeface="Roboto"/>
              </a:rPr>
              <a:t>: Binding menghubungkan exchange dengan antrian dan menentukan aturan tentang bagaimana pesan dari exchange akan disampaikan ke antrian.</a:t>
            </a:r>
            <a:endParaRPr sz="1200">
              <a:solidFill>
                <a:srgbClr val="ECECF1"/>
              </a:solidFill>
              <a:latin typeface="Roboto"/>
              <a:ea typeface="Roboto"/>
              <a:cs typeface="Roboto"/>
              <a:sym typeface="Roboto"/>
            </a:endParaRPr>
          </a:p>
          <a:p>
            <a:pPr indent="-281940" lvl="0" marL="457200" rtl="0" algn="l">
              <a:spcBef>
                <a:spcPts val="0"/>
              </a:spcBef>
              <a:spcAft>
                <a:spcPts val="0"/>
              </a:spcAft>
              <a:buClr>
                <a:srgbClr val="ECECF1"/>
              </a:buClr>
              <a:buSzPct val="100000"/>
              <a:buFont typeface="Roboto"/>
              <a:buAutoNum type="arabicPeriod"/>
            </a:pPr>
            <a:r>
              <a:rPr b="1" lang="id" sz="1200">
                <a:solidFill>
                  <a:srgbClr val="ECECF1"/>
                </a:solidFill>
                <a:latin typeface="Roboto"/>
                <a:ea typeface="Roboto"/>
                <a:cs typeface="Roboto"/>
                <a:sym typeface="Roboto"/>
              </a:rPr>
              <a:t>Consumer</a:t>
            </a:r>
            <a:r>
              <a:rPr lang="id" sz="1200">
                <a:solidFill>
                  <a:srgbClr val="ECECF1"/>
                </a:solidFill>
                <a:latin typeface="Roboto"/>
                <a:ea typeface="Roboto"/>
                <a:cs typeface="Roboto"/>
                <a:sym typeface="Roboto"/>
              </a:rPr>
              <a:t>: Aplikasi atau sistem yang menerima dan memproses pesan dari antrian disebut sebagai consumer.</a:t>
            </a:r>
            <a:endParaRPr sz="1200">
              <a:solidFill>
                <a:srgbClr val="ECECF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6982200" cy="1493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600"/>
              </a:spcAft>
              <a:buNone/>
            </a:pPr>
            <a:r>
              <a:rPr lang="id">
                <a:latin typeface="Roboto"/>
                <a:ea typeface="Roboto"/>
                <a:cs typeface="Roboto"/>
                <a:sym typeface="Roboto"/>
              </a:rPr>
              <a:t>Tipe Exchange, Bidding dan Routing</a:t>
            </a:r>
            <a:endParaRPr>
              <a:latin typeface="Roboto"/>
              <a:ea typeface="Roboto"/>
              <a:cs typeface="Roboto"/>
              <a:sym typeface="Roboto"/>
            </a:endParaRPr>
          </a:p>
        </p:txBody>
      </p:sp>
      <p:sp>
        <p:nvSpPr>
          <p:cNvPr id="222" name="Google Shape;222;p27"/>
          <p:cNvSpPr txBox="1"/>
          <p:nvPr>
            <p:ph idx="1" type="body"/>
          </p:nvPr>
        </p:nvSpPr>
        <p:spPr>
          <a:xfrm>
            <a:off x="773100" y="1477450"/>
            <a:ext cx="3798900" cy="3126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0000" lnSpcReduction="10000"/>
          </a:bodyPr>
          <a:lstStyle/>
          <a:p>
            <a:pPr indent="450000" lvl="0" marL="0" rtl="0" algn="just">
              <a:spcBef>
                <a:spcPts val="0"/>
              </a:spcBef>
              <a:spcAft>
                <a:spcPts val="0"/>
              </a:spcAft>
              <a:buNone/>
            </a:pPr>
            <a:r>
              <a:rPr b="1" lang="id" sz="1100">
                <a:solidFill>
                  <a:srgbClr val="ECECF1"/>
                </a:solidFill>
                <a:latin typeface="Arial"/>
                <a:ea typeface="Arial"/>
                <a:cs typeface="Arial"/>
                <a:sym typeface="Arial"/>
              </a:rPr>
              <a:t>Exchange </a:t>
            </a:r>
            <a:r>
              <a:rPr lang="id" sz="1100">
                <a:solidFill>
                  <a:srgbClr val="ECECF1"/>
                </a:solidFill>
                <a:latin typeface="Arial"/>
                <a:ea typeface="Arial"/>
                <a:cs typeface="Arial"/>
                <a:sym typeface="Arial"/>
              </a:rPr>
              <a:t>adalah entitas yang bertanggung jawab untuk menerima pesan dari penerbit (publisher) dan memutuskan cara untuk mendistribusikannya ke antrian (queue). </a:t>
            </a:r>
            <a:endParaRPr sz="1100">
              <a:solidFill>
                <a:srgbClr val="ECECF1"/>
              </a:solidFill>
              <a:latin typeface="Arial"/>
              <a:ea typeface="Arial"/>
              <a:cs typeface="Arial"/>
              <a:sym typeface="Arial"/>
            </a:endParaRPr>
          </a:p>
          <a:p>
            <a:pPr indent="450000" lvl="0" marL="0" rtl="0" algn="just">
              <a:spcBef>
                <a:spcPts val="0"/>
              </a:spcBef>
              <a:spcAft>
                <a:spcPts val="0"/>
              </a:spcAft>
              <a:buNone/>
            </a:pPr>
            <a:r>
              <a:t/>
            </a:r>
            <a:endParaRPr sz="1100">
              <a:solidFill>
                <a:srgbClr val="ECECF1"/>
              </a:solidFill>
              <a:latin typeface="Arial"/>
              <a:ea typeface="Arial"/>
              <a:cs typeface="Arial"/>
              <a:sym typeface="Arial"/>
            </a:endParaRPr>
          </a:p>
          <a:p>
            <a:pPr indent="450000" lvl="0" marL="0" rtl="0" algn="just">
              <a:spcBef>
                <a:spcPts val="0"/>
              </a:spcBef>
              <a:spcAft>
                <a:spcPts val="0"/>
              </a:spcAft>
              <a:buNone/>
            </a:pPr>
            <a:r>
              <a:rPr b="1" lang="id" sz="1100">
                <a:solidFill>
                  <a:srgbClr val="ECECF1"/>
                </a:solidFill>
                <a:latin typeface="Arial"/>
                <a:ea typeface="Arial"/>
                <a:cs typeface="Arial"/>
                <a:sym typeface="Arial"/>
              </a:rPr>
              <a:t>Binding </a:t>
            </a:r>
            <a:r>
              <a:rPr lang="id" sz="1100">
                <a:solidFill>
                  <a:srgbClr val="ECECF1"/>
                </a:solidFill>
                <a:latin typeface="Arial"/>
                <a:ea typeface="Arial"/>
                <a:cs typeface="Arial"/>
                <a:sym typeface="Arial"/>
              </a:rPr>
              <a:t>dan </a:t>
            </a:r>
            <a:r>
              <a:rPr b="1" lang="id" sz="1100">
                <a:solidFill>
                  <a:srgbClr val="ECECF1"/>
                </a:solidFill>
                <a:latin typeface="Arial"/>
                <a:ea typeface="Arial"/>
                <a:cs typeface="Arial"/>
                <a:sym typeface="Arial"/>
              </a:rPr>
              <a:t>Routing</a:t>
            </a:r>
            <a:r>
              <a:rPr lang="id" sz="1100">
                <a:solidFill>
                  <a:srgbClr val="ECECF1"/>
                </a:solidFill>
                <a:latin typeface="Arial"/>
                <a:ea typeface="Arial"/>
                <a:cs typeface="Arial"/>
                <a:sym typeface="Arial"/>
              </a:rPr>
              <a:t> dalam RabbitMQ adalah hubungan antara exchange dan queue. Binding menentukan queue mana yang akan menerima pesan yang dikirim ke exchange dengan routing key tertentu.</a:t>
            </a:r>
            <a:endParaRPr sz="1100">
              <a:solidFill>
                <a:srgbClr val="ECECF1"/>
              </a:solidFill>
              <a:latin typeface="Arial"/>
              <a:ea typeface="Arial"/>
              <a:cs typeface="Arial"/>
              <a:sym typeface="Arial"/>
            </a:endParaRPr>
          </a:p>
          <a:p>
            <a:pPr indent="450000" lvl="0" marL="0" rtl="0" algn="just">
              <a:spcBef>
                <a:spcPts val="0"/>
              </a:spcBef>
              <a:spcAft>
                <a:spcPts val="0"/>
              </a:spcAft>
              <a:buNone/>
            </a:pPr>
            <a:r>
              <a:t/>
            </a:r>
            <a:endParaRPr sz="1100">
              <a:solidFill>
                <a:srgbClr val="ECECF1"/>
              </a:solidFill>
              <a:latin typeface="Arial"/>
              <a:ea typeface="Arial"/>
              <a:cs typeface="Arial"/>
              <a:sym typeface="Arial"/>
            </a:endParaRPr>
          </a:p>
          <a:p>
            <a:pPr indent="450000" lvl="0" marL="0" rtl="0" algn="just">
              <a:spcBef>
                <a:spcPts val="0"/>
              </a:spcBef>
              <a:spcAft>
                <a:spcPts val="0"/>
              </a:spcAft>
              <a:buNone/>
            </a:pPr>
            <a:r>
              <a:rPr lang="id" sz="1100">
                <a:solidFill>
                  <a:srgbClr val="ECECF1"/>
                </a:solidFill>
                <a:latin typeface="Arial"/>
                <a:ea typeface="Arial"/>
                <a:cs typeface="Arial"/>
                <a:sym typeface="Arial"/>
              </a:rPr>
              <a:t>RabbitMQ mendukung beberapa jenis exchange yang memungkinkan Anda mengontrol bagaimana pesan diarahkan ke antrian. Berikut adalah beberapa tipe exchange utama:</a:t>
            </a:r>
            <a:endParaRPr sz="1100">
              <a:solidFill>
                <a:srgbClr val="ECECF1"/>
              </a:solidFill>
              <a:latin typeface="Arial"/>
              <a:ea typeface="Arial"/>
              <a:cs typeface="Arial"/>
              <a:sym typeface="Arial"/>
            </a:endParaRPr>
          </a:p>
          <a:p>
            <a:pPr indent="-167695" lvl="1" marL="338400" rtl="0" algn="just">
              <a:spcBef>
                <a:spcPts val="0"/>
              </a:spcBef>
              <a:spcAft>
                <a:spcPts val="0"/>
              </a:spcAft>
              <a:buClr>
                <a:srgbClr val="ECECF1"/>
              </a:buClr>
              <a:buSzPct val="100000"/>
              <a:buFont typeface="Arial"/>
              <a:buAutoNum type="alphaLcPeriod"/>
            </a:pPr>
            <a:r>
              <a:rPr lang="id">
                <a:solidFill>
                  <a:srgbClr val="ECECF1"/>
                </a:solidFill>
                <a:latin typeface="Arial"/>
                <a:ea typeface="Arial"/>
                <a:cs typeface="Arial"/>
                <a:sym typeface="Arial"/>
              </a:rPr>
              <a:t>Direct Exchange, mengirimkan pesan ke queue yang terikat dengannya dan memiliki routing key yang sama dengan routing key pesan.</a:t>
            </a:r>
            <a:endParaRPr>
              <a:solidFill>
                <a:srgbClr val="ECECF1"/>
              </a:solidFill>
              <a:latin typeface="Arial"/>
              <a:ea typeface="Arial"/>
              <a:cs typeface="Arial"/>
              <a:sym typeface="Arial"/>
            </a:endParaRPr>
          </a:p>
          <a:p>
            <a:pPr indent="-167695" lvl="1" marL="338400" rtl="0" algn="just">
              <a:spcBef>
                <a:spcPts val="0"/>
              </a:spcBef>
              <a:spcAft>
                <a:spcPts val="0"/>
              </a:spcAft>
              <a:buClr>
                <a:srgbClr val="ECECF1"/>
              </a:buClr>
              <a:buSzPct val="100000"/>
              <a:buFont typeface="Arial"/>
              <a:buAutoNum type="alphaLcPeriod"/>
            </a:pPr>
            <a:r>
              <a:rPr lang="id">
                <a:solidFill>
                  <a:srgbClr val="ECECF1"/>
                </a:solidFill>
                <a:latin typeface="Arial"/>
                <a:ea typeface="Arial"/>
                <a:cs typeface="Arial"/>
                <a:sym typeface="Arial"/>
              </a:rPr>
              <a:t>Fanout Exchange, mengirimkan pesan ke semua queue yang terikat dengannya, tanpa memperhatikan routing key.</a:t>
            </a:r>
            <a:endParaRPr>
              <a:solidFill>
                <a:srgbClr val="ECECF1"/>
              </a:solidFill>
              <a:latin typeface="Arial"/>
              <a:ea typeface="Arial"/>
              <a:cs typeface="Arial"/>
              <a:sym typeface="Arial"/>
            </a:endParaRPr>
          </a:p>
          <a:p>
            <a:pPr indent="-167695" lvl="1" marL="338400" rtl="0" algn="just">
              <a:spcBef>
                <a:spcPts val="0"/>
              </a:spcBef>
              <a:spcAft>
                <a:spcPts val="0"/>
              </a:spcAft>
              <a:buClr>
                <a:srgbClr val="ECECF1"/>
              </a:buClr>
              <a:buSzPct val="100000"/>
              <a:buFont typeface="Arial"/>
              <a:buAutoNum type="alphaLcPeriod"/>
            </a:pPr>
            <a:r>
              <a:rPr lang="id">
                <a:solidFill>
                  <a:srgbClr val="ECECF1"/>
                </a:solidFill>
                <a:latin typeface="Arial"/>
                <a:ea typeface="Arial"/>
                <a:cs typeface="Arial"/>
                <a:sym typeface="Arial"/>
              </a:rPr>
              <a:t>Topic Exchange, mengirimkan pesan ke queue yang terikat dengannya dan memiliki routing key yang cocok dengan routing key pesan, menggunakan wildcards.</a:t>
            </a:r>
            <a:endParaRPr>
              <a:solidFill>
                <a:srgbClr val="ECECF1"/>
              </a:solidFill>
              <a:latin typeface="Arial"/>
              <a:ea typeface="Arial"/>
              <a:cs typeface="Arial"/>
              <a:sym typeface="Arial"/>
            </a:endParaRPr>
          </a:p>
          <a:p>
            <a:pPr indent="-167695" lvl="1" marL="338400" rtl="0" algn="just">
              <a:spcBef>
                <a:spcPts val="0"/>
              </a:spcBef>
              <a:spcAft>
                <a:spcPts val="0"/>
              </a:spcAft>
              <a:buClr>
                <a:srgbClr val="ECECF1"/>
              </a:buClr>
              <a:buSzPct val="100000"/>
              <a:buFont typeface="Arial"/>
              <a:buAutoNum type="alphaLcPeriod"/>
            </a:pPr>
            <a:r>
              <a:rPr lang="id">
                <a:solidFill>
                  <a:srgbClr val="ECECF1"/>
                </a:solidFill>
                <a:latin typeface="Arial"/>
                <a:ea typeface="Arial"/>
                <a:cs typeface="Arial"/>
                <a:sym typeface="Arial"/>
              </a:rPr>
              <a:t>Headers Exchange, mengirimkan pesan ke queue yang terikat dengannya dan memiliki header yang cocok dengan header pesan.</a:t>
            </a:r>
            <a:endParaRPr>
              <a:solidFill>
                <a:srgbClr val="ECECF1"/>
              </a:solidFill>
              <a:latin typeface="Arial"/>
              <a:ea typeface="Arial"/>
              <a:cs typeface="Arial"/>
              <a:sym typeface="Arial"/>
            </a:endParaRPr>
          </a:p>
          <a:p>
            <a:pPr indent="-167695" lvl="1" marL="338400" rtl="0" algn="just">
              <a:spcBef>
                <a:spcPts val="0"/>
              </a:spcBef>
              <a:spcAft>
                <a:spcPts val="0"/>
              </a:spcAft>
              <a:buClr>
                <a:srgbClr val="ECECF1"/>
              </a:buClr>
              <a:buSzPct val="100000"/>
              <a:buFont typeface="Arial"/>
              <a:buAutoNum type="alphaLcPeriod"/>
            </a:pPr>
            <a:r>
              <a:rPr lang="id">
                <a:solidFill>
                  <a:srgbClr val="ECECF1"/>
                </a:solidFill>
                <a:latin typeface="Arial"/>
                <a:ea typeface="Arial"/>
                <a:cs typeface="Arial"/>
                <a:sym typeface="Arial"/>
              </a:rPr>
              <a:t>Default Exchange (Nameless Exchange): Default exchange tidak memiliki nama dan diidentifikasi oleh string kosong (""). Routing pada default exchange dilakukan berdasarkan nama antrian. Penerbit dapat langsung </a:t>
            </a:r>
            <a:endParaRPr>
              <a:solidFill>
                <a:srgbClr val="ECECF1"/>
              </a:solidFill>
            </a:endParaRPr>
          </a:p>
        </p:txBody>
      </p:sp>
      <p:pic>
        <p:nvPicPr>
          <p:cNvPr id="223" name="Google Shape;223;p27"/>
          <p:cNvPicPr preferRelativeResize="0"/>
          <p:nvPr/>
        </p:nvPicPr>
        <p:blipFill>
          <a:blip r:embed="rId3">
            <a:alphaModFix/>
          </a:blip>
          <a:stretch>
            <a:fillRect/>
          </a:stretch>
        </p:blipFill>
        <p:spPr>
          <a:xfrm>
            <a:off x="4803200" y="1570375"/>
            <a:ext cx="3842250" cy="23448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Beberapa Konsep penting dalam RabbitMQ</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SzPts val="1100"/>
              <a:buFont typeface="Roboto"/>
              <a:buAutoNum type="arabicPeriod"/>
            </a:pPr>
            <a:r>
              <a:rPr b="1" lang="id" sz="1100">
                <a:solidFill>
                  <a:srgbClr val="ECECF1"/>
                </a:solidFill>
                <a:latin typeface="Roboto"/>
                <a:ea typeface="Roboto"/>
                <a:cs typeface="Roboto"/>
                <a:sym typeface="Roboto"/>
              </a:rPr>
              <a:t>Exclusive </a:t>
            </a:r>
            <a:r>
              <a:rPr lang="id" sz="1100">
                <a:solidFill>
                  <a:srgbClr val="ECECF1"/>
                </a:solidFill>
                <a:latin typeface="Roboto"/>
                <a:ea typeface="Roboto"/>
                <a:cs typeface="Roboto"/>
                <a:sym typeface="Roboto"/>
              </a:rPr>
              <a:t>digunakan ketika mendeklarasikan sebuah antrian (queue). Antrian eksklusif (exclusive queue) hanya dapat digunakan oleh satu koneksi (connection) dan akan dihapus ketika koneksi tersebut ditutup.</a:t>
            </a:r>
            <a:endParaRPr b="1" sz="1100">
              <a:latin typeface="Roboto"/>
              <a:ea typeface="Roboto"/>
              <a:cs typeface="Roboto"/>
              <a:sym typeface="Roboto"/>
            </a:endParaRPr>
          </a:p>
          <a:p>
            <a:pPr indent="-298450" lvl="0" marL="457200" rtl="0" algn="just">
              <a:spcBef>
                <a:spcPts val="0"/>
              </a:spcBef>
              <a:spcAft>
                <a:spcPts val="0"/>
              </a:spcAft>
              <a:buSzPts val="1100"/>
              <a:buFont typeface="Roboto"/>
              <a:buAutoNum type="arabicPeriod"/>
            </a:pPr>
            <a:r>
              <a:rPr b="1" lang="id" sz="1100">
                <a:latin typeface="Roboto"/>
                <a:ea typeface="Roboto"/>
                <a:cs typeface="Roboto"/>
                <a:sym typeface="Roboto"/>
              </a:rPr>
              <a:t>Acknowledge </a:t>
            </a:r>
            <a:r>
              <a:rPr lang="id" sz="1100">
                <a:latin typeface="Roboto"/>
                <a:ea typeface="Roboto"/>
                <a:cs typeface="Roboto"/>
                <a:sym typeface="Roboto"/>
              </a:rPr>
              <a:t>adalah konsep di mana setelah service konsumen (consumer) menerima dan memproses pesan dari antrian, konsumen memberi tahu RabbitMQ bahwa pesan tersebut telah berhasil diproses.</a:t>
            </a:r>
            <a:endParaRPr sz="1100">
              <a:latin typeface="Roboto"/>
              <a:ea typeface="Roboto"/>
              <a:cs typeface="Roboto"/>
              <a:sym typeface="Roboto"/>
            </a:endParaRPr>
          </a:p>
          <a:p>
            <a:pPr indent="-298450" lvl="0" marL="457200" rtl="0" algn="l">
              <a:spcBef>
                <a:spcPts val="0"/>
              </a:spcBef>
              <a:spcAft>
                <a:spcPts val="0"/>
              </a:spcAft>
              <a:buSzPts val="1100"/>
              <a:buFont typeface="Roboto"/>
              <a:buAutoNum type="arabicPeriod"/>
            </a:pPr>
            <a:r>
              <a:rPr b="1" lang="id" sz="1100">
                <a:latin typeface="Roboto"/>
                <a:ea typeface="Roboto"/>
                <a:cs typeface="Roboto"/>
                <a:sym typeface="Roboto"/>
              </a:rPr>
              <a:t>Durable </a:t>
            </a:r>
            <a:r>
              <a:rPr lang="id" sz="1100">
                <a:latin typeface="Roboto"/>
                <a:ea typeface="Roboto"/>
                <a:cs typeface="Roboto"/>
                <a:sym typeface="Roboto"/>
              </a:rPr>
              <a:t>mengacu pada sifat persisten atau tahan lama dari </a:t>
            </a:r>
            <a:r>
              <a:rPr lang="id" sz="1100">
                <a:latin typeface="Roboto"/>
                <a:ea typeface="Roboto"/>
                <a:cs typeface="Roboto"/>
                <a:sym typeface="Roboto"/>
              </a:rPr>
              <a:t>antrian</a:t>
            </a:r>
            <a:r>
              <a:rPr lang="id" sz="1100">
                <a:latin typeface="Roboto"/>
                <a:ea typeface="Roboto"/>
                <a:cs typeface="Roboto"/>
                <a:sym typeface="Roboto"/>
              </a:rPr>
              <a:t> (queue)  dan pertukaran (exchange)  RabbitMQ.</a:t>
            </a:r>
            <a:endParaRPr sz="1100">
              <a:latin typeface="Roboto"/>
              <a:ea typeface="Roboto"/>
              <a:cs typeface="Roboto"/>
              <a:sym typeface="Roboto"/>
            </a:endParaRPr>
          </a:p>
          <a:p>
            <a:pPr indent="-298450" lvl="0" marL="457200" rtl="0" algn="just">
              <a:spcBef>
                <a:spcPts val="0"/>
              </a:spcBef>
              <a:spcAft>
                <a:spcPts val="0"/>
              </a:spcAft>
              <a:buSzPts val="1100"/>
              <a:buFont typeface="Roboto"/>
              <a:buAutoNum type="arabicPeriod"/>
            </a:pPr>
            <a:r>
              <a:rPr b="1" lang="id" sz="1100">
                <a:latin typeface="Roboto"/>
                <a:ea typeface="Roboto"/>
                <a:cs typeface="Roboto"/>
                <a:sym typeface="Roboto"/>
              </a:rPr>
              <a:t>Prefetch </a:t>
            </a:r>
            <a:r>
              <a:rPr lang="id" sz="1100">
                <a:latin typeface="Roboto"/>
                <a:ea typeface="Roboto"/>
                <a:cs typeface="Roboto"/>
                <a:sym typeface="Roboto"/>
              </a:rPr>
              <a:t>dalam konteks RabbitMQ adalah cara untuk mengontrol seberapa banyak pesan yang dapat dikonsumsi oleh konsumen (consumer) sebelum konsumen memberikan acknowledgment (ack) kepada RabbitMQ.</a:t>
            </a:r>
            <a:endParaRPr b="1" sz="1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30875" y="673575"/>
            <a:ext cx="7038900" cy="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Definisi</a:t>
            </a:r>
            <a:endParaRPr/>
          </a:p>
        </p:txBody>
      </p:sp>
      <p:sp>
        <p:nvSpPr>
          <p:cNvPr id="141" name="Google Shape;141;p14"/>
          <p:cNvSpPr txBox="1"/>
          <p:nvPr>
            <p:ph idx="1" type="body"/>
          </p:nvPr>
        </p:nvSpPr>
        <p:spPr>
          <a:xfrm>
            <a:off x="1297500" y="1567550"/>
            <a:ext cx="7038900" cy="160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d" sz="1500"/>
              <a:t>Event Driven Architecture (EDA) adalah paradigma arsitektur pengembangan aplikasi yang dimana setiap komponen berkomunikasi melalui peristiwa(event) yang terjadi di dalam sistem. Di dalam arsitektur ini setiap komponen ataupun layanan dikembangkan untuk merespon terhadap setiap event yang terjadi di dalam sistem.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Kelebihan dan Kekurangan</a:t>
            </a:r>
            <a:endParaRPr/>
          </a:p>
        </p:txBody>
      </p:sp>
      <p:sp>
        <p:nvSpPr>
          <p:cNvPr id="147" name="Google Shape;147;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500"/>
              <a:t>Kelebihan</a:t>
            </a:r>
            <a:endParaRPr b="1" sz="1500"/>
          </a:p>
          <a:p>
            <a:pPr indent="-311150" lvl="0" marL="457200" rtl="0" algn="l">
              <a:spcBef>
                <a:spcPts val="1200"/>
              </a:spcBef>
              <a:spcAft>
                <a:spcPts val="0"/>
              </a:spcAft>
              <a:buSzPts val="1300"/>
              <a:buAutoNum type="alphaLcPeriod"/>
            </a:pPr>
            <a:r>
              <a:rPr lang="id"/>
              <a:t>Loose Coupling</a:t>
            </a:r>
            <a:endParaRPr/>
          </a:p>
          <a:p>
            <a:pPr indent="-311150" lvl="0" marL="457200" rtl="0" algn="l">
              <a:spcBef>
                <a:spcPts val="0"/>
              </a:spcBef>
              <a:spcAft>
                <a:spcPts val="0"/>
              </a:spcAft>
              <a:buSzPts val="1300"/>
              <a:buAutoNum type="alphaLcPeriod"/>
            </a:pPr>
            <a:r>
              <a:rPr lang="id"/>
              <a:t>Scalability</a:t>
            </a:r>
            <a:endParaRPr/>
          </a:p>
          <a:p>
            <a:pPr indent="-311150" lvl="0" marL="457200" rtl="0" algn="l">
              <a:spcBef>
                <a:spcPts val="0"/>
              </a:spcBef>
              <a:spcAft>
                <a:spcPts val="0"/>
              </a:spcAft>
              <a:buSzPts val="1300"/>
              <a:buAutoNum type="alphaLcPeriod"/>
            </a:pPr>
            <a:r>
              <a:rPr lang="id"/>
              <a:t>Flexibility and Agility</a:t>
            </a:r>
            <a:endParaRPr/>
          </a:p>
          <a:p>
            <a:pPr indent="-311150" lvl="0" marL="457200" rtl="0" algn="l">
              <a:spcBef>
                <a:spcPts val="0"/>
              </a:spcBef>
              <a:spcAft>
                <a:spcPts val="0"/>
              </a:spcAft>
              <a:buSzPts val="1300"/>
              <a:buAutoNum type="alphaLcPeriod"/>
            </a:pPr>
            <a:r>
              <a:rPr lang="id"/>
              <a:t>Asynchronous Communication</a:t>
            </a:r>
            <a:endParaRPr/>
          </a:p>
          <a:p>
            <a:pPr indent="-311150" lvl="0" marL="457200" rtl="0" algn="l">
              <a:spcBef>
                <a:spcPts val="0"/>
              </a:spcBef>
              <a:spcAft>
                <a:spcPts val="0"/>
              </a:spcAft>
              <a:buSzPts val="1300"/>
              <a:buAutoNum type="alphaLcPeriod"/>
            </a:pPr>
            <a:r>
              <a:rPr lang="id"/>
              <a:t>Decoupled Microservices</a:t>
            </a:r>
            <a:endParaRPr/>
          </a:p>
        </p:txBody>
      </p:sp>
      <p:sp>
        <p:nvSpPr>
          <p:cNvPr id="148" name="Google Shape;148;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500"/>
              <a:t>Kekurangan</a:t>
            </a:r>
            <a:endParaRPr/>
          </a:p>
          <a:p>
            <a:pPr indent="-311150" lvl="0" marL="457200" rtl="0" algn="l">
              <a:spcBef>
                <a:spcPts val="1200"/>
              </a:spcBef>
              <a:spcAft>
                <a:spcPts val="0"/>
              </a:spcAft>
              <a:buSzPts val="1300"/>
              <a:buAutoNum type="alphaLcPeriod"/>
            </a:pPr>
            <a:r>
              <a:rPr lang="id"/>
              <a:t>Complexity</a:t>
            </a:r>
            <a:endParaRPr/>
          </a:p>
          <a:p>
            <a:pPr indent="-311150" lvl="0" marL="457200" rtl="0" algn="l">
              <a:spcBef>
                <a:spcPts val="0"/>
              </a:spcBef>
              <a:spcAft>
                <a:spcPts val="0"/>
              </a:spcAft>
              <a:buSzPts val="1300"/>
              <a:buAutoNum type="alphaLcPeriod"/>
            </a:pPr>
            <a:r>
              <a:rPr lang="id"/>
              <a:t>Consistency and Ordering</a:t>
            </a:r>
            <a:endParaRPr/>
          </a:p>
          <a:p>
            <a:pPr indent="-311150" lvl="0" marL="457200" rtl="0" algn="l">
              <a:spcBef>
                <a:spcPts val="0"/>
              </a:spcBef>
              <a:spcAft>
                <a:spcPts val="0"/>
              </a:spcAft>
              <a:buSzPts val="1300"/>
              <a:buAutoNum type="alphaLcPeriod"/>
            </a:pPr>
            <a:r>
              <a:rPr lang="id"/>
              <a:t>Debugging and Tracing</a:t>
            </a:r>
            <a:endParaRPr/>
          </a:p>
          <a:p>
            <a:pPr indent="-311150" lvl="0" marL="457200" rtl="0" algn="l">
              <a:spcBef>
                <a:spcPts val="0"/>
              </a:spcBef>
              <a:spcAft>
                <a:spcPts val="0"/>
              </a:spcAft>
              <a:buSzPts val="1300"/>
              <a:buAutoNum type="alphaLcPeriod"/>
            </a:pPr>
            <a:r>
              <a:rPr lang="id"/>
              <a:t>Event Overhed</a:t>
            </a:r>
            <a:endParaRPr/>
          </a:p>
          <a:p>
            <a:pPr indent="-311150" lvl="0" marL="457200" rtl="0" algn="l">
              <a:spcBef>
                <a:spcPts val="0"/>
              </a:spcBef>
              <a:spcAft>
                <a:spcPts val="0"/>
              </a:spcAft>
              <a:buSzPts val="1300"/>
              <a:buAutoNum type="alphaLcPeriod"/>
            </a:pPr>
            <a:r>
              <a:rPr lang="id"/>
              <a:t>Event Storming and Desgn Complexity</a:t>
            </a:r>
            <a:endParaRPr/>
          </a:p>
          <a:p>
            <a:pPr indent="-311150" lvl="0" marL="457200" rtl="0" algn="l">
              <a:spcBef>
                <a:spcPts val="0"/>
              </a:spcBef>
              <a:spcAft>
                <a:spcPts val="0"/>
              </a:spcAft>
              <a:buSzPts val="1300"/>
              <a:buAutoNum type="alphaLcPeriod"/>
            </a:pPr>
            <a:r>
              <a:rPr lang="id"/>
              <a:t>Potential for Event Loss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390775" y="633600"/>
            <a:ext cx="7038900" cy="7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Design</a:t>
            </a:r>
            <a:r>
              <a:rPr lang="id"/>
              <a:t> Pattern Pada EDA</a:t>
            </a:r>
            <a:endParaRPr/>
          </a:p>
        </p:txBody>
      </p:sp>
      <p:sp>
        <p:nvSpPr>
          <p:cNvPr id="154" name="Google Shape;154;p16"/>
          <p:cNvSpPr txBox="1"/>
          <p:nvPr/>
        </p:nvSpPr>
        <p:spPr>
          <a:xfrm>
            <a:off x="1479100" y="1825550"/>
            <a:ext cx="6849000" cy="133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id" sz="1600">
                <a:solidFill>
                  <a:schemeClr val="lt1"/>
                </a:solidFill>
                <a:latin typeface="Lato"/>
                <a:ea typeface="Lato"/>
                <a:cs typeface="Lato"/>
                <a:sym typeface="Lato"/>
              </a:rPr>
              <a:t>Event Notification</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id" sz="1600">
                <a:solidFill>
                  <a:schemeClr val="lt1"/>
                </a:solidFill>
                <a:latin typeface="Lato"/>
                <a:ea typeface="Lato"/>
                <a:cs typeface="Lato"/>
                <a:sym typeface="Lato"/>
              </a:rPr>
              <a:t>Event-carried State Transfer</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id" sz="1600">
                <a:solidFill>
                  <a:schemeClr val="lt1"/>
                </a:solidFill>
                <a:latin typeface="Lato"/>
                <a:ea typeface="Lato"/>
                <a:cs typeface="Lato"/>
                <a:sym typeface="Lato"/>
              </a:rPr>
              <a:t>Event Sourcing</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id" sz="1600">
                <a:solidFill>
                  <a:schemeClr val="lt1"/>
                </a:solidFill>
                <a:latin typeface="Lato"/>
                <a:ea typeface="Lato"/>
                <a:cs typeface="Lato"/>
                <a:sym typeface="Lato"/>
              </a:rPr>
              <a:t>CQRS</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Event Notification</a:t>
            </a:r>
            <a:endParaRPr/>
          </a:p>
        </p:txBody>
      </p:sp>
      <p:sp>
        <p:nvSpPr>
          <p:cNvPr id="160" name="Google Shape;160;p17"/>
          <p:cNvSpPr txBox="1"/>
          <p:nvPr>
            <p:ph idx="1" type="body"/>
          </p:nvPr>
        </p:nvSpPr>
        <p:spPr>
          <a:xfrm>
            <a:off x="1297500" y="1567550"/>
            <a:ext cx="7038900" cy="17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t>Sebuah pattern yang dimana ketika sebuah sistem melakukan perubahan data pada domainnya, yang kemudian sistem tersebut mengirimkan notifikasi ke sistem lainya.</a:t>
            </a:r>
            <a:endParaRPr sz="1400"/>
          </a:p>
          <a:p>
            <a:pPr indent="0" lvl="0" marL="0" rtl="0" algn="l">
              <a:spcBef>
                <a:spcPts val="1200"/>
              </a:spcBef>
              <a:spcAft>
                <a:spcPts val="1200"/>
              </a:spcAft>
              <a:buNone/>
            </a:pPr>
            <a:r>
              <a:rPr lang="id" sz="1400"/>
              <a:t> Kunci utama dari pattern ini, sistem yang mengirimkan notifikasi tidak peduli terhadap sistem yang menerima notifikasi tersebut. Pada pattern ini akan terdapat pemisahan flow logic pengirim notifikasi dan penerima notifikasi</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Event Carried State Transfer</a:t>
            </a:r>
            <a:endParaRPr/>
          </a:p>
        </p:txBody>
      </p:sp>
      <p:sp>
        <p:nvSpPr>
          <p:cNvPr id="166" name="Google Shape;166;p18"/>
          <p:cNvSpPr txBox="1"/>
          <p:nvPr>
            <p:ph idx="1" type="body"/>
          </p:nvPr>
        </p:nvSpPr>
        <p:spPr>
          <a:xfrm>
            <a:off x="1297500" y="1567550"/>
            <a:ext cx="7038900" cy="17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t>Pada pattern ini memiliki aturan, bahwa setiap penerima pesan/notifikasi pada sistemnya, penerima tersebut tidak perlu meminta kembali resource kepada pengirim.</a:t>
            </a:r>
            <a:endParaRPr sz="1400"/>
          </a:p>
          <a:p>
            <a:pPr indent="0" lvl="0" marL="0" rtl="0" algn="l">
              <a:spcBef>
                <a:spcPts val="1200"/>
              </a:spcBef>
              <a:spcAft>
                <a:spcPts val="1200"/>
              </a:spcAft>
              <a:buNone/>
            </a:pPr>
            <a:r>
              <a:rPr lang="id" sz="1400"/>
              <a:t>Setiap notifikasi yang dikirim selalu berisi detail dari data yang berubah, sehingga setiap penerima dapat memiliki salinan dari data tersebut.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Event Sourcing</a:t>
            </a:r>
            <a:endParaRPr/>
          </a:p>
        </p:txBody>
      </p:sp>
      <p:sp>
        <p:nvSpPr>
          <p:cNvPr id="172" name="Google Shape;172;p19"/>
          <p:cNvSpPr txBox="1"/>
          <p:nvPr>
            <p:ph idx="1" type="body"/>
          </p:nvPr>
        </p:nvSpPr>
        <p:spPr>
          <a:xfrm>
            <a:off x="1297500" y="1567550"/>
            <a:ext cx="7038900" cy="17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t>Ide Utama dari pattern ini adalah setiap kita melakukan perubahan data ataupun state dari sebuah sistem, setiap perubahan harus bisa disimpan dan kita bisa membangun ulang sistem dari data perubahan yang tersimpan tersebut.</a:t>
            </a:r>
            <a:endParaRPr sz="1400"/>
          </a:p>
          <a:p>
            <a:pPr indent="0" lvl="0" marL="0" rtl="0" algn="l">
              <a:spcBef>
                <a:spcPts val="1200"/>
              </a:spcBef>
              <a:spcAft>
                <a:spcPts val="1200"/>
              </a:spcAft>
              <a:buNone/>
            </a:pPr>
            <a:r>
              <a:rPr lang="id" sz="1400"/>
              <a:t>Dengan pattern ini memmungkinkan kita untuk melakukan audit, debugging, history state, membuat alternative state, dan membuat memory image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CQRS (</a:t>
            </a:r>
            <a:r>
              <a:rPr lang="id"/>
              <a:t>Command Query Responsibility Segregation</a:t>
            </a:r>
            <a:r>
              <a:rPr lang="id"/>
              <a:t>)</a:t>
            </a:r>
            <a:endParaRPr/>
          </a:p>
        </p:txBody>
      </p:sp>
      <p:sp>
        <p:nvSpPr>
          <p:cNvPr id="178" name="Google Shape;178;p20"/>
          <p:cNvSpPr txBox="1"/>
          <p:nvPr>
            <p:ph idx="1" type="body"/>
          </p:nvPr>
        </p:nvSpPr>
        <p:spPr>
          <a:xfrm>
            <a:off x="1297500" y="1567550"/>
            <a:ext cx="7038900" cy="17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400"/>
              <a:t>Pattern ini merupakan pemisahan struktur data untuk proses reading dan writing. CQRS bukan konsep utama dari EDA, namun CQRS dapat dikombinasikan dengan EDA. Perlu </a:t>
            </a:r>
            <a:r>
              <a:rPr lang="id" sz="1400"/>
              <a:t>kehati</a:t>
            </a:r>
            <a:r>
              <a:rPr lang="id" sz="1400"/>
              <a:t>-hatian ketika melakukan kombinasi CQRS dan EDA </a:t>
            </a:r>
            <a:r>
              <a:rPr lang="id" sz="1400"/>
              <a:t>karena</a:t>
            </a:r>
            <a:r>
              <a:rPr lang="id" sz="1400"/>
              <a:t> bisa menimbulkan kompleksitas tambahan, gunakan ketika memang sebuah sistem perlu untuk memisahkan proses writing dan reading.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EVENT VS TASK</a:t>
            </a:r>
            <a:endParaRPr/>
          </a:p>
        </p:txBody>
      </p:sp>
      <p:sp>
        <p:nvSpPr>
          <p:cNvPr id="184" name="Google Shape;184;p21"/>
          <p:cNvSpPr txBox="1"/>
          <p:nvPr>
            <p:ph idx="1" type="body"/>
          </p:nvPr>
        </p:nvSpPr>
        <p:spPr>
          <a:xfrm>
            <a:off x="1297500" y="1567550"/>
            <a:ext cx="7038900" cy="28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500"/>
              <a:t>EVENT</a:t>
            </a:r>
            <a:endParaRPr b="1" sz="1500"/>
          </a:p>
          <a:p>
            <a:pPr indent="0" lvl="0" marL="0" rtl="0" algn="l">
              <a:spcBef>
                <a:spcPts val="1200"/>
              </a:spcBef>
              <a:spcAft>
                <a:spcPts val="0"/>
              </a:spcAft>
              <a:buNone/>
            </a:pPr>
            <a:r>
              <a:rPr lang="id" sz="1400"/>
              <a:t>Event merupakan sebuah perintah passive-</a:t>
            </a:r>
            <a:r>
              <a:rPr lang="id" sz="1400"/>
              <a:t>aggressive</a:t>
            </a:r>
            <a:r>
              <a:rPr lang="id" sz="1400"/>
              <a:t> yang dimana pengirim tidak mengharapkan penerima message melakukan sesuatu untuknya, contoh: “User Created”, “Order Placed”, etc</a:t>
            </a:r>
            <a:endParaRPr sz="1400"/>
          </a:p>
          <a:p>
            <a:pPr indent="0" lvl="0" marL="0" rtl="0" algn="l">
              <a:spcBef>
                <a:spcPts val="1200"/>
              </a:spcBef>
              <a:spcAft>
                <a:spcPts val="0"/>
              </a:spcAft>
              <a:buNone/>
            </a:pPr>
            <a:r>
              <a:rPr b="1" lang="id" sz="1500"/>
              <a:t>TASK</a:t>
            </a:r>
            <a:endParaRPr b="1" sz="1500"/>
          </a:p>
          <a:p>
            <a:pPr indent="0" lvl="0" marL="0" rtl="0" algn="l">
              <a:spcBef>
                <a:spcPts val="1200"/>
              </a:spcBef>
              <a:spcAft>
                <a:spcPts val="1200"/>
              </a:spcAft>
              <a:buNone/>
            </a:pPr>
            <a:r>
              <a:rPr lang="id" sz="1400"/>
              <a:t>Task merupakan sebuah perintah </a:t>
            </a:r>
            <a:r>
              <a:rPr b="1" lang="id" sz="1400"/>
              <a:t>yang </a:t>
            </a:r>
            <a:r>
              <a:rPr lang="id" sz="1400"/>
              <a:t>dimana pengirim mengharapkan sesuatu untuknya. Contoh : “Send Email”, “Generate PDF”, “Print A </a:t>
            </a:r>
            <a:r>
              <a:rPr lang="id" sz="1400"/>
              <a:t>Document</a:t>
            </a:r>
            <a:r>
              <a:rPr lang="id" sz="1400"/>
              <a:t>”, etc.</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