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0"/>
  </p:notesMasterIdLst>
  <p:sldIdLst>
    <p:sldId id="256" r:id="rId2"/>
    <p:sldId id="258" r:id="rId3"/>
    <p:sldId id="259" r:id="rId4"/>
    <p:sldId id="261" r:id="rId5"/>
    <p:sldId id="314" r:id="rId6"/>
    <p:sldId id="312" r:id="rId7"/>
    <p:sldId id="263" r:id="rId8"/>
    <p:sldId id="318" r:id="rId9"/>
    <p:sldId id="320" r:id="rId10"/>
    <p:sldId id="319" r:id="rId11"/>
    <p:sldId id="321" r:id="rId12"/>
    <p:sldId id="313" r:id="rId13"/>
    <p:sldId id="264" r:id="rId14"/>
    <p:sldId id="315" r:id="rId15"/>
    <p:sldId id="316" r:id="rId16"/>
    <p:sldId id="266" r:id="rId17"/>
    <p:sldId id="265" r:id="rId18"/>
    <p:sldId id="292" r:id="rId19"/>
  </p:sldIdLst>
  <p:sldSz cx="9144000" cy="5143500" type="screen16x9"/>
  <p:notesSz cx="6858000" cy="9144000"/>
  <p:embeddedFontLst>
    <p:embeddedFont>
      <p:font typeface="Do Hyeon" pitchFamily="2" charset="-127"/>
      <p:regular r:id="rId21"/>
    </p:embeddedFont>
    <p:embeddedFont>
      <p:font typeface="Calibri" panose="020F0502020204030204" pitchFamily="34" charset="0"/>
      <p:regular r:id="rId22"/>
      <p:bold r:id="rId23"/>
      <p:italic r:id="rId24"/>
      <p:boldItalic r:id="rId25"/>
    </p:embeddedFont>
    <p:embeddedFont>
      <p:font typeface="Libre Baskerville" panose="02000000000000000000" pitchFamily="2" charset="0"/>
      <p:regular r:id="rId26"/>
      <p:bold r:id="rId27"/>
      <p:italic r:id="rId28"/>
    </p:embeddedFont>
    <p:embeddedFont>
      <p:font typeface="Prompt" panose="020B0604020202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Condensed" panose="020F0502020204030204" pitchFamily="34" charset="0"/>
      <p:regular r:id="rId37"/>
      <p:bold r:id="rId38"/>
      <p:italic r:id="rId39"/>
      <p:boldItalic r:id="rId40"/>
    </p:embeddedFont>
    <p:embeddedFont>
      <p:font typeface="Space Mono" panose="02000509040000020004" pitchFamily="49"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Bagian Default" id="{BD2568AA-FB7C-4471-A4E4-A72FFA1D287F}">
          <p14:sldIdLst>
            <p14:sldId id="256"/>
            <p14:sldId id="258"/>
            <p14:sldId id="259"/>
            <p14:sldId id="261"/>
          </p14:sldIdLst>
        </p14:section>
        <p14:section name="Bagian Tanpa Judul" id="{A743F55F-1C34-4DD1-8AA2-1B9A68156E2D}">
          <p14:sldIdLst>
            <p14:sldId id="314"/>
            <p14:sldId id="312"/>
            <p14:sldId id="263"/>
            <p14:sldId id="318"/>
            <p14:sldId id="320"/>
            <p14:sldId id="319"/>
            <p14:sldId id="321"/>
            <p14:sldId id="313"/>
            <p14:sldId id="264"/>
            <p14:sldId id="315"/>
            <p14:sldId id="316"/>
            <p14:sldId id="266"/>
            <p14:sldId id="265"/>
            <p14:sldId id="292"/>
          </p14:sldIdLst>
        </p14:section>
      </p14:sectionLst>
    </p:ext>
    <p:ext uri="{EFAFB233-063F-42B5-8137-9DF3F51BA10A}">
      <p15:sldGuideLst xmlns:p15="http://schemas.microsoft.com/office/powerpoint/2012/main">
        <p15:guide id="1" orient="horz" pos="205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D54F3A-6A62-4B20-91AE-D3B0218A3F82}">
  <a:tblStyle styleId="{F5D54F3A-6A62-4B20-91AE-D3B0218A3F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autoAdjust="0"/>
    <p:restoredTop sz="93609" autoAdjust="0"/>
  </p:normalViewPr>
  <p:slideViewPr>
    <p:cSldViewPr snapToGrid="0" showGuides="1">
      <p:cViewPr varScale="1">
        <p:scale>
          <a:sx n="163" d="100"/>
          <a:sy n="163" d="100"/>
        </p:scale>
        <p:origin x="544" y="176"/>
      </p:cViewPr>
      <p:guideLst>
        <p:guide orient="horz" pos="205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69b59b0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69b59b0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711de276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711de276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599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711de276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711de276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03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634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f3ab3b77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f3ab3b77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Inkremental</a:t>
            </a:r>
            <a:r>
              <a:rPr dirty="0"/>
              <a:t> </a:t>
            </a:r>
            <a:r>
              <a:rPr dirty="0" err="1"/>
              <a:t>adalah</a:t>
            </a:r>
            <a:r>
              <a:rPr dirty="0"/>
              <a:t> </a:t>
            </a:r>
            <a:r>
              <a:rPr dirty="0" err="1"/>
              <a:t>berkembang</a:t>
            </a:r>
            <a:r>
              <a:rPr dirty="0"/>
              <a:t> </a:t>
            </a:r>
            <a:r>
              <a:rPr dirty="0" err="1"/>
              <a:t>sedikit</a:t>
            </a:r>
            <a:r>
              <a:rPr dirty="0"/>
              <a:t> demi </a:t>
            </a:r>
            <a:r>
              <a:rPr dirty="0" err="1"/>
              <a:t>sedikit</a:t>
            </a:r>
            <a:r>
              <a:rPr dirty="0"/>
              <a:t> </a:t>
            </a:r>
            <a:r>
              <a:rPr dirty="0" err="1"/>
              <a:t>secara</a:t>
            </a:r>
            <a:r>
              <a:rPr dirty="0"/>
              <a:t> </a:t>
            </a:r>
            <a:r>
              <a:rPr dirty="0" err="1"/>
              <a:t>teratur</a:t>
            </a:r>
            <a:r>
              <a:rPr dirty="0"/>
              <a:t>.</a:t>
            </a:r>
          </a:p>
          <a:p>
            <a:pPr marL="0" lvl="0" indent="0" algn="l" rtl="0">
              <a:spcBef>
                <a:spcPts val="0"/>
              </a:spcBef>
              <a:spcAft>
                <a:spcPts val="0"/>
              </a:spcAft>
              <a:buNone/>
            </a:pPr>
            <a:r>
              <a:rPr lang="id-ID" dirty="0"/>
              <a:t>Metode </a:t>
            </a:r>
            <a:r>
              <a:rPr lang="id-ID" dirty="0" err="1"/>
              <a:t>Waterfall</a:t>
            </a:r>
            <a:r>
              <a:rPr lang="id-ID" dirty="0"/>
              <a:t> adalah metode pengembangan perangkat lunak yang memungkinkan pembuatan sistem dilakukan secara terstruktur dan sistematis (</a:t>
            </a:r>
            <a:r>
              <a:rPr lang="id-ID" dirty="0" err="1"/>
              <a:t>beurutan</a:t>
            </a:r>
            <a:r>
              <a:rPr lang="id-ID" dirty="0"/>
              <a:t>) sesuai dengan siklus pengembangan yang ada.</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231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f3ab3b77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f3ab3b77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Inkremental</a:t>
            </a:r>
            <a:r>
              <a:rPr dirty="0"/>
              <a:t> </a:t>
            </a:r>
            <a:r>
              <a:rPr dirty="0" err="1"/>
              <a:t>adalah</a:t>
            </a:r>
            <a:r>
              <a:rPr dirty="0"/>
              <a:t> </a:t>
            </a:r>
            <a:r>
              <a:rPr dirty="0" err="1"/>
              <a:t>berkembang</a:t>
            </a:r>
            <a:r>
              <a:rPr dirty="0"/>
              <a:t> </a:t>
            </a:r>
            <a:r>
              <a:rPr dirty="0" err="1"/>
              <a:t>sedikit</a:t>
            </a:r>
            <a:r>
              <a:rPr dirty="0"/>
              <a:t> demi </a:t>
            </a:r>
            <a:r>
              <a:rPr dirty="0" err="1"/>
              <a:t>sedikit</a:t>
            </a:r>
            <a:r>
              <a:rPr dirty="0"/>
              <a:t> </a:t>
            </a:r>
            <a:r>
              <a:rPr dirty="0" err="1"/>
              <a:t>secara</a:t>
            </a:r>
            <a:r>
              <a:rPr dirty="0"/>
              <a:t> </a:t>
            </a:r>
            <a:r>
              <a:rPr dirty="0" err="1"/>
              <a:t>teratur</a:t>
            </a:r>
            <a:r>
              <a:rPr dirty="0"/>
              <a:t>.</a:t>
            </a:r>
          </a:p>
          <a:p>
            <a:pPr marL="0" lvl="0" indent="0" algn="l" rtl="0">
              <a:spcBef>
                <a:spcPts val="0"/>
              </a:spcBef>
              <a:spcAft>
                <a:spcPts val="0"/>
              </a:spcAft>
              <a:buNone/>
            </a:pPr>
            <a:r>
              <a:rPr lang="id-ID" dirty="0"/>
              <a:t>Metode </a:t>
            </a:r>
            <a:r>
              <a:rPr lang="id-ID" dirty="0" err="1"/>
              <a:t>Waterfall</a:t>
            </a:r>
            <a:r>
              <a:rPr lang="id-ID" dirty="0"/>
              <a:t> adalah metode pengembangan perangkat lunak yang memungkinkan pembuatan sistem dilakukan secara terstruktur dan sistematis (</a:t>
            </a:r>
            <a:r>
              <a:rPr lang="id-ID" dirty="0" err="1"/>
              <a:t>beurutan</a:t>
            </a:r>
            <a:r>
              <a:rPr lang="id-ID" dirty="0"/>
              <a:t>) sesuai dengan siklus pengembangan yang ada.</a:t>
            </a:r>
            <a:endParaRPr dirty="0"/>
          </a:p>
        </p:txBody>
      </p:sp>
    </p:spTree>
    <p:extLst>
      <p:ext uri="{BB962C8B-B14F-4D97-AF65-F5344CB8AC3E}">
        <p14:creationId xmlns:p14="http://schemas.microsoft.com/office/powerpoint/2010/main" val="260826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711de2763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711de276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5731267d65_3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5731267d65_3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711de276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711de276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569b59b08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569b59b08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f3ab3b77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f3ab3b77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Inkremental</a:t>
            </a:r>
            <a:r>
              <a:rPr dirty="0"/>
              <a:t> </a:t>
            </a:r>
            <a:r>
              <a:rPr dirty="0" err="1"/>
              <a:t>adalah</a:t>
            </a:r>
            <a:r>
              <a:rPr dirty="0"/>
              <a:t> </a:t>
            </a:r>
            <a:r>
              <a:rPr dirty="0" err="1"/>
              <a:t>berkembang</a:t>
            </a:r>
            <a:r>
              <a:rPr dirty="0"/>
              <a:t> </a:t>
            </a:r>
            <a:r>
              <a:rPr dirty="0" err="1"/>
              <a:t>sedikit</a:t>
            </a:r>
            <a:r>
              <a:rPr dirty="0"/>
              <a:t> demi </a:t>
            </a:r>
            <a:r>
              <a:rPr dirty="0" err="1"/>
              <a:t>sedikit</a:t>
            </a:r>
            <a:r>
              <a:rPr dirty="0"/>
              <a:t> </a:t>
            </a:r>
            <a:r>
              <a:rPr dirty="0" err="1"/>
              <a:t>secara</a:t>
            </a:r>
            <a:r>
              <a:rPr dirty="0"/>
              <a:t> </a:t>
            </a:r>
            <a:r>
              <a:rPr dirty="0" err="1"/>
              <a:t>teratur</a:t>
            </a:r>
            <a:r>
              <a:rPr dirty="0"/>
              <a:t>.</a:t>
            </a:r>
          </a:p>
          <a:p>
            <a:pPr marL="0" lvl="0" indent="0" algn="l" rtl="0">
              <a:spcBef>
                <a:spcPts val="0"/>
              </a:spcBef>
              <a:spcAft>
                <a:spcPts val="0"/>
              </a:spcAft>
              <a:buNone/>
            </a:pPr>
            <a:r>
              <a:rPr lang="id-ID" dirty="0"/>
              <a:t>Metode </a:t>
            </a:r>
            <a:r>
              <a:rPr lang="id-ID" dirty="0" err="1"/>
              <a:t>Waterfall</a:t>
            </a:r>
            <a:r>
              <a:rPr lang="id-ID" dirty="0"/>
              <a:t> adalah metode pengembangan perangkat lunak yang memungkinkan pembuatan sistem dilakukan secara terstruktur dan sistematis (</a:t>
            </a:r>
            <a:r>
              <a:rPr lang="id-ID" dirty="0" err="1"/>
              <a:t>beurutan</a:t>
            </a:r>
            <a:r>
              <a:rPr lang="id-ID" dirty="0"/>
              <a:t>) sesuai dengan siklus pengembangan yang ada.</a:t>
            </a:r>
            <a:endParaRPr dirty="0"/>
          </a:p>
        </p:txBody>
      </p:sp>
    </p:spTree>
    <p:extLst>
      <p:ext uri="{BB962C8B-B14F-4D97-AF65-F5344CB8AC3E}">
        <p14:creationId xmlns:p14="http://schemas.microsoft.com/office/powerpoint/2010/main" val="379239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91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711de276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711de276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69b59b08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69b59b08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54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f3ab3b77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f3ab3b77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Inkremental</a:t>
            </a:r>
            <a:r>
              <a:rPr dirty="0"/>
              <a:t> </a:t>
            </a:r>
            <a:r>
              <a:rPr dirty="0" err="1"/>
              <a:t>adalah</a:t>
            </a:r>
            <a:r>
              <a:rPr dirty="0"/>
              <a:t> </a:t>
            </a:r>
            <a:r>
              <a:rPr dirty="0" err="1"/>
              <a:t>berkembang</a:t>
            </a:r>
            <a:r>
              <a:rPr dirty="0"/>
              <a:t> </a:t>
            </a:r>
            <a:r>
              <a:rPr dirty="0" err="1"/>
              <a:t>sedikit</a:t>
            </a:r>
            <a:r>
              <a:rPr dirty="0"/>
              <a:t> demi </a:t>
            </a:r>
            <a:r>
              <a:rPr dirty="0" err="1"/>
              <a:t>sedikit</a:t>
            </a:r>
            <a:r>
              <a:rPr dirty="0"/>
              <a:t> </a:t>
            </a:r>
            <a:r>
              <a:rPr dirty="0" err="1"/>
              <a:t>secara</a:t>
            </a:r>
            <a:r>
              <a:rPr dirty="0"/>
              <a:t> </a:t>
            </a:r>
            <a:r>
              <a:rPr dirty="0" err="1"/>
              <a:t>teratur</a:t>
            </a:r>
            <a:r>
              <a:rPr dirty="0"/>
              <a:t>.</a:t>
            </a:r>
          </a:p>
          <a:p>
            <a:pPr marL="0" lvl="0" indent="0" algn="l" rtl="0">
              <a:spcBef>
                <a:spcPts val="0"/>
              </a:spcBef>
              <a:spcAft>
                <a:spcPts val="0"/>
              </a:spcAft>
              <a:buNone/>
            </a:pPr>
            <a:r>
              <a:rPr lang="id-ID" dirty="0"/>
              <a:t>Metode </a:t>
            </a:r>
            <a:r>
              <a:rPr lang="id-ID" dirty="0" err="1"/>
              <a:t>Waterfall</a:t>
            </a:r>
            <a:r>
              <a:rPr lang="id-ID" dirty="0"/>
              <a:t> adalah metode pengembangan perangkat lunak yang memungkinkan pembuatan sistem dilakukan secara terstruktur dan sistematis (</a:t>
            </a:r>
            <a:r>
              <a:rPr lang="id-ID" dirty="0" err="1"/>
              <a:t>beurutan</a:t>
            </a:r>
            <a:r>
              <a:rPr lang="id-ID" dirty="0"/>
              <a:t>) sesuai dengan siklus pengembangan yang ada.</a:t>
            </a:r>
            <a:endParaRPr dirty="0"/>
          </a:p>
        </p:txBody>
      </p:sp>
    </p:spTree>
    <p:extLst>
      <p:ext uri="{BB962C8B-B14F-4D97-AF65-F5344CB8AC3E}">
        <p14:creationId xmlns:p14="http://schemas.microsoft.com/office/powerpoint/2010/main" val="224284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2711500"/>
            <a:ext cx="7717500" cy="1182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5200"/>
              <a:buNone/>
              <a:defRPr sz="4000" b="1">
                <a:latin typeface="Space Mono"/>
                <a:ea typeface="Space Mono"/>
                <a:cs typeface="Space Mono"/>
                <a:sym typeface="Space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50" y="4035575"/>
            <a:ext cx="7717500" cy="42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0" y="1"/>
            <a:ext cx="9143700" cy="2070897"/>
            <a:chOff x="50" y="1"/>
            <a:chExt cx="9143700" cy="2070897"/>
          </a:xfrm>
        </p:grpSpPr>
        <p:sp>
          <p:nvSpPr>
            <p:cNvPr id="13" name="Google Shape;13;p2"/>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60"/>
        <p:cNvGrpSpPr/>
        <p:nvPr/>
      </p:nvGrpSpPr>
      <p:grpSpPr>
        <a:xfrm>
          <a:off x="0" y="0"/>
          <a:ext cx="0" cy="0"/>
          <a:chOff x="0" y="0"/>
          <a:chExt cx="0" cy="0"/>
        </a:xfrm>
      </p:grpSpPr>
      <p:grpSp>
        <p:nvGrpSpPr>
          <p:cNvPr id="261" name="Google Shape;261;p40"/>
          <p:cNvGrpSpPr/>
          <p:nvPr/>
        </p:nvGrpSpPr>
        <p:grpSpPr>
          <a:xfrm>
            <a:off x="150" y="1"/>
            <a:ext cx="9143700" cy="5143497"/>
            <a:chOff x="150" y="1"/>
            <a:chExt cx="9143700" cy="5143497"/>
          </a:xfrm>
        </p:grpSpPr>
        <p:grpSp>
          <p:nvGrpSpPr>
            <p:cNvPr id="262" name="Google Shape;262;p40"/>
            <p:cNvGrpSpPr/>
            <p:nvPr/>
          </p:nvGrpSpPr>
          <p:grpSpPr>
            <a:xfrm rot="10800000" flipH="1">
              <a:off x="150" y="3072601"/>
              <a:ext cx="9143700" cy="2070897"/>
              <a:chOff x="50" y="1"/>
              <a:chExt cx="9143700" cy="2070897"/>
            </a:xfrm>
          </p:grpSpPr>
          <p:sp>
            <p:nvSpPr>
              <p:cNvPr id="263" name="Google Shape;263;p40"/>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40"/>
            <p:cNvSpPr/>
            <p:nvPr/>
          </p:nvSpPr>
          <p:spPr>
            <a:xfrm rot="10800000" flipH="1">
              <a:off x="150" y="1"/>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69"/>
        <p:cNvGrpSpPr/>
        <p:nvPr/>
      </p:nvGrpSpPr>
      <p:grpSpPr>
        <a:xfrm>
          <a:off x="0" y="0"/>
          <a:ext cx="0" cy="0"/>
          <a:chOff x="0" y="0"/>
          <a:chExt cx="0" cy="0"/>
        </a:xfrm>
      </p:grpSpPr>
      <p:grpSp>
        <p:nvGrpSpPr>
          <p:cNvPr id="270" name="Google Shape;270;p41"/>
          <p:cNvGrpSpPr/>
          <p:nvPr/>
        </p:nvGrpSpPr>
        <p:grpSpPr>
          <a:xfrm>
            <a:off x="50" y="1"/>
            <a:ext cx="9143800" cy="5143497"/>
            <a:chOff x="50" y="1"/>
            <a:chExt cx="9143800" cy="5143497"/>
          </a:xfrm>
        </p:grpSpPr>
        <p:sp>
          <p:nvSpPr>
            <p:cNvPr id="271" name="Google Shape;271;p41"/>
            <p:cNvSpPr/>
            <p:nvPr/>
          </p:nvSpPr>
          <p:spPr>
            <a:xfrm>
              <a:off x="1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1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1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1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1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50" y="4527898"/>
            <a:ext cx="9143700" cy="615600"/>
            <a:chOff x="50" y="4527898"/>
            <a:chExt cx="9143700" cy="615600"/>
          </a:xfrm>
        </p:grpSpPr>
        <p:sp>
          <p:nvSpPr>
            <p:cNvPr id="20" name="Google Shape;20;p3"/>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 y="4527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13225" y="2998800"/>
            <a:ext cx="5379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13225" y="1320075"/>
            <a:ext cx="1913100" cy="102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 name="Google Shape;24;p3"/>
          <p:cNvSpPr txBox="1">
            <a:spLocks noGrp="1"/>
          </p:cNvSpPr>
          <p:nvPr>
            <p:ph type="subTitle" idx="1"/>
          </p:nvPr>
        </p:nvSpPr>
        <p:spPr>
          <a:xfrm>
            <a:off x="713225" y="3837888"/>
            <a:ext cx="5379300" cy="5349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13225" y="1788375"/>
            <a:ext cx="3849000" cy="1038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4"/>
          <p:cNvSpPr txBox="1">
            <a:spLocks noGrp="1"/>
          </p:cNvSpPr>
          <p:nvPr>
            <p:ph type="body" idx="1"/>
          </p:nvPr>
        </p:nvSpPr>
        <p:spPr>
          <a:xfrm>
            <a:off x="713225" y="3016875"/>
            <a:ext cx="3849000" cy="70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713213" y="1644425"/>
            <a:ext cx="3710400" cy="102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713163" y="3168775"/>
            <a:ext cx="3710400" cy="10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4720438" y="3168796"/>
            <a:ext cx="3710400" cy="102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idx="3"/>
          </p:nvPr>
        </p:nvSpPr>
        <p:spPr>
          <a:xfrm>
            <a:off x="4720438" y="1644425"/>
            <a:ext cx="3710400" cy="10296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50" y="-2"/>
            <a:ext cx="9143700" cy="5143500"/>
            <a:chOff x="50" y="-2"/>
            <a:chExt cx="9143700" cy="5143500"/>
          </a:xfrm>
        </p:grpSpPr>
        <p:sp>
          <p:nvSpPr>
            <p:cNvPr id="39" name="Google Shape;39;p7"/>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0" y="-2"/>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7"/>
          <p:cNvSpPr txBox="1">
            <a:spLocks noGrp="1"/>
          </p:cNvSpPr>
          <p:nvPr>
            <p:ph type="body" idx="1"/>
          </p:nvPr>
        </p:nvSpPr>
        <p:spPr>
          <a:xfrm>
            <a:off x="713225" y="1716225"/>
            <a:ext cx="4319700" cy="224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Prompt"/>
              <a:buChar char="■"/>
              <a:defRPr/>
            </a:lvl1pPr>
            <a:lvl2pPr marL="914400" lvl="1" indent="-317500" rtl="0">
              <a:lnSpc>
                <a:spcPct val="100000"/>
              </a:lnSpc>
              <a:spcBef>
                <a:spcPts val="0"/>
              </a:spcBef>
              <a:spcAft>
                <a:spcPts val="0"/>
              </a:spcAft>
              <a:buSzPts val="1400"/>
              <a:buFont typeface="Prompt"/>
              <a:buChar char="○"/>
              <a:defRPr/>
            </a:lvl2pPr>
            <a:lvl3pPr marL="1371600" lvl="2" indent="-317500" rtl="0">
              <a:lnSpc>
                <a:spcPct val="100000"/>
              </a:lnSpc>
              <a:spcBef>
                <a:spcPts val="0"/>
              </a:spcBef>
              <a:spcAft>
                <a:spcPts val="0"/>
              </a:spcAft>
              <a:buSzPts val="1400"/>
              <a:buFont typeface="Prompt"/>
              <a:buChar char="■"/>
              <a:defRPr/>
            </a:lvl3pPr>
            <a:lvl4pPr marL="1828800" lvl="3" indent="-317500" rtl="0">
              <a:lnSpc>
                <a:spcPct val="100000"/>
              </a:lnSpc>
              <a:spcBef>
                <a:spcPts val="0"/>
              </a:spcBef>
              <a:spcAft>
                <a:spcPts val="0"/>
              </a:spcAft>
              <a:buSzPts val="1400"/>
              <a:buFont typeface="Prompt"/>
              <a:buChar char="●"/>
              <a:defRPr/>
            </a:lvl4pPr>
            <a:lvl5pPr marL="2286000" lvl="4" indent="-317500" rtl="0">
              <a:lnSpc>
                <a:spcPct val="100000"/>
              </a:lnSpc>
              <a:spcBef>
                <a:spcPts val="0"/>
              </a:spcBef>
              <a:spcAft>
                <a:spcPts val="0"/>
              </a:spcAft>
              <a:buSzPts val="1400"/>
              <a:buFont typeface="Prompt"/>
              <a:buChar char="○"/>
              <a:defRPr/>
            </a:lvl5pPr>
            <a:lvl6pPr marL="2743200" lvl="5" indent="-317500" rtl="0">
              <a:lnSpc>
                <a:spcPct val="100000"/>
              </a:lnSpc>
              <a:spcBef>
                <a:spcPts val="0"/>
              </a:spcBef>
              <a:spcAft>
                <a:spcPts val="0"/>
              </a:spcAft>
              <a:buSzPts val="1400"/>
              <a:buFont typeface="Prompt"/>
              <a:buChar char="■"/>
              <a:defRPr/>
            </a:lvl6pPr>
            <a:lvl7pPr marL="3200400" lvl="6" indent="-317500" rtl="0">
              <a:lnSpc>
                <a:spcPct val="100000"/>
              </a:lnSpc>
              <a:spcBef>
                <a:spcPts val="0"/>
              </a:spcBef>
              <a:spcAft>
                <a:spcPts val="0"/>
              </a:spcAft>
              <a:buSzPts val="1400"/>
              <a:buFont typeface="Prompt"/>
              <a:buChar char="●"/>
              <a:defRPr/>
            </a:lvl7pPr>
            <a:lvl8pPr marL="3657600" lvl="7" indent="-317500" rtl="0">
              <a:lnSpc>
                <a:spcPct val="100000"/>
              </a:lnSpc>
              <a:spcBef>
                <a:spcPts val="0"/>
              </a:spcBef>
              <a:spcAft>
                <a:spcPts val="0"/>
              </a:spcAft>
              <a:buSzPts val="1400"/>
              <a:buFont typeface="Prompt"/>
              <a:buChar char="○"/>
              <a:defRPr/>
            </a:lvl8pPr>
            <a:lvl9pPr marL="4114800" lvl="8" indent="-317500" rtl="0">
              <a:lnSpc>
                <a:spcPct val="100000"/>
              </a:lnSpc>
              <a:spcBef>
                <a:spcPts val="0"/>
              </a:spcBef>
              <a:spcAft>
                <a:spcPts val="0"/>
              </a:spcAft>
              <a:buSzPts val="1400"/>
              <a:buFont typeface="Promp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
        <p:cNvGrpSpPr/>
        <p:nvPr/>
      </p:nvGrpSpPr>
      <p:grpSpPr>
        <a:xfrm>
          <a:off x="0" y="0"/>
          <a:ext cx="0" cy="0"/>
          <a:chOff x="0" y="0"/>
          <a:chExt cx="0" cy="0"/>
        </a:xfrm>
      </p:grpSpPr>
      <p:sp>
        <p:nvSpPr>
          <p:cNvPr id="63" name="Google Shape;63;p13"/>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title" hasCustomPrompt="1"/>
          </p:nvPr>
        </p:nvSpPr>
        <p:spPr>
          <a:xfrm>
            <a:off x="713226" y="19742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5" name="Google Shape;65;p13"/>
          <p:cNvSpPr txBox="1">
            <a:spLocks noGrp="1"/>
          </p:cNvSpPr>
          <p:nvPr>
            <p:ph type="title" idx="2" hasCustomPrompt="1"/>
          </p:nvPr>
        </p:nvSpPr>
        <p:spPr>
          <a:xfrm>
            <a:off x="713226" y="252200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6" name="Google Shape;66;p13"/>
          <p:cNvSpPr txBox="1">
            <a:spLocks noGrp="1"/>
          </p:cNvSpPr>
          <p:nvPr>
            <p:ph type="title" idx="3" hasCustomPrompt="1"/>
          </p:nvPr>
        </p:nvSpPr>
        <p:spPr>
          <a:xfrm>
            <a:off x="713229" y="36174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7" name="Google Shape;67;p13"/>
          <p:cNvSpPr txBox="1">
            <a:spLocks noGrp="1"/>
          </p:cNvSpPr>
          <p:nvPr>
            <p:ph type="title" idx="4" hasCustomPrompt="1"/>
          </p:nvPr>
        </p:nvSpPr>
        <p:spPr>
          <a:xfrm>
            <a:off x="713225" y="41651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8" name="Google Shape;68;p13"/>
          <p:cNvSpPr txBox="1">
            <a:spLocks noGrp="1"/>
          </p:cNvSpPr>
          <p:nvPr>
            <p:ph type="subTitle" idx="1"/>
          </p:nvPr>
        </p:nvSpPr>
        <p:spPr>
          <a:xfrm>
            <a:off x="1485725" y="3617485"/>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69" name="Google Shape;69;p13"/>
          <p:cNvSpPr txBox="1">
            <a:spLocks noGrp="1"/>
          </p:cNvSpPr>
          <p:nvPr>
            <p:ph type="subTitle" idx="5"/>
          </p:nvPr>
        </p:nvSpPr>
        <p:spPr>
          <a:xfrm>
            <a:off x="1485725" y="4165219"/>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0" name="Google Shape;70;p13"/>
          <p:cNvSpPr txBox="1">
            <a:spLocks noGrp="1"/>
          </p:cNvSpPr>
          <p:nvPr>
            <p:ph type="subTitle" idx="6"/>
          </p:nvPr>
        </p:nvSpPr>
        <p:spPr>
          <a:xfrm>
            <a:off x="4766225" y="361747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7"/>
          </p:nvPr>
        </p:nvSpPr>
        <p:spPr>
          <a:xfrm>
            <a:off x="4766225" y="416520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8"/>
          </p:nvPr>
        </p:nvSpPr>
        <p:spPr>
          <a:xfrm>
            <a:off x="1485725" y="1974284"/>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3" name="Google Shape;73;p13"/>
          <p:cNvSpPr txBox="1">
            <a:spLocks noGrp="1"/>
          </p:cNvSpPr>
          <p:nvPr>
            <p:ph type="subTitle" idx="9"/>
          </p:nvPr>
        </p:nvSpPr>
        <p:spPr>
          <a:xfrm>
            <a:off x="1485725" y="2522018"/>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4" name="Google Shape;74;p13"/>
          <p:cNvSpPr txBox="1">
            <a:spLocks noGrp="1"/>
          </p:cNvSpPr>
          <p:nvPr>
            <p:ph type="subTitle" idx="13"/>
          </p:nvPr>
        </p:nvSpPr>
        <p:spPr>
          <a:xfrm>
            <a:off x="4766225" y="197428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14"/>
          </p:nvPr>
        </p:nvSpPr>
        <p:spPr>
          <a:xfrm>
            <a:off x="4766225" y="252201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15" hasCustomPrompt="1"/>
          </p:nvPr>
        </p:nvSpPr>
        <p:spPr>
          <a:xfrm>
            <a:off x="713226" y="14265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7" name="Google Shape;77;p13"/>
          <p:cNvSpPr txBox="1">
            <a:spLocks noGrp="1"/>
          </p:cNvSpPr>
          <p:nvPr>
            <p:ph type="title" idx="16" hasCustomPrompt="1"/>
          </p:nvPr>
        </p:nvSpPr>
        <p:spPr>
          <a:xfrm>
            <a:off x="713226" y="306972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8" name="Google Shape;78;p13"/>
          <p:cNvSpPr txBox="1">
            <a:spLocks noGrp="1"/>
          </p:cNvSpPr>
          <p:nvPr>
            <p:ph type="subTitle" idx="17"/>
          </p:nvPr>
        </p:nvSpPr>
        <p:spPr>
          <a:xfrm>
            <a:off x="1485725" y="3069751"/>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9" name="Google Shape;79;p13"/>
          <p:cNvSpPr txBox="1">
            <a:spLocks noGrp="1"/>
          </p:cNvSpPr>
          <p:nvPr>
            <p:ph type="subTitle" idx="18"/>
          </p:nvPr>
        </p:nvSpPr>
        <p:spPr>
          <a:xfrm>
            <a:off x="4766225" y="306974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9"/>
          </p:nvPr>
        </p:nvSpPr>
        <p:spPr>
          <a:xfrm>
            <a:off x="1485725" y="1426550"/>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81" name="Google Shape;81;p13"/>
          <p:cNvSpPr txBox="1">
            <a:spLocks noGrp="1"/>
          </p:cNvSpPr>
          <p:nvPr>
            <p:ph type="subTitle" idx="20"/>
          </p:nvPr>
        </p:nvSpPr>
        <p:spPr>
          <a:xfrm>
            <a:off x="4766225" y="142655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1"/>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89"/>
        <p:cNvGrpSpPr/>
        <p:nvPr/>
      </p:nvGrpSpPr>
      <p:grpSpPr>
        <a:xfrm>
          <a:off x="0" y="0"/>
          <a:ext cx="0" cy="0"/>
          <a:chOff x="0" y="0"/>
          <a:chExt cx="0" cy="0"/>
        </a:xfrm>
      </p:grpSpPr>
      <p:grpSp>
        <p:nvGrpSpPr>
          <p:cNvPr id="90" name="Google Shape;90;p15"/>
          <p:cNvGrpSpPr/>
          <p:nvPr/>
        </p:nvGrpSpPr>
        <p:grpSpPr>
          <a:xfrm flipH="1">
            <a:off x="375" y="4527898"/>
            <a:ext cx="9143700" cy="615600"/>
            <a:chOff x="50" y="4527898"/>
            <a:chExt cx="9143700" cy="615600"/>
          </a:xfrm>
        </p:grpSpPr>
        <p:sp>
          <p:nvSpPr>
            <p:cNvPr id="91" name="Google Shape;91;p15"/>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0" y="4527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5"/>
          <p:cNvSpPr txBox="1">
            <a:spLocks noGrp="1"/>
          </p:cNvSpPr>
          <p:nvPr>
            <p:ph type="title"/>
          </p:nvPr>
        </p:nvSpPr>
        <p:spPr>
          <a:xfrm flipH="1">
            <a:off x="3051300" y="2998800"/>
            <a:ext cx="53796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title" idx="2" hasCustomPrompt="1"/>
          </p:nvPr>
        </p:nvSpPr>
        <p:spPr>
          <a:xfrm flipH="1">
            <a:off x="6517800" y="1320075"/>
            <a:ext cx="1913100" cy="102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15"/>
          <p:cNvSpPr txBox="1">
            <a:spLocks noGrp="1"/>
          </p:cNvSpPr>
          <p:nvPr>
            <p:ph type="subTitle" idx="1"/>
          </p:nvPr>
        </p:nvSpPr>
        <p:spPr>
          <a:xfrm flipH="1">
            <a:off x="3051450" y="3837888"/>
            <a:ext cx="5379300" cy="5349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39"/>
        <p:cNvGrpSpPr/>
        <p:nvPr/>
      </p:nvGrpSpPr>
      <p:grpSpPr>
        <a:xfrm>
          <a:off x="0" y="0"/>
          <a:ext cx="0" cy="0"/>
          <a:chOff x="0" y="0"/>
          <a:chExt cx="0" cy="0"/>
        </a:xfrm>
      </p:grpSpPr>
      <p:sp>
        <p:nvSpPr>
          <p:cNvPr id="140" name="Google Shape;140;p25"/>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txBox="1">
            <a:spLocks noGrp="1"/>
          </p:cNvSpPr>
          <p:nvPr>
            <p:ph type="title"/>
          </p:nvPr>
        </p:nvSpPr>
        <p:spPr>
          <a:xfrm>
            <a:off x="2751875" y="1403775"/>
            <a:ext cx="3640200" cy="85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Font typeface="Do Hyeon"/>
              <a:buNone/>
              <a:defRPr sz="8000">
                <a:latin typeface="Do Hyeon"/>
                <a:ea typeface="Do Hyeon"/>
                <a:cs typeface="Do Hyeon"/>
                <a:sym typeface="Do Hyeon"/>
              </a:defRPr>
            </a:lvl2pPr>
            <a:lvl3pPr lvl="2" algn="ctr" rtl="0">
              <a:spcBef>
                <a:spcPts val="0"/>
              </a:spcBef>
              <a:spcAft>
                <a:spcPts val="0"/>
              </a:spcAft>
              <a:buSzPts val="8000"/>
              <a:buFont typeface="Do Hyeon"/>
              <a:buNone/>
              <a:defRPr sz="8000">
                <a:latin typeface="Do Hyeon"/>
                <a:ea typeface="Do Hyeon"/>
                <a:cs typeface="Do Hyeon"/>
                <a:sym typeface="Do Hyeon"/>
              </a:defRPr>
            </a:lvl3pPr>
            <a:lvl4pPr lvl="3" algn="ctr" rtl="0">
              <a:spcBef>
                <a:spcPts val="0"/>
              </a:spcBef>
              <a:spcAft>
                <a:spcPts val="0"/>
              </a:spcAft>
              <a:buSzPts val="8000"/>
              <a:buFont typeface="Do Hyeon"/>
              <a:buNone/>
              <a:defRPr sz="8000">
                <a:latin typeface="Do Hyeon"/>
                <a:ea typeface="Do Hyeon"/>
                <a:cs typeface="Do Hyeon"/>
                <a:sym typeface="Do Hyeon"/>
              </a:defRPr>
            </a:lvl4pPr>
            <a:lvl5pPr lvl="4" algn="ctr" rtl="0">
              <a:spcBef>
                <a:spcPts val="0"/>
              </a:spcBef>
              <a:spcAft>
                <a:spcPts val="0"/>
              </a:spcAft>
              <a:buSzPts val="8000"/>
              <a:buFont typeface="Do Hyeon"/>
              <a:buNone/>
              <a:defRPr sz="8000">
                <a:latin typeface="Do Hyeon"/>
                <a:ea typeface="Do Hyeon"/>
                <a:cs typeface="Do Hyeon"/>
                <a:sym typeface="Do Hyeon"/>
              </a:defRPr>
            </a:lvl5pPr>
            <a:lvl6pPr lvl="5" algn="ctr" rtl="0">
              <a:spcBef>
                <a:spcPts val="0"/>
              </a:spcBef>
              <a:spcAft>
                <a:spcPts val="0"/>
              </a:spcAft>
              <a:buSzPts val="8000"/>
              <a:buFont typeface="Do Hyeon"/>
              <a:buNone/>
              <a:defRPr sz="8000">
                <a:latin typeface="Do Hyeon"/>
                <a:ea typeface="Do Hyeon"/>
                <a:cs typeface="Do Hyeon"/>
                <a:sym typeface="Do Hyeon"/>
              </a:defRPr>
            </a:lvl6pPr>
            <a:lvl7pPr lvl="6" algn="ctr" rtl="0">
              <a:spcBef>
                <a:spcPts val="0"/>
              </a:spcBef>
              <a:spcAft>
                <a:spcPts val="0"/>
              </a:spcAft>
              <a:buSzPts val="8000"/>
              <a:buFont typeface="Do Hyeon"/>
              <a:buNone/>
              <a:defRPr sz="8000">
                <a:latin typeface="Do Hyeon"/>
                <a:ea typeface="Do Hyeon"/>
                <a:cs typeface="Do Hyeon"/>
                <a:sym typeface="Do Hyeon"/>
              </a:defRPr>
            </a:lvl7pPr>
            <a:lvl8pPr lvl="7" algn="ctr" rtl="0">
              <a:spcBef>
                <a:spcPts val="0"/>
              </a:spcBef>
              <a:spcAft>
                <a:spcPts val="0"/>
              </a:spcAft>
              <a:buSzPts val="8000"/>
              <a:buFont typeface="Do Hyeon"/>
              <a:buNone/>
              <a:defRPr sz="8000">
                <a:latin typeface="Do Hyeon"/>
                <a:ea typeface="Do Hyeon"/>
                <a:cs typeface="Do Hyeon"/>
                <a:sym typeface="Do Hyeon"/>
              </a:defRPr>
            </a:lvl8pPr>
            <a:lvl9pPr lvl="8" algn="ctr" rtl="0">
              <a:spcBef>
                <a:spcPts val="0"/>
              </a:spcBef>
              <a:spcAft>
                <a:spcPts val="0"/>
              </a:spcAft>
              <a:buSzPts val="8000"/>
              <a:buFont typeface="Do Hyeon"/>
              <a:buNone/>
              <a:defRPr sz="8000">
                <a:latin typeface="Do Hyeon"/>
                <a:ea typeface="Do Hyeon"/>
                <a:cs typeface="Do Hyeon"/>
                <a:sym typeface="Do Hyeon"/>
              </a:defRPr>
            </a:lvl9pPr>
          </a:lstStyle>
          <a:p>
            <a:endParaRPr/>
          </a:p>
        </p:txBody>
      </p:sp>
      <p:sp>
        <p:nvSpPr>
          <p:cNvPr id="142" name="Google Shape;142;p25"/>
          <p:cNvSpPr txBox="1">
            <a:spLocks noGrp="1"/>
          </p:cNvSpPr>
          <p:nvPr>
            <p:ph type="subTitle" idx="1"/>
          </p:nvPr>
        </p:nvSpPr>
        <p:spPr>
          <a:xfrm>
            <a:off x="2752062" y="2608788"/>
            <a:ext cx="3640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4">
  <p:cSld name="CUSTOM_15">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89" name="Google Shape;189;p34"/>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34"/>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1" name="Google Shape;191;p34"/>
          <p:cNvGrpSpPr/>
          <p:nvPr/>
        </p:nvGrpSpPr>
        <p:grpSpPr>
          <a:xfrm>
            <a:off x="50" y="4704548"/>
            <a:ext cx="9144025" cy="438950"/>
            <a:chOff x="50" y="4704548"/>
            <a:chExt cx="9144025" cy="438950"/>
          </a:xfrm>
        </p:grpSpPr>
        <p:sp>
          <p:nvSpPr>
            <p:cNvPr id="192" name="Google Shape;192;p34"/>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4"/>
            <p:cNvSpPr/>
            <p:nvPr/>
          </p:nvSpPr>
          <p:spPr>
            <a:xfrm flipH="1">
              <a:off x="375" y="4704548"/>
              <a:ext cx="9143700" cy="5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marL="914400" lvl="1"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9" r:id="rId6"/>
    <p:sldLayoutId id="2147483661" r:id="rId7"/>
    <p:sldLayoutId id="2147483671" r:id="rId8"/>
    <p:sldLayoutId id="2147483680"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subTitle" idx="1"/>
          </p:nvPr>
        </p:nvSpPr>
        <p:spPr>
          <a:xfrm>
            <a:off x="541800" y="3789378"/>
            <a:ext cx="77175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Kelompok</a:t>
            </a:r>
            <a:r>
              <a:rPr dirty="0"/>
              <a:t> 3</a:t>
            </a:r>
          </a:p>
          <a:p>
            <a:pPr marL="0" lvl="0" indent="0" algn="ctr" rtl="0">
              <a:spcBef>
                <a:spcPts val="0"/>
              </a:spcBef>
              <a:spcAft>
                <a:spcPts val="0"/>
              </a:spcAft>
              <a:buNone/>
            </a:pPr>
            <a:r>
              <a:rPr lang="id-ID" dirty="0"/>
              <a:t>Kelas C 2021</a:t>
            </a:r>
            <a:endParaRPr dirty="0"/>
          </a:p>
        </p:txBody>
      </p:sp>
      <p:sp>
        <p:nvSpPr>
          <p:cNvPr id="289" name="Google Shape;289;p45"/>
          <p:cNvSpPr txBox="1">
            <a:spLocks noGrp="1"/>
          </p:cNvSpPr>
          <p:nvPr>
            <p:ph type="ctrTitle"/>
          </p:nvPr>
        </p:nvSpPr>
        <p:spPr>
          <a:xfrm>
            <a:off x="713250" y="2455778"/>
            <a:ext cx="7717500" cy="118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sz="2000" b="0" dirty="0" err="1">
                <a:latin typeface="Roboto Condensed"/>
                <a:ea typeface="Roboto Condensed"/>
                <a:cs typeface="Roboto Condensed"/>
                <a:sym typeface="Roboto Condensed"/>
              </a:rPr>
              <a:t>Rekayasa</a:t>
            </a:r>
            <a:r>
              <a:rPr sz="2000" b="0" dirty="0">
                <a:latin typeface="Roboto Condensed"/>
                <a:ea typeface="Roboto Condensed"/>
                <a:cs typeface="Roboto Condensed"/>
                <a:sym typeface="Roboto Condensed"/>
              </a:rPr>
              <a:t> </a:t>
            </a:r>
            <a:r>
              <a:rPr sz="2000" b="0" dirty="0" err="1">
                <a:latin typeface="Roboto Condensed"/>
                <a:ea typeface="Roboto Condensed"/>
                <a:cs typeface="Roboto Condensed"/>
                <a:sym typeface="Roboto Condensed"/>
              </a:rPr>
              <a:t>Perangkat</a:t>
            </a:r>
            <a:r>
              <a:rPr sz="2000" b="0" dirty="0">
                <a:latin typeface="Roboto Condensed"/>
                <a:ea typeface="Roboto Condensed"/>
                <a:cs typeface="Roboto Condensed"/>
                <a:sym typeface="Roboto Condensed"/>
              </a:rPr>
              <a:t> </a:t>
            </a:r>
            <a:r>
              <a:rPr sz="2000" b="0" dirty="0" err="1">
                <a:latin typeface="Roboto Condensed"/>
                <a:ea typeface="Roboto Condensed"/>
                <a:cs typeface="Roboto Condensed"/>
                <a:sym typeface="Roboto Condensed"/>
              </a:rPr>
              <a:t>Lunak</a:t>
            </a:r>
            <a:endParaRPr sz="2000" b="0" dirty="0">
              <a:latin typeface="Roboto Condensed"/>
              <a:ea typeface="Roboto Condensed"/>
              <a:cs typeface="Roboto Condensed"/>
              <a:sym typeface="Roboto Condensed"/>
            </a:endParaRPr>
          </a:p>
          <a:p>
            <a:pPr marL="0" lvl="0" indent="0" algn="ctr" rtl="0">
              <a:spcBef>
                <a:spcPts val="0"/>
              </a:spcBef>
              <a:spcAft>
                <a:spcPts val="0"/>
              </a:spcAft>
              <a:buNone/>
            </a:pPr>
            <a:r>
              <a:rPr lang="id-ID" dirty="0"/>
              <a:t>RAD (Rapid </a:t>
            </a:r>
            <a:r>
              <a:rPr lang="id-ID" dirty="0" err="1"/>
              <a:t>Application</a:t>
            </a:r>
            <a:r>
              <a:rPr lang="id-ID" dirty="0"/>
              <a:t> Development)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2716800" y="165183"/>
            <a:ext cx="3710400" cy="10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Tahapan</a:t>
            </a:r>
            <a:r>
              <a:rPr dirty="0"/>
              <a:t> RAD </a:t>
            </a:r>
          </a:p>
        </p:txBody>
      </p:sp>
      <p:sp>
        <p:nvSpPr>
          <p:cNvPr id="383" name="Google Shape;383;p52"/>
          <p:cNvSpPr txBox="1">
            <a:spLocks noGrp="1"/>
          </p:cNvSpPr>
          <p:nvPr>
            <p:ph type="subTitle" idx="1"/>
          </p:nvPr>
        </p:nvSpPr>
        <p:spPr>
          <a:xfrm>
            <a:off x="0" y="1266972"/>
            <a:ext cx="9023683" cy="3147215"/>
          </a:xfrm>
          <a:prstGeom prst="rect">
            <a:avLst/>
          </a:prstGeom>
        </p:spPr>
        <p:txBody>
          <a:bodyPr spcFirstLastPara="1" wrap="square" lIns="91425" tIns="91425" rIns="91425" bIns="91425" anchor="t" anchorCtr="0">
            <a:noAutofit/>
          </a:bodyPr>
          <a:lstStyle/>
          <a:p>
            <a:pPr marL="482600" indent="-342900" algn="just">
              <a:buAutoNum type="arabicPeriod"/>
            </a:pPr>
            <a:r>
              <a:rPr lang="id-ID" b="1" i="0" dirty="0">
                <a:solidFill>
                  <a:srgbClr val="000000"/>
                </a:solidFill>
                <a:effectLst/>
                <a:latin typeface="Roboto" panose="02000000000000000000" pitchFamily="2" charset="0"/>
              </a:rPr>
              <a:t>Perencanaan Kebutuhan.</a:t>
            </a:r>
          </a:p>
          <a:p>
            <a:pPr marL="139700" indent="0" algn="just"/>
            <a:r>
              <a:rPr lang="id-ID" b="0" i="0" dirty="0">
                <a:solidFill>
                  <a:srgbClr val="000000"/>
                </a:solidFill>
                <a:effectLst/>
                <a:latin typeface="Roboto" panose="02000000000000000000" pitchFamily="2" charset="0"/>
              </a:rPr>
              <a:t>Tahapan ini merupakan tahap awal dalam suatu pengembangan sistem, </a:t>
            </a:r>
            <a:r>
              <a:rPr lang="id-ID" b="0" i="0" dirty="0" err="1">
                <a:solidFill>
                  <a:srgbClr val="000000"/>
                </a:solidFill>
                <a:effectLst/>
                <a:latin typeface="Roboto" panose="02000000000000000000" pitchFamily="2" charset="0"/>
              </a:rPr>
              <a:t>dimana</a:t>
            </a:r>
            <a:r>
              <a:rPr lang="id-ID" b="0" i="0" dirty="0">
                <a:solidFill>
                  <a:srgbClr val="000000"/>
                </a:solidFill>
                <a:effectLst/>
                <a:latin typeface="Roboto" panose="02000000000000000000" pitchFamily="2" charset="0"/>
              </a:rPr>
              <a:t> pada tahap ini dilakukan identifikasi masalah dan pengumpulan data yang diperoleh dari pengguna atau </a:t>
            </a:r>
            <a:r>
              <a:rPr lang="id-ID" b="0" i="0" dirty="0" err="1">
                <a:solidFill>
                  <a:srgbClr val="000000"/>
                </a:solidFill>
                <a:effectLst/>
                <a:latin typeface="Roboto" panose="02000000000000000000" pitchFamily="2" charset="0"/>
              </a:rPr>
              <a:t>stakeholder</a:t>
            </a:r>
            <a:r>
              <a:rPr lang="id-ID" b="0" i="0" dirty="0">
                <a:solidFill>
                  <a:srgbClr val="000000"/>
                </a:solidFill>
                <a:effectLst/>
                <a:latin typeface="Roboto" panose="02000000000000000000" pitchFamily="2" charset="0"/>
              </a:rPr>
              <a:t> pengguna yang bertujuan untuk mengidentifikasi maksud akhir atau tujuan dari sistem dan kebutuhan informasi yang diinginkan. Pada tahap ini keterlibatan kedua belah </a:t>
            </a:r>
            <a:r>
              <a:rPr lang="id-ID" b="0" i="0" dirty="0" err="1">
                <a:solidFill>
                  <a:srgbClr val="000000"/>
                </a:solidFill>
                <a:effectLst/>
                <a:latin typeface="Roboto" panose="02000000000000000000" pitchFamily="2" charset="0"/>
              </a:rPr>
              <a:t>sangatlah</a:t>
            </a:r>
            <a:r>
              <a:rPr lang="id-ID" b="0" i="0" dirty="0">
                <a:solidFill>
                  <a:srgbClr val="000000"/>
                </a:solidFill>
                <a:effectLst/>
                <a:latin typeface="Roboto" panose="02000000000000000000" pitchFamily="2" charset="0"/>
              </a:rPr>
              <a:t> penting dalam mengidentifikasi kebutuhan untuk pengembangan suatu sistem.</a:t>
            </a:r>
          </a:p>
          <a:p>
            <a:pPr marL="139700" indent="0" algn="just"/>
            <a:endParaRPr lang="id-ID" dirty="0">
              <a:solidFill>
                <a:srgbClr val="000000"/>
              </a:solidFill>
              <a:latin typeface="Roboto" panose="02000000000000000000" pitchFamily="2" charset="0"/>
            </a:endParaRPr>
          </a:p>
          <a:p>
            <a:pPr marL="139700" indent="0" algn="just"/>
            <a:r>
              <a:rPr lang="id-ID" b="1" i="0" dirty="0">
                <a:solidFill>
                  <a:srgbClr val="000000"/>
                </a:solidFill>
                <a:effectLst/>
                <a:latin typeface="Roboto" panose="02000000000000000000" pitchFamily="2" charset="0"/>
              </a:rPr>
              <a:t>2. Desain Sistem.</a:t>
            </a:r>
          </a:p>
          <a:p>
            <a:pPr marL="139700" indent="0" algn="just"/>
            <a:r>
              <a:rPr lang="id-ID" b="0" i="0" dirty="0">
                <a:solidFill>
                  <a:srgbClr val="000000"/>
                </a:solidFill>
                <a:effectLst/>
                <a:latin typeface="Roboto" panose="02000000000000000000" pitchFamily="2" charset="0"/>
              </a:rPr>
              <a:t>Di dalam tahap desain sistem, keaktifan pengguna yang terlibat </a:t>
            </a:r>
            <a:r>
              <a:rPr lang="id-ID" b="0" i="0" dirty="0" err="1">
                <a:solidFill>
                  <a:srgbClr val="000000"/>
                </a:solidFill>
                <a:effectLst/>
                <a:latin typeface="Roboto" panose="02000000000000000000" pitchFamily="2" charset="0"/>
              </a:rPr>
              <a:t>sangatlah</a:t>
            </a:r>
            <a:r>
              <a:rPr lang="id-ID" b="0" i="0" dirty="0">
                <a:solidFill>
                  <a:srgbClr val="000000"/>
                </a:solidFill>
                <a:effectLst/>
                <a:latin typeface="Roboto" panose="02000000000000000000" pitchFamily="2" charset="0"/>
              </a:rPr>
              <a:t> penting untuk mencapai tujuan karena pada tahapan ini dilakukan proses desain dan proses perbaikan desain secara berulang-ulang apabila masih terdapat ketidaksesuaian desain terhadap kebutuhan pengguna yang telah diidentifikasi pada tahapan sebelumnya. Luaran dari tahapan ini adalah spesifikasi </a:t>
            </a:r>
            <a:r>
              <a:rPr lang="id-ID" b="0" i="0" dirty="0" err="1">
                <a:solidFill>
                  <a:srgbClr val="000000"/>
                </a:solidFill>
                <a:effectLst/>
                <a:latin typeface="Roboto" panose="02000000000000000000" pitchFamily="2" charset="0"/>
              </a:rPr>
              <a:t>software</a:t>
            </a:r>
            <a:r>
              <a:rPr lang="id-ID" b="0" i="0" dirty="0">
                <a:solidFill>
                  <a:srgbClr val="000000"/>
                </a:solidFill>
                <a:effectLst/>
                <a:latin typeface="Roboto" panose="02000000000000000000" pitchFamily="2" charset="0"/>
              </a:rPr>
              <a:t> yang meliputi organisasi di dalam sistem secara umum, struktur data, dan lain-lain.</a:t>
            </a:r>
            <a:endParaRPr lang="id-ID" b="0" i="0" dirty="0">
              <a:solidFill>
                <a:srgbClr val="3A3A3A"/>
              </a:solidFill>
              <a:effectLst/>
              <a:latin typeface="Roboto" panose="02000000000000000000" pitchFamily="2" charset="0"/>
            </a:endParaRPr>
          </a:p>
        </p:txBody>
      </p:sp>
      <p:cxnSp>
        <p:nvCxnSpPr>
          <p:cNvPr id="386" name="Google Shape;386;p52"/>
          <p:cNvCxnSpPr/>
          <p:nvPr/>
        </p:nvCxnSpPr>
        <p:spPr>
          <a:xfrm>
            <a:off x="-39000" y="950920"/>
            <a:ext cx="9183000" cy="0"/>
          </a:xfrm>
          <a:prstGeom prst="straightConnector1">
            <a:avLst/>
          </a:prstGeom>
          <a:noFill/>
          <a:ln w="9525" cap="flat" cmpd="sng">
            <a:solidFill>
              <a:schemeClr val="dk1"/>
            </a:solidFill>
            <a:prstDash val="solid"/>
            <a:round/>
            <a:headEnd type="none" w="med" len="med"/>
            <a:tailEnd type="none" w="med" len="med"/>
          </a:ln>
        </p:spPr>
      </p:cxnSp>
      <p:sp>
        <p:nvSpPr>
          <p:cNvPr id="387" name="Google Shape;387;p52"/>
          <p:cNvSpPr/>
          <p:nvPr/>
        </p:nvSpPr>
        <p:spPr>
          <a:xfrm flipH="1">
            <a:off x="0" y="764024"/>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9851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2716800" y="213309"/>
            <a:ext cx="3710400" cy="10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Tahapan</a:t>
            </a:r>
            <a:r>
              <a:rPr dirty="0"/>
              <a:t> RAD </a:t>
            </a:r>
          </a:p>
        </p:txBody>
      </p:sp>
      <p:sp>
        <p:nvSpPr>
          <p:cNvPr id="383" name="Google Shape;383;p52"/>
          <p:cNvSpPr txBox="1">
            <a:spLocks noGrp="1"/>
          </p:cNvSpPr>
          <p:nvPr>
            <p:ph type="subTitle" idx="1"/>
          </p:nvPr>
        </p:nvSpPr>
        <p:spPr>
          <a:xfrm>
            <a:off x="0" y="1266972"/>
            <a:ext cx="9023683" cy="3147215"/>
          </a:xfrm>
          <a:prstGeom prst="rect">
            <a:avLst/>
          </a:prstGeom>
        </p:spPr>
        <p:txBody>
          <a:bodyPr spcFirstLastPara="1" wrap="square" lIns="91425" tIns="91425" rIns="91425" bIns="91425" anchor="t" anchorCtr="0">
            <a:noAutofit/>
          </a:bodyPr>
          <a:lstStyle/>
          <a:p>
            <a:pPr marL="482600" indent="-342900" algn="l">
              <a:buFont typeface="+mj-lt"/>
              <a:buAutoNum type="arabicPeriod" startAt="3"/>
            </a:pPr>
            <a:r>
              <a:rPr lang="id-ID" b="1" i="0" dirty="0">
                <a:solidFill>
                  <a:srgbClr val="000000"/>
                </a:solidFill>
                <a:effectLst/>
                <a:latin typeface="Roboto" panose="02000000000000000000" pitchFamily="2" charset="0"/>
              </a:rPr>
              <a:t>Proses pengembangan dan pengumpulan </a:t>
            </a:r>
            <a:r>
              <a:rPr lang="id-ID" b="1" i="0" dirty="0" err="1">
                <a:solidFill>
                  <a:srgbClr val="000000"/>
                </a:solidFill>
                <a:effectLst/>
                <a:latin typeface="Roboto" panose="02000000000000000000" pitchFamily="2" charset="0"/>
              </a:rPr>
              <a:t>feedback</a:t>
            </a:r>
            <a:r>
              <a:rPr lang="id-ID" b="1" i="0" dirty="0">
                <a:solidFill>
                  <a:srgbClr val="000000"/>
                </a:solidFill>
                <a:effectLst/>
                <a:latin typeface="Roboto" panose="02000000000000000000" pitchFamily="2" charset="0"/>
              </a:rPr>
              <a:t>.</a:t>
            </a:r>
          </a:p>
          <a:p>
            <a:pPr marL="139700" indent="0" algn="just"/>
            <a:r>
              <a:rPr lang="id-ID" b="0" i="0" dirty="0">
                <a:solidFill>
                  <a:srgbClr val="000000"/>
                </a:solidFill>
                <a:effectLst/>
                <a:latin typeface="Roboto" panose="02000000000000000000" pitchFamily="2" charset="0"/>
              </a:rPr>
              <a:t>Pada tahap ini desain sistem yang telah dibuat dan disepakati, diubah ke dalam bentuk aplikasi versi beta sampai dengan versi final. Pada tahapan ini juga </a:t>
            </a:r>
            <a:r>
              <a:rPr lang="id-ID" b="0" i="0" dirty="0" err="1">
                <a:solidFill>
                  <a:srgbClr val="000000"/>
                </a:solidFill>
                <a:effectLst/>
                <a:latin typeface="Roboto" panose="02000000000000000000" pitchFamily="2" charset="0"/>
              </a:rPr>
              <a:t>programmer</a:t>
            </a:r>
            <a:r>
              <a:rPr lang="id-ID" b="0" i="0" dirty="0">
                <a:solidFill>
                  <a:srgbClr val="000000"/>
                </a:solidFill>
                <a:effectLst/>
                <a:latin typeface="Roboto" panose="02000000000000000000" pitchFamily="2" charset="0"/>
              </a:rPr>
              <a:t> harus terus-menerus melakukan kegiatan pengembangan dan </a:t>
            </a:r>
            <a:r>
              <a:rPr lang="id-ID" b="0" i="0" dirty="0" err="1">
                <a:solidFill>
                  <a:srgbClr val="000000"/>
                </a:solidFill>
                <a:effectLst/>
                <a:latin typeface="Roboto" panose="02000000000000000000" pitchFamily="2" charset="0"/>
              </a:rPr>
              <a:t>integerasi</a:t>
            </a:r>
            <a:r>
              <a:rPr lang="id-ID" b="0" i="0" dirty="0">
                <a:solidFill>
                  <a:srgbClr val="000000"/>
                </a:solidFill>
                <a:effectLst/>
                <a:latin typeface="Roboto" panose="02000000000000000000" pitchFamily="2" charset="0"/>
              </a:rPr>
              <a:t> dengan bagian-bagian lainnya sambal terus mempertimbangkan </a:t>
            </a:r>
            <a:r>
              <a:rPr lang="id-ID" b="0" i="0" dirty="0" err="1">
                <a:solidFill>
                  <a:srgbClr val="000000"/>
                </a:solidFill>
                <a:effectLst/>
                <a:latin typeface="Roboto" panose="02000000000000000000" pitchFamily="2" charset="0"/>
              </a:rPr>
              <a:t>feedback</a:t>
            </a:r>
            <a:r>
              <a:rPr lang="id-ID" b="0" i="0" dirty="0">
                <a:solidFill>
                  <a:srgbClr val="000000"/>
                </a:solidFill>
                <a:effectLst/>
                <a:latin typeface="Roboto" panose="02000000000000000000" pitchFamily="2" charset="0"/>
              </a:rPr>
              <a:t> dari pengguna atau klien. Jika proses berjalan lancar maka dapat berlanjut ke tahapan berikutnya, sedangkan jika aplikasi yang dikembangkan belum menjawab kebutuhan, </a:t>
            </a:r>
            <a:r>
              <a:rPr lang="id-ID" b="0" i="0" dirty="0" err="1">
                <a:solidFill>
                  <a:srgbClr val="000000"/>
                </a:solidFill>
                <a:effectLst/>
                <a:latin typeface="Roboto" panose="02000000000000000000" pitchFamily="2" charset="0"/>
              </a:rPr>
              <a:t>programmer</a:t>
            </a:r>
            <a:r>
              <a:rPr lang="id-ID" b="0" i="0" dirty="0">
                <a:solidFill>
                  <a:srgbClr val="000000"/>
                </a:solidFill>
                <a:effectLst/>
                <a:latin typeface="Roboto" panose="02000000000000000000" pitchFamily="2" charset="0"/>
              </a:rPr>
              <a:t> akan kembali ke tahapan desain sistem.</a:t>
            </a:r>
            <a:endParaRPr lang="id-ID" b="1" i="0" dirty="0">
              <a:solidFill>
                <a:srgbClr val="000000"/>
              </a:solidFill>
              <a:effectLst/>
              <a:latin typeface="Roboto" panose="02000000000000000000" pitchFamily="2" charset="0"/>
            </a:endParaRPr>
          </a:p>
          <a:p>
            <a:pPr marL="177800" indent="-50800" algn="just"/>
            <a:endParaRPr lang="id-ID" dirty="0">
              <a:solidFill>
                <a:srgbClr val="000000"/>
              </a:solidFill>
              <a:latin typeface="Roboto" panose="02000000000000000000" pitchFamily="2" charset="0"/>
            </a:endParaRPr>
          </a:p>
          <a:p>
            <a:pPr marL="469900" indent="-342900" algn="just">
              <a:buFont typeface="+mj-lt"/>
              <a:buAutoNum type="arabicPeriod" startAt="4"/>
            </a:pPr>
            <a:r>
              <a:rPr lang="id-ID" b="1" i="0" dirty="0">
                <a:solidFill>
                  <a:srgbClr val="000000"/>
                </a:solidFill>
                <a:effectLst/>
                <a:latin typeface="Roboto" panose="02000000000000000000" pitchFamily="2" charset="0"/>
              </a:rPr>
              <a:t>Implementasi atau penyelesaian produk.</a:t>
            </a:r>
          </a:p>
          <a:p>
            <a:pPr marL="127000" indent="0" algn="just"/>
            <a:r>
              <a:rPr lang="id-ID" b="0" i="0" dirty="0">
                <a:solidFill>
                  <a:srgbClr val="000000"/>
                </a:solidFill>
                <a:effectLst/>
                <a:latin typeface="Roboto" panose="02000000000000000000" pitchFamily="2" charset="0"/>
              </a:rPr>
              <a:t>Tahapan ini merupakan tahapan </a:t>
            </a:r>
            <a:r>
              <a:rPr lang="id-ID" b="0" i="0" dirty="0" err="1">
                <a:solidFill>
                  <a:srgbClr val="000000"/>
                </a:solidFill>
                <a:effectLst/>
                <a:latin typeface="Roboto" panose="02000000000000000000" pitchFamily="2" charset="0"/>
              </a:rPr>
              <a:t>dimana</a:t>
            </a:r>
            <a:r>
              <a:rPr lang="id-ID" b="0" i="0" dirty="0">
                <a:solidFill>
                  <a:srgbClr val="000000"/>
                </a:solidFill>
                <a:effectLst/>
                <a:latin typeface="Roboto" panose="02000000000000000000" pitchFamily="2" charset="0"/>
              </a:rPr>
              <a:t> </a:t>
            </a:r>
            <a:r>
              <a:rPr lang="id-ID" b="0" i="0" dirty="0" err="1">
                <a:solidFill>
                  <a:srgbClr val="000000"/>
                </a:solidFill>
                <a:effectLst/>
                <a:latin typeface="Roboto" panose="02000000000000000000" pitchFamily="2" charset="0"/>
              </a:rPr>
              <a:t>programmer</a:t>
            </a:r>
            <a:r>
              <a:rPr lang="id-ID" b="0" i="0" dirty="0">
                <a:solidFill>
                  <a:srgbClr val="000000"/>
                </a:solidFill>
                <a:effectLst/>
                <a:latin typeface="Roboto" panose="02000000000000000000" pitchFamily="2" charset="0"/>
              </a:rPr>
              <a:t> menerapkan desain dari suatu sistem yang telah disetujui pada tahapan sebelumnya. Sebelum sistem diterapkan, terlebih dahulu dilakukan proses pengujian terhadap program untuk mendeteksi kesalahan yang ada pada sistem yang dikembangkan. Pada tahap ini biasa memberikan tanggapan akan sistem yang sudah dibuat dan mendapat persetujuan mengenai sistem tersebut.</a:t>
            </a:r>
            <a:endParaRPr lang="id-ID" b="1" i="0" dirty="0">
              <a:solidFill>
                <a:srgbClr val="000000"/>
              </a:solidFill>
              <a:effectLst/>
              <a:latin typeface="Roboto" panose="02000000000000000000" pitchFamily="2" charset="0"/>
            </a:endParaRPr>
          </a:p>
          <a:p>
            <a:pPr marL="177800" indent="-50800" algn="just"/>
            <a:endParaRPr lang="id-ID" b="1" dirty="0">
              <a:solidFill>
                <a:srgbClr val="000000"/>
              </a:solidFill>
              <a:latin typeface="Roboto" panose="02000000000000000000" pitchFamily="2" charset="0"/>
            </a:endParaRPr>
          </a:p>
        </p:txBody>
      </p:sp>
      <p:cxnSp>
        <p:nvCxnSpPr>
          <p:cNvPr id="386" name="Google Shape;386;p52"/>
          <p:cNvCxnSpPr/>
          <p:nvPr/>
        </p:nvCxnSpPr>
        <p:spPr>
          <a:xfrm>
            <a:off x="-39000" y="950920"/>
            <a:ext cx="9183000" cy="0"/>
          </a:xfrm>
          <a:prstGeom prst="straightConnector1">
            <a:avLst/>
          </a:prstGeom>
          <a:noFill/>
          <a:ln w="9525" cap="flat" cmpd="sng">
            <a:solidFill>
              <a:schemeClr val="dk1"/>
            </a:solidFill>
            <a:prstDash val="solid"/>
            <a:round/>
            <a:headEnd type="none" w="med" len="med"/>
            <a:tailEnd type="none" w="med" len="med"/>
          </a:ln>
        </p:spPr>
      </p:cxnSp>
      <p:sp>
        <p:nvSpPr>
          <p:cNvPr id="387" name="Google Shape;387;p52"/>
          <p:cNvSpPr/>
          <p:nvPr/>
        </p:nvSpPr>
        <p:spPr>
          <a:xfrm flipH="1">
            <a:off x="0" y="764024"/>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04910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5" y="2205326"/>
            <a:ext cx="722761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err="1"/>
              <a:t>Kelebihan</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4</a:t>
            </a:r>
            <a:endParaRPr dirty="0"/>
          </a:p>
        </p:txBody>
      </p:sp>
      <p:sp>
        <p:nvSpPr>
          <p:cNvPr id="346" name="Google Shape;346;p50"/>
          <p:cNvSpPr txBox="1">
            <a:spLocks noGrp="1"/>
          </p:cNvSpPr>
          <p:nvPr>
            <p:ph type="subTitle" idx="1"/>
          </p:nvPr>
        </p:nvSpPr>
        <p:spPr>
          <a:xfrm>
            <a:off x="713225" y="3255963"/>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Kelebihan</a:t>
            </a:r>
            <a:r>
              <a:rPr dirty="0"/>
              <a:t> </a:t>
            </a:r>
            <a:r>
              <a:rPr dirty="0" err="1"/>
              <a:t>dari</a:t>
            </a:r>
            <a:r>
              <a:rPr dirty="0"/>
              <a:t> </a:t>
            </a:r>
            <a:r>
              <a:rPr dirty="0" err="1"/>
              <a:t>penggunaan</a:t>
            </a:r>
            <a:r>
              <a:rPr dirty="0"/>
              <a:t> RAD (Rapid Application Development)</a:t>
            </a:r>
          </a:p>
        </p:txBody>
      </p:sp>
      <p:cxnSp>
        <p:nvCxnSpPr>
          <p:cNvPr id="347" name="Google Shape;347;p50"/>
          <p:cNvCxnSpPr/>
          <p:nvPr/>
        </p:nvCxnSpPr>
        <p:spPr>
          <a:xfrm>
            <a:off x="0" y="3047126"/>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66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13238" y="42401"/>
            <a:ext cx="7122662" cy="5946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Kelebihan</a:t>
            </a:r>
            <a:endParaRPr dirty="0"/>
          </a:p>
        </p:txBody>
      </p:sp>
      <p:sp>
        <p:nvSpPr>
          <p:cNvPr id="393" name="Google Shape;393;p53"/>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Beberapa</a:t>
            </a:r>
            <a:r>
              <a:rPr dirty="0"/>
              <a:t> </a:t>
            </a:r>
            <a:r>
              <a:rPr dirty="0" err="1"/>
              <a:t>keuntungan</a:t>
            </a:r>
            <a:r>
              <a:rPr dirty="0"/>
              <a:t> </a:t>
            </a:r>
            <a:r>
              <a:rPr dirty="0" err="1"/>
              <a:t>dalam</a:t>
            </a:r>
            <a:r>
              <a:rPr dirty="0"/>
              <a:t> </a:t>
            </a:r>
            <a:r>
              <a:rPr dirty="0" err="1"/>
              <a:t>penggunaan</a:t>
            </a:r>
            <a:r>
              <a:rPr dirty="0"/>
              <a:t> </a:t>
            </a:r>
            <a:r>
              <a:rPr dirty="0" err="1"/>
              <a:t>metode</a:t>
            </a:r>
            <a:r>
              <a:rPr dirty="0"/>
              <a:t> RAD </a:t>
            </a:r>
            <a:r>
              <a:rPr dirty="0" err="1"/>
              <a:t>adalah</a:t>
            </a:r>
            <a:r>
              <a:rPr dirty="0"/>
              <a:t> </a:t>
            </a:r>
            <a:r>
              <a:rPr dirty="0" err="1"/>
              <a:t>sebagai</a:t>
            </a:r>
            <a:r>
              <a:rPr dirty="0"/>
              <a:t> </a:t>
            </a:r>
            <a:r>
              <a:rPr dirty="0" err="1"/>
              <a:t>berikut</a:t>
            </a:r>
            <a:r>
              <a:rPr dirty="0"/>
              <a:t>:</a:t>
            </a:r>
          </a:p>
          <a:p>
            <a:pPr marL="285750" lvl="0" indent="-285750" algn="l" rtl="0">
              <a:spcBef>
                <a:spcPts val="0"/>
              </a:spcBef>
              <a:spcAft>
                <a:spcPts val="0"/>
              </a:spcAft>
              <a:buFontTx/>
              <a:buChar char="-"/>
            </a:pPr>
            <a:r>
              <a:rPr lang="id-ID" dirty="0"/>
              <a:t>Membeli sistem yang baru memungkinkan untuk lebih menghemat biaya ketimbang mengembangkan sendiri.</a:t>
            </a:r>
          </a:p>
          <a:p>
            <a:pPr marL="285750" lvl="0" indent="-285750" algn="l" rtl="0">
              <a:spcBef>
                <a:spcPts val="0"/>
              </a:spcBef>
              <a:spcAft>
                <a:spcPts val="0"/>
              </a:spcAft>
              <a:buFontTx/>
              <a:buChar char="-"/>
            </a:pPr>
            <a:r>
              <a:rPr lang="id-ID" dirty="0"/>
              <a:t>Proses pengiriman menjadi lebih mudah, hal ini dikarenakan proses pembuatan lebih banyak menggunakan potongan </a:t>
            </a:r>
            <a:r>
              <a:rPr lang="id-ID" dirty="0" err="1"/>
              <a:t>potongan</a:t>
            </a:r>
            <a:r>
              <a:rPr lang="id-ID" dirty="0"/>
              <a:t> </a:t>
            </a:r>
            <a:r>
              <a:rPr lang="id-ID" i="1" dirty="0" err="1"/>
              <a:t>script</a:t>
            </a:r>
            <a:r>
              <a:rPr lang="id-ID" i="1" dirty="0"/>
              <a:t>.</a:t>
            </a:r>
          </a:p>
        </p:txBody>
      </p:sp>
      <p:sp>
        <p:nvSpPr>
          <p:cNvPr id="394" name="Google Shape;394;p53"/>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t>-     </a:t>
            </a:r>
            <a:r>
              <a:rPr dirty="0" err="1"/>
              <a:t>Mudah</a:t>
            </a:r>
            <a:r>
              <a:rPr dirty="0"/>
              <a:t> </a:t>
            </a:r>
            <a:r>
              <a:rPr dirty="0" err="1"/>
              <a:t>diamati</a:t>
            </a:r>
            <a:r>
              <a:rPr dirty="0"/>
              <a:t> </a:t>
            </a:r>
            <a:r>
              <a:rPr dirty="0" err="1"/>
              <a:t>karena</a:t>
            </a:r>
            <a:r>
              <a:rPr dirty="0"/>
              <a:t> </a:t>
            </a:r>
            <a:r>
              <a:rPr dirty="0" err="1"/>
              <a:t>menggunakan</a:t>
            </a:r>
            <a:r>
              <a:rPr dirty="0"/>
              <a:t> model           </a:t>
            </a:r>
            <a:r>
              <a:rPr lang="id-ID" i="1" dirty="0" err="1"/>
              <a:t>prototype</a:t>
            </a:r>
            <a:r>
              <a:rPr lang="id-ID" i="1" dirty="0"/>
              <a:t>, </a:t>
            </a:r>
            <a:r>
              <a:rPr lang="id-ID" dirty="0"/>
              <a:t>sehingga </a:t>
            </a:r>
            <a:r>
              <a:rPr lang="id-ID" dirty="0" err="1"/>
              <a:t>user</a:t>
            </a:r>
            <a:r>
              <a:rPr lang="id-ID" dirty="0"/>
              <a:t> lebih mengerti akan sistem yang dikembangkan.</a:t>
            </a:r>
          </a:p>
          <a:p>
            <a:pPr marL="285750" lvl="0" indent="-285750" algn="l" rtl="0">
              <a:spcBef>
                <a:spcPts val="0"/>
              </a:spcBef>
              <a:spcAft>
                <a:spcPts val="0"/>
              </a:spcAft>
              <a:buFontTx/>
              <a:buChar char="-"/>
            </a:pPr>
            <a:r>
              <a:rPr lang="id-ID" dirty="0"/>
              <a:t>Lebih fleksibel karena pengembang dapat melakukan proses desain ulang pada saat yang bersamaan.</a:t>
            </a:r>
          </a:p>
          <a:p>
            <a:pPr marL="285750" lvl="0" indent="-285750" algn="l" rtl="0">
              <a:spcBef>
                <a:spcPts val="0"/>
              </a:spcBef>
              <a:spcAft>
                <a:spcPts val="0"/>
              </a:spcAft>
              <a:buFontTx/>
              <a:buChar char="-"/>
            </a:pPr>
            <a:r>
              <a:rPr lang="id-ID" dirty="0"/>
              <a:t>Bisa mengurangi penulisan kode yang kompleks karena menggunakan </a:t>
            </a:r>
            <a:r>
              <a:rPr lang="id-ID" i="1" dirty="0" err="1"/>
              <a:t>wizard</a:t>
            </a:r>
            <a:r>
              <a:rPr lang="id-ID" i="1" dirty="0"/>
              <a:t>.</a:t>
            </a:r>
            <a:endParaRPr dirty="0"/>
          </a:p>
        </p:txBody>
      </p:sp>
      <p:cxnSp>
        <p:nvCxnSpPr>
          <p:cNvPr id="395" name="Google Shape;395;p53"/>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53"/>
          <p:cNvSpPr/>
          <p:nvPr/>
        </p:nvSpPr>
        <p:spPr>
          <a:xfrm flipH="1">
            <a:off x="0" y="12856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5" y="2426475"/>
            <a:ext cx="722761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err="1"/>
              <a:t>Kekurangan</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5</a:t>
            </a:r>
            <a:endParaRPr dirty="0"/>
          </a:p>
        </p:txBody>
      </p:sp>
      <p:sp>
        <p:nvSpPr>
          <p:cNvPr id="346" name="Google Shape;346;p50"/>
          <p:cNvSpPr txBox="1">
            <a:spLocks noGrp="1"/>
          </p:cNvSpPr>
          <p:nvPr>
            <p:ph type="subTitle" idx="1"/>
          </p:nvPr>
        </p:nvSpPr>
        <p:spPr>
          <a:xfrm>
            <a:off x="713225" y="3351975"/>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Kekurangan</a:t>
            </a:r>
            <a:r>
              <a:rPr dirty="0"/>
              <a:t> </a:t>
            </a:r>
            <a:r>
              <a:rPr dirty="0" err="1"/>
              <a:t>dari</a:t>
            </a:r>
            <a:r>
              <a:rPr dirty="0"/>
              <a:t> </a:t>
            </a:r>
            <a:r>
              <a:rPr dirty="0" err="1"/>
              <a:t>penggunaan</a:t>
            </a:r>
            <a:r>
              <a:rPr dirty="0"/>
              <a:t> RAD (Rapid Application Development)</a:t>
            </a:r>
          </a:p>
        </p:txBody>
      </p:sp>
      <p:cxnSp>
        <p:nvCxnSpPr>
          <p:cNvPr id="347" name="Google Shape;347;p50"/>
          <p:cNvCxnSpPr/>
          <p:nvPr/>
        </p:nvCxnSpPr>
        <p:spPr>
          <a:xfrm>
            <a:off x="0" y="3211950"/>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9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13238" y="42401"/>
            <a:ext cx="7427462" cy="7283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Kekurangan</a:t>
            </a:r>
            <a:endParaRPr dirty="0"/>
          </a:p>
        </p:txBody>
      </p:sp>
      <p:sp>
        <p:nvSpPr>
          <p:cNvPr id="393" name="Google Shape;393;p53"/>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Beberapa kerugian dalam menggunakan metode RAD adalah sebagai berikut:</a:t>
            </a:r>
          </a:p>
          <a:p>
            <a:pPr marL="285750" lvl="0" indent="-285750" algn="l" rtl="0">
              <a:spcBef>
                <a:spcPts val="0"/>
              </a:spcBef>
              <a:spcAft>
                <a:spcPts val="0"/>
              </a:spcAft>
              <a:buFontTx/>
              <a:buChar char="-"/>
            </a:pPr>
            <a:r>
              <a:rPr lang="id-ID" dirty="0"/>
              <a:t>Dengan melakukan pembelian belum tentu bisa menghemat biaya dibandingkan dengan mengembangkan sendiri.</a:t>
            </a:r>
          </a:p>
          <a:p>
            <a:pPr marL="285750" lvl="0" indent="-285750" algn="l" rtl="0">
              <a:spcBef>
                <a:spcPts val="0"/>
              </a:spcBef>
              <a:spcAft>
                <a:spcPts val="0"/>
              </a:spcAft>
              <a:buFontTx/>
              <a:buChar char="-"/>
            </a:pPr>
            <a:r>
              <a:rPr lang="id-ID" dirty="0"/>
              <a:t>Membutuhkan biaya tersendiri untuk membeli peralatan-peralatan penunjang seperti misalnya </a:t>
            </a:r>
            <a:r>
              <a:rPr lang="id-ID" i="1" dirty="0" err="1"/>
              <a:t>software</a:t>
            </a:r>
            <a:r>
              <a:rPr lang="id-ID" dirty="0"/>
              <a:t> dan </a:t>
            </a:r>
            <a:r>
              <a:rPr lang="id-ID" i="1" dirty="0" err="1"/>
              <a:t>hardware</a:t>
            </a:r>
            <a:r>
              <a:rPr lang="id-ID" dirty="0"/>
              <a:t>.</a:t>
            </a:r>
          </a:p>
          <a:p>
            <a:pPr marL="0" lvl="0" indent="0" algn="l" rtl="0">
              <a:spcBef>
                <a:spcPts val="0"/>
              </a:spcBef>
              <a:spcAft>
                <a:spcPts val="0"/>
              </a:spcAft>
            </a:pPr>
            <a:endParaRPr lang="id-ID" dirty="0"/>
          </a:p>
        </p:txBody>
      </p:sp>
      <p:sp>
        <p:nvSpPr>
          <p:cNvPr id="394" name="Google Shape;394;p53"/>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t>- </a:t>
            </a:r>
            <a:r>
              <a:rPr dirty="0" err="1"/>
              <a:t>Kesulitan</a:t>
            </a:r>
            <a:r>
              <a:rPr dirty="0"/>
              <a:t> </a:t>
            </a:r>
            <a:r>
              <a:rPr dirty="0" err="1"/>
              <a:t>melakukan</a:t>
            </a:r>
            <a:r>
              <a:rPr dirty="0"/>
              <a:t> </a:t>
            </a:r>
            <a:r>
              <a:rPr dirty="0" err="1"/>
              <a:t>pengukuran</a:t>
            </a:r>
            <a:r>
              <a:rPr dirty="0"/>
              <a:t> </a:t>
            </a:r>
            <a:r>
              <a:rPr dirty="0" err="1"/>
              <a:t>mengenai</a:t>
            </a:r>
            <a:r>
              <a:rPr dirty="0"/>
              <a:t>      </a:t>
            </a:r>
            <a:r>
              <a:rPr dirty="0" err="1"/>
              <a:t>kemajuan</a:t>
            </a:r>
            <a:r>
              <a:rPr dirty="0"/>
              <a:t> proses.</a:t>
            </a:r>
          </a:p>
          <a:p>
            <a:pPr marL="0" lvl="0" indent="0" algn="l" rtl="0">
              <a:spcBef>
                <a:spcPts val="0"/>
              </a:spcBef>
              <a:spcAft>
                <a:spcPts val="0"/>
              </a:spcAft>
              <a:buNone/>
            </a:pPr>
            <a:r>
              <a:rPr lang="id-ID" dirty="0"/>
              <a:t>- Kurang efisien karena apabila melakukan </a:t>
            </a:r>
            <a:r>
              <a:rPr lang="id-ID" dirty="0" err="1"/>
              <a:t>pengkodean</a:t>
            </a:r>
            <a:r>
              <a:rPr lang="id-ID" dirty="0"/>
              <a:t> dengan menggunakan tangan bisa lebih efisien.</a:t>
            </a:r>
          </a:p>
          <a:p>
            <a:pPr marL="0" lvl="0" indent="0" algn="l" rtl="0">
              <a:spcBef>
                <a:spcPts val="0"/>
              </a:spcBef>
              <a:spcAft>
                <a:spcPts val="0"/>
              </a:spcAft>
              <a:buNone/>
            </a:pPr>
            <a:r>
              <a:rPr lang="id-ID" dirty="0"/>
              <a:t>- Ketelitian menjadi berkurang karena tidak menggunakan metode yang formal dalam melakukan </a:t>
            </a:r>
            <a:r>
              <a:rPr lang="id-ID" dirty="0" err="1"/>
              <a:t>pengkodean</a:t>
            </a:r>
            <a:r>
              <a:rPr lang="id-ID" dirty="0"/>
              <a:t>.</a:t>
            </a:r>
            <a:endParaRPr dirty="0"/>
          </a:p>
        </p:txBody>
      </p:sp>
      <p:cxnSp>
        <p:nvCxnSpPr>
          <p:cNvPr id="395" name="Google Shape;395;p53"/>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53"/>
          <p:cNvSpPr/>
          <p:nvPr/>
        </p:nvSpPr>
        <p:spPr>
          <a:xfrm flipH="1">
            <a:off x="0" y="12856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55596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08" name="Google Shape;408;p55"/>
          <p:cNvGrpSpPr/>
          <p:nvPr/>
        </p:nvGrpSpPr>
        <p:grpSpPr>
          <a:xfrm flipH="1">
            <a:off x="-19500" y="1500713"/>
            <a:ext cx="9144125" cy="855300"/>
            <a:chOff x="0" y="1403775"/>
            <a:chExt cx="9144125" cy="855300"/>
          </a:xfrm>
        </p:grpSpPr>
        <p:sp>
          <p:nvSpPr>
            <p:cNvPr id="409" name="Google Shape;409;p55"/>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11" name="Google Shape;411;p55"/>
          <p:cNvCxnSpPr/>
          <p:nvPr/>
        </p:nvCxnSpPr>
        <p:spPr>
          <a:xfrm>
            <a:off x="-19500" y="3142874"/>
            <a:ext cx="9183000" cy="0"/>
          </a:xfrm>
          <a:prstGeom prst="straightConnector1">
            <a:avLst/>
          </a:prstGeom>
          <a:noFill/>
          <a:ln w="9525" cap="flat" cmpd="sng">
            <a:solidFill>
              <a:schemeClr val="dk1"/>
            </a:solidFill>
            <a:prstDash val="solid"/>
            <a:round/>
            <a:headEnd type="none" w="med" len="med"/>
            <a:tailEnd type="none" w="med" len="med"/>
          </a:ln>
        </p:spPr>
      </p:cxnSp>
      <p:sp>
        <p:nvSpPr>
          <p:cNvPr id="412" name="Google Shape;412;p55"/>
          <p:cNvSpPr txBox="1">
            <a:spLocks noGrp="1"/>
          </p:cNvSpPr>
          <p:nvPr>
            <p:ph type="title"/>
          </p:nvPr>
        </p:nvSpPr>
        <p:spPr>
          <a:xfrm flipH="1">
            <a:off x="3204000" y="2333200"/>
            <a:ext cx="53796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a:t>KESIMPULAN</a:t>
            </a:r>
            <a:endParaRPr dirty="0"/>
          </a:p>
        </p:txBody>
      </p:sp>
      <p:sp>
        <p:nvSpPr>
          <p:cNvPr id="413" name="Google Shape;413;p55"/>
          <p:cNvSpPr txBox="1">
            <a:spLocks noGrp="1"/>
          </p:cNvSpPr>
          <p:nvPr>
            <p:ph type="title" idx="2"/>
          </p:nvPr>
        </p:nvSpPr>
        <p:spPr>
          <a:xfrm flipH="1">
            <a:off x="6498125" y="1434387"/>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6</a:t>
            </a:r>
            <a:endParaRPr dirty="0"/>
          </a:p>
        </p:txBody>
      </p:sp>
      <p:sp>
        <p:nvSpPr>
          <p:cNvPr id="414" name="Google Shape;414;p55"/>
          <p:cNvSpPr txBox="1">
            <a:spLocks noGrp="1"/>
          </p:cNvSpPr>
          <p:nvPr>
            <p:ph type="subTitle" idx="1"/>
          </p:nvPr>
        </p:nvSpPr>
        <p:spPr>
          <a:xfrm flipH="1">
            <a:off x="167175" y="3491749"/>
            <a:ext cx="8416425" cy="534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dirty="0" err="1"/>
              <a:t>Melalui</a:t>
            </a:r>
            <a:r>
              <a:rPr lang="en-US" dirty="0"/>
              <a:t> </a:t>
            </a:r>
            <a:r>
              <a:rPr lang="en-US" dirty="0" err="1"/>
              <a:t>penerapan</a:t>
            </a:r>
            <a:r>
              <a:rPr lang="en-US" dirty="0"/>
              <a:t> </a:t>
            </a:r>
            <a:r>
              <a:rPr lang="en-US" dirty="0" err="1"/>
              <a:t>metode</a:t>
            </a:r>
            <a:r>
              <a:rPr lang="en-US" dirty="0"/>
              <a:t> RAD (Rapid Application Development) </a:t>
            </a:r>
            <a:r>
              <a:rPr lang="en-US" dirty="0" err="1"/>
              <a:t>dalam</a:t>
            </a:r>
            <a:r>
              <a:rPr lang="en-US" dirty="0"/>
              <a:t> </a:t>
            </a:r>
            <a:r>
              <a:rPr lang="en-US" dirty="0" err="1"/>
              <a:t>menghasilkan</a:t>
            </a:r>
            <a:r>
              <a:rPr lang="en-US" dirty="0"/>
              <a:t> </a:t>
            </a:r>
            <a:r>
              <a:rPr lang="en-US" dirty="0" err="1"/>
              <a:t>sistem</a:t>
            </a:r>
            <a:r>
              <a:rPr lang="en-US" dirty="0"/>
              <a:t> </a:t>
            </a:r>
            <a:r>
              <a:rPr lang="en-US" dirty="0" err="1"/>
              <a:t>penjualan</a:t>
            </a:r>
            <a:r>
              <a:rPr lang="en-US" dirty="0"/>
              <a:t> </a:t>
            </a:r>
            <a:r>
              <a:rPr lang="en-US" dirty="0" err="1"/>
              <a:t>sepeda</a:t>
            </a:r>
            <a:r>
              <a:rPr lang="en-US" dirty="0"/>
              <a:t> online </a:t>
            </a:r>
            <a:r>
              <a:rPr lang="en-US" dirty="0" err="1"/>
              <a:t>dapat</a:t>
            </a:r>
            <a:r>
              <a:rPr lang="en-US" dirty="0"/>
              <a:t> </a:t>
            </a:r>
            <a:r>
              <a:rPr lang="en-US" dirty="0" err="1"/>
              <a:t>memenuhi</a:t>
            </a:r>
            <a:r>
              <a:rPr lang="en-US" dirty="0"/>
              <a:t> </a:t>
            </a:r>
            <a:r>
              <a:rPr lang="en-US" dirty="0" err="1"/>
              <a:t>kebutuhan</a:t>
            </a:r>
            <a:r>
              <a:rPr lang="en-US" dirty="0"/>
              <a:t> </a:t>
            </a:r>
            <a:r>
              <a:rPr lang="en-US" dirty="0" err="1"/>
              <a:t>pengguna</a:t>
            </a:r>
            <a:r>
              <a:rPr lang="en-US" dirty="0"/>
              <a:t> </a:t>
            </a:r>
            <a:r>
              <a:rPr lang="en-US" dirty="0" err="1"/>
              <a:t>secara</a:t>
            </a:r>
            <a:r>
              <a:rPr lang="en-US" dirty="0"/>
              <a:t> </a:t>
            </a:r>
            <a:r>
              <a:rPr lang="en-US" dirty="0" err="1"/>
              <a:t>signifikan</a:t>
            </a:r>
            <a:r>
              <a:rPr lang="en-US" dirty="0"/>
              <a:t> dan </a:t>
            </a:r>
            <a:r>
              <a:rPr lang="en-US" dirty="0" err="1"/>
              <a:t>memberikan</a:t>
            </a:r>
            <a:r>
              <a:rPr lang="en-US" dirty="0"/>
              <a:t> </a:t>
            </a:r>
            <a:r>
              <a:rPr lang="en-US" dirty="0" err="1"/>
              <a:t>nilai</a:t>
            </a:r>
            <a:r>
              <a:rPr lang="en-US" dirty="0"/>
              <a:t> </a:t>
            </a:r>
            <a:r>
              <a:rPr lang="en-US" dirty="0" err="1"/>
              <a:t>tambah</a:t>
            </a:r>
            <a:r>
              <a:rPr lang="en-US" dirty="0"/>
              <a:t> </a:t>
            </a:r>
            <a:r>
              <a:rPr lang="en-US" dirty="0" err="1"/>
              <a:t>untuk</a:t>
            </a:r>
            <a:r>
              <a:rPr lang="en-US" dirty="0"/>
              <a:t> </a:t>
            </a:r>
            <a:r>
              <a:rPr lang="en-US" dirty="0" err="1"/>
              <a:t>pencapaian</a:t>
            </a:r>
            <a:r>
              <a:rPr lang="en-US" dirty="0"/>
              <a:t> </a:t>
            </a:r>
            <a:r>
              <a:rPr lang="en-US" dirty="0" err="1"/>
              <a:t>tujuan</a:t>
            </a:r>
            <a:r>
              <a:rPr lang="en-US" dirty="0"/>
              <a:t> dan </a:t>
            </a:r>
            <a:r>
              <a:rPr lang="en-US" dirty="0" err="1"/>
              <a:t>sasaran</a:t>
            </a:r>
            <a:r>
              <a:rPr lang="en-US" dirty="0"/>
              <a:t> </a:t>
            </a:r>
            <a:r>
              <a:rPr lang="en-US" dirty="0" err="1"/>
              <a:t>bagi</a:t>
            </a:r>
            <a:r>
              <a:rPr lang="en-US" dirty="0"/>
              <a:t> UD. Polygon.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056125" y="497601"/>
            <a:ext cx="3249175"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KESIMPULAN</a:t>
            </a:r>
            <a:endParaRPr dirty="0"/>
          </a:p>
        </p:txBody>
      </p:sp>
      <p:sp>
        <p:nvSpPr>
          <p:cNvPr id="402" name="Google Shape;402;p54"/>
          <p:cNvSpPr txBox="1">
            <a:spLocks noGrp="1"/>
          </p:cNvSpPr>
          <p:nvPr>
            <p:ph type="body" idx="1"/>
          </p:nvPr>
        </p:nvSpPr>
        <p:spPr>
          <a:xfrm>
            <a:off x="127000" y="1443754"/>
            <a:ext cx="8699500" cy="27472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id-ID" b="0" i="0" dirty="0">
                <a:solidFill>
                  <a:srgbClr val="111111"/>
                </a:solidFill>
                <a:effectLst/>
                <a:latin typeface="Libre Baskerville" panose="02000000000000000000" pitchFamily="2" charset="0"/>
              </a:rPr>
              <a:t>	Penyelesaian setiap modul perangkat lunak berdasarkan setiap tahapan dari metode RAD dapat berjalan dengan baik dan lancar. Sistem dapat memperkenalkan dan menjual produk sepeda kepada masyarakat luas. Hasil pengujian menampilkan sistem memiliki fitur navigasi dalam memberikan kemudahan bagi pengunjung, baik kepada konsumen ataupun pelanggan saat mengunjungi halaman </a:t>
            </a:r>
            <a:r>
              <a:rPr lang="id-ID" b="0" i="0" dirty="0" err="1">
                <a:solidFill>
                  <a:srgbClr val="111111"/>
                </a:solidFill>
                <a:effectLst/>
                <a:latin typeface="Libre Baskerville" panose="02000000000000000000" pitchFamily="2" charset="0"/>
              </a:rPr>
              <a:t>webite</a:t>
            </a:r>
            <a:r>
              <a:rPr lang="id-ID" b="0" i="0" dirty="0">
                <a:solidFill>
                  <a:srgbClr val="111111"/>
                </a:solidFill>
                <a:effectLst/>
                <a:latin typeface="Libre Baskerville" panose="02000000000000000000" pitchFamily="2" charset="0"/>
              </a:rPr>
              <a:t> UD. </a:t>
            </a:r>
          </a:p>
          <a:p>
            <a:pPr marL="0" lvl="0" indent="0" algn="just" rtl="0">
              <a:spcBef>
                <a:spcPts val="0"/>
              </a:spcBef>
              <a:spcAft>
                <a:spcPts val="0"/>
              </a:spcAft>
              <a:buClr>
                <a:schemeClr val="dk1"/>
              </a:buClr>
              <a:buSzPts val="1100"/>
              <a:buFont typeface="Arial"/>
              <a:buNone/>
            </a:pPr>
            <a:endParaRPr lang="id-ID" b="0" i="0" dirty="0">
              <a:solidFill>
                <a:srgbClr val="111111"/>
              </a:solidFill>
              <a:effectLst/>
              <a:latin typeface="Libre Baskerville" panose="02000000000000000000" pitchFamily="2" charset="0"/>
            </a:endParaRPr>
          </a:p>
          <a:p>
            <a:pPr marL="0" lvl="0" indent="0" algn="just" rtl="0">
              <a:spcBef>
                <a:spcPts val="0"/>
              </a:spcBef>
              <a:spcAft>
                <a:spcPts val="0"/>
              </a:spcAft>
              <a:buClr>
                <a:schemeClr val="dk1"/>
              </a:buClr>
              <a:buSzPts val="1100"/>
              <a:buFont typeface="Arial"/>
              <a:buNone/>
            </a:pPr>
            <a:r>
              <a:rPr lang="id-ID" dirty="0">
                <a:solidFill>
                  <a:srgbClr val="111111"/>
                </a:solidFill>
                <a:latin typeface="Libre Baskerville" panose="02000000000000000000" pitchFamily="2" charset="0"/>
              </a:rPr>
              <a:t>	</a:t>
            </a:r>
            <a:r>
              <a:rPr lang="id-ID" b="0" i="0" dirty="0" err="1">
                <a:solidFill>
                  <a:srgbClr val="111111"/>
                </a:solidFill>
                <a:effectLst/>
                <a:latin typeface="Libre Baskerville" panose="02000000000000000000" pitchFamily="2" charset="0"/>
              </a:rPr>
              <a:t>Polygon</a:t>
            </a:r>
            <a:r>
              <a:rPr lang="id-ID" b="0" i="0" dirty="0">
                <a:solidFill>
                  <a:srgbClr val="111111"/>
                </a:solidFill>
                <a:effectLst/>
                <a:latin typeface="Libre Baskerville" panose="02000000000000000000" pitchFamily="2" charset="0"/>
              </a:rPr>
              <a:t>. Memiliki kontribusi menyelesaikan persoalan untuk memberikan jaminan layanan informasi yang lebih dekat kepada konsumen dan beralih ke proses </a:t>
            </a:r>
            <a:r>
              <a:rPr lang="id-ID" b="0" i="0" dirty="0" err="1">
                <a:solidFill>
                  <a:srgbClr val="111111"/>
                </a:solidFill>
                <a:effectLst/>
                <a:latin typeface="Libre Baskerville" panose="02000000000000000000" pitchFamily="2" charset="0"/>
              </a:rPr>
              <a:t>digitisasi</a:t>
            </a:r>
            <a:r>
              <a:rPr lang="id-ID" b="0" i="0" dirty="0">
                <a:solidFill>
                  <a:srgbClr val="111111"/>
                </a:solidFill>
                <a:effectLst/>
                <a:latin typeface="Libre Baskerville" panose="02000000000000000000" pitchFamily="2" charset="0"/>
              </a:rPr>
              <a:t> penjualan. Sistem sudah memiliki pesan-pesan tertentu dalam mengarahkan pengunjung, calon pembeli dapat melakukan proses pemesanan barang secara </a:t>
            </a:r>
            <a:r>
              <a:rPr lang="id-ID" b="0" i="0" dirty="0" err="1">
                <a:solidFill>
                  <a:srgbClr val="111111"/>
                </a:solidFill>
                <a:effectLst/>
                <a:latin typeface="Libre Baskerville" panose="02000000000000000000" pitchFamily="2" charset="0"/>
              </a:rPr>
              <a:t>online</a:t>
            </a:r>
            <a:r>
              <a:rPr lang="id-ID" b="0" i="0" dirty="0">
                <a:solidFill>
                  <a:srgbClr val="111111"/>
                </a:solidFill>
                <a:effectLst/>
                <a:latin typeface="Libre Baskerville" panose="02000000000000000000" pitchFamily="2" charset="0"/>
              </a:rPr>
              <a:t> </a:t>
            </a:r>
            <a:r>
              <a:rPr lang="id-ID" b="0" i="0" dirty="0" err="1">
                <a:solidFill>
                  <a:srgbClr val="111111"/>
                </a:solidFill>
                <a:effectLst/>
                <a:latin typeface="Libre Baskerville" panose="02000000000000000000" pitchFamily="2" charset="0"/>
              </a:rPr>
              <a:t>kapanpun</a:t>
            </a:r>
            <a:r>
              <a:rPr lang="id-ID" b="0" i="0" dirty="0">
                <a:solidFill>
                  <a:srgbClr val="111111"/>
                </a:solidFill>
                <a:effectLst/>
                <a:latin typeface="Libre Baskerville" panose="02000000000000000000" pitchFamily="2" charset="0"/>
              </a:rPr>
              <a:t> dan </a:t>
            </a:r>
            <a:r>
              <a:rPr lang="id-ID" b="0" i="0" dirty="0" err="1">
                <a:solidFill>
                  <a:srgbClr val="111111"/>
                </a:solidFill>
                <a:effectLst/>
                <a:latin typeface="Libre Baskerville" panose="02000000000000000000" pitchFamily="2" charset="0"/>
              </a:rPr>
              <a:t>dimanapun</a:t>
            </a:r>
            <a:r>
              <a:rPr lang="id-ID" b="0" i="0" dirty="0">
                <a:solidFill>
                  <a:srgbClr val="111111"/>
                </a:solidFill>
                <a:effectLst/>
                <a:latin typeface="Libre Baskerville" panose="02000000000000000000" pitchFamily="2" charset="0"/>
              </a:rPr>
              <a:t> serta mendapatkan informasi produk secara terkini. Kemampuan aplikasi </a:t>
            </a:r>
            <a:r>
              <a:rPr lang="id-ID" b="0" i="0" dirty="0" err="1">
                <a:solidFill>
                  <a:srgbClr val="111111"/>
                </a:solidFill>
                <a:effectLst/>
                <a:latin typeface="Libre Baskerville" panose="02000000000000000000" pitchFamily="2" charset="0"/>
              </a:rPr>
              <a:t>digitisasi</a:t>
            </a:r>
            <a:r>
              <a:rPr lang="id-ID" b="0" i="0" dirty="0">
                <a:solidFill>
                  <a:srgbClr val="111111"/>
                </a:solidFill>
                <a:effectLst/>
                <a:latin typeface="Libre Baskerville" panose="02000000000000000000" pitchFamily="2" charset="0"/>
              </a:rPr>
              <a:t> penjualan menawarkan banyak peluang baru terutama kesempatan memperluas jangkauan penjualan dengan biaya operasional yang lebih ekonomis.</a:t>
            </a:r>
            <a:endParaRPr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81"/>
          <p:cNvSpPr txBox="1">
            <a:spLocks noGrp="1"/>
          </p:cNvSpPr>
          <p:nvPr>
            <p:ph type="title"/>
          </p:nvPr>
        </p:nvSpPr>
        <p:spPr>
          <a:xfrm>
            <a:off x="962117" y="1812850"/>
            <a:ext cx="2351034" cy="70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latin typeface="Libre Baskerville" panose="02000000000000000000" pitchFamily="2" charset="0"/>
              </a:rPr>
              <a:t>THANKS”</a:t>
            </a:r>
            <a:endParaRPr sz="2800" dirty="0">
              <a:latin typeface="Libre Baskerville" panose="02000000000000000000" pitchFamily="2" charset="0"/>
            </a:endParaRPr>
          </a:p>
        </p:txBody>
      </p:sp>
      <p:sp>
        <p:nvSpPr>
          <p:cNvPr id="892" name="Google Shape;892;p81"/>
          <p:cNvSpPr txBox="1">
            <a:spLocks noGrp="1"/>
          </p:cNvSpPr>
          <p:nvPr>
            <p:ph type="body" idx="1"/>
          </p:nvPr>
        </p:nvSpPr>
        <p:spPr>
          <a:xfrm>
            <a:off x="178799" y="3219450"/>
            <a:ext cx="3849000" cy="709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d-ID" dirty="0"/>
              <a:t>INFORMATIKA C’21</a:t>
            </a:r>
          </a:p>
          <a:p>
            <a:pPr marL="0" lvl="0" indent="0" algn="l" rtl="0">
              <a:spcBef>
                <a:spcPts val="0"/>
              </a:spcBef>
              <a:spcAft>
                <a:spcPts val="1200"/>
              </a:spcAft>
              <a:buNone/>
            </a:pPr>
            <a:r>
              <a:rPr lang="id-ID" dirty="0"/>
              <a:t>KELOMPOK 3</a:t>
            </a:r>
            <a:endParaRPr dirty="0"/>
          </a:p>
        </p:txBody>
      </p:sp>
      <p:grpSp>
        <p:nvGrpSpPr>
          <p:cNvPr id="893" name="Google Shape;893;p81"/>
          <p:cNvGrpSpPr/>
          <p:nvPr/>
        </p:nvGrpSpPr>
        <p:grpSpPr>
          <a:xfrm>
            <a:off x="2511639" y="76175"/>
            <a:ext cx="12187666" cy="6109500"/>
            <a:chOff x="2511639" y="-25"/>
            <a:chExt cx="12187666" cy="6109500"/>
          </a:xfrm>
        </p:grpSpPr>
        <p:grpSp>
          <p:nvGrpSpPr>
            <p:cNvPr id="894" name="Google Shape;894;p81"/>
            <p:cNvGrpSpPr/>
            <p:nvPr/>
          </p:nvGrpSpPr>
          <p:grpSpPr>
            <a:xfrm>
              <a:off x="2511639" y="-25"/>
              <a:ext cx="11431058" cy="6109449"/>
              <a:chOff x="3883200" y="-25"/>
              <a:chExt cx="9623723" cy="5143500"/>
            </a:xfrm>
          </p:grpSpPr>
          <p:grpSp>
            <p:nvGrpSpPr>
              <p:cNvPr id="895" name="Google Shape;895;p81"/>
              <p:cNvGrpSpPr/>
              <p:nvPr/>
            </p:nvGrpSpPr>
            <p:grpSpPr>
              <a:xfrm>
                <a:off x="3883200" y="-25"/>
                <a:ext cx="8947590" cy="5143500"/>
                <a:chOff x="3883200" y="-25"/>
                <a:chExt cx="8947590" cy="5143500"/>
              </a:xfrm>
            </p:grpSpPr>
            <p:sp>
              <p:nvSpPr>
                <p:cNvPr id="896" name="Google Shape;896;p81"/>
                <p:cNvSpPr/>
                <p:nvPr/>
              </p:nvSpPr>
              <p:spPr>
                <a:xfrm flipH="1">
                  <a:off x="3883200" y="-25"/>
                  <a:ext cx="5260800" cy="5143500"/>
                </a:xfrm>
                <a:prstGeom prst="diagStripe">
                  <a:avLst>
                    <a:gd name="adj" fmla="val 839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1"/>
                <p:cNvSpPr/>
                <p:nvPr/>
              </p:nvSpPr>
              <p:spPr>
                <a:xfrm flipH="1">
                  <a:off x="4870813"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1"/>
                <p:cNvSpPr/>
                <p:nvPr/>
              </p:nvSpPr>
              <p:spPr>
                <a:xfrm flipH="1">
                  <a:off x="554560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1"/>
                <p:cNvSpPr/>
                <p:nvPr/>
              </p:nvSpPr>
              <p:spPr>
                <a:xfrm flipH="1">
                  <a:off x="622040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1"/>
                <p:cNvSpPr/>
                <p:nvPr/>
              </p:nvSpPr>
              <p:spPr>
                <a:xfrm flipH="1">
                  <a:off x="6895202"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1"/>
                <p:cNvSpPr/>
                <p:nvPr/>
              </p:nvSpPr>
              <p:spPr>
                <a:xfrm flipH="1">
                  <a:off x="756999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81"/>
              <p:cNvSpPr/>
              <p:nvPr/>
            </p:nvSpPr>
            <p:spPr>
              <a:xfrm flipH="1">
                <a:off x="8246123"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81"/>
            <p:cNvSpPr/>
            <p:nvPr/>
          </p:nvSpPr>
          <p:spPr>
            <a:xfrm flipH="1">
              <a:off x="8450605" y="-25"/>
              <a:ext cx="6248700" cy="6109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subTitle" idx="1"/>
          </p:nvPr>
        </p:nvSpPr>
        <p:spPr>
          <a:xfrm>
            <a:off x="2752062" y="2608787"/>
            <a:ext cx="4105938" cy="1433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2109106122 – M. Yudith Aryanta</a:t>
            </a:r>
          </a:p>
          <a:p>
            <a:pPr marL="0" lvl="0" indent="0" algn="l" rtl="0">
              <a:spcBef>
                <a:spcPts val="0"/>
              </a:spcBef>
              <a:spcAft>
                <a:spcPts val="0"/>
              </a:spcAft>
              <a:buNone/>
            </a:pPr>
            <a:r>
              <a:rPr lang="id-ID" dirty="0"/>
              <a:t>2109106123 – Said Bukhari Akbar Maulana</a:t>
            </a:r>
          </a:p>
          <a:p>
            <a:pPr marL="0" lvl="0" indent="0" algn="l" rtl="0">
              <a:spcBef>
                <a:spcPts val="0"/>
              </a:spcBef>
              <a:spcAft>
                <a:spcPts val="0"/>
              </a:spcAft>
              <a:buNone/>
            </a:pPr>
            <a:r>
              <a:rPr lang="id-ID" dirty="0"/>
              <a:t>2109106124 – Gusti Dimas </a:t>
            </a:r>
            <a:r>
              <a:rPr lang="id-ID" dirty="0" err="1"/>
              <a:t>Novarossi</a:t>
            </a:r>
            <a:endParaRPr lang="id-ID" dirty="0"/>
          </a:p>
          <a:p>
            <a:pPr marL="0" lvl="0" indent="0" algn="l" rtl="0">
              <a:spcBef>
                <a:spcPts val="0"/>
              </a:spcBef>
              <a:spcAft>
                <a:spcPts val="0"/>
              </a:spcAft>
              <a:buNone/>
            </a:pPr>
            <a:r>
              <a:rPr lang="id-ID" dirty="0"/>
              <a:t>2109106126 – Yosua Bayu Wiranata</a:t>
            </a:r>
          </a:p>
          <a:p>
            <a:pPr marL="0" lvl="0" indent="0" algn="l" rtl="0">
              <a:spcBef>
                <a:spcPts val="0"/>
              </a:spcBef>
              <a:spcAft>
                <a:spcPts val="0"/>
              </a:spcAft>
              <a:buNone/>
            </a:pPr>
            <a:r>
              <a:rPr lang="id-ID" dirty="0"/>
              <a:t>2109106127 – Auzan </a:t>
            </a:r>
            <a:r>
              <a:rPr lang="id-ID" dirty="0" err="1"/>
              <a:t>Hawaari</a:t>
            </a:r>
            <a:r>
              <a:rPr lang="id-ID" dirty="0"/>
              <a:t> Fahrony</a:t>
            </a:r>
            <a:endParaRPr dirty="0"/>
          </a:p>
        </p:txBody>
      </p:sp>
      <p:sp>
        <p:nvSpPr>
          <p:cNvPr id="305" name="Google Shape;305;p47"/>
          <p:cNvSpPr txBox="1">
            <a:spLocks noGrp="1"/>
          </p:cNvSpPr>
          <p:nvPr>
            <p:ph type="title"/>
          </p:nvPr>
        </p:nvSpPr>
        <p:spPr>
          <a:xfrm>
            <a:off x="2771425" y="1100891"/>
            <a:ext cx="3640200" cy="855300"/>
          </a:xfrm>
          <a:prstGeom prst="rect">
            <a:avLst/>
          </a:prstGeom>
        </p:spPr>
        <p:txBody>
          <a:bodyPr spcFirstLastPara="1" wrap="square" lIns="182875" tIns="91425" rIns="91425" bIns="91425" anchor="ctr" anchorCtr="0">
            <a:noAutofit/>
          </a:bodyPr>
          <a:lstStyle/>
          <a:p>
            <a:pPr marL="0" lvl="0" indent="0" algn="ctr" rtl="0">
              <a:spcBef>
                <a:spcPts val="0"/>
              </a:spcBef>
              <a:spcAft>
                <a:spcPts val="0"/>
              </a:spcAft>
              <a:buNone/>
            </a:pPr>
            <a:r>
              <a:rPr lang="en" dirty="0"/>
              <a:t>WHOA!</a:t>
            </a:r>
            <a:endParaRPr dirty="0"/>
          </a:p>
        </p:txBody>
      </p:sp>
      <p:cxnSp>
        <p:nvCxnSpPr>
          <p:cNvPr id="306" name="Google Shape;306;p47"/>
          <p:cNvCxnSpPr/>
          <p:nvPr/>
        </p:nvCxnSpPr>
        <p:spPr>
          <a:xfrm>
            <a:off x="-19500" y="4608575"/>
            <a:ext cx="9183000" cy="0"/>
          </a:xfrm>
          <a:prstGeom prst="straightConnector1">
            <a:avLst/>
          </a:prstGeom>
          <a:noFill/>
          <a:ln w="9525" cap="flat" cmpd="sng">
            <a:solidFill>
              <a:schemeClr val="dk1"/>
            </a:solidFill>
            <a:prstDash val="solid"/>
            <a:round/>
            <a:headEnd type="none" w="med" len="med"/>
            <a:tailEnd type="none" w="med" len="med"/>
          </a:ln>
        </p:spPr>
      </p:cxnSp>
      <p:sp>
        <p:nvSpPr>
          <p:cNvPr id="307" name="Google Shape;307;p47"/>
          <p:cNvSpPr/>
          <p:nvPr/>
        </p:nvSpPr>
        <p:spPr>
          <a:xfrm>
            <a:off x="6540000" y="1100891"/>
            <a:ext cx="26235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7"/>
          <p:cNvSpPr/>
          <p:nvPr/>
        </p:nvSpPr>
        <p:spPr>
          <a:xfrm>
            <a:off x="19550" y="1100891"/>
            <a:ext cx="26235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1">
            <a:extLst>
              <a:ext uri="{FF2B5EF4-FFF2-40B4-BE49-F238E27FC236}">
                <a16:creationId xmlns:a16="http://schemas.microsoft.com/office/drawing/2014/main" id="{DCFD3CD3-1BED-AD4E-986E-24D01F702AF4}"/>
              </a:ext>
            </a:extLst>
          </p:cNvPr>
          <p:cNvGrpSpPr/>
          <p:nvPr/>
        </p:nvGrpSpPr>
        <p:grpSpPr>
          <a:xfrm>
            <a:off x="7832200" y="2340366"/>
            <a:ext cx="558800" cy="1985226"/>
            <a:chOff x="22359874" y="2751354"/>
            <a:chExt cx="1117599" cy="3187699"/>
          </a:xfrm>
          <a:solidFill>
            <a:schemeClr val="tx1">
              <a:lumMod val="75000"/>
              <a:lumOff val="25000"/>
            </a:schemeClr>
          </a:solidFill>
        </p:grpSpPr>
        <p:sp>
          <p:nvSpPr>
            <p:cNvPr id="3" name="Freeform: Shape 216">
              <a:extLst>
                <a:ext uri="{FF2B5EF4-FFF2-40B4-BE49-F238E27FC236}">
                  <a16:creationId xmlns:a16="http://schemas.microsoft.com/office/drawing/2014/main" id="{2F648FC1-9146-4FBD-7FB5-E2853881E4FC}"/>
                </a:ext>
              </a:extLst>
            </p:cNvPr>
            <p:cNvSpPr/>
            <p:nvPr/>
          </p:nvSpPr>
          <p:spPr>
            <a:xfrm>
              <a:off x="22359874" y="275135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sp>
          <p:nvSpPr>
            <p:cNvPr id="4" name="Freeform: Shape 217">
              <a:extLst>
                <a:ext uri="{FF2B5EF4-FFF2-40B4-BE49-F238E27FC236}">
                  <a16:creationId xmlns:a16="http://schemas.microsoft.com/office/drawing/2014/main" id="{509BC3EC-2F8D-536A-F189-AE5C062F4E80}"/>
                </a:ext>
              </a:extLst>
            </p:cNvPr>
            <p:cNvSpPr/>
            <p:nvPr/>
          </p:nvSpPr>
          <p:spPr>
            <a:xfrm>
              <a:off x="22359874" y="388800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sp>
          <p:nvSpPr>
            <p:cNvPr id="5" name="Freeform: Shape 218">
              <a:extLst>
                <a:ext uri="{FF2B5EF4-FFF2-40B4-BE49-F238E27FC236}">
                  <a16:creationId xmlns:a16="http://schemas.microsoft.com/office/drawing/2014/main" id="{BAE22669-705C-F871-AEA6-095C135B4391}"/>
                </a:ext>
              </a:extLst>
            </p:cNvPr>
            <p:cNvSpPr/>
            <p:nvPr/>
          </p:nvSpPr>
          <p:spPr>
            <a:xfrm>
              <a:off x="22359874" y="502465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grpSp>
      <p:grpSp>
        <p:nvGrpSpPr>
          <p:cNvPr id="6" name="Group 11">
            <a:extLst>
              <a:ext uri="{FF2B5EF4-FFF2-40B4-BE49-F238E27FC236}">
                <a16:creationId xmlns:a16="http://schemas.microsoft.com/office/drawing/2014/main" id="{D42735B6-D5EB-3164-0F2B-4289CE542618}"/>
              </a:ext>
            </a:extLst>
          </p:cNvPr>
          <p:cNvGrpSpPr/>
          <p:nvPr/>
        </p:nvGrpSpPr>
        <p:grpSpPr>
          <a:xfrm rot="10800000">
            <a:off x="753000" y="2340366"/>
            <a:ext cx="558800" cy="1985224"/>
            <a:chOff x="22359874" y="2751354"/>
            <a:chExt cx="1117599" cy="3187699"/>
          </a:xfrm>
          <a:solidFill>
            <a:schemeClr val="tx1">
              <a:lumMod val="75000"/>
              <a:lumOff val="25000"/>
            </a:schemeClr>
          </a:solidFill>
        </p:grpSpPr>
        <p:sp>
          <p:nvSpPr>
            <p:cNvPr id="7" name="Freeform: Shape 216">
              <a:extLst>
                <a:ext uri="{FF2B5EF4-FFF2-40B4-BE49-F238E27FC236}">
                  <a16:creationId xmlns:a16="http://schemas.microsoft.com/office/drawing/2014/main" id="{7C6ECA90-95F2-029E-3C15-5470D5F5B74D}"/>
                </a:ext>
              </a:extLst>
            </p:cNvPr>
            <p:cNvSpPr/>
            <p:nvPr/>
          </p:nvSpPr>
          <p:spPr>
            <a:xfrm>
              <a:off x="22359874" y="275135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sp>
          <p:nvSpPr>
            <p:cNvPr id="8" name="Freeform: Shape 217">
              <a:extLst>
                <a:ext uri="{FF2B5EF4-FFF2-40B4-BE49-F238E27FC236}">
                  <a16:creationId xmlns:a16="http://schemas.microsoft.com/office/drawing/2014/main" id="{779980CC-2015-1E99-FE4E-7515952FEED6}"/>
                </a:ext>
              </a:extLst>
            </p:cNvPr>
            <p:cNvSpPr/>
            <p:nvPr/>
          </p:nvSpPr>
          <p:spPr>
            <a:xfrm>
              <a:off x="22359874" y="388800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sp>
          <p:nvSpPr>
            <p:cNvPr id="9" name="Freeform: Shape 218">
              <a:extLst>
                <a:ext uri="{FF2B5EF4-FFF2-40B4-BE49-F238E27FC236}">
                  <a16:creationId xmlns:a16="http://schemas.microsoft.com/office/drawing/2014/main" id="{53704617-CCE2-3FF4-2436-778B5FC5E6A8}"/>
                </a:ext>
              </a:extLst>
            </p:cNvPr>
            <p:cNvSpPr/>
            <p:nvPr/>
          </p:nvSpPr>
          <p:spPr>
            <a:xfrm>
              <a:off x="22359874" y="5024654"/>
              <a:ext cx="1117599" cy="914399"/>
            </a:xfrm>
            <a:custGeom>
              <a:avLst/>
              <a:gdLst>
                <a:gd name="connsiteX0" fmla="*/ 740695 w 740694"/>
                <a:gd name="connsiteY0" fmla="*/ 606023 h 606022"/>
                <a:gd name="connsiteX1" fmla="*/ 370347 w 740694"/>
                <a:gd name="connsiteY1" fmla="*/ 0 h 606022"/>
                <a:gd name="connsiteX2" fmla="*/ 370347 w 740694"/>
                <a:gd name="connsiteY2" fmla="*/ 0 h 606022"/>
                <a:gd name="connsiteX3" fmla="*/ 0 w 740694"/>
                <a:gd name="connsiteY3" fmla="*/ 606023 h 606022"/>
                <a:gd name="connsiteX4" fmla="*/ 185174 w 740694"/>
                <a:gd name="connsiteY4" fmla="*/ 606023 h 606022"/>
                <a:gd name="connsiteX5" fmla="*/ 370347 w 740694"/>
                <a:gd name="connsiteY5" fmla="*/ 303011 h 606022"/>
                <a:gd name="connsiteX6" fmla="*/ 555521 w 740694"/>
                <a:gd name="connsiteY6" fmla="*/ 606023 h 606022"/>
                <a:gd name="connsiteX7" fmla="*/ 740695 w 740694"/>
                <a:gd name="connsiteY7" fmla="*/ 606023 h 6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694" h="606022">
                  <a:moveTo>
                    <a:pt x="740695" y="606023"/>
                  </a:moveTo>
                  <a:lnTo>
                    <a:pt x="370347" y="0"/>
                  </a:lnTo>
                  <a:lnTo>
                    <a:pt x="370347" y="0"/>
                  </a:lnTo>
                  <a:lnTo>
                    <a:pt x="0" y="606023"/>
                  </a:lnTo>
                  <a:lnTo>
                    <a:pt x="185174" y="606023"/>
                  </a:lnTo>
                  <a:lnTo>
                    <a:pt x="370347" y="303011"/>
                  </a:lnTo>
                  <a:lnTo>
                    <a:pt x="555521" y="606023"/>
                  </a:lnTo>
                  <a:lnTo>
                    <a:pt x="740695" y="606023"/>
                  </a:lnTo>
                  <a:close/>
                </a:path>
              </a:pathLst>
            </a:custGeom>
            <a:grpFill/>
            <a:ln w="8417" cap="flat">
              <a:noFill/>
              <a:prstDash val="solid"/>
              <a:miter/>
            </a:ln>
          </p:spPr>
          <p:txBody>
            <a:bodyPr rtlCol="0" anchor="ctr"/>
            <a:lstStyle/>
            <a:p>
              <a:pPr defTabSz="228600"/>
              <a:endParaRPr lang="en-US" sz="900">
                <a:solidFill>
                  <a:prstClr val="black"/>
                </a:solidFill>
                <a:latin typeface="Calibri" panose="020F0502020204030204"/>
              </a:endParaRPr>
            </a:p>
          </p:txBody>
        </p:sp>
      </p:grpSp>
      <p:sp>
        <p:nvSpPr>
          <p:cNvPr id="10" name="Google Shape;305;p47">
            <a:extLst>
              <a:ext uri="{FF2B5EF4-FFF2-40B4-BE49-F238E27FC236}">
                <a16:creationId xmlns:a16="http://schemas.microsoft.com/office/drawing/2014/main" id="{6B6C8C34-6A34-F476-B802-B067B12341A1}"/>
              </a:ext>
            </a:extLst>
          </p:cNvPr>
          <p:cNvSpPr txBox="1">
            <a:spLocks/>
          </p:cNvSpPr>
          <p:nvPr/>
        </p:nvSpPr>
        <p:spPr>
          <a:xfrm>
            <a:off x="1311800" y="2204082"/>
            <a:ext cx="3640200" cy="468762"/>
          </a:xfrm>
          <a:prstGeom prst="rect">
            <a:avLst/>
          </a:prstGeom>
          <a:noFill/>
          <a:ln>
            <a:noFill/>
          </a:ln>
        </p:spPr>
        <p:txBody>
          <a:bodyPr spcFirstLastPara="1" wrap="square" lIns="18287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000"/>
              <a:buFont typeface="Space Mono"/>
              <a:buNone/>
              <a:defRPr sz="8000" b="1"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2pPr>
            <a:lvl3pPr marR="0" lvl="2"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3pPr>
            <a:lvl4pPr marR="0" lvl="3"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4pPr>
            <a:lvl5pPr marR="0" lvl="4"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5pPr>
            <a:lvl6pPr marR="0" lvl="5"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6pPr>
            <a:lvl7pPr marR="0" lvl="6"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7pPr>
            <a:lvl8pPr marR="0" lvl="7"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8pPr>
            <a:lvl9pPr marR="0" lvl="8" algn="ctr" rtl="0">
              <a:lnSpc>
                <a:spcPct val="100000"/>
              </a:lnSpc>
              <a:spcBef>
                <a:spcPts val="0"/>
              </a:spcBef>
              <a:spcAft>
                <a:spcPts val="0"/>
              </a:spcAft>
              <a:buClr>
                <a:schemeClr val="dk1"/>
              </a:buClr>
              <a:buSzPts val="8000"/>
              <a:buFont typeface="Do Hyeon"/>
              <a:buNone/>
              <a:defRPr sz="8000" b="0" i="0" u="none" strike="noStrike" cap="none">
                <a:solidFill>
                  <a:schemeClr val="dk1"/>
                </a:solidFill>
                <a:latin typeface="Do Hyeon"/>
                <a:ea typeface="Do Hyeon"/>
                <a:cs typeface="Do Hyeon"/>
                <a:sym typeface="Do Hyeon"/>
              </a:defRPr>
            </a:lvl9pPr>
          </a:lstStyle>
          <a:p>
            <a:r>
              <a:rPr lang="id-ID" sz="2000" dirty="0"/>
              <a:t>NAMA KELOMPOK :</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idx="16"/>
          </p:nvPr>
        </p:nvSpPr>
        <p:spPr>
          <a:xfrm>
            <a:off x="712975" y="1955267"/>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2</a:t>
            </a:r>
            <a:endParaRPr dirty="0"/>
          </a:p>
        </p:txBody>
      </p:sp>
      <p:sp>
        <p:nvSpPr>
          <p:cNvPr id="314" name="Google Shape;314;p48"/>
          <p:cNvSpPr txBox="1">
            <a:spLocks noGrp="1"/>
          </p:cNvSpPr>
          <p:nvPr>
            <p:ph type="title"/>
          </p:nvPr>
        </p:nvSpPr>
        <p:spPr>
          <a:xfrm>
            <a:off x="713229" y="3047198"/>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4</a:t>
            </a:r>
            <a:endParaRPr dirty="0"/>
          </a:p>
        </p:txBody>
      </p:sp>
      <p:sp>
        <p:nvSpPr>
          <p:cNvPr id="315" name="Google Shape;315;p48"/>
          <p:cNvSpPr txBox="1">
            <a:spLocks noGrp="1"/>
          </p:cNvSpPr>
          <p:nvPr>
            <p:ph type="title" idx="2"/>
          </p:nvPr>
        </p:nvSpPr>
        <p:spPr>
          <a:xfrm>
            <a:off x="713229" y="3594923"/>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5</a:t>
            </a:r>
            <a:endParaRPr dirty="0"/>
          </a:p>
        </p:txBody>
      </p:sp>
      <p:sp>
        <p:nvSpPr>
          <p:cNvPr id="316" name="Google Shape;316;p48"/>
          <p:cNvSpPr txBox="1">
            <a:spLocks noGrp="1"/>
          </p:cNvSpPr>
          <p:nvPr>
            <p:ph type="title" idx="3"/>
          </p:nvPr>
        </p:nvSpPr>
        <p:spPr>
          <a:xfrm>
            <a:off x="713229" y="2532904"/>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3</a:t>
            </a:r>
            <a:endParaRPr dirty="0"/>
          </a:p>
        </p:txBody>
      </p:sp>
      <p:sp>
        <p:nvSpPr>
          <p:cNvPr id="317" name="Google Shape;317;p48"/>
          <p:cNvSpPr txBox="1">
            <a:spLocks noGrp="1"/>
          </p:cNvSpPr>
          <p:nvPr>
            <p:ph type="title" idx="4"/>
          </p:nvPr>
        </p:nvSpPr>
        <p:spPr>
          <a:xfrm>
            <a:off x="713225" y="416517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8" name="Google Shape;318;p48"/>
          <p:cNvSpPr txBox="1">
            <a:spLocks noGrp="1"/>
          </p:cNvSpPr>
          <p:nvPr>
            <p:ph type="subTitle" idx="1"/>
          </p:nvPr>
        </p:nvSpPr>
        <p:spPr>
          <a:xfrm>
            <a:off x="1485725" y="2532939"/>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Tahapan</a:t>
            </a:r>
            <a:r>
              <a:rPr dirty="0"/>
              <a:t> RAD</a:t>
            </a:r>
          </a:p>
        </p:txBody>
      </p:sp>
      <p:sp>
        <p:nvSpPr>
          <p:cNvPr id="319" name="Google Shape;319;p48"/>
          <p:cNvSpPr txBox="1">
            <a:spLocks noGrp="1"/>
          </p:cNvSpPr>
          <p:nvPr>
            <p:ph type="subTitle" idx="5"/>
          </p:nvPr>
        </p:nvSpPr>
        <p:spPr>
          <a:xfrm>
            <a:off x="1485725" y="4165219"/>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Kesimpulan</a:t>
            </a:r>
          </a:p>
        </p:txBody>
      </p:sp>
      <p:sp>
        <p:nvSpPr>
          <p:cNvPr id="320" name="Google Shape;320;p48"/>
          <p:cNvSpPr txBox="1">
            <a:spLocks noGrp="1"/>
          </p:cNvSpPr>
          <p:nvPr>
            <p:ph type="subTitle" idx="6"/>
          </p:nvPr>
        </p:nvSpPr>
        <p:spPr>
          <a:xfrm>
            <a:off x="4765925" y="2493826"/>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4 </a:t>
            </a:r>
            <a:r>
              <a:rPr dirty="0" err="1"/>
              <a:t>tahapan</a:t>
            </a:r>
            <a:r>
              <a:rPr dirty="0"/>
              <a:t> RAD yang </a:t>
            </a:r>
            <a:r>
              <a:rPr dirty="0" err="1"/>
              <a:t>perlu</a:t>
            </a:r>
            <a:r>
              <a:rPr dirty="0"/>
              <a:t> </a:t>
            </a:r>
            <a:r>
              <a:rPr dirty="0" err="1"/>
              <a:t>dilakukan</a:t>
            </a:r>
            <a:endParaRPr dirty="0"/>
          </a:p>
        </p:txBody>
      </p:sp>
      <p:sp>
        <p:nvSpPr>
          <p:cNvPr id="321" name="Google Shape;321;p48"/>
          <p:cNvSpPr txBox="1">
            <a:spLocks noGrp="1"/>
          </p:cNvSpPr>
          <p:nvPr>
            <p:ph type="subTitle" idx="7"/>
          </p:nvPr>
        </p:nvSpPr>
        <p:spPr>
          <a:xfrm>
            <a:off x="4766225" y="416520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a:t>Kesimpulan </a:t>
            </a:r>
            <a:r>
              <a:rPr dirty="0" err="1"/>
              <a:t>dari</a:t>
            </a:r>
            <a:r>
              <a:rPr dirty="0"/>
              <a:t> </a:t>
            </a:r>
            <a:r>
              <a:rPr dirty="0" err="1"/>
              <a:t>metode</a:t>
            </a:r>
            <a:r>
              <a:rPr dirty="0"/>
              <a:t> RAD</a:t>
            </a:r>
          </a:p>
        </p:txBody>
      </p:sp>
      <p:sp>
        <p:nvSpPr>
          <p:cNvPr id="322" name="Google Shape;322;p48"/>
          <p:cNvSpPr txBox="1">
            <a:spLocks noGrp="1"/>
          </p:cNvSpPr>
          <p:nvPr>
            <p:ph type="subTitle" idx="8"/>
          </p:nvPr>
        </p:nvSpPr>
        <p:spPr>
          <a:xfrm>
            <a:off x="1485600" y="1919367"/>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Tujuan</a:t>
            </a:r>
            <a:r>
              <a:rPr dirty="0"/>
              <a:t> dan </a:t>
            </a:r>
            <a:r>
              <a:rPr dirty="0" err="1"/>
              <a:t>manfaat</a:t>
            </a:r>
            <a:endParaRPr dirty="0"/>
          </a:p>
        </p:txBody>
      </p:sp>
      <p:sp>
        <p:nvSpPr>
          <p:cNvPr id="323" name="Google Shape;323;p48"/>
          <p:cNvSpPr txBox="1">
            <a:spLocks noGrp="1"/>
          </p:cNvSpPr>
          <p:nvPr>
            <p:ph type="subTitle" idx="9"/>
          </p:nvPr>
        </p:nvSpPr>
        <p:spPr>
          <a:xfrm>
            <a:off x="1485979" y="3080691"/>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Kelebihan</a:t>
            </a:r>
            <a:endParaRPr dirty="0"/>
          </a:p>
        </p:txBody>
      </p:sp>
      <p:sp>
        <p:nvSpPr>
          <p:cNvPr id="324" name="Google Shape;324;p48"/>
          <p:cNvSpPr txBox="1">
            <a:spLocks noGrp="1"/>
          </p:cNvSpPr>
          <p:nvPr>
            <p:ph type="subTitle" idx="13"/>
          </p:nvPr>
        </p:nvSpPr>
        <p:spPr>
          <a:xfrm>
            <a:off x="4766225" y="1904866"/>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Tujuan</a:t>
            </a:r>
            <a:r>
              <a:rPr dirty="0"/>
              <a:t> dan </a:t>
            </a:r>
            <a:r>
              <a:rPr dirty="0" err="1"/>
              <a:t>manfaat</a:t>
            </a:r>
            <a:r>
              <a:rPr dirty="0"/>
              <a:t> </a:t>
            </a:r>
            <a:r>
              <a:rPr dirty="0" err="1"/>
              <a:t>penggunaan</a:t>
            </a:r>
            <a:r>
              <a:rPr dirty="0"/>
              <a:t> </a:t>
            </a:r>
            <a:r>
              <a:rPr dirty="0" err="1"/>
              <a:t>metode</a:t>
            </a:r>
            <a:r>
              <a:rPr dirty="0"/>
              <a:t> RAD</a:t>
            </a:r>
          </a:p>
        </p:txBody>
      </p:sp>
      <p:sp>
        <p:nvSpPr>
          <p:cNvPr id="325" name="Google Shape;325;p48"/>
          <p:cNvSpPr txBox="1">
            <a:spLocks noGrp="1"/>
          </p:cNvSpPr>
          <p:nvPr>
            <p:ph type="subTitle" idx="14"/>
          </p:nvPr>
        </p:nvSpPr>
        <p:spPr>
          <a:xfrm>
            <a:off x="4765925" y="306974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Kelebihan</a:t>
            </a:r>
            <a:r>
              <a:rPr dirty="0"/>
              <a:t> </a:t>
            </a:r>
            <a:r>
              <a:rPr dirty="0" err="1"/>
              <a:t>penggunaan</a:t>
            </a:r>
            <a:r>
              <a:rPr dirty="0"/>
              <a:t> </a:t>
            </a:r>
            <a:r>
              <a:rPr dirty="0" err="1"/>
              <a:t>metode</a:t>
            </a:r>
            <a:r>
              <a:rPr dirty="0"/>
              <a:t> RAD</a:t>
            </a:r>
          </a:p>
        </p:txBody>
      </p:sp>
      <p:sp>
        <p:nvSpPr>
          <p:cNvPr id="326" name="Google Shape;326;p48"/>
          <p:cNvSpPr txBox="1">
            <a:spLocks noGrp="1"/>
          </p:cNvSpPr>
          <p:nvPr>
            <p:ph type="title" idx="15"/>
          </p:nvPr>
        </p:nvSpPr>
        <p:spPr>
          <a:xfrm>
            <a:off x="713226" y="142655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27" name="Google Shape;327;p48"/>
          <p:cNvSpPr txBox="1">
            <a:spLocks noGrp="1"/>
          </p:cNvSpPr>
          <p:nvPr>
            <p:ph type="subTitle" idx="17"/>
          </p:nvPr>
        </p:nvSpPr>
        <p:spPr>
          <a:xfrm>
            <a:off x="1485979" y="3628424"/>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Kekurangan</a:t>
            </a:r>
            <a:endParaRPr dirty="0"/>
          </a:p>
        </p:txBody>
      </p:sp>
      <p:sp>
        <p:nvSpPr>
          <p:cNvPr id="328" name="Google Shape;328;p48"/>
          <p:cNvSpPr txBox="1">
            <a:spLocks noGrp="1"/>
          </p:cNvSpPr>
          <p:nvPr>
            <p:ph type="subTitle" idx="18"/>
          </p:nvPr>
        </p:nvSpPr>
        <p:spPr>
          <a:xfrm>
            <a:off x="4765925" y="3633606"/>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Kekurangan</a:t>
            </a:r>
            <a:r>
              <a:rPr dirty="0"/>
              <a:t> </a:t>
            </a:r>
            <a:r>
              <a:rPr dirty="0" err="1"/>
              <a:t>menggunakan</a:t>
            </a:r>
            <a:r>
              <a:rPr dirty="0"/>
              <a:t> </a:t>
            </a:r>
            <a:r>
              <a:rPr dirty="0" err="1"/>
              <a:t>metode</a:t>
            </a:r>
            <a:r>
              <a:rPr dirty="0"/>
              <a:t> RAD </a:t>
            </a:r>
            <a:r>
              <a:rPr dirty="0" err="1"/>
              <a:t>daripada</a:t>
            </a:r>
            <a:r>
              <a:rPr dirty="0"/>
              <a:t> </a:t>
            </a:r>
            <a:r>
              <a:rPr dirty="0" err="1"/>
              <a:t>metode</a:t>
            </a:r>
            <a:r>
              <a:rPr dirty="0"/>
              <a:t> lain</a:t>
            </a:r>
          </a:p>
        </p:txBody>
      </p:sp>
      <p:sp>
        <p:nvSpPr>
          <p:cNvPr id="329" name="Google Shape;329;p48"/>
          <p:cNvSpPr txBox="1">
            <a:spLocks noGrp="1"/>
          </p:cNvSpPr>
          <p:nvPr>
            <p:ph type="subTitle" idx="19"/>
          </p:nvPr>
        </p:nvSpPr>
        <p:spPr>
          <a:xfrm>
            <a:off x="1485725" y="1426550"/>
            <a:ext cx="32043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DEFINITION</a:t>
            </a:r>
            <a:endParaRPr dirty="0"/>
          </a:p>
        </p:txBody>
      </p:sp>
      <p:sp>
        <p:nvSpPr>
          <p:cNvPr id="330" name="Google Shape;330;p48"/>
          <p:cNvSpPr txBox="1">
            <a:spLocks noGrp="1"/>
          </p:cNvSpPr>
          <p:nvPr>
            <p:ph type="subTitle" idx="20"/>
          </p:nvPr>
        </p:nvSpPr>
        <p:spPr>
          <a:xfrm>
            <a:off x="4766225" y="1426550"/>
            <a:ext cx="3664800" cy="4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Definisi</a:t>
            </a:r>
            <a:r>
              <a:rPr dirty="0"/>
              <a:t> </a:t>
            </a:r>
            <a:r>
              <a:rPr dirty="0" err="1"/>
              <a:t>tentang</a:t>
            </a:r>
            <a:r>
              <a:rPr dirty="0"/>
              <a:t> RAD</a:t>
            </a:r>
          </a:p>
        </p:txBody>
      </p:sp>
      <p:sp>
        <p:nvSpPr>
          <p:cNvPr id="331" name="Google Shape;331;p48"/>
          <p:cNvSpPr txBox="1">
            <a:spLocks noGrp="1"/>
          </p:cNvSpPr>
          <p:nvPr>
            <p:ph type="title" idx="21"/>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Tabel</a:t>
            </a:r>
            <a:r>
              <a:rPr dirty="0"/>
              <a:t> </a:t>
            </a:r>
            <a:r>
              <a:rPr dirty="0" err="1"/>
              <a:t>isi</a:t>
            </a:r>
            <a:endParaRPr dirty="0"/>
          </a:p>
        </p:txBody>
      </p:sp>
      <p:cxnSp>
        <p:nvCxnSpPr>
          <p:cNvPr id="332" name="Google Shape;332;p48"/>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611625" y="2324594"/>
            <a:ext cx="5379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err="1"/>
              <a:t>Definisi</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6" name="Google Shape;346;p50"/>
          <p:cNvSpPr txBox="1">
            <a:spLocks noGrp="1"/>
          </p:cNvSpPr>
          <p:nvPr>
            <p:ph type="subTitle" idx="1"/>
          </p:nvPr>
        </p:nvSpPr>
        <p:spPr>
          <a:xfrm>
            <a:off x="802125" y="3494902"/>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Definisi</a:t>
            </a:r>
            <a:r>
              <a:rPr dirty="0"/>
              <a:t> </a:t>
            </a:r>
            <a:r>
              <a:rPr dirty="0" err="1"/>
              <a:t>tentang</a:t>
            </a:r>
            <a:r>
              <a:rPr dirty="0"/>
              <a:t> </a:t>
            </a:r>
            <a:r>
              <a:rPr dirty="0" err="1"/>
              <a:t>metode</a:t>
            </a:r>
            <a:r>
              <a:rPr dirty="0"/>
              <a:t> RAD (Rapid Application Development)</a:t>
            </a:r>
          </a:p>
        </p:txBody>
      </p:sp>
      <p:cxnSp>
        <p:nvCxnSpPr>
          <p:cNvPr id="347" name="Google Shape;347;p50"/>
          <p:cNvCxnSpPr/>
          <p:nvPr/>
        </p:nvCxnSpPr>
        <p:spPr>
          <a:xfrm>
            <a:off x="-39000" y="3052563"/>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13238" y="42401"/>
            <a:ext cx="8032532" cy="11764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t>RAD (Rapid Application Development)</a:t>
            </a:r>
          </a:p>
        </p:txBody>
      </p:sp>
      <p:sp>
        <p:nvSpPr>
          <p:cNvPr id="393" name="Google Shape;393;p53"/>
          <p:cNvSpPr txBox="1">
            <a:spLocks noGrp="1"/>
          </p:cNvSpPr>
          <p:nvPr>
            <p:ph type="subTitle" idx="1"/>
          </p:nvPr>
        </p:nvSpPr>
        <p:spPr>
          <a:xfrm>
            <a:off x="713238" y="1888825"/>
            <a:ext cx="3510000" cy="20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t>Rapid Application Development (RAD) </a:t>
            </a:r>
            <a:r>
              <a:rPr dirty="0" err="1"/>
              <a:t>adalah</a:t>
            </a:r>
            <a:r>
              <a:rPr dirty="0"/>
              <a:t> salah </a:t>
            </a:r>
            <a:r>
              <a:rPr dirty="0" err="1"/>
              <a:t>satu</a:t>
            </a:r>
            <a:r>
              <a:rPr dirty="0"/>
              <a:t> </a:t>
            </a:r>
            <a:r>
              <a:rPr dirty="0" err="1"/>
              <a:t>metode</a:t>
            </a:r>
            <a:r>
              <a:rPr dirty="0"/>
              <a:t> </a:t>
            </a:r>
            <a:r>
              <a:rPr dirty="0" err="1"/>
              <a:t>pengembangan</a:t>
            </a:r>
            <a:r>
              <a:rPr dirty="0"/>
              <a:t> </a:t>
            </a:r>
            <a:r>
              <a:rPr dirty="0" err="1"/>
              <a:t>suatu</a:t>
            </a:r>
            <a:r>
              <a:rPr dirty="0"/>
              <a:t> s</a:t>
            </a:r>
            <a:r>
              <a:rPr lang="id-ID" dirty="0"/>
              <a:t>y</a:t>
            </a:r>
            <a:r>
              <a:rPr dirty="0"/>
              <a:t>stem </a:t>
            </a:r>
            <a:r>
              <a:rPr dirty="0" err="1"/>
              <a:t>informasi</a:t>
            </a:r>
            <a:r>
              <a:rPr dirty="0"/>
              <a:t> </a:t>
            </a:r>
            <a:r>
              <a:rPr dirty="0" err="1"/>
              <a:t>dengan</a:t>
            </a:r>
            <a:r>
              <a:rPr dirty="0"/>
              <a:t> </a:t>
            </a:r>
            <a:r>
              <a:rPr dirty="0" err="1"/>
              <a:t>waktu</a:t>
            </a:r>
            <a:r>
              <a:rPr dirty="0"/>
              <a:t> yang </a:t>
            </a:r>
            <a:r>
              <a:rPr dirty="0" err="1"/>
              <a:t>relati</a:t>
            </a:r>
            <a:r>
              <a:rPr lang="id-ID" dirty="0"/>
              <a:t>f</a:t>
            </a:r>
            <a:r>
              <a:rPr dirty="0"/>
              <a:t> </a:t>
            </a:r>
            <a:r>
              <a:rPr dirty="0" err="1"/>
              <a:t>singkat</a:t>
            </a:r>
            <a:r>
              <a:rPr dirty="0"/>
              <a:t>. </a:t>
            </a:r>
            <a:r>
              <a:rPr dirty="0" err="1"/>
              <a:t>Untuk</a:t>
            </a:r>
            <a:r>
              <a:rPr dirty="0"/>
              <a:t> </a:t>
            </a:r>
            <a:r>
              <a:rPr dirty="0" err="1"/>
              <a:t>pengembangan</a:t>
            </a:r>
            <a:r>
              <a:rPr dirty="0"/>
              <a:t> </a:t>
            </a:r>
            <a:r>
              <a:rPr dirty="0" err="1"/>
              <a:t>suatu</a:t>
            </a:r>
            <a:r>
              <a:rPr dirty="0"/>
              <a:t> s</a:t>
            </a:r>
            <a:r>
              <a:rPr lang="id-ID" dirty="0"/>
              <a:t>y</a:t>
            </a:r>
            <a:r>
              <a:rPr dirty="0"/>
              <a:t>stem </a:t>
            </a:r>
            <a:r>
              <a:rPr dirty="0" err="1"/>
              <a:t>informasi</a:t>
            </a:r>
            <a:r>
              <a:rPr dirty="0"/>
              <a:t> yang normal </a:t>
            </a:r>
            <a:r>
              <a:rPr dirty="0" err="1"/>
              <a:t>membutuhkan</a:t>
            </a:r>
            <a:r>
              <a:rPr dirty="0"/>
              <a:t> </a:t>
            </a:r>
            <a:r>
              <a:rPr dirty="0" err="1"/>
              <a:t>waktu</a:t>
            </a:r>
            <a:r>
              <a:rPr dirty="0"/>
              <a:t> minimal 180 </a:t>
            </a:r>
            <a:r>
              <a:rPr dirty="0" err="1"/>
              <a:t>hari</a:t>
            </a:r>
            <a:r>
              <a:rPr dirty="0"/>
              <a:t>, </a:t>
            </a:r>
            <a:r>
              <a:rPr dirty="0" err="1"/>
              <a:t>akan</a:t>
            </a:r>
            <a:r>
              <a:rPr dirty="0"/>
              <a:t> </a:t>
            </a:r>
            <a:r>
              <a:rPr dirty="0" err="1"/>
              <a:t>tetapi</a:t>
            </a:r>
            <a:r>
              <a:rPr dirty="0"/>
              <a:t> </a:t>
            </a:r>
            <a:r>
              <a:rPr dirty="0" err="1"/>
              <a:t>dengan</a:t>
            </a:r>
            <a:r>
              <a:rPr dirty="0"/>
              <a:t> </a:t>
            </a:r>
            <a:r>
              <a:rPr dirty="0" err="1"/>
              <a:t>metode</a:t>
            </a:r>
            <a:r>
              <a:rPr dirty="0"/>
              <a:t> RAD </a:t>
            </a:r>
            <a:r>
              <a:rPr dirty="0" err="1"/>
              <a:t>suatu</a:t>
            </a:r>
            <a:r>
              <a:rPr dirty="0"/>
              <a:t> s</a:t>
            </a:r>
            <a:r>
              <a:rPr lang="id-ID" dirty="0"/>
              <a:t>y</a:t>
            </a:r>
            <a:r>
              <a:rPr dirty="0"/>
              <a:t>stem </a:t>
            </a:r>
            <a:r>
              <a:rPr dirty="0" err="1"/>
              <a:t>dapat</a:t>
            </a:r>
            <a:r>
              <a:rPr dirty="0"/>
              <a:t> </a:t>
            </a:r>
            <a:r>
              <a:rPr dirty="0" err="1"/>
              <a:t>diselesaikan</a:t>
            </a:r>
            <a:r>
              <a:rPr dirty="0"/>
              <a:t> </a:t>
            </a:r>
            <a:r>
              <a:rPr dirty="0" err="1"/>
              <a:t>hanya</a:t>
            </a:r>
            <a:r>
              <a:rPr dirty="0"/>
              <a:t> </a:t>
            </a:r>
            <a:r>
              <a:rPr dirty="0" err="1"/>
              <a:t>dalam</a:t>
            </a:r>
            <a:r>
              <a:rPr dirty="0"/>
              <a:t> </a:t>
            </a:r>
            <a:r>
              <a:rPr dirty="0" err="1"/>
              <a:t>waktu</a:t>
            </a:r>
            <a:r>
              <a:rPr dirty="0"/>
              <a:t> 30-90 </a:t>
            </a:r>
            <a:r>
              <a:rPr dirty="0" err="1"/>
              <a:t>hari</a:t>
            </a:r>
            <a:r>
              <a:rPr dirty="0"/>
              <a:t>.</a:t>
            </a:r>
          </a:p>
        </p:txBody>
      </p:sp>
      <p:sp>
        <p:nvSpPr>
          <p:cNvPr id="394" name="Google Shape;394;p53"/>
          <p:cNvSpPr txBox="1">
            <a:spLocks noGrp="1"/>
          </p:cNvSpPr>
          <p:nvPr>
            <p:ph type="subTitle" idx="2"/>
          </p:nvPr>
        </p:nvSpPr>
        <p:spPr>
          <a:xfrm>
            <a:off x="4920763" y="1888804"/>
            <a:ext cx="3510000" cy="20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t>Secara</a:t>
            </a:r>
            <a:r>
              <a:rPr dirty="0"/>
              <a:t> </a:t>
            </a:r>
            <a:r>
              <a:rPr dirty="0" err="1"/>
              <a:t>spesifik</a:t>
            </a:r>
            <a:r>
              <a:rPr dirty="0"/>
              <a:t> RAD </a:t>
            </a:r>
            <a:r>
              <a:rPr dirty="0" err="1"/>
              <a:t>merupakan</a:t>
            </a:r>
            <a:r>
              <a:rPr dirty="0"/>
              <a:t> proses model </a:t>
            </a:r>
            <a:r>
              <a:rPr dirty="0" err="1"/>
              <a:t>perangkat</a:t>
            </a:r>
            <a:r>
              <a:rPr dirty="0"/>
              <a:t> </a:t>
            </a:r>
            <a:r>
              <a:rPr dirty="0" err="1"/>
              <a:t>lunak</a:t>
            </a:r>
            <a:r>
              <a:rPr dirty="0"/>
              <a:t> in</a:t>
            </a:r>
            <a:r>
              <a:rPr lang="id-ID" dirty="0"/>
              <a:t>c</a:t>
            </a:r>
            <a:r>
              <a:rPr dirty="0" err="1"/>
              <a:t>remental</a:t>
            </a:r>
            <a:r>
              <a:rPr dirty="0"/>
              <a:t> yang </a:t>
            </a:r>
            <a:r>
              <a:rPr dirty="0" err="1"/>
              <a:t>menekankan</a:t>
            </a:r>
            <a:r>
              <a:rPr dirty="0"/>
              <a:t> </a:t>
            </a:r>
            <a:r>
              <a:rPr dirty="0" err="1"/>
              <a:t>siklus</a:t>
            </a:r>
            <a:r>
              <a:rPr dirty="0"/>
              <a:t> </a:t>
            </a:r>
            <a:r>
              <a:rPr dirty="0" err="1"/>
              <a:t>pengembangan</a:t>
            </a:r>
            <a:r>
              <a:rPr dirty="0"/>
              <a:t> yang </a:t>
            </a:r>
            <a:r>
              <a:rPr dirty="0" err="1"/>
              <a:t>singkat</a:t>
            </a:r>
            <a:r>
              <a:rPr dirty="0"/>
              <a:t>. Model RAD </a:t>
            </a:r>
            <a:r>
              <a:rPr dirty="0" err="1"/>
              <a:t>adalah</a:t>
            </a:r>
            <a:r>
              <a:rPr dirty="0"/>
              <a:t> </a:t>
            </a:r>
            <a:r>
              <a:rPr dirty="0" err="1"/>
              <a:t>sebuah</a:t>
            </a:r>
            <a:r>
              <a:rPr dirty="0"/>
              <a:t> </a:t>
            </a:r>
            <a:r>
              <a:rPr dirty="0" err="1"/>
              <a:t>adaptasi</a:t>
            </a:r>
            <a:r>
              <a:rPr dirty="0"/>
              <a:t> "</a:t>
            </a:r>
            <a:r>
              <a:rPr dirty="0" err="1"/>
              <a:t>kecepatan</a:t>
            </a:r>
            <a:r>
              <a:rPr dirty="0"/>
              <a:t> </a:t>
            </a:r>
            <a:r>
              <a:rPr dirty="0" err="1"/>
              <a:t>tinggi</a:t>
            </a:r>
            <a:r>
              <a:rPr dirty="0"/>
              <a:t>" </a:t>
            </a:r>
            <a:r>
              <a:rPr dirty="0" err="1"/>
              <a:t>dari</a:t>
            </a:r>
            <a:r>
              <a:rPr dirty="0"/>
              <a:t> model waterfall, di mana </a:t>
            </a:r>
            <a:r>
              <a:rPr dirty="0" err="1"/>
              <a:t>perkembangan</a:t>
            </a:r>
            <a:r>
              <a:rPr dirty="0"/>
              <a:t> </a:t>
            </a:r>
            <a:r>
              <a:rPr dirty="0" err="1"/>
              <a:t>pesat</a:t>
            </a:r>
            <a:r>
              <a:rPr dirty="0"/>
              <a:t> </a:t>
            </a:r>
            <a:r>
              <a:rPr dirty="0" err="1"/>
              <a:t>dicapai</a:t>
            </a:r>
            <a:r>
              <a:rPr dirty="0"/>
              <a:t> </a:t>
            </a:r>
            <a:r>
              <a:rPr dirty="0" err="1"/>
              <a:t>dengan</a:t>
            </a:r>
            <a:r>
              <a:rPr dirty="0"/>
              <a:t> </a:t>
            </a:r>
            <a:r>
              <a:rPr dirty="0" err="1"/>
              <a:t>menggunakan</a:t>
            </a:r>
            <a:r>
              <a:rPr dirty="0"/>
              <a:t> </a:t>
            </a:r>
            <a:r>
              <a:rPr dirty="0" err="1"/>
              <a:t>pendekatan</a:t>
            </a:r>
            <a:r>
              <a:rPr dirty="0"/>
              <a:t> </a:t>
            </a:r>
            <a:r>
              <a:rPr dirty="0" err="1"/>
              <a:t>konstruksi</a:t>
            </a:r>
            <a:r>
              <a:rPr dirty="0"/>
              <a:t> </a:t>
            </a:r>
            <a:r>
              <a:rPr dirty="0" err="1"/>
              <a:t>berbasis</a:t>
            </a:r>
            <a:r>
              <a:rPr dirty="0"/>
              <a:t> </a:t>
            </a:r>
            <a:r>
              <a:rPr dirty="0" err="1"/>
              <a:t>komponen</a:t>
            </a:r>
            <a:r>
              <a:rPr dirty="0"/>
              <a:t>.</a:t>
            </a:r>
          </a:p>
        </p:txBody>
      </p:sp>
      <p:cxnSp>
        <p:nvCxnSpPr>
          <p:cNvPr id="395" name="Google Shape;395;p53"/>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53"/>
          <p:cNvSpPr/>
          <p:nvPr/>
        </p:nvSpPr>
        <p:spPr>
          <a:xfrm flipH="1">
            <a:off x="0" y="12856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33536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624324" y="2376527"/>
            <a:ext cx="722761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err="1"/>
              <a:t>Tujuan</a:t>
            </a:r>
            <a:r>
              <a:rPr dirty="0"/>
              <a:t> dan </a:t>
            </a:r>
            <a:r>
              <a:rPr dirty="0" err="1"/>
              <a:t>manfaat</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2</a:t>
            </a:r>
            <a:endParaRPr dirty="0"/>
          </a:p>
        </p:txBody>
      </p:sp>
      <p:sp>
        <p:nvSpPr>
          <p:cNvPr id="346" name="Google Shape;346;p50"/>
          <p:cNvSpPr txBox="1">
            <a:spLocks noGrp="1"/>
          </p:cNvSpPr>
          <p:nvPr>
            <p:ph type="subTitle" idx="1"/>
          </p:nvPr>
        </p:nvSpPr>
        <p:spPr>
          <a:xfrm>
            <a:off x="713225" y="3335779"/>
            <a:ext cx="5379300" cy="5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dirty="0" err="1"/>
              <a:t>Tujuan</a:t>
            </a:r>
            <a:r>
              <a:rPr dirty="0"/>
              <a:t> dan </a:t>
            </a:r>
            <a:r>
              <a:rPr dirty="0" err="1"/>
              <a:t>manfaat</a:t>
            </a:r>
            <a:r>
              <a:rPr dirty="0"/>
              <a:t> </a:t>
            </a:r>
            <a:r>
              <a:rPr dirty="0" err="1"/>
              <a:t>dari</a:t>
            </a:r>
            <a:r>
              <a:rPr dirty="0"/>
              <a:t> RAD (Rapid Application Development)</a:t>
            </a:r>
          </a:p>
        </p:txBody>
      </p:sp>
      <p:cxnSp>
        <p:nvCxnSpPr>
          <p:cNvPr id="347" name="Google Shape;347;p50"/>
          <p:cNvCxnSpPr/>
          <p:nvPr/>
        </p:nvCxnSpPr>
        <p:spPr>
          <a:xfrm>
            <a:off x="0" y="3198127"/>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37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713163" y="116415"/>
            <a:ext cx="3710400" cy="10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err="1"/>
              <a:t>Tujuan</a:t>
            </a:r>
            <a:endParaRPr dirty="0"/>
          </a:p>
        </p:txBody>
      </p:sp>
      <p:sp>
        <p:nvSpPr>
          <p:cNvPr id="383" name="Google Shape;383;p52"/>
          <p:cNvSpPr txBox="1">
            <a:spLocks noGrp="1"/>
          </p:cNvSpPr>
          <p:nvPr>
            <p:ph type="subTitle" idx="1"/>
          </p:nvPr>
        </p:nvSpPr>
        <p:spPr>
          <a:xfrm>
            <a:off x="713113" y="1797175"/>
            <a:ext cx="3710400" cy="10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t>RAD </a:t>
            </a:r>
            <a:r>
              <a:rPr dirty="0" err="1"/>
              <a:t>bertujuan</a:t>
            </a:r>
            <a:r>
              <a:rPr dirty="0"/>
              <a:t> </a:t>
            </a:r>
            <a:r>
              <a:rPr dirty="0" err="1"/>
              <a:t>mempersingkat</a:t>
            </a:r>
            <a:r>
              <a:rPr dirty="0"/>
              <a:t> </a:t>
            </a:r>
            <a:r>
              <a:rPr dirty="0" err="1"/>
              <a:t>waktu</a:t>
            </a:r>
            <a:r>
              <a:rPr dirty="0"/>
              <a:t> yang </a:t>
            </a:r>
            <a:r>
              <a:rPr dirty="0" err="1"/>
              <a:t>biasanya</a:t>
            </a:r>
            <a:r>
              <a:rPr dirty="0"/>
              <a:t> </a:t>
            </a:r>
            <a:r>
              <a:rPr dirty="0" err="1"/>
              <a:t>diperlukan</a:t>
            </a:r>
            <a:r>
              <a:rPr dirty="0"/>
              <a:t> </a:t>
            </a:r>
            <a:r>
              <a:rPr dirty="0" err="1"/>
              <a:t>dalam</a:t>
            </a:r>
            <a:r>
              <a:rPr dirty="0"/>
              <a:t> </a:t>
            </a:r>
            <a:r>
              <a:rPr dirty="0" err="1"/>
              <a:t>siklus</a:t>
            </a:r>
            <a:r>
              <a:rPr dirty="0"/>
              <a:t> </a:t>
            </a:r>
            <a:r>
              <a:rPr dirty="0" err="1"/>
              <a:t>hidup</a:t>
            </a:r>
            <a:r>
              <a:rPr dirty="0"/>
              <a:t> </a:t>
            </a:r>
            <a:r>
              <a:rPr dirty="0" err="1"/>
              <a:t>pengembangan</a:t>
            </a:r>
            <a:r>
              <a:rPr dirty="0"/>
              <a:t> s</a:t>
            </a:r>
            <a:r>
              <a:rPr lang="id-ID" dirty="0"/>
              <a:t>y</a:t>
            </a:r>
            <a:r>
              <a:rPr dirty="0"/>
              <a:t>stem </a:t>
            </a:r>
            <a:r>
              <a:rPr dirty="0" err="1"/>
              <a:t>tradisional</a:t>
            </a:r>
            <a:r>
              <a:rPr dirty="0"/>
              <a:t> </a:t>
            </a:r>
            <a:r>
              <a:rPr dirty="0" err="1"/>
              <a:t>antara</a:t>
            </a:r>
            <a:r>
              <a:rPr dirty="0"/>
              <a:t> </a:t>
            </a:r>
            <a:r>
              <a:rPr dirty="0" err="1"/>
              <a:t>perancangan</a:t>
            </a:r>
            <a:r>
              <a:rPr dirty="0"/>
              <a:t> dan </a:t>
            </a:r>
            <a:r>
              <a:rPr dirty="0" err="1"/>
              <a:t>penerapan</a:t>
            </a:r>
            <a:r>
              <a:rPr dirty="0"/>
              <a:t> </a:t>
            </a:r>
            <a:r>
              <a:rPr dirty="0" err="1"/>
              <a:t>suatu</a:t>
            </a:r>
            <a:r>
              <a:rPr dirty="0"/>
              <a:t> s</a:t>
            </a:r>
            <a:r>
              <a:rPr lang="id-ID" dirty="0"/>
              <a:t>y</a:t>
            </a:r>
            <a:r>
              <a:rPr dirty="0"/>
              <a:t>stem </a:t>
            </a:r>
            <a:r>
              <a:rPr dirty="0" err="1"/>
              <a:t>informasi</a:t>
            </a:r>
            <a:r>
              <a:rPr dirty="0"/>
              <a:t>.</a:t>
            </a:r>
          </a:p>
        </p:txBody>
      </p:sp>
      <p:sp>
        <p:nvSpPr>
          <p:cNvPr id="384" name="Google Shape;384;p52"/>
          <p:cNvSpPr txBox="1">
            <a:spLocks noGrp="1"/>
          </p:cNvSpPr>
          <p:nvPr>
            <p:ph type="subTitle" idx="2"/>
          </p:nvPr>
        </p:nvSpPr>
        <p:spPr>
          <a:xfrm>
            <a:off x="4720388" y="1797196"/>
            <a:ext cx="3710400" cy="102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dirty="0" err="1"/>
              <a:t>Penggunaan</a:t>
            </a:r>
            <a:r>
              <a:rPr dirty="0"/>
              <a:t> RAD </a:t>
            </a:r>
            <a:r>
              <a:rPr dirty="0" err="1"/>
              <a:t>bermanfaat</a:t>
            </a:r>
            <a:r>
              <a:rPr dirty="0"/>
              <a:t> </a:t>
            </a:r>
            <a:r>
              <a:rPr dirty="0" err="1"/>
              <a:t>karena</a:t>
            </a:r>
            <a:r>
              <a:rPr dirty="0"/>
              <a:t> </a:t>
            </a:r>
            <a:r>
              <a:rPr dirty="0" err="1"/>
              <a:t>pengerjaan</a:t>
            </a:r>
            <a:r>
              <a:rPr dirty="0"/>
              <a:t> yang </a:t>
            </a:r>
            <a:r>
              <a:rPr dirty="0" err="1"/>
              <a:t>lebih</a:t>
            </a:r>
            <a:r>
              <a:rPr dirty="0"/>
              <a:t> </a:t>
            </a:r>
            <a:r>
              <a:rPr dirty="0" err="1"/>
              <a:t>cepat</a:t>
            </a:r>
            <a:r>
              <a:rPr dirty="0"/>
              <a:t> dan </a:t>
            </a:r>
            <a:r>
              <a:rPr dirty="0" err="1"/>
              <a:t>lebih</a:t>
            </a:r>
            <a:r>
              <a:rPr dirty="0"/>
              <a:t> </a:t>
            </a:r>
            <a:r>
              <a:rPr dirty="0" err="1"/>
              <a:t>terstruktur</a:t>
            </a:r>
            <a:r>
              <a:rPr dirty="0"/>
              <a:t> </a:t>
            </a:r>
            <a:r>
              <a:rPr dirty="0" err="1"/>
              <a:t>dibandingkan</a:t>
            </a:r>
            <a:r>
              <a:rPr dirty="0"/>
              <a:t> </a:t>
            </a:r>
            <a:r>
              <a:rPr dirty="0" err="1"/>
              <a:t>dengan</a:t>
            </a:r>
            <a:r>
              <a:rPr dirty="0"/>
              <a:t> </a:t>
            </a:r>
            <a:r>
              <a:rPr dirty="0" err="1"/>
              <a:t>metode</a:t>
            </a:r>
            <a:r>
              <a:rPr dirty="0"/>
              <a:t> </a:t>
            </a:r>
            <a:r>
              <a:rPr dirty="0" err="1"/>
              <a:t>tradisional</a:t>
            </a:r>
            <a:r>
              <a:rPr dirty="0"/>
              <a:t>.</a:t>
            </a:r>
          </a:p>
        </p:txBody>
      </p:sp>
      <p:sp>
        <p:nvSpPr>
          <p:cNvPr id="385" name="Google Shape;385;p52"/>
          <p:cNvSpPr txBox="1">
            <a:spLocks noGrp="1"/>
          </p:cNvSpPr>
          <p:nvPr>
            <p:ph type="title" idx="3"/>
          </p:nvPr>
        </p:nvSpPr>
        <p:spPr>
          <a:xfrm>
            <a:off x="4720388" y="116415"/>
            <a:ext cx="3710400" cy="102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t>Manfaat</a:t>
            </a:r>
            <a:endParaRPr dirty="0"/>
          </a:p>
        </p:txBody>
      </p:sp>
      <p:cxnSp>
        <p:nvCxnSpPr>
          <p:cNvPr id="386" name="Google Shape;386;p52"/>
          <p:cNvCxnSpPr/>
          <p:nvPr/>
        </p:nvCxnSpPr>
        <p:spPr>
          <a:xfrm>
            <a:off x="-19550" y="1215615"/>
            <a:ext cx="9183000" cy="0"/>
          </a:xfrm>
          <a:prstGeom prst="straightConnector1">
            <a:avLst/>
          </a:prstGeom>
          <a:noFill/>
          <a:ln w="9525" cap="flat" cmpd="sng">
            <a:solidFill>
              <a:schemeClr val="dk1"/>
            </a:solidFill>
            <a:prstDash val="solid"/>
            <a:round/>
            <a:headEnd type="none" w="med" len="med"/>
            <a:tailEnd type="none" w="med" len="med"/>
          </a:ln>
        </p:spPr>
      </p:cxnSp>
      <p:sp>
        <p:nvSpPr>
          <p:cNvPr id="387" name="Google Shape;387;p52"/>
          <p:cNvSpPr/>
          <p:nvPr/>
        </p:nvSpPr>
        <p:spPr>
          <a:xfrm flipH="1">
            <a:off x="-50" y="134928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713224" y="2395995"/>
            <a:ext cx="722761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Tahapan RAD</a:t>
            </a:r>
            <a:endParaRPr dirty="0"/>
          </a:p>
        </p:txBody>
      </p:sp>
      <p:sp>
        <p:nvSpPr>
          <p:cNvPr id="345" name="Google Shape;345;p50"/>
          <p:cNvSpPr txBox="1">
            <a:spLocks noGrp="1"/>
          </p:cNvSpPr>
          <p:nvPr>
            <p:ph type="title" idx="2"/>
          </p:nvPr>
        </p:nvSpPr>
        <p:spPr>
          <a:xfrm>
            <a:off x="713225" y="1320075"/>
            <a:ext cx="1913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3</a:t>
            </a:r>
            <a:endParaRPr dirty="0"/>
          </a:p>
        </p:txBody>
      </p:sp>
      <p:sp>
        <p:nvSpPr>
          <p:cNvPr id="346" name="Google Shape;346;p50"/>
          <p:cNvSpPr txBox="1">
            <a:spLocks noGrp="1"/>
          </p:cNvSpPr>
          <p:nvPr>
            <p:ph type="subTitle" idx="1"/>
          </p:nvPr>
        </p:nvSpPr>
        <p:spPr>
          <a:xfrm>
            <a:off x="713225" y="3525475"/>
            <a:ext cx="8430776" cy="534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b="0" i="0" dirty="0">
                <a:solidFill>
                  <a:srgbClr val="000000"/>
                </a:solidFill>
                <a:effectLst/>
                <a:latin typeface="Roboto" panose="020B0604020202020204" pitchFamily="2" charset="0"/>
              </a:rPr>
              <a:t>Proses atau </a:t>
            </a:r>
            <a:r>
              <a:rPr lang="id-ID" b="0" i="0" dirty="0">
                <a:solidFill>
                  <a:srgbClr val="000000"/>
                </a:solidFill>
                <a:effectLst/>
                <a:latin typeface="Roboto Condensed" panose="02000000000000000000" pitchFamily="2" charset="0"/>
                <a:ea typeface="Roboto Condensed" panose="02000000000000000000" pitchFamily="2" charset="0"/>
                <a:cs typeface="Roboto Condensed" panose="02000000000000000000" pitchFamily="2" charset="0"/>
              </a:rPr>
              <a:t>Tahapan</a:t>
            </a:r>
            <a:r>
              <a:rPr lang="id-ID" b="0" i="0" dirty="0">
                <a:solidFill>
                  <a:srgbClr val="000000"/>
                </a:solidFill>
                <a:effectLst/>
                <a:latin typeface="Roboto" panose="020B0604020202020204" pitchFamily="2" charset="0"/>
              </a:rPr>
              <a:t> yang berada di dalam metode RAD dibagi menjadi 4 tahapan yaitu Perencanaan Kebutuhan, Mendesain Sistem, Proses pengembangan &amp; pengumpulan </a:t>
            </a:r>
            <a:r>
              <a:rPr lang="id-ID" b="0" i="0" dirty="0" err="1">
                <a:solidFill>
                  <a:srgbClr val="000000"/>
                </a:solidFill>
                <a:effectLst/>
                <a:latin typeface="Roboto" panose="020B0604020202020204" pitchFamily="2" charset="0"/>
              </a:rPr>
              <a:t>feedback</a:t>
            </a:r>
            <a:r>
              <a:rPr lang="id-ID" b="0" i="0" dirty="0">
                <a:solidFill>
                  <a:srgbClr val="000000"/>
                </a:solidFill>
                <a:effectLst/>
                <a:latin typeface="Roboto" panose="020B0604020202020204" pitchFamily="2" charset="0"/>
              </a:rPr>
              <a:t> dan Implementasi atau penyelesaian produk.  Proses-proses tersebut dapat dilihat pada gambar berikut.</a:t>
            </a:r>
            <a:endParaRPr dirty="0"/>
          </a:p>
        </p:txBody>
      </p:sp>
      <p:cxnSp>
        <p:nvCxnSpPr>
          <p:cNvPr id="347" name="Google Shape;347;p50"/>
          <p:cNvCxnSpPr/>
          <p:nvPr/>
        </p:nvCxnSpPr>
        <p:spPr>
          <a:xfrm>
            <a:off x="0" y="3134079"/>
            <a:ext cx="9183000" cy="0"/>
          </a:xfrm>
          <a:prstGeom prst="straightConnector1">
            <a:avLst/>
          </a:prstGeom>
          <a:noFill/>
          <a:ln w="9525" cap="flat" cmpd="sng">
            <a:solidFill>
              <a:schemeClr val="dk1"/>
            </a:solidFill>
            <a:prstDash val="solid"/>
            <a:round/>
            <a:headEnd type="none" w="med" len="med"/>
            <a:tailEnd type="none" w="med" len="med"/>
          </a:ln>
        </p:spPr>
      </p:cxnSp>
      <p:sp>
        <p:nvSpPr>
          <p:cNvPr id="348" name="Google Shape;348;p50"/>
          <p:cNvSpPr/>
          <p:nvPr/>
        </p:nvSpPr>
        <p:spPr>
          <a:xfrm>
            <a:off x="0" y="1403775"/>
            <a:ext cx="713400" cy="855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0"/>
          <p:cNvSpPr/>
          <p:nvPr/>
        </p:nvSpPr>
        <p:spPr>
          <a:xfrm>
            <a:off x="2626325" y="1403775"/>
            <a:ext cx="6517800" cy="8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46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01207" y="394462"/>
            <a:ext cx="8032532" cy="11764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t>Gambar </a:t>
            </a:r>
            <a:r>
              <a:rPr dirty="0" err="1"/>
              <a:t>Tahapan</a:t>
            </a:r>
            <a:r>
              <a:rPr dirty="0"/>
              <a:t> RAD</a:t>
            </a:r>
          </a:p>
        </p:txBody>
      </p:sp>
      <p:cxnSp>
        <p:nvCxnSpPr>
          <p:cNvPr id="395" name="Google Shape;395;p53"/>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53"/>
          <p:cNvSpPr/>
          <p:nvPr/>
        </p:nvSpPr>
        <p:spPr>
          <a:xfrm flipH="1">
            <a:off x="0" y="1285696"/>
            <a:ext cx="9144000" cy="8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4B485DCB-59C5-3FC3-4876-2272DD37FF46}"/>
              </a:ext>
            </a:extLst>
          </p:cNvPr>
          <p:cNvPicPr>
            <a:picLocks noChangeAspect="1"/>
          </p:cNvPicPr>
          <p:nvPr/>
        </p:nvPicPr>
        <p:blipFill>
          <a:blip r:embed="rId3"/>
          <a:stretch>
            <a:fillRect/>
          </a:stretch>
        </p:blipFill>
        <p:spPr>
          <a:xfrm>
            <a:off x="197113" y="1704592"/>
            <a:ext cx="4374887" cy="2551388"/>
          </a:xfrm>
          <a:prstGeom prst="rect">
            <a:avLst/>
          </a:prstGeom>
        </p:spPr>
      </p:pic>
      <p:sp>
        <p:nvSpPr>
          <p:cNvPr id="6" name="Google Shape;384;p52">
            <a:extLst>
              <a:ext uri="{FF2B5EF4-FFF2-40B4-BE49-F238E27FC236}">
                <a16:creationId xmlns:a16="http://schemas.microsoft.com/office/drawing/2014/main" id="{27C0DEE3-C642-3470-EA3A-18C1707540F9}"/>
              </a:ext>
            </a:extLst>
          </p:cNvPr>
          <p:cNvSpPr txBox="1">
            <a:spLocks/>
          </p:cNvSpPr>
          <p:nvPr/>
        </p:nvSpPr>
        <p:spPr>
          <a:xfrm>
            <a:off x="4966557" y="2571750"/>
            <a:ext cx="3767182" cy="102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9pPr>
          </a:lstStyle>
          <a:p>
            <a:pPr marL="0" indent="0" algn="just"/>
            <a:r>
              <a:rPr lang="id-ID" sz="1600" b="0" i="0" dirty="0">
                <a:solidFill>
                  <a:srgbClr val="000000"/>
                </a:solidFill>
                <a:effectLst/>
                <a:latin typeface="Roboto Condensed" panose="02000000000000000000" pitchFamily="2" charset="0"/>
                <a:ea typeface="Roboto Condensed" panose="02000000000000000000" pitchFamily="2" charset="0"/>
                <a:cs typeface="Roboto Condensed" panose="02000000000000000000" pitchFamily="2" charset="0"/>
              </a:rPr>
              <a:t>Agar lebih mudah dipahami, berikut adalah penjelasan dari tahapan pengembangan perangkat lunak dengan Metode RAD.</a:t>
            </a:r>
            <a:endParaRPr lang="id-ID" sz="1600" dirty="0">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69629546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Computer Science &amp; Mathematics Major for College: UI/UX in Webpage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1103</Words>
  <Application>Microsoft Macintosh PowerPoint</Application>
  <PresentationFormat>On-screen Show (16:9)</PresentationFormat>
  <Paragraphs>98</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Libre Baskerville</vt:lpstr>
      <vt:lpstr>Space Mono</vt:lpstr>
      <vt:lpstr>Roboto Condensed</vt:lpstr>
      <vt:lpstr>Roboto</vt:lpstr>
      <vt:lpstr>Do Hyeon</vt:lpstr>
      <vt:lpstr>Calibri</vt:lpstr>
      <vt:lpstr>Prompt</vt:lpstr>
      <vt:lpstr>Arial</vt:lpstr>
      <vt:lpstr>Computer Science &amp; Mathematics Major for College: UI/UX in Webpage Design by Slidesgo</vt:lpstr>
      <vt:lpstr>Rekayasa Perangkat Lunak RAD (Rapid Application Development)</vt:lpstr>
      <vt:lpstr>WHOA!</vt:lpstr>
      <vt:lpstr>02</vt:lpstr>
      <vt:lpstr>Definisi</vt:lpstr>
      <vt:lpstr>RAD (Rapid Application Development)</vt:lpstr>
      <vt:lpstr>Tujuan dan manfaat</vt:lpstr>
      <vt:lpstr>Tujuan</vt:lpstr>
      <vt:lpstr>Tahapan RAD</vt:lpstr>
      <vt:lpstr>Gambar Tahapan RAD</vt:lpstr>
      <vt:lpstr>Tahapan RAD </vt:lpstr>
      <vt:lpstr>Tahapan RAD </vt:lpstr>
      <vt:lpstr>Kelebihan</vt:lpstr>
      <vt:lpstr>Kelebihan</vt:lpstr>
      <vt:lpstr>Kekurangan</vt:lpstr>
      <vt:lpstr>Kekurangan</vt:lpstr>
      <vt:lpstr>KESIMPULAN</vt:lpstr>
      <vt:lpstr>KESIMPULAN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Perangkat Lunak RAD (Rapid Application Development)</dc:title>
  <dc:creator>ASUS</dc:creator>
  <cp:lastModifiedBy>Gusti Dimas</cp:lastModifiedBy>
  <cp:revision>5</cp:revision>
  <dcterms:modified xsi:type="dcterms:W3CDTF">2023-02-12T05:32:12Z</dcterms:modified>
</cp:coreProperties>
</file>