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8" r:id="rId4"/>
    <p:sldId id="269" r:id="rId5"/>
    <p:sldId id="263" r:id="rId6"/>
    <p:sldId id="267" r:id="rId7"/>
    <p:sldId id="264" r:id="rId8"/>
    <p:sldId id="270" r:id="rId9"/>
    <p:sldId id="271" r:id="rId10"/>
    <p:sldId id="272" r:id="rId11"/>
    <p:sldId id="273" r:id="rId12"/>
    <p:sldId id="274" r:id="rId13"/>
    <p:sldId id="259" r:id="rId14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99" d="100"/>
          <a:sy n="99" d="100"/>
        </p:scale>
        <p:origin x="3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BF2E6-EE49-4706-B895-157B5E562121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17DF-7645-4B3B-A160-E9BFBBD0DD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image0 (1).png"/>
          <p:cNvPicPr>
            <a:picLocks noChangeAspect="1"/>
          </p:cNvPicPr>
          <p:nvPr/>
        </p:nvPicPr>
        <p:blipFill>
          <a:blip r:embed="rId2"/>
          <a:srcRect l="18144" t="14446" r="50843" b="67409"/>
          <a:stretch>
            <a:fillRect/>
          </a:stretch>
        </p:blipFill>
        <p:spPr>
          <a:xfrm>
            <a:off x="5724024" y="3552825"/>
            <a:ext cx="77236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2" descr="C:\Users\chiachi.kuo\Desktop\______ (1)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02393" y="4512162"/>
            <a:ext cx="622557" cy="77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83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6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57200" y="859536"/>
            <a:ext cx="8229600" cy="37216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  <a:lvl2pPr>
              <a:defRPr sz="14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400">
                <a:solidFill>
                  <a:srgbClr val="002060"/>
                </a:solidFill>
              </a:defRPr>
            </a:lvl4pPr>
            <a:lvl5pPr>
              <a:defRPr sz="1400"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0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BA5F16-A366-4008-A28D-A66462F55293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01E167-E461-4259-86A7-1BA5F70434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06E0F9D-5560-40BB-B76A-BD337CE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D41D8B4-5433-46A6-80FD-64552164D80C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6D95556A-4CE5-4E7B-A9B0-3335BAAB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7C9C800-44EC-4079-8D66-111E211D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FBC1FB7-3044-45E4-925E-0DC7FED53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0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E51AC73E-F5ED-A14B-9E47-7194C3F0D0C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2" descr="C:\Users\chiachi.kuo\Desktop\______ (1)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502393" y="4512162"/>
            <a:ext cx="622557" cy="77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0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package" Target="../embeddings/Microsoft_Excel_________2.xlsm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________1.xlsm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E41829EB-D417-334F-9F95-16EE885D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2" y="1049638"/>
            <a:ext cx="2187417" cy="11633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DD3AD962-BB56-974D-91CF-A8D19984BD8A}"/>
              </a:ext>
            </a:extLst>
          </p:cNvPr>
          <p:cNvSpPr txBox="1"/>
          <p:nvPr/>
        </p:nvSpPr>
        <p:spPr>
          <a:xfrm>
            <a:off x="2302329" y="2212946"/>
            <a:ext cx="49821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zh-TW" sz="3500" spc="300" dirty="0" smtClean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TD</a:t>
            </a:r>
            <a:r>
              <a:rPr kumimoji="1" lang="zh-TW" altLang="en-US" sz="3500" spc="300" dirty="0" smtClean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 </a:t>
            </a:r>
            <a:r>
              <a:rPr kumimoji="1" lang="zh-TW" altLang="en-US" sz="3500" spc="300" dirty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智慧</a:t>
            </a:r>
            <a:r>
              <a:rPr kumimoji="1" lang="zh-TW" altLang="en-US" sz="3500" spc="300" dirty="0" smtClean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選材系統</a:t>
            </a:r>
            <a:endParaRPr kumimoji="1" lang="zh-TW" altLang="en-US" sz="3500" spc="300" dirty="0">
              <a:solidFill>
                <a:schemeClr val="bg1"/>
              </a:solidFill>
              <a:latin typeface="+mj-lt"/>
              <a:ea typeface="DFPHeiMedium-B5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EAC64DF0-461B-6B4D-9047-5ABE8B93A782}"/>
              </a:ext>
            </a:extLst>
          </p:cNvPr>
          <p:cNvSpPr txBox="1"/>
          <p:nvPr/>
        </p:nvSpPr>
        <p:spPr>
          <a:xfrm>
            <a:off x="2302329" y="3328156"/>
            <a:ext cx="471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ea typeface="新細明體" pitchFamily="18" charset="-120"/>
              </a:rPr>
              <a:t>技術開發二處</a:t>
            </a:r>
            <a:endParaRPr lang="en-US" altLang="zh-TW" sz="20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ea typeface="新細明體" pitchFamily="18" charset="-120"/>
              </a:rPr>
              <a:t>技術開發三課</a:t>
            </a:r>
            <a:endParaRPr lang="en-US" altLang="zh-TW" sz="20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46765" y="4498159"/>
            <a:ext cx="102463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2021/11/29</a:t>
            </a:r>
            <a:endParaRPr kumimoji="0"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1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0"/>
            <a:ext cx="12282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1013" dirty="0"/>
              <a:t>TR3/</a:t>
            </a:r>
            <a:r>
              <a:rPr lang="zh-TW" altLang="en-US" sz="1013" dirty="0"/>
              <a:t>產品</a:t>
            </a:r>
            <a:r>
              <a:rPr lang="en-US" altLang="zh-TW" sz="1013" dirty="0"/>
              <a:t>RA</a:t>
            </a:r>
            <a:r>
              <a:rPr lang="zh-TW" altLang="en-US" sz="1013" dirty="0"/>
              <a:t>資料庫</a:t>
            </a:r>
            <a:endParaRPr lang="en-US" altLang="zh-TW" sz="1013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1601" y="1183250"/>
          <a:ext cx="8955637" cy="2660839"/>
        </p:xfrm>
        <a:graphic>
          <a:graphicData uri="http://schemas.openxmlformats.org/drawingml/2006/table">
            <a:tbl>
              <a:tblPr/>
              <a:tblGrid>
                <a:gridCol w="615226"/>
                <a:gridCol w="1354466"/>
                <a:gridCol w="1521148"/>
                <a:gridCol w="1762263"/>
                <a:gridCol w="1851267"/>
                <a:gridCol w="1851267"/>
              </a:tblGrid>
              <a:tr h="15915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MP 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38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非對稱補值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Huawei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OPPO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VIVO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華勤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Lenovo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31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+175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1h 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切 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127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灰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  <a:sym typeface="Wingdings" pitchFamily="2" charset="2"/>
                        </a:rPr>
                        <a:t>3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min 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不可見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5min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32/ 64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 不可見</a:t>
                      </a:r>
                      <a:b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h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127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--&gt;5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min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不可見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1h 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切</a:t>
                      </a:r>
                      <a:r>
                        <a:rPr lang="en-US" altLang="zh-TW" sz="9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127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灰 不</a:t>
                      </a:r>
                      <a:r>
                        <a:rPr lang="zh-TW" altLang="en-US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可見</a:t>
                      </a:r>
                      <a:endParaRPr lang="en-US" altLang="zh-TW" sz="900" b="0" i="0" u="none" strike="noStrike" dirty="0" smtClean="0">
                        <a:solidFill>
                          <a:schemeClr val="tx1"/>
                        </a:solidFill>
                        <a:latin typeface="+mj-lt"/>
                        <a:ea typeface="標楷體" pitchFamily="65" charset="-120"/>
                      </a:endParaRPr>
                    </a:p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棋盤格 </a:t>
                      </a:r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: 7*15)</a:t>
                      </a:r>
                    </a:p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(8011 </a:t>
                      </a:r>
                      <a:r>
                        <a:rPr lang="zh-TW" altLang="en-US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測試</a:t>
                      </a:r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Pass)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30min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41/ 64/ 128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--&gt;3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min  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不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可見</a:t>
                      </a:r>
                      <a:endParaRPr lang="en-US" altLang="zh-TW" sz="900" b="0" i="0" u="none" strike="noStrike" dirty="0" smtClean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  <a:p>
                      <a:pPr algn="ctr" fontAlgn="ctr"/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1h 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切 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41/ 64/ 128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灰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--&gt;3min  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不可見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/>
                      </a:r>
                      <a:b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(32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灰取代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41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)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1h 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切</a:t>
                      </a:r>
                      <a:r>
                        <a:rPr lang="zh-TW" alt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9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60</a:t>
                      </a:r>
                      <a:r>
                        <a:rPr lang="zh-TW" altLang="en-US" sz="9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--&gt;5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min  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不可見</a:t>
                      </a:r>
                      <a:b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2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h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128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--&gt;</a:t>
                      </a:r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5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min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 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不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可見</a:t>
                      </a:r>
                      <a:endParaRPr lang="en-US" altLang="zh-TW" sz="900" b="0" i="0" u="none" strike="noStrike" dirty="0" smtClean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(TR3 M4 std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片已用罄</a:t>
                      </a:r>
                      <a:r>
                        <a:rPr lang="en-US" altLang="zh-TW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, TR3.5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進行</a:t>
                      </a:r>
                      <a:r>
                        <a:rPr lang="en-US" altLang="zh-TW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)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91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915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Tablet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PC</a:t>
                      </a: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3536" marR="3536" marT="35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8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非對稱補值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Huawei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Lenovo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Google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Lenovo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1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Huawei</a:t>
                      </a:r>
                      <a:endParaRPr kumimoji="0" lang="en-US" altLang="zh-TW" sz="900" b="1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32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+175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1hr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128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--&gt;3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min  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不可見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30min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切 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128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--&gt;3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min  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標楷體" pitchFamily="65" charset="-120"/>
                        </a:rPr>
                        <a:t>不可見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5min </a:t>
                      </a:r>
                      <a: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127</a:t>
                      </a:r>
                      <a: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灰 </a:t>
                      </a:r>
                      <a:r>
                        <a:rPr lang="en-US" altLang="zh-TW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--&gt; 5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s </a:t>
                      </a:r>
                      <a: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不可見</a:t>
                      </a:r>
                      <a:b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4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h , </a:t>
                      </a:r>
                      <a: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127</a:t>
                      </a:r>
                      <a: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--&gt; 5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min </a:t>
                      </a:r>
                      <a: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不可見</a:t>
                      </a:r>
                      <a:br>
                        <a:rPr lang="zh-TW" altLang="en-US" sz="900" b="0" i="0" u="none" strike="noStrike" dirty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</a:br>
                      <a:r>
                        <a:rPr lang="en-US" altLang="zh-TW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48</a:t>
                      </a:r>
                      <a:r>
                        <a:rPr 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h , </a:t>
                      </a:r>
                      <a:r>
                        <a:rPr lang="zh-TW" alt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切 </a:t>
                      </a:r>
                      <a:r>
                        <a:rPr lang="en-US" altLang="zh-TW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127</a:t>
                      </a:r>
                      <a:r>
                        <a:rPr lang="zh-TW" alt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en-US" altLang="zh-TW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--&gt; 5</a:t>
                      </a:r>
                      <a:r>
                        <a:rPr 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min </a:t>
                      </a:r>
                      <a:r>
                        <a:rPr lang="zh-TW" alt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不可見 </a:t>
                      </a:r>
                      <a:endParaRPr lang="en-US" altLang="zh-TW" sz="900" b="0" i="0" u="none" strike="noStrike" dirty="0">
                        <a:solidFill>
                          <a:srgbClr val="0000FF"/>
                        </a:solidFill>
                        <a:latin typeface="+mj-lt"/>
                        <a:ea typeface="標楷體" pitchFamily="65" charset="-120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pt-BR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每 </a:t>
                      </a:r>
                      <a:r>
                        <a:rPr lang="pt-BR" altLang="zh-TW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5min </a:t>
                      </a:r>
                      <a:r>
                        <a:rPr lang="zh-TW" altLang="pt-BR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到 </a:t>
                      </a:r>
                      <a:r>
                        <a:rPr lang="pt-BR" altLang="zh-TW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30min 0~63</a:t>
                      </a:r>
                      <a:r>
                        <a:rPr lang="zh-TW" altLang="pt-BR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pt-BR" altLang="zh-TW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--&gt;30s ≦L1</a:t>
                      </a:r>
                    </a:p>
                    <a:p>
                      <a:pPr algn="ctr" fontAlgn="ctr"/>
                      <a:r>
                        <a:rPr lang="pt-BR" altLang="zh-TW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30min / 2h / 4h 0~63</a:t>
                      </a:r>
                      <a:r>
                        <a:rPr lang="zh-TW" altLang="pt-BR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pt-BR" altLang="zh-TW" sz="9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標楷體" pitchFamily="65" charset="-120"/>
                        </a:rPr>
                        <a:t>--&gt;30s ≦L1</a:t>
                      </a:r>
                    </a:p>
                    <a:p>
                      <a:pPr algn="ctr" fontAlgn="ctr"/>
                      <a:r>
                        <a:rPr lang="pt-BR" altLang="zh-TW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10h 40~63</a:t>
                      </a:r>
                      <a:r>
                        <a:rPr lang="zh-TW" altLang="pt-BR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灰</a:t>
                      </a:r>
                      <a:r>
                        <a:rPr lang="pt-BR" altLang="zh-TW" sz="900" b="0" i="0" u="none" strike="noStrike" dirty="0" smtClean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--&gt;30s ≦L1</a:t>
                      </a:r>
                      <a:r>
                        <a:rPr lang="zh-TW" altLang="en-US" sz="900" b="0" i="0" u="none" strike="noStrike" dirty="0">
                          <a:solidFill>
                            <a:srgbClr val="0000FF"/>
                          </a:solidFill>
                          <a:latin typeface="+mj-lt"/>
                          <a:ea typeface="標楷體" pitchFamily="65" charset="-120"/>
                        </a:rPr>
                        <a:t>　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1hr 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切 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127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灰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不可見</a:t>
                      </a:r>
                      <a:endParaRPr kumimoji="0" lang="en-US" altLang="zh-TW" sz="900" b="0" i="0" u="none" strike="noStrike" kern="1200" dirty="0" smtClean="0">
                        <a:solidFill>
                          <a:srgbClr val="0000FF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可過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8h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內規的 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code,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無法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1h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立判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L0,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But Ref. 1098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也沒辦法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目前正另外尋找一組可短時間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L0</a:t>
                      </a:r>
                      <a:r>
                        <a:rPr kumimoji="0" lang="zh-TW" altLang="en-US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的</a:t>
                      </a:r>
                      <a:r>
                        <a:rPr kumimoji="0" lang="en-US" altLang="zh-TW" sz="900" b="0" i="0" u="none" strike="noStrike" kern="1200" dirty="0" smtClean="0">
                          <a:solidFill>
                            <a:srgbClr val="0000FF"/>
                          </a:solidFill>
                          <a:latin typeface="+mn-lt"/>
                          <a:ea typeface="標楷體" pitchFamily="65" charset="-120"/>
                          <a:cs typeface="+mn-cs"/>
                        </a:rPr>
                        <a:t>code)</a:t>
                      </a:r>
                      <a:endParaRPr kumimoji="0" lang="zh-TW" altLang="en-US" sz="900" b="0" i="0" u="none" strike="noStrike" kern="1200" dirty="0" smtClean="0">
                        <a:solidFill>
                          <a:srgbClr val="0000FF"/>
                        </a:solidFill>
                        <a:latin typeface="+mn-lt"/>
                        <a:ea typeface="標楷體" pitchFamily="65" charset="-120"/>
                        <a:cs typeface="+mn-cs"/>
                      </a:endParaRP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2189" y="933200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prstClr val="black"/>
                </a:solidFill>
              </a:rPr>
              <a:t>T2</a:t>
            </a:r>
            <a:r>
              <a:rPr lang="zh-TW" altLang="en-US" sz="1050" dirty="0">
                <a:solidFill>
                  <a:prstClr val="black"/>
                </a:solidFill>
              </a:rPr>
              <a:t> </a:t>
            </a:r>
            <a:r>
              <a:rPr lang="en-US" altLang="zh-TW" sz="1050" dirty="0">
                <a:solidFill>
                  <a:prstClr val="black"/>
                </a:solidFill>
              </a:rPr>
              <a:t>SLC19V33</a:t>
            </a:r>
            <a:r>
              <a:rPr lang="zh-TW" altLang="en-US" sz="1050" dirty="0">
                <a:solidFill>
                  <a:prstClr val="black"/>
                </a:solidFill>
              </a:rPr>
              <a:t>殘影規格合規與</a:t>
            </a:r>
            <a:r>
              <a:rPr lang="en-US" altLang="zh-TW" sz="1050" dirty="0">
                <a:solidFill>
                  <a:prstClr val="black"/>
                </a:solidFill>
              </a:rPr>
              <a:t>NG</a:t>
            </a:r>
            <a:r>
              <a:rPr lang="zh-TW" altLang="en-US" sz="1050" dirty="0">
                <a:solidFill>
                  <a:prstClr val="black"/>
                </a:solidFill>
              </a:rPr>
              <a:t>客戶</a:t>
            </a:r>
          </a:p>
        </p:txBody>
      </p:sp>
      <p:sp>
        <p:nvSpPr>
          <p:cNvPr id="8" name="動作按鈕: 首頁 7">
            <a:hlinkClick r:id="rId2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0"/>
            <a:ext cx="12987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1013" dirty="0"/>
              <a:t>TR3/</a:t>
            </a:r>
            <a:r>
              <a:rPr lang="zh-TW" altLang="en-US" sz="1013" dirty="0"/>
              <a:t>產品</a:t>
            </a:r>
            <a:r>
              <a:rPr lang="en-US" altLang="zh-TW" sz="1013" dirty="0"/>
              <a:t>OPT</a:t>
            </a:r>
            <a:r>
              <a:rPr lang="zh-TW" altLang="en-US" sz="1013" dirty="0"/>
              <a:t>資料庫</a:t>
            </a:r>
            <a:endParaRPr lang="en-US" altLang="zh-TW" sz="1013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43980" y="489406"/>
          <a:ext cx="5874968" cy="409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960"/>
                <a:gridCol w="1166734"/>
                <a:gridCol w="557554"/>
                <a:gridCol w="557554"/>
                <a:gridCol w="1146083"/>
                <a:gridCol w="1146083"/>
              </a:tblGrid>
              <a:tr h="15561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effectLst/>
                        </a:rPr>
                        <a:t>廠區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5561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TFT </a:t>
                      </a:r>
                      <a:r>
                        <a:rPr lang="zh-TW" altLang="en-US" sz="900" u="none" strike="noStrike">
                          <a:effectLst/>
                        </a:rPr>
                        <a:t>元件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a-si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a-si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Symbol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6512</a:t>
                      </a:r>
                      <a:endParaRPr lang="en-US" altLang="zh-TW" sz="900" b="1" i="0" u="none" strike="noStrike" dirty="0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6512</a:t>
                      </a:r>
                      <a:endParaRPr lang="en-US" altLang="zh-TW" sz="900" b="1" i="0" u="none" strike="noStrike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1098</a:t>
                      </a:r>
                      <a:endParaRPr lang="en-US" altLang="zh-TW" sz="900" b="1" i="0" u="none" strike="noStrike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ILD843001</a:t>
                      </a:r>
                      <a:endParaRPr 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W/D Voltage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V/V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5.55/0.1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5.55/0.1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Cell Gap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u="none" strike="noStrike">
                          <a:effectLst/>
                        </a:rPr>
                        <a:t>μ</a:t>
                      </a:r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3.09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3.10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Dark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cd/m2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0.275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0.310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Luminance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cd/m2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434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445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BLU Brightness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cd/m2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effectLst/>
                        </a:rPr>
                        <a:t>9306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9305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Contrast Ratio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1587 </a:t>
                      </a:r>
                      <a:endParaRPr lang="en-US" altLang="zh-TW" sz="900" b="1" i="0" u="none" strike="noStrike" dirty="0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1442 </a:t>
                      </a:r>
                      <a:endParaRPr lang="en-US" altLang="zh-TW" sz="900" b="1" i="0" u="none" strike="noStrike" dirty="0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Panel T%  (w/ APCF)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4.67%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4.79%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Apeture Ratio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51.90%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52.02%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Panel T%_Corrected  (w/ APCF)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4.67%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4.80%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Color Chromaticity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White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CIE 1931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0.305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0.314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0.317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0.328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0.640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0.641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0.338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0.339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0.321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effectLst/>
                        </a:rPr>
                        <a:t>0.323 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0.598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0.600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0.153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0.153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0.048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0.050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Response Time (on/off)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25.5 </a:t>
                      </a:r>
                      <a:endParaRPr lang="en-US" altLang="zh-TW" sz="900" b="1" i="0" u="none" strike="noStrike" dirty="0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25.4 </a:t>
                      </a:r>
                      <a:endParaRPr lang="en-US" altLang="zh-TW" sz="900" b="1" i="0" u="none" strike="noStrike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Gray to Gray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GTG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31.5 </a:t>
                      </a:r>
                      <a:endParaRPr lang="en-US" altLang="zh-TW" sz="900" b="1" i="0" u="none" strike="noStrike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32.3 </a:t>
                      </a:r>
                      <a:endParaRPr lang="en-US" altLang="zh-TW" sz="900" b="1" i="0" u="none" strike="noStrike" dirty="0">
                        <a:solidFill>
                          <a:schemeClr val="accent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55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Color Gamut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NTSC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CIE 1931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69.2%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69.3%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801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BP thk.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effectLst/>
                        </a:rPr>
                        <a:t>4000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effectLst/>
                        </a:rPr>
                        <a:t>4000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801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Slit angle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>
                          <a:effectLst/>
                        </a:rPr>
                        <a:t>度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effectLst/>
                        </a:rPr>
                        <a:t>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effectLst/>
                        </a:rPr>
                        <a:t>7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動作按鈕: 首頁 5">
            <a:hlinkClick r:id="rId2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2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55365"/>
              </p:ext>
            </p:extLst>
          </p:nvPr>
        </p:nvGraphicFramePr>
        <p:xfrm>
          <a:off x="521831" y="132866"/>
          <a:ext cx="5686462" cy="4889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494"/>
                <a:gridCol w="642019"/>
                <a:gridCol w="619091"/>
                <a:gridCol w="619091"/>
                <a:gridCol w="619091"/>
                <a:gridCol w="619091"/>
                <a:gridCol w="619091"/>
                <a:gridCol w="974494"/>
              </a:tblGrid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>
                          <a:effectLst/>
                        </a:rPr>
                        <a:t>　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提供單位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備註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廠區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T2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T2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 smtClean="0">
                          <a:effectLst/>
                        </a:rPr>
                        <a:t>開案廠區</a:t>
                      </a:r>
                      <a:r>
                        <a:rPr lang="zh-TW" altLang="en-US" sz="800" u="none" strike="noStrike" dirty="0">
                          <a:effectLst/>
                        </a:rPr>
                        <a:t>　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TFT </a:t>
                      </a:r>
                      <a:r>
                        <a:rPr lang="zh-TW" altLang="en-US" sz="800" u="none" strike="noStrike">
                          <a:effectLst/>
                        </a:rPr>
                        <a:t>元件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a-si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a-si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Symbol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Unit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6512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6512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>
                          <a:effectLst/>
                        </a:rPr>
                        <a:t>產品名</a:t>
                      </a:r>
                      <a:endParaRPr lang="zh-TW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1098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ILD843001</a:t>
                      </a:r>
                      <a:endParaRPr lang="en-US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en-US" sz="800" u="none" strike="noStrike">
                          <a:effectLst/>
                        </a:rPr>
                        <a:t>TD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如果有</a:t>
                      </a:r>
                      <a:r>
                        <a:rPr lang="en-US" sz="800" u="none" strike="noStrike">
                          <a:effectLst/>
                        </a:rPr>
                        <a:t>wish</a:t>
                      </a:r>
                      <a:r>
                        <a:rPr lang="zh-TW" altLang="en-US" sz="800" u="none" strike="noStrike">
                          <a:effectLst/>
                        </a:rPr>
                        <a:t>優先的</a:t>
                      </a:r>
                      <a:r>
                        <a:rPr lang="en-US" sz="800" u="none" strike="noStrike">
                          <a:effectLst/>
                        </a:rPr>
                        <a:t>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W/D Voltage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V/V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5.55/0.1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5.55/0.1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EE/</a:t>
                      </a:r>
                      <a:r>
                        <a:rPr lang="zh-TW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光學</a:t>
                      </a:r>
                      <a:endParaRPr lang="zh-TW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 smtClean="0">
                          <a:effectLst/>
                        </a:rPr>
                        <a:t>確認</a:t>
                      </a:r>
                      <a:r>
                        <a:rPr lang="en-US" altLang="zh-TW" sz="800" u="none" strike="noStrike" dirty="0" smtClean="0">
                          <a:effectLst/>
                        </a:rPr>
                        <a:t>IC</a:t>
                      </a:r>
                      <a:r>
                        <a:rPr lang="zh-TW" altLang="en-US" sz="800" u="none" strike="noStrike" dirty="0" smtClean="0">
                          <a:effectLst/>
                        </a:rPr>
                        <a:t>電壓與白電壓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Luminance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cd/m2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434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445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整機亮度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BLU Brightness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cd/m2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 dirty="0">
                          <a:effectLst/>
                        </a:rPr>
                        <a:t>9306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9305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Contrast Ratio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1587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1442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提供規格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Panel T%  (w/ APCF)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4.67%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4.79%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>
                          <a:effectLst/>
                        </a:rPr>
                        <a:t>　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24953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Panel T%_Corrected  (w/ APCF)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4.67%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4.80%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Color Chromaticity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White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Wx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CIE 1931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0.305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Wy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0.328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>
                          <a:effectLst/>
                        </a:rPr>
                        <a:t>　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Red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Rx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0.641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0.338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0.339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Green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Gx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0.323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Gy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0.598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0.153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0.153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0.048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 dirty="0">
                          <a:effectLst/>
                        </a:rPr>
                        <a:t>0.05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93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常溫 </a:t>
                      </a:r>
                      <a:r>
                        <a:rPr lang="en-US" sz="800" u="none" strike="noStrike">
                          <a:effectLst/>
                        </a:rPr>
                        <a:t>Response Time (on/off)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25.5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25.4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提供規格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常溫 </a:t>
                      </a:r>
                      <a:r>
                        <a:rPr lang="en-US" sz="800" u="none" strike="noStrike">
                          <a:effectLst/>
                        </a:rPr>
                        <a:t>Gray to Gray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GTG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31.5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32.3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提供規格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低溫 </a:t>
                      </a:r>
                      <a:r>
                        <a:rPr lang="en-US" sz="800" u="none" strike="noStrike">
                          <a:effectLst/>
                        </a:rPr>
                        <a:t>Response Time (on/off)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200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800" u="none" strike="noStrike">
                          <a:effectLst/>
                        </a:rPr>
                        <a:t>200</a:t>
                      </a:r>
                      <a:endParaRPr lang="en-US" altLang="zh-TW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提供規格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低溫 </a:t>
                      </a:r>
                      <a:r>
                        <a:rPr lang="en-US" sz="800" u="none" strike="noStrike">
                          <a:effectLst/>
                        </a:rPr>
                        <a:t>Gray to Gray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GTG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xxx</a:t>
                      </a:r>
                      <a:endParaRPr lang="en-US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xxx</a:t>
                      </a:r>
                      <a:endParaRPr lang="en-US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提供規格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Flicker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1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BP thk.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4000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4000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Slit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光學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高溫操作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儲存溫度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80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80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提供規格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7155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低溫操作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儲存溫度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800" u="none" strike="noStrike">
                          <a:effectLst/>
                        </a:rPr>
                        <a:t>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>
                          <a:effectLst/>
                        </a:rPr>
                        <a:t>-30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800" u="none" strike="noStrike" dirty="0" smtClean="0">
                          <a:effectLst/>
                        </a:rPr>
                        <a:t>-40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 dirty="0">
                          <a:effectLst/>
                        </a:rPr>
                        <a:t>提供規格</a:t>
                      </a:r>
                      <a:endParaRPr lang="zh-TW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0" y="0"/>
            <a:ext cx="4138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1013" dirty="0" smtClean="0"/>
              <a:t>VOC</a:t>
            </a:r>
            <a:endParaRPr lang="en-US" altLang="zh-TW" sz="1013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08293" y="4775964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*紅字的項目為必填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動作按鈕: 首頁 4">
            <a:hlinkClick r:id="rId2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443C47-63BF-42BE-9805-A67E6336FD92}" type="slidenum">
              <a:rPr lang="zh-TW" altLang="en-US" smtClean="0"/>
              <a:pPr/>
              <a:t>13</a:t>
            </a:fld>
            <a:endParaRPr lang="en-US" altLang="zh-TW" smtClean="0"/>
          </a:p>
        </p:txBody>
      </p:sp>
      <p:pic>
        <p:nvPicPr>
          <p:cNvPr id="5" name="圖片 4" descr="1610b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181939" y="0"/>
            <a:ext cx="28739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http://10.56.216.45:3000/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http</a:t>
            </a:r>
            <a:r>
              <a:rPr lang="en-US" altLang="zh-TW" dirty="0">
                <a:solidFill>
                  <a:schemeClr val="bg1"/>
                </a:solidFill>
              </a:rPr>
              <a:t>://10.53.16.185:8000/ra_exploer/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/>
          <p:cNvSpPr txBox="1"/>
          <p:nvPr/>
        </p:nvSpPr>
        <p:spPr>
          <a:xfrm>
            <a:off x="96254" y="19251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智慧材料</a:t>
            </a:r>
            <a:r>
              <a:rPr lang="zh-TW" altLang="en-US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挑選 </a:t>
            </a:r>
            <a:r>
              <a:rPr lang="en-US" altLang="zh-TW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sys. : </a:t>
            </a: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光學計算器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(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選出適合的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LC)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Wingdings" panose="05000000000000000000" pitchFamily="2" charset="2"/>
              </a:rPr>
              <a:t> RA explorer(PI/Seal)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Wingdings" panose="05000000000000000000" pitchFamily="2" charset="2"/>
              </a:rPr>
              <a:t>搭配性</a:t>
            </a:r>
            <a:endParaRPr lang="zh-TW" altLang="en-US" sz="14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0188" y="652880"/>
            <a:ext cx="7727888" cy="4455765"/>
            <a:chOff x="434824" y="565941"/>
            <a:chExt cx="7727888" cy="4455765"/>
          </a:xfrm>
        </p:grpSpPr>
        <p:sp>
          <p:nvSpPr>
            <p:cNvPr id="4" name="橢圓 3">
              <a:hlinkClick r:id="" action="ppaction://noaction"/>
              <a:extLst>
                <a:ext uri="{FF2B5EF4-FFF2-40B4-BE49-F238E27FC236}">
                  <a16:creationId xmlns:a16="http://schemas.microsoft.com/office/drawing/2014/main" xmlns="" id="{80803804-0A39-439A-9492-31820386C21E}"/>
                </a:ext>
              </a:extLst>
            </p:cNvPr>
            <p:cNvSpPr/>
            <p:nvPr/>
          </p:nvSpPr>
          <p:spPr>
            <a:xfrm>
              <a:off x="2602593" y="587965"/>
              <a:ext cx="1014542" cy="8162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材料選材資料庫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(TR2)</a:t>
              </a:r>
              <a:endPara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: 圓角 4">
              <a:hlinkClick r:id="" action="ppaction://noaction"/>
              <a:extLst>
                <a:ext uri="{FF2B5EF4-FFF2-40B4-BE49-F238E27FC236}">
                  <a16:creationId xmlns:a16="http://schemas.microsoft.com/office/drawing/2014/main" xmlns="" id="{3A513DE3-5B0E-456D-A31C-04AF1ED49E6D}"/>
                </a:ext>
              </a:extLst>
            </p:cNvPr>
            <p:cNvSpPr/>
            <p:nvPr/>
          </p:nvSpPr>
          <p:spPr>
            <a:xfrm>
              <a:off x="860031" y="2108485"/>
              <a:ext cx="81625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離子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jar test)</a:t>
              </a:r>
              <a:endPara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hlinkClick r:id="" action="ppaction://noaction"/>
              <a:extLst>
                <a:ext uri="{FF2B5EF4-FFF2-40B4-BE49-F238E27FC236}">
                  <a16:creationId xmlns:a16="http://schemas.microsoft.com/office/drawing/2014/main" xmlns="" id="{A60668F7-4521-439F-AFDC-FE4A6791DB30}"/>
                </a:ext>
              </a:extLst>
            </p:cNvPr>
            <p:cNvSpPr/>
            <p:nvPr/>
          </p:nvSpPr>
          <p:spPr>
            <a:xfrm>
              <a:off x="2453200" y="2108485"/>
              <a:ext cx="85587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向力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</a:t>
              </a:r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hlinkClick r:id="" action="ppaction://noaction"/>
              <a:extLst>
                <a:ext uri="{FF2B5EF4-FFF2-40B4-BE49-F238E27FC236}">
                  <a16:creationId xmlns:a16="http://schemas.microsoft.com/office/drawing/2014/main" xmlns="" id="{7A65A576-4F6A-45EF-A78F-6615931A0744}"/>
                </a:ext>
              </a:extLst>
            </p:cNvPr>
            <p:cNvSpPr/>
            <p:nvPr/>
          </p:nvSpPr>
          <p:spPr>
            <a:xfrm>
              <a:off x="4156905" y="2108485"/>
              <a:ext cx="81625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接著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力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18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E6144BD6-914D-4CD8-92DB-376A845FB11C}"/>
                </a:ext>
              </a:extLst>
            </p:cNvPr>
            <p:cNvSpPr/>
            <p:nvPr/>
          </p:nvSpPr>
          <p:spPr>
            <a:xfrm>
              <a:off x="4087653" y="711436"/>
              <a:ext cx="816259" cy="596144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光學規格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LC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選材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(TR2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光學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9" name="星形: 六角 39">
              <a:extLst>
                <a:ext uri="{FF2B5EF4-FFF2-40B4-BE49-F238E27FC236}">
                  <a16:creationId xmlns:a16="http://schemas.microsoft.com/office/drawing/2014/main" xmlns="" id="{D6E60B3B-3B8C-4578-B846-BC7D0436F7E5}"/>
                </a:ext>
              </a:extLst>
            </p:cNvPr>
            <p:cNvSpPr/>
            <p:nvPr/>
          </p:nvSpPr>
          <p:spPr>
            <a:xfrm>
              <a:off x="4973164" y="1368270"/>
              <a:ext cx="892609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LC</a:t>
              </a:r>
            </a:p>
            <a:p>
              <a:pPr algn="ctr"/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星形: 六角 40">
              <a:extLst>
                <a:ext uri="{FF2B5EF4-FFF2-40B4-BE49-F238E27FC236}">
                  <a16:creationId xmlns:a16="http://schemas.microsoft.com/office/drawing/2014/main" xmlns="" id="{5E4C175B-0123-4956-8D92-3AF0FC948C95}"/>
                </a:ext>
              </a:extLst>
            </p:cNvPr>
            <p:cNvSpPr/>
            <p:nvPr/>
          </p:nvSpPr>
          <p:spPr>
            <a:xfrm>
              <a:off x="1581769" y="3115994"/>
              <a:ext cx="871431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 </a:t>
              </a:r>
              <a:r>
                <a:rPr lang="en-US" altLang="zh-TW" sz="900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PI</a:t>
              </a:r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星形: 六角 41">
              <a:extLst>
                <a:ext uri="{FF2B5EF4-FFF2-40B4-BE49-F238E27FC236}">
                  <a16:creationId xmlns:a16="http://schemas.microsoft.com/office/drawing/2014/main" xmlns="" id="{3009EC68-F8BC-4065-A6EA-E45817FA41E7}"/>
                </a:ext>
              </a:extLst>
            </p:cNvPr>
            <p:cNvSpPr/>
            <p:nvPr/>
          </p:nvSpPr>
          <p:spPr>
            <a:xfrm>
              <a:off x="3524988" y="3106312"/>
              <a:ext cx="962009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r>
                <a:rPr lang="en-US" altLang="zh-TW" sz="900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Seal</a:t>
              </a:r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接點: 肘形 43">
              <a:extLst>
                <a:ext uri="{FF2B5EF4-FFF2-40B4-BE49-F238E27FC236}">
                  <a16:creationId xmlns:a16="http://schemas.microsoft.com/office/drawing/2014/main" xmlns="" id="{7EDEE916-DEAD-40B4-BEF9-4265754DF7A7}"/>
                </a:ext>
              </a:extLst>
            </p:cNvPr>
            <p:cNvCxnSpPr>
              <a:cxnSpLocks/>
              <a:stCxn id="8" idx="3"/>
              <a:endCxn id="9" idx="5"/>
            </p:cNvCxnSpPr>
            <p:nvPr/>
          </p:nvCxnSpPr>
          <p:spPr>
            <a:xfrm>
              <a:off x="4903912" y="1009508"/>
              <a:ext cx="515557" cy="3587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接點: 肘形 49">
              <a:extLst>
                <a:ext uri="{FF2B5EF4-FFF2-40B4-BE49-F238E27FC236}">
                  <a16:creationId xmlns:a16="http://schemas.microsoft.com/office/drawing/2014/main" xmlns="" id="{549AC90E-0B39-456E-AB6E-97F3311982E9}"/>
                </a:ext>
              </a:extLst>
            </p:cNvPr>
            <p:cNvCxnSpPr>
              <a:cxnSpLocks/>
              <a:stCxn id="5" idx="3"/>
              <a:endCxn id="10" idx="5"/>
            </p:cNvCxnSpPr>
            <p:nvPr/>
          </p:nvCxnSpPr>
          <p:spPr>
            <a:xfrm>
              <a:off x="1676290" y="2406557"/>
              <a:ext cx="341195" cy="709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肘形 55">
              <a:extLst>
                <a:ext uri="{FF2B5EF4-FFF2-40B4-BE49-F238E27FC236}">
                  <a16:creationId xmlns:a16="http://schemas.microsoft.com/office/drawing/2014/main" xmlns="" id="{18FA304E-A7DE-43E1-A620-DBD55B2FD61E}"/>
                </a:ext>
              </a:extLst>
            </p:cNvPr>
            <p:cNvCxnSpPr>
              <a:cxnSpLocks/>
              <a:stCxn id="6" idx="1"/>
              <a:endCxn id="10" idx="5"/>
            </p:cNvCxnSpPr>
            <p:nvPr/>
          </p:nvCxnSpPr>
          <p:spPr>
            <a:xfrm rot="10800000" flipV="1">
              <a:off x="2017486" y="2406556"/>
              <a:ext cx="435715" cy="709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61">
              <a:extLst>
                <a:ext uri="{FF2B5EF4-FFF2-40B4-BE49-F238E27FC236}">
                  <a16:creationId xmlns:a16="http://schemas.microsoft.com/office/drawing/2014/main" xmlns="" id="{7061AE62-C194-401F-B2D5-76FA00C196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58679" y="2344509"/>
              <a:ext cx="1798228" cy="1126967"/>
            </a:xfrm>
            <a:prstGeom prst="bentConnector3">
              <a:avLst>
                <a:gd name="adj1" fmla="val 42055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接點: 肘形 64">
              <a:extLst>
                <a:ext uri="{FF2B5EF4-FFF2-40B4-BE49-F238E27FC236}">
                  <a16:creationId xmlns:a16="http://schemas.microsoft.com/office/drawing/2014/main" xmlns="" id="{C717180D-A11F-473F-A78B-83326A02CDC1}"/>
                </a:ext>
              </a:extLst>
            </p:cNvPr>
            <p:cNvCxnSpPr>
              <a:cxnSpLocks/>
              <a:stCxn id="7" idx="2"/>
              <a:endCxn id="11" idx="5"/>
            </p:cNvCxnSpPr>
            <p:nvPr/>
          </p:nvCxnSpPr>
          <p:spPr>
            <a:xfrm rot="5400000">
              <a:off x="4084673" y="2625949"/>
              <a:ext cx="401683" cy="559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xmlns="" id="{FF3F2B1F-52E2-44A1-B15A-9BD962634953}"/>
                </a:ext>
              </a:extLst>
            </p:cNvPr>
            <p:cNvSpPr/>
            <p:nvPr/>
          </p:nvSpPr>
          <p:spPr>
            <a:xfrm rot="16200000">
              <a:off x="4653575" y="838113"/>
              <a:ext cx="446714" cy="6110162"/>
            </a:xfrm>
            <a:prstGeom prst="leftBrace">
              <a:avLst>
                <a:gd name="adj1" fmla="val 8333"/>
                <a:gd name="adj2" fmla="val 484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013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橢圓 17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51E4E662-CBF9-4C49-A660-5B33B3502896}"/>
                </a:ext>
              </a:extLst>
            </p:cNvPr>
            <p:cNvSpPr/>
            <p:nvPr/>
          </p:nvSpPr>
          <p:spPr>
            <a:xfrm>
              <a:off x="4257120" y="4205447"/>
              <a:ext cx="1065375" cy="8162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TR3</a:t>
              </a:r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</a:t>
              </a:r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OPT/RA/IS</a:t>
              </a:r>
              <a:endPara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4EC43D9E-CC09-42E8-AE54-9442CC4575C9}"/>
                </a:ext>
              </a:extLst>
            </p:cNvPr>
            <p:cNvSpPr txBox="1"/>
            <p:nvPr/>
          </p:nvSpPr>
          <p:spPr>
            <a:xfrm>
              <a:off x="2418356" y="4498161"/>
              <a:ext cx="18020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確認過往的 </a:t>
              </a:r>
              <a:r>
                <a:rPr lang="en-US" altLang="zh-TW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OPT/IS/RA</a:t>
              </a:r>
              <a:r>
                <a:rPr lang="zh-TW" altLang="en-US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issue </a:t>
              </a:r>
              <a:r>
                <a:rPr lang="zh-TW" altLang="en-US" sz="9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</a:t>
              </a:r>
            </a:p>
          </p:txBody>
        </p:sp>
        <p:sp>
          <p:nvSpPr>
            <p:cNvPr id="20" name="爆炸: 十四角 20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B2E73B3-DBB6-46F8-BD8E-7C7F65382156}"/>
                </a:ext>
              </a:extLst>
            </p:cNvPr>
            <p:cNvSpPr/>
            <p:nvPr/>
          </p:nvSpPr>
          <p:spPr>
            <a:xfrm>
              <a:off x="434824" y="659901"/>
              <a:ext cx="1666671" cy="685800"/>
            </a:xfrm>
            <a:prstGeom prst="irregularSeal2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VOC</a:t>
              </a:r>
              <a:endParaRPr lang="en-US" altLang="zh-TW" sz="900" b="1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xmlns="" id="{14548F8D-0D77-4906-B343-9E4331DBC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3314" y="1004565"/>
              <a:ext cx="622801" cy="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書卷: 水平 44">
              <a:extLst>
                <a:ext uri="{FF2B5EF4-FFF2-40B4-BE49-F238E27FC236}">
                  <a16:creationId xmlns:a16="http://schemas.microsoft.com/office/drawing/2014/main" xmlns="" id="{8DA14CFD-1823-4E9D-A1B2-99965618B4F8}"/>
                </a:ext>
              </a:extLst>
            </p:cNvPr>
            <p:cNvSpPr/>
            <p:nvPr/>
          </p:nvSpPr>
          <p:spPr>
            <a:xfrm>
              <a:off x="5747934" y="4264558"/>
              <a:ext cx="981512" cy="692092"/>
            </a:xfrm>
            <a:prstGeom prst="horizontalScroll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endPara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材料型號</a:t>
              </a:r>
              <a:endParaRPr lang="en-US" altLang="zh-TW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xmlns="" id="{51843992-BC96-448B-A833-B36FAD61F4B5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5322495" y="4610604"/>
              <a:ext cx="425439" cy="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書卷 (垂直) 23">
              <a:hlinkClick r:id="" action="ppaction://noaction"/>
            </p:cNvPr>
            <p:cNvSpPr/>
            <p:nvPr/>
          </p:nvSpPr>
          <p:spPr>
            <a:xfrm>
              <a:off x="5677144" y="565941"/>
              <a:ext cx="1318792" cy="857250"/>
            </a:xfrm>
            <a:prstGeom prst="verticalScroll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 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supplier roadmap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</a:t>
              </a:r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是否能開發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</a:t>
              </a:r>
            </a:p>
          </p:txBody>
        </p:sp>
        <p:cxnSp>
          <p:nvCxnSpPr>
            <p:cNvPr id="25" name="肘形接點 24"/>
            <p:cNvCxnSpPr>
              <a:stCxn id="24" idx="2"/>
            </p:cNvCxnSpPr>
            <p:nvPr/>
          </p:nvCxnSpPr>
          <p:spPr>
            <a:xfrm rot="5400000">
              <a:off x="5868113" y="1247348"/>
              <a:ext cx="292585" cy="6442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接點 25"/>
            <p:cNvCxnSpPr>
              <a:stCxn id="9" idx="3"/>
              <a:endCxn id="5" idx="0"/>
            </p:cNvCxnSpPr>
            <p:nvPr/>
          </p:nvCxnSpPr>
          <p:spPr>
            <a:xfrm rot="10800000" flipV="1">
              <a:off x="1268162" y="1901495"/>
              <a:ext cx="3705003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9" idx="3"/>
              <a:endCxn id="6" idx="0"/>
            </p:cNvCxnSpPr>
            <p:nvPr/>
          </p:nvCxnSpPr>
          <p:spPr>
            <a:xfrm rot="10800000" flipV="1">
              <a:off x="2881140" y="1901495"/>
              <a:ext cx="2092024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6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7A65A576-4F6A-45EF-A78F-6615931A0744}"/>
                </a:ext>
              </a:extLst>
            </p:cNvPr>
            <p:cNvSpPr/>
            <p:nvPr/>
          </p:nvSpPr>
          <p:spPr>
            <a:xfrm>
              <a:off x="5692265" y="2108485"/>
              <a:ext cx="970230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 LTS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(Bulk LTS)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 jar test LTS)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(SLV loss LTS)</a:t>
              </a:r>
            </a:p>
          </p:txBody>
        </p:sp>
        <p:cxnSp>
          <p:nvCxnSpPr>
            <p:cNvPr id="29" name="肘形接點 28"/>
            <p:cNvCxnSpPr>
              <a:stCxn id="9" idx="1"/>
              <a:endCxn id="28" idx="0"/>
            </p:cNvCxnSpPr>
            <p:nvPr/>
          </p:nvCxnSpPr>
          <p:spPr>
            <a:xfrm>
              <a:off x="5865773" y="1901495"/>
              <a:ext cx="311607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圖: 多重文件 29"/>
            <p:cNvSpPr/>
            <p:nvPr/>
          </p:nvSpPr>
          <p:spPr>
            <a:xfrm>
              <a:off x="908473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LC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1" name="流程圖: 多重文件 30"/>
            <p:cNvSpPr/>
            <p:nvPr/>
          </p:nvSpPr>
          <p:spPr>
            <a:xfrm>
              <a:off x="2539055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PI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2" name="流程圖: 多重文件 31"/>
            <p:cNvSpPr/>
            <p:nvPr/>
          </p:nvSpPr>
          <p:spPr>
            <a:xfrm>
              <a:off x="4674266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Seal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6">
              <a:hlinkClick r:id="" action="ppaction://noaction"/>
              <a:extLst>
                <a:ext uri="{FF2B5EF4-FFF2-40B4-BE49-F238E27FC236}">
                  <a16:creationId xmlns:a16="http://schemas.microsoft.com/office/drawing/2014/main" xmlns="" id="{7A65A576-4F6A-45EF-A78F-6615931A0744}"/>
                </a:ext>
              </a:extLst>
            </p:cNvPr>
            <p:cNvSpPr/>
            <p:nvPr/>
          </p:nvSpPr>
          <p:spPr>
            <a:xfrm>
              <a:off x="7192482" y="2079237"/>
              <a:ext cx="970230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Benchmark</a:t>
              </a:r>
              <a:endPara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業界水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準</a:t>
              </a:r>
              <a:endPara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4" name="肘形接點 33"/>
            <p:cNvCxnSpPr>
              <a:stCxn id="9" idx="1"/>
              <a:endCxn id="33" idx="0"/>
            </p:cNvCxnSpPr>
            <p:nvPr/>
          </p:nvCxnSpPr>
          <p:spPr>
            <a:xfrm>
              <a:off x="5865773" y="1901495"/>
              <a:ext cx="1811824" cy="177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xmlns="" id="{14548F8D-0D77-4906-B343-9E4331DBC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114" y="1004565"/>
              <a:ext cx="396000" cy="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圓角矩形 40"/>
          <p:cNvSpPr/>
          <p:nvPr/>
        </p:nvSpPr>
        <p:spPr>
          <a:xfrm>
            <a:off x="134753" y="1958043"/>
            <a:ext cx="6466547" cy="1955857"/>
          </a:xfrm>
          <a:prstGeom prst="roundRect">
            <a:avLst/>
          </a:prstGeom>
          <a:noFill/>
          <a:ln w="19050">
            <a:solidFill>
              <a:srgbClr val="FF0066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hlinkClick r:id="rId6" action="ppaction://hlinksldjump"/>
          </p:cNvPr>
          <p:cNvSpPr txBox="1"/>
          <p:nvPr/>
        </p:nvSpPr>
        <p:spPr>
          <a:xfrm>
            <a:off x="103347" y="3950389"/>
            <a:ext cx="809837" cy="246221"/>
          </a:xfrm>
          <a:prstGeom prst="rect">
            <a:avLst/>
          </a:prstGeom>
          <a:solidFill>
            <a:schemeClr val="accent6"/>
          </a:solidFill>
          <a:ln>
            <a:solidFill>
              <a:srgbClr val="FF0066">
                <a:alpha val="40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 explorer</a:t>
            </a:r>
            <a:endParaRPr lang="zh-TW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>
            <a:hlinkClick r:id="rId7" action="ppaction://hlinksldjump"/>
          </p:cNvPr>
          <p:cNvSpPr txBox="1"/>
          <p:nvPr/>
        </p:nvSpPr>
        <p:spPr>
          <a:xfrm>
            <a:off x="3582185" y="1413973"/>
            <a:ext cx="1064591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TR2</a:t>
            </a:r>
            <a:r>
              <a:rPr lang="zh-TW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光學計算器</a:t>
            </a:r>
            <a:endParaRPr lang="zh-TW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6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1" y="492207"/>
            <a:ext cx="7056271" cy="46512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6254" y="1925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光學計算器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96252" y="1010653"/>
            <a:ext cx="3955983" cy="7315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09439" y="1114803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上傳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row data,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建立資料庫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資料庫</a:t>
            </a:r>
            <a:r>
              <a:rPr lang="zh-TW" altLang="en-US" sz="1400" b="1" dirty="0">
                <a:solidFill>
                  <a:srgbClr val="FF0000"/>
                </a:solidFill>
              </a:rPr>
              <a:t>數據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為持續累加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4052235" y="1376413"/>
            <a:ext cx="4619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96255" y="2480309"/>
            <a:ext cx="5582650" cy="21879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12042" y="3388208"/>
            <a:ext cx="247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挑選需要的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LC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與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cell gap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範圍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253" y="1973179"/>
            <a:ext cx="885524" cy="50713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78905" y="3542097"/>
            <a:ext cx="4331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652530" y="2046725"/>
            <a:ext cx="386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選定以產品當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ref.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or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LC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本身操作電壓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材料本質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981777" y="2200613"/>
            <a:ext cx="510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7775" y="1938507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17775" y="2548722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4" y="892297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1" name="橢圓 20"/>
          <p:cNvSpPr/>
          <p:nvPr/>
        </p:nvSpPr>
        <p:spPr>
          <a:xfrm>
            <a:off x="26446" y="4606724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830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6254" y="1925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光學計算器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29498"/>
              </p:ext>
            </p:extLst>
          </p:nvPr>
        </p:nvGraphicFramePr>
        <p:xfrm>
          <a:off x="96254" y="714205"/>
          <a:ext cx="8955017" cy="2804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126"/>
                <a:gridCol w="522268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553977"/>
                <a:gridCol w="358126"/>
                <a:gridCol w="358126"/>
                <a:gridCol w="358126"/>
                <a:gridCol w="358126"/>
                <a:gridCol w="358126"/>
              </a:tblGrid>
              <a:tr h="21324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Vop(V)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V%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>
                          <a:effectLst/>
                        </a:rPr>
                        <a:t>Δ</a:t>
                      </a:r>
                      <a:r>
                        <a:rPr lang="en-US" sz="700" u="none" strike="noStrike">
                          <a:effectLst/>
                        </a:rPr>
                        <a:t>nd(nm)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Gap(um)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LC%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u'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v'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 dirty="0">
                          <a:effectLst/>
                        </a:rPr>
                        <a:t>Δ(</a:t>
                      </a:r>
                      <a:r>
                        <a:rPr lang="en-US" sz="700" u="none" strike="noStrike" dirty="0">
                          <a:effectLst/>
                        </a:rPr>
                        <a:t>u', v')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>
                          <a:effectLst/>
                        </a:rPr>
                        <a:t>Δ</a:t>
                      </a:r>
                      <a:r>
                        <a:rPr lang="en-US" sz="700" u="none" strike="noStrike">
                          <a:effectLst/>
                        </a:rPr>
                        <a:t>Eab*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>
                          <a:effectLst/>
                        </a:rPr>
                        <a:t>Δ</a:t>
                      </a:r>
                      <a:r>
                        <a:rPr lang="en-US" sz="700" u="none" strike="noStrike">
                          <a:effectLst/>
                        </a:rPr>
                        <a:t>CR(%)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T%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Tr(ms)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Tf(ms)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RT(ms)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G2G(ms)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platform_ref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Tr(ms)_ref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Tf(ms)_ref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RT(ms)_ref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G2G(ms)_ref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CR_ref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47.5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0.416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9.068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1611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74.31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19.8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24.2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262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50.2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0.420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7.670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1567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75.04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21.0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52.8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0.423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6.609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1525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75.76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22.3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55.4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0.426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5.793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1487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76.48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23.5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58.0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5.176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1451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77.21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24.8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60.6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4.735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1417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77.93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26.0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4.463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1386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78.65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65.9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4.360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1356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79.38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16.3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4.428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1328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80.10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16.9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29.7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36.4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71.1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4.666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80.82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17.5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37.9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73.8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5.076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1277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81.55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18.0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39.4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53.7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3.399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1496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74.37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19.5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2.7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55.2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1.938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1451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74.94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20.8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13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56.8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0.890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75.51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22.0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14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58.3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1.526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1372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76.08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15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59.8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2.844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76.65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24.5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16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61.3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4.227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77.22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17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62.8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5.615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1271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77.79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15.9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18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64.4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7.001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1242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78.36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16.5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12.0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19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354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3.4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65.9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0.455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8.394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1214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78.93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17.2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12.7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29.6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36.2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20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364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3.5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67.4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0.463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9.805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1188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79.50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17.9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30.8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37.7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21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374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68.9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0.471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11.253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1163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80.07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39.3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effectLst/>
                        </a:rPr>
                        <a:t>1411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39874" y="3920585"/>
            <a:ext cx="561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00FF"/>
                </a:solidFill>
              </a:rPr>
              <a:t>光學計算器直接模擬選定的</a:t>
            </a:r>
            <a:r>
              <a:rPr lang="en-US" altLang="zh-TW" sz="1400" dirty="0" smtClean="0">
                <a:solidFill>
                  <a:srgbClr val="0000FF"/>
                </a:solidFill>
              </a:rPr>
              <a:t>LC</a:t>
            </a:r>
            <a:r>
              <a:rPr lang="zh-TW" altLang="en-US" sz="1400" dirty="0" smtClean="0">
                <a:solidFill>
                  <a:srgbClr val="0000FF"/>
                </a:solidFill>
              </a:rPr>
              <a:t>在不同 </a:t>
            </a:r>
            <a:r>
              <a:rPr lang="en-US" altLang="zh-TW" sz="1400" dirty="0" smtClean="0">
                <a:solidFill>
                  <a:srgbClr val="0000FF"/>
                </a:solidFill>
              </a:rPr>
              <a:t>cell gap</a:t>
            </a:r>
            <a:r>
              <a:rPr lang="zh-TW" altLang="en-US" sz="1400" dirty="0" smtClean="0">
                <a:solidFill>
                  <a:srgbClr val="0000FF"/>
                </a:solidFill>
              </a:rPr>
              <a:t>下，於產品上的光學水準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8" name="動作按鈕: 首頁 17">
            <a:hlinkClick r:id="rId2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758"/>
            <a:ext cx="7920000" cy="463274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330143" y="13186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挑選需要的材料組態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6253" y="1010653"/>
            <a:ext cx="3282214" cy="96252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12739" y="1884811"/>
            <a:ext cx="109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設定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Criteria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378467" y="1491916"/>
            <a:ext cx="827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96253" y="3590224"/>
            <a:ext cx="5296668" cy="15532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32956" y="4182195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上傳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row data,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建立資料庫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資料庫</a:t>
            </a:r>
            <a:r>
              <a:rPr lang="zh-TW" altLang="en-US" sz="1400" b="1" dirty="0">
                <a:solidFill>
                  <a:srgbClr val="FF0000"/>
                </a:solidFill>
              </a:rPr>
              <a:t>數據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為持續累加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5392921" y="4376486"/>
            <a:ext cx="4400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96252" y="2387063"/>
            <a:ext cx="6612555" cy="96252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961085" y="2146428"/>
            <a:ext cx="1093206" cy="240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7025" y="793100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8" name="橢圓 17"/>
          <p:cNvSpPr/>
          <p:nvPr/>
        </p:nvSpPr>
        <p:spPr>
          <a:xfrm>
            <a:off x="37025" y="2231088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26994" y="3375623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5" name="橢圓 14"/>
          <p:cNvSpPr/>
          <p:nvPr/>
        </p:nvSpPr>
        <p:spPr>
          <a:xfrm>
            <a:off x="2614646" y="1188720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790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7487" cy="250526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4473"/>
            <a:ext cx="6391239" cy="25427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圓角矩形 7"/>
          <p:cNvSpPr/>
          <p:nvPr/>
        </p:nvSpPr>
        <p:spPr>
          <a:xfrm>
            <a:off x="129209" y="1331843"/>
            <a:ext cx="3697356" cy="7056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0" y="4045226"/>
            <a:ext cx="3697356" cy="7056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左彎) 9"/>
          <p:cNvSpPr/>
          <p:nvPr/>
        </p:nvSpPr>
        <p:spPr>
          <a:xfrm>
            <a:off x="3978965" y="2037522"/>
            <a:ext cx="755374" cy="2007704"/>
          </a:xfrm>
          <a:prstGeom prst="curved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34339" y="2763487"/>
            <a:ext cx="1115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加入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criteria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44413" y="1534641"/>
            <a:ext cx="13917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得到 </a:t>
            </a:r>
            <a:r>
              <a:rPr lang="en-US" altLang="zh-TW" b="1" dirty="0" smtClean="0">
                <a:solidFill>
                  <a:srgbClr val="FF0000"/>
                </a:solidFill>
              </a:rPr>
              <a:t>103</a:t>
            </a:r>
            <a:r>
              <a:rPr lang="zh-TW" altLang="en-US" b="1" dirty="0" smtClean="0"/>
              <a:t> 筆數據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88496" y="3338006"/>
            <a:ext cx="13035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得到 </a:t>
            </a:r>
            <a:r>
              <a:rPr lang="en-US" altLang="zh-TW" b="1" dirty="0" smtClean="0">
                <a:solidFill>
                  <a:srgbClr val="0000FF"/>
                </a:solidFill>
              </a:rPr>
              <a:t>29</a:t>
            </a:r>
            <a:r>
              <a:rPr lang="zh-TW" altLang="en-US" b="1" dirty="0" smtClean="0"/>
              <a:t> 筆數據</a:t>
            </a:r>
            <a:endParaRPr lang="zh-TW" altLang="en-US" b="1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7221578" y="2387065"/>
            <a:ext cx="837398" cy="5486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66560" y="3791310"/>
            <a:ext cx="2148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若 </a:t>
            </a:r>
            <a:r>
              <a:rPr lang="en-US" altLang="zh-TW" dirty="0" smtClean="0">
                <a:solidFill>
                  <a:srgbClr val="0000FF"/>
                </a:solidFill>
              </a:rPr>
              <a:t>criteria </a:t>
            </a:r>
            <a:r>
              <a:rPr lang="zh-TW" altLang="en-US" dirty="0" smtClean="0">
                <a:solidFill>
                  <a:srgbClr val="0000FF"/>
                </a:solidFill>
              </a:rPr>
              <a:t>設定的夠精準，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則可得到最佳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r>
              <a:rPr lang="zh-TW" altLang="en-US" dirty="0" smtClean="0">
                <a:solidFill>
                  <a:srgbClr val="0000FF"/>
                </a:solidFill>
              </a:rPr>
              <a:t>～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 smtClean="0">
                <a:solidFill>
                  <a:srgbClr val="0000FF"/>
                </a:solidFill>
              </a:rPr>
              <a:t>組組態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808656"/>
              </p:ext>
            </p:extLst>
          </p:nvPr>
        </p:nvGraphicFramePr>
        <p:xfrm>
          <a:off x="8056710" y="189452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啟用巨集的工作表" showAsIcon="1" r:id="rId5" imgW="914400" imgH="771480" progId="Excel.SheetMacroEnabled.12">
                  <p:embed/>
                </p:oleObj>
              </mc:Choice>
              <mc:Fallback>
                <p:oleObj name="啟用巨集的工作表" showAsIcon="1" r:id="rId5" imgW="914400" imgH="771480" progId="Excel.SheetMacroEnabled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710" y="1894521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98305"/>
              </p:ext>
            </p:extLst>
          </p:nvPr>
        </p:nvGraphicFramePr>
        <p:xfrm>
          <a:off x="8056710" y="27634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啟用巨集的工作表" showAsIcon="1" r:id="rId7" imgW="914400" imgH="771480" progId="Excel.SheetMacroEnabled.12">
                  <p:embed/>
                </p:oleObj>
              </mc:Choice>
              <mc:Fallback>
                <p:oleObj name="啟用巨集的工作表" showAsIcon="1" r:id="rId7" imgW="914400" imgH="771480" progId="Excel.SheetMacroEnabled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710" y="2763487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3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254" y="19251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各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RA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特性圖表顯示供參考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(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僅會秀出符合 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criteria 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的組態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b="11902"/>
          <a:stretch/>
        </p:blipFill>
        <p:spPr>
          <a:xfrm>
            <a:off x="4500621" y="3022332"/>
            <a:ext cx="3599090" cy="212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b="13523"/>
          <a:stretch/>
        </p:blipFill>
        <p:spPr>
          <a:xfrm>
            <a:off x="750771" y="3022332"/>
            <a:ext cx="3700891" cy="212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9"/>
          <a:stretch/>
        </p:blipFill>
        <p:spPr>
          <a:xfrm>
            <a:off x="750771" y="623066"/>
            <a:ext cx="7348940" cy="2216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動作按鈕: 首頁 8">
            <a:hlinkClick r:id="rId5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14711"/>
              </p:ext>
            </p:extLst>
          </p:nvPr>
        </p:nvGraphicFramePr>
        <p:xfrm>
          <a:off x="1363115" y="1057460"/>
          <a:ext cx="6305997" cy="335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035"/>
                <a:gridCol w="1062984"/>
                <a:gridCol w="1235827"/>
                <a:gridCol w="1473640"/>
                <a:gridCol w="1137511"/>
              </a:tblGrid>
              <a:tr h="3020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分數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Merck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LCT-OO-OOO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誠志永華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SLCAAAAAA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江蘇和成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ILDBBBBBB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BAYI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QCCCCCC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LC%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CR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RT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G2G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VHR(%)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77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Delta angle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9 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LTS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TBD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2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</a:rPr>
                        <a:t>Total</a:t>
                      </a:r>
                      <a:endParaRPr lang="zh-TW" altLang="en-US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zh-TW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</a:rPr>
                        <a:t>46</a:t>
                      </a:r>
                      <a:endParaRPr lang="zh-TW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zh-TW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</a:rPr>
                        <a:t>40</a:t>
                      </a:r>
                      <a:endParaRPr lang="zh-TW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6254" y="19251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材評表 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(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僅會秀出符合 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criteria 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的組態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):  </a:t>
            </a:r>
            <a:r>
              <a:rPr lang="en-US" altLang="zh-TW" sz="1800" b="1" dirty="0" smtClean="0">
                <a:solidFill>
                  <a:srgbClr val="FF0000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in future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6254" y="417850"/>
            <a:ext cx="25216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example (</a:t>
            </a:r>
            <a:r>
              <a:rPr lang="zh-TW" altLang="en-US" dirty="0" smtClean="0"/>
              <a:t> 假設 </a:t>
            </a:r>
            <a:r>
              <a:rPr lang="en-US" altLang="zh-TW" dirty="0" smtClean="0"/>
              <a:t>PI/seal </a:t>
            </a:r>
            <a:r>
              <a:rPr lang="zh-TW" altLang="en-US" dirty="0" smtClean="0"/>
              <a:t>不變</a:t>
            </a:r>
            <a:r>
              <a:rPr lang="en-US" altLang="zh-TW" dirty="0" smtClean="0"/>
              <a:t>):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0"/>
            <a:ext cx="12282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1013" dirty="0"/>
              <a:t>TR3/</a:t>
            </a:r>
            <a:r>
              <a:rPr lang="zh-TW" altLang="en-US" sz="1013" dirty="0"/>
              <a:t>產品</a:t>
            </a:r>
            <a:r>
              <a:rPr lang="en-US" altLang="zh-TW" sz="1013" dirty="0"/>
              <a:t>RA</a:t>
            </a:r>
            <a:r>
              <a:rPr lang="zh-TW" altLang="en-US" sz="1013" dirty="0"/>
              <a:t>資料庫</a:t>
            </a:r>
            <a:endParaRPr lang="en-US" altLang="zh-TW" sz="1013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1134353"/>
          <a:ext cx="9037308" cy="219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292"/>
                <a:gridCol w="283853"/>
                <a:gridCol w="283853"/>
                <a:gridCol w="283853"/>
                <a:gridCol w="283853"/>
                <a:gridCol w="283853"/>
                <a:gridCol w="283853"/>
                <a:gridCol w="283853"/>
                <a:gridCol w="327219"/>
                <a:gridCol w="283853"/>
                <a:gridCol w="651811"/>
                <a:gridCol w="283853"/>
                <a:gridCol w="662324"/>
                <a:gridCol w="693863"/>
                <a:gridCol w="504628"/>
                <a:gridCol w="504628"/>
                <a:gridCol w="346932"/>
                <a:gridCol w="367958"/>
                <a:gridCol w="331163"/>
                <a:gridCol w="331163"/>
                <a:gridCol w="331163"/>
                <a:gridCol w="304880"/>
                <a:gridCol w="383727"/>
                <a:gridCol w="304880"/>
              </a:tblGrid>
              <a:tr h="548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Phase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廠區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產品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TFT</a:t>
                      </a:r>
                      <a:r>
                        <a:rPr lang="zh-TW" altLang="en-US" sz="800" u="none" strike="noStrike">
                          <a:effectLst/>
                        </a:rPr>
                        <a:t>元件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L/R Border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(mm)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挖溝設計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Pol(</a:t>
                      </a:r>
                      <a:r>
                        <a:rPr lang="zh-TW" altLang="en-US" sz="800" u="none" strike="noStrike">
                          <a:effectLst/>
                        </a:rPr>
                        <a:t>上偏</a:t>
                      </a:r>
                      <a:r>
                        <a:rPr lang="en-US" altLang="zh-TW" sz="800" u="none" strike="noStrike">
                          <a:effectLst/>
                        </a:rPr>
                        <a:t>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BLU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zh-TW" altLang="en-US" sz="800" u="none" strike="noStrike">
                          <a:effectLst/>
                        </a:rPr>
                        <a:t>等效亮度</a:t>
                      </a:r>
                      <a:br>
                        <a:rPr lang="zh-TW" altLang="en-US" sz="800" u="none" strike="noStrike">
                          <a:effectLst/>
                        </a:rPr>
                      </a:b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nits)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HHO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HHO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LTO &amp; LT start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LTO &amp; LT start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(hr)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黃斑</a:t>
                      </a:r>
                      <a:br>
                        <a:rPr lang="zh-TW" altLang="en-US" sz="800" u="none" strike="noStrike">
                          <a:effectLst/>
                        </a:rPr>
                      </a:br>
                      <a:r>
                        <a:rPr lang="en-US" altLang="zh-TW" sz="800" u="none" strike="noStrike">
                          <a:effectLst/>
                        </a:rPr>
                        <a:t>(&lt;0.003)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411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VNJ6005L17C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SE-6814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塊狀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GRT1794XH1UHC3-6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10000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85C/85%,1000hr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85C/85%,750hr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65C/95%,1000hr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65C/95%,1000hr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70C,1000hr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-20C,1000hr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-30C,240hr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-40C,500hr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-50C,500hr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-40Kpa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411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VNJ6005L17C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SE-6814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新產品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塊狀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GRT1794XH1UHC3-6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10000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60C/90%,1000hr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60C/90%,1000hr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80C,1000hr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-25C,240hr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70C,240hr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411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LCT-19-580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RB005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7142T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6601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LTPS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條狀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0.7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GRT1794XH1UHC3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14000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85C/85%,750hr bubble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85C/85%,500hr bubble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65C/95%,</a:t>
                      </a:r>
                      <a:r>
                        <a:rPr lang="zh-TW" altLang="en-US" sz="800" u="none" strike="noStrike">
                          <a:effectLst/>
                        </a:rPr>
                        <a:t>有黑斑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65C/95%,</a:t>
                      </a:r>
                      <a:r>
                        <a:rPr lang="zh-TW" altLang="en-US" sz="800" u="none" strike="noStrike">
                          <a:effectLst/>
                        </a:rPr>
                        <a:t>有黑斑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70C,1000hr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-20C,1000hr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-40C,500hr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-50C,240hr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120C/500hr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-50Kpa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411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LCT-19-580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RB005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6601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LTPS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條狀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0.7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GRT1794XH1UHC3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14000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85C/85%,576hr bubble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85C/85%,1000hr bubble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65C/95%,500hr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65C/95%,</a:t>
                      </a:r>
                      <a:r>
                        <a:rPr lang="zh-TW" altLang="en-US" sz="800" u="none" strike="noStrike">
                          <a:effectLst/>
                        </a:rPr>
                        <a:t>有黑斑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70C,240hr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-20C,1000hr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　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-40C,500hr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-50C,500hr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120C/1000hr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　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動作按鈕: 首頁 5">
            <a:hlinkClick r:id="rId2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1699</Words>
  <Application>Microsoft Office PowerPoint</Application>
  <PresentationFormat>如螢幕大小 (16:9)</PresentationFormat>
  <Paragraphs>1139</Paragraphs>
  <Slides>13</Slides>
  <Notes>0</Notes>
  <HiddenSlides>8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DFPHeiMedium-B5</vt:lpstr>
      <vt:lpstr>HY견고딕</vt:lpstr>
      <vt:lpstr>細明體</vt:lpstr>
      <vt:lpstr>微軟正黑體</vt:lpstr>
      <vt:lpstr>新細明體</vt:lpstr>
      <vt:lpstr>標楷體</vt:lpstr>
      <vt:lpstr>Arial</vt:lpstr>
      <vt:lpstr>Calibri</vt:lpstr>
      <vt:lpstr>Candara</vt:lpstr>
      <vt:lpstr>Times New Roman</vt:lpstr>
      <vt:lpstr>Wingdings</vt:lpstr>
      <vt:lpstr>Office 佈景主題</vt:lpstr>
      <vt:lpstr>啟用巨集的工作表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崇文 翁</dc:creator>
  <cp:lastModifiedBy>hobob.kang 康良豪</cp:lastModifiedBy>
  <cp:revision>57</cp:revision>
  <dcterms:created xsi:type="dcterms:W3CDTF">2019-10-22T01:49:51Z</dcterms:created>
  <dcterms:modified xsi:type="dcterms:W3CDTF">2021-12-14T01:27:59Z</dcterms:modified>
</cp:coreProperties>
</file>