
<file path=[Content_Types].xml><?xml version="1.0" encoding="utf-8"?>
<Types xmlns="http://schemas.openxmlformats.org/package/2006/content-types">
  <Default Extension="png" ContentType="image/png"/>
  <Default Extension="xlsm" ContentType="application/vnd.ms-excel.sheet.macroEnabled.12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66" r:id="rId3"/>
    <p:sldId id="268" r:id="rId4"/>
    <p:sldId id="269" r:id="rId5"/>
    <p:sldId id="263" r:id="rId6"/>
    <p:sldId id="267" r:id="rId7"/>
    <p:sldId id="264" r:id="rId8"/>
    <p:sldId id="259" r:id="rId9"/>
  </p:sldIdLst>
  <p:sldSz cx="9144000" cy="5143500" type="screen16x9"/>
  <p:notesSz cx="6858000" cy="9144000"/>
  <p:defaultTextStyle>
    <a:defPPr>
      <a:defRPr lang="zh-TW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66"/>
    <a:srgbClr val="0000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9"/>
  </p:normalViewPr>
  <p:slideViewPr>
    <p:cSldViewPr snapToGrid="0" snapToObjects="1">
      <p:cViewPr varScale="1">
        <p:scale>
          <a:sx n="99" d="100"/>
          <a:sy n="99" d="100"/>
        </p:scale>
        <p:origin x="31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1" d="100"/>
          <a:sy n="61" d="100"/>
        </p:scale>
        <p:origin x="-319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DBF2E6-EE49-4706-B895-157B5E562121}" type="datetimeFigureOut">
              <a:rPr lang="zh-TW" altLang="en-US" smtClean="0"/>
              <a:pPr/>
              <a:t>2021/11/30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317DF-7645-4B3B-A160-E9BFBBD0DD7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8" name="圖片 7" descr="image0 (1).png"/>
          <p:cNvPicPr>
            <a:picLocks noChangeAspect="1"/>
          </p:cNvPicPr>
          <p:nvPr/>
        </p:nvPicPr>
        <p:blipFill>
          <a:blip r:embed="rId2"/>
          <a:srcRect l="18144" t="14446" r="50843" b="67409"/>
          <a:stretch>
            <a:fillRect/>
          </a:stretch>
        </p:blipFill>
        <p:spPr>
          <a:xfrm>
            <a:off x="5724024" y="3552825"/>
            <a:ext cx="772367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258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="" xmlns:a16="http://schemas.microsoft.com/office/drawing/2014/main" id="{FDC204DE-21BF-4B4E-946D-E6E908C56D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Picture 2" descr="C:\Users\chiachi.kuo\Desktop\______ (1)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502393" y="4512162"/>
            <a:ext cx="622557" cy="7742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18309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489600"/>
          </a:xfrm>
          <a:prstGeom prst="rect">
            <a:avLst/>
          </a:prstGeom>
        </p:spPr>
        <p:txBody>
          <a:bodyPr anchor="ctr"/>
          <a:lstStyle>
            <a:lvl1pPr>
              <a:defRPr sz="1800">
                <a:solidFill>
                  <a:srgbClr val="000066"/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57200" y="859536"/>
            <a:ext cx="8229600" cy="372160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002060"/>
                </a:solidFill>
              </a:defRPr>
            </a:lvl1pPr>
            <a:lvl2pPr>
              <a:defRPr sz="1400">
                <a:solidFill>
                  <a:srgbClr val="002060"/>
                </a:solidFill>
              </a:defRPr>
            </a:lvl2pPr>
            <a:lvl3pPr>
              <a:defRPr sz="1400">
                <a:solidFill>
                  <a:srgbClr val="002060"/>
                </a:solidFill>
              </a:defRPr>
            </a:lvl3pPr>
            <a:lvl4pPr>
              <a:defRPr sz="1400">
                <a:solidFill>
                  <a:srgbClr val="002060"/>
                </a:solidFill>
              </a:defRPr>
            </a:lvl4pPr>
            <a:lvl5pPr>
              <a:defRPr sz="1400">
                <a:solidFill>
                  <a:srgbClr val="002060"/>
                </a:solidFill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5039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DBA5F16-A366-4008-A28D-A66462F55293}" type="datetimeFigureOut">
              <a:rPr lang="zh-TW" altLang="en-US" smtClean="0"/>
              <a:pPr/>
              <a:t>2021/11/30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201E167-E461-4259-86A7-1BA5F704349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="" xmlns:a16="http://schemas.microsoft.com/office/drawing/2014/main" id="{E51AC73E-F5ED-A14B-9E47-7194C3F0D0C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Picture 2" descr="C:\Users\chiachi.kuo\Desktop\______ (1).PNG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8502393" y="4512162"/>
            <a:ext cx="622557" cy="7742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0207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8.xml"/><Relationship Id="rId1" Type="http://schemas.openxmlformats.org/officeDocument/2006/relationships/slideLayout" Target="../slideLayouts/slideLayout3.xml"/><Relationship Id="rId5" Type="http://schemas.openxmlformats.org/officeDocument/2006/relationships/slide" Target="slide3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10.png"/><Relationship Id="rId7" Type="http://schemas.openxmlformats.org/officeDocument/2006/relationships/package" Target="../embeddings/Microsoft_Excel_________2.xlsm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package" Target="../embeddings/Microsoft_Excel_________1.xlsm"/><Relationship Id="rId4" Type="http://schemas.openxmlformats.org/officeDocument/2006/relationships/image" Target="../media/image11.png"/><Relationship Id="rId9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slide" Target="slide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="" xmlns:a16="http://schemas.microsoft.com/office/drawing/2014/main" id="{E41829EB-D417-334F-9F95-16EE885D0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292" y="1049638"/>
            <a:ext cx="2187417" cy="1163308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DD3AD962-BB56-974D-91CF-A8D19984BD8A}"/>
              </a:ext>
            </a:extLst>
          </p:cNvPr>
          <p:cNvSpPr txBox="1"/>
          <p:nvPr/>
        </p:nvSpPr>
        <p:spPr>
          <a:xfrm>
            <a:off x="2302329" y="2212946"/>
            <a:ext cx="498217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kumimoji="1" lang="en-US" altLang="zh-TW" sz="3500" spc="300" dirty="0" smtClean="0">
                <a:solidFill>
                  <a:schemeClr val="bg1"/>
                </a:solidFill>
                <a:latin typeface="+mj-lt"/>
                <a:ea typeface="DFPHeiMedium-B5" panose="020B0500000000000000" pitchFamily="34" charset="-120"/>
              </a:rPr>
              <a:t>TR2 RA </a:t>
            </a:r>
            <a:r>
              <a:rPr kumimoji="1" lang="en-US" altLang="zh-TW" sz="3500" spc="300" dirty="0">
                <a:solidFill>
                  <a:schemeClr val="bg1"/>
                </a:solidFill>
                <a:latin typeface="+mj-lt"/>
                <a:ea typeface="DFPHeiMedium-B5" panose="020B0500000000000000" pitchFamily="34" charset="-120"/>
              </a:rPr>
              <a:t>explorer</a:t>
            </a:r>
            <a:endParaRPr kumimoji="1" lang="zh-TW" altLang="en-US" sz="3500" spc="300" dirty="0">
              <a:solidFill>
                <a:schemeClr val="bg1"/>
              </a:solidFill>
              <a:latin typeface="+mj-lt"/>
              <a:ea typeface="DFPHeiMedium-B5" panose="020B0500000000000000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EAC64DF0-461B-6B4D-9047-5ABE8B93A782}"/>
              </a:ext>
            </a:extLst>
          </p:cNvPr>
          <p:cNvSpPr txBox="1"/>
          <p:nvPr/>
        </p:nvSpPr>
        <p:spPr>
          <a:xfrm>
            <a:off x="2302329" y="3328156"/>
            <a:ext cx="47135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ea typeface="新細明體" pitchFamily="18" charset="-120"/>
              </a:rPr>
              <a:t>技術開發二處</a:t>
            </a:r>
            <a:endParaRPr lang="en-US" altLang="zh-TW" sz="2000" dirty="0" smtClean="0">
              <a:solidFill>
                <a:schemeClr val="bg1"/>
              </a:solidFill>
              <a:ea typeface="新細明體" pitchFamily="18" charset="-120"/>
            </a:endParaRPr>
          </a:p>
          <a:p>
            <a:pPr algn="ctr"/>
            <a:r>
              <a:rPr lang="zh-TW" altLang="en-US" sz="2000" dirty="0">
                <a:solidFill>
                  <a:schemeClr val="bg1"/>
                </a:solidFill>
                <a:ea typeface="新細明體" pitchFamily="18" charset="-120"/>
              </a:rPr>
              <a:t>技術開發三課</a:t>
            </a:r>
            <a:endParaRPr lang="en-US" altLang="zh-TW" sz="2000" dirty="0">
              <a:solidFill>
                <a:schemeClr val="bg1"/>
              </a:solidFill>
              <a:ea typeface="新細明體" pitchFamily="18" charset="-120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4146765" y="4498159"/>
            <a:ext cx="1024639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2021/11/29</a:t>
            </a:r>
            <a:endParaRPr kumimoji="0" lang="en-US" altLang="zh-TW" dirty="0">
              <a:solidFill>
                <a:schemeClr val="bg1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214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字方塊 35"/>
          <p:cNvSpPr txBox="1"/>
          <p:nvPr/>
        </p:nvSpPr>
        <p:spPr>
          <a:xfrm>
            <a:off x="96254" y="19251"/>
            <a:ext cx="49455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微軟正黑體" panose="020B0604030504040204" pitchFamily="34" charset="-120"/>
                <a:cs typeface="HY견고딕"/>
                <a:sym typeface="Candara" panose="020E0502030303020204" pitchFamily="34" charset="0"/>
              </a:rPr>
              <a:t>智慧材料</a:t>
            </a:r>
            <a:r>
              <a:rPr lang="zh-TW" altLang="en-US" sz="1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微軟正黑體" panose="020B0604030504040204" pitchFamily="34" charset="-120"/>
                <a:cs typeface="HY견고딕"/>
                <a:sym typeface="Candara" panose="020E0502030303020204" pitchFamily="34" charset="0"/>
              </a:rPr>
              <a:t>挑選 </a:t>
            </a:r>
            <a:r>
              <a:rPr lang="en-US" altLang="zh-TW" sz="1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微軟正黑體" panose="020B0604030504040204" pitchFamily="34" charset="-120"/>
                <a:cs typeface="HY견고딕"/>
                <a:sym typeface="Candara" panose="020E0502030303020204" pitchFamily="34" charset="0"/>
              </a:rPr>
              <a:t>sys. : </a:t>
            </a:r>
          </a:p>
          <a:p>
            <a:r>
              <a:rPr lang="en-US" altLang="zh-TW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微軟正黑體" panose="020B0604030504040204" pitchFamily="34" charset="-120"/>
                <a:cs typeface="HY견고딕"/>
                <a:sym typeface="Candara" panose="020E0502030303020204" pitchFamily="34" charset="0"/>
              </a:rPr>
              <a:t>TR2</a:t>
            </a:r>
            <a:r>
              <a:rPr lang="zh-TW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微軟正黑體" panose="020B0604030504040204" pitchFamily="34" charset="-120"/>
                <a:cs typeface="HY견고딕"/>
                <a:sym typeface="Candara" panose="020E0502030303020204" pitchFamily="34" charset="0"/>
              </a:rPr>
              <a:t>光學計算器</a:t>
            </a:r>
            <a:r>
              <a:rPr lang="en-US" altLang="zh-TW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微軟正黑體" panose="020B0604030504040204" pitchFamily="34" charset="-120"/>
                <a:cs typeface="HY견고딕"/>
                <a:sym typeface="Candara" panose="020E0502030303020204" pitchFamily="34" charset="0"/>
              </a:rPr>
              <a:t>(</a:t>
            </a:r>
            <a:r>
              <a:rPr lang="zh-TW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微軟正黑體" panose="020B0604030504040204" pitchFamily="34" charset="-120"/>
                <a:cs typeface="HY견고딕"/>
                <a:sym typeface="Candara" panose="020E0502030303020204" pitchFamily="34" charset="0"/>
              </a:rPr>
              <a:t>選出適合的</a:t>
            </a:r>
            <a:r>
              <a:rPr lang="en-US" altLang="zh-TW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微軟正黑體" panose="020B0604030504040204" pitchFamily="34" charset="-120"/>
                <a:cs typeface="HY견고딕"/>
                <a:sym typeface="Candara" panose="020E0502030303020204" pitchFamily="34" charset="0"/>
              </a:rPr>
              <a:t>LC)</a:t>
            </a:r>
            <a:r>
              <a:rPr lang="zh-TW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微軟正黑體" panose="020B0604030504040204" pitchFamily="34" charset="-120"/>
                <a:cs typeface="HY견고딕"/>
                <a:sym typeface="Candara" panose="020E0502030303020204" pitchFamily="34" charset="0"/>
              </a:rPr>
              <a:t> </a:t>
            </a:r>
            <a:r>
              <a:rPr lang="en-US" altLang="zh-TW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微軟正黑體" panose="020B0604030504040204" pitchFamily="34" charset="-120"/>
                <a:cs typeface="HY견고딕"/>
                <a:sym typeface="Wingdings" panose="05000000000000000000" pitchFamily="2" charset="2"/>
              </a:rPr>
              <a:t> RA explorer(PI/Seal)</a:t>
            </a:r>
            <a:r>
              <a:rPr lang="zh-TW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微軟正黑體" panose="020B0604030504040204" pitchFamily="34" charset="-120"/>
                <a:cs typeface="HY견고딕"/>
                <a:sym typeface="Wingdings" panose="05000000000000000000" pitchFamily="2" charset="2"/>
              </a:rPr>
              <a:t>搭配性</a:t>
            </a:r>
            <a:endParaRPr lang="zh-TW" altLang="en-US" sz="1400" dirty="0"/>
          </a:p>
        </p:txBody>
      </p:sp>
      <p:grpSp>
        <p:nvGrpSpPr>
          <p:cNvPr id="40" name="群組 39"/>
          <p:cNvGrpSpPr/>
          <p:nvPr/>
        </p:nvGrpSpPr>
        <p:grpSpPr>
          <a:xfrm>
            <a:off x="40188" y="652880"/>
            <a:ext cx="7727888" cy="4455765"/>
            <a:chOff x="434824" y="565941"/>
            <a:chExt cx="7727888" cy="4455765"/>
          </a:xfrm>
        </p:grpSpPr>
        <p:sp>
          <p:nvSpPr>
            <p:cNvPr id="4" name="橢圓 3">
              <a:hlinkClick r:id="" action="ppaction://noaction"/>
              <a:extLst>
                <a:ext uri="{FF2B5EF4-FFF2-40B4-BE49-F238E27FC236}">
                  <a16:creationId xmlns="" xmlns:a16="http://schemas.microsoft.com/office/drawing/2014/main" id="{80803804-0A39-439A-9492-31820386C21E}"/>
                </a:ext>
              </a:extLst>
            </p:cNvPr>
            <p:cNvSpPr/>
            <p:nvPr/>
          </p:nvSpPr>
          <p:spPr>
            <a:xfrm>
              <a:off x="2602593" y="587965"/>
              <a:ext cx="1014542" cy="816259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9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材料選材資料庫</a:t>
              </a:r>
              <a:endParaRPr lang="en-US" altLang="zh-TW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sz="900" dirty="0">
                  <a:solidFill>
                    <a:schemeClr val="tx1"/>
                  </a:solidFill>
                  <a:latin typeface="+mj-lt"/>
                  <a:ea typeface="微軟正黑體" panose="020B0604030504040204" pitchFamily="34" charset="-120"/>
                </a:rPr>
                <a:t>(TR2)</a:t>
              </a:r>
              <a:endParaRPr lang="zh-TW" altLang="en-US" sz="900" dirty="0">
                <a:solidFill>
                  <a:schemeClr val="tx1"/>
                </a:solidFill>
                <a:latin typeface="+mj-lt"/>
                <a:ea typeface="微軟正黑體" panose="020B0604030504040204" pitchFamily="34" charset="-120"/>
              </a:endParaRPr>
            </a:p>
          </p:txBody>
        </p:sp>
        <p:sp>
          <p:nvSpPr>
            <p:cNvPr id="5" name="矩形: 圓角 4">
              <a:hlinkClick r:id="" action="ppaction://noaction"/>
              <a:extLst>
                <a:ext uri="{FF2B5EF4-FFF2-40B4-BE49-F238E27FC236}">
                  <a16:creationId xmlns="" xmlns:a16="http://schemas.microsoft.com/office/drawing/2014/main" id="{3A513DE3-5B0E-456D-A31C-04AF1ED49E6D}"/>
                </a:ext>
              </a:extLst>
            </p:cNvPr>
            <p:cNvSpPr/>
            <p:nvPr/>
          </p:nvSpPr>
          <p:spPr>
            <a:xfrm>
              <a:off x="860031" y="2108485"/>
              <a:ext cx="816259" cy="59614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900" dirty="0" smtClean="0">
                  <a:solidFill>
                    <a:schemeClr val="tx1"/>
                  </a:solidFill>
                  <a:latin typeface="+mj-lt"/>
                  <a:ea typeface="微軟正黑體" panose="020B0604030504040204" pitchFamily="34" charset="-120"/>
                </a:rPr>
                <a:t>TR2</a:t>
              </a:r>
            </a:p>
            <a:p>
              <a:pPr algn="ctr"/>
              <a:r>
                <a:rPr lang="zh-TW" altLang="en-US" sz="9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離子</a:t>
              </a:r>
              <a:r>
                <a:rPr lang="zh-TW" altLang="en-US" sz="9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搭配性</a:t>
              </a:r>
              <a:endParaRPr lang="en-US" altLang="zh-TW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sz="900" dirty="0">
                  <a:solidFill>
                    <a:schemeClr val="tx1"/>
                  </a:solidFill>
                  <a:latin typeface="+mj-lt"/>
                  <a:ea typeface="微軟正黑體" panose="020B0604030504040204" pitchFamily="34" charset="-120"/>
                </a:rPr>
                <a:t>(</a:t>
              </a:r>
              <a:r>
                <a:rPr lang="zh-TW" altLang="en-US" sz="900" dirty="0">
                  <a:solidFill>
                    <a:schemeClr val="tx1"/>
                  </a:solidFill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lang="en-US" altLang="zh-TW" sz="900" dirty="0">
                  <a:solidFill>
                    <a:schemeClr val="tx1"/>
                  </a:solidFill>
                  <a:latin typeface="+mj-lt"/>
                  <a:ea typeface="微軟正黑體" panose="020B0604030504040204" pitchFamily="34" charset="-120"/>
                </a:rPr>
                <a:t>jar test)</a:t>
              </a:r>
              <a:endParaRPr lang="zh-TW" altLang="en-US" sz="900" dirty="0">
                <a:solidFill>
                  <a:schemeClr val="tx1"/>
                </a:solidFill>
                <a:latin typeface="+mj-lt"/>
                <a:ea typeface="微軟正黑體" panose="020B0604030504040204" pitchFamily="34" charset="-120"/>
              </a:endParaRPr>
            </a:p>
          </p:txBody>
        </p:sp>
        <p:sp>
          <p:nvSpPr>
            <p:cNvPr id="6" name="矩形: 圓角 5">
              <a:hlinkClick r:id="" action="ppaction://noaction"/>
              <a:extLst>
                <a:ext uri="{FF2B5EF4-FFF2-40B4-BE49-F238E27FC236}">
                  <a16:creationId xmlns="" xmlns:a16="http://schemas.microsoft.com/office/drawing/2014/main" id="{A60668F7-4521-439F-AFDC-FE4A6791DB30}"/>
                </a:ext>
              </a:extLst>
            </p:cNvPr>
            <p:cNvSpPr/>
            <p:nvPr/>
          </p:nvSpPr>
          <p:spPr>
            <a:xfrm>
              <a:off x="2453200" y="2108485"/>
              <a:ext cx="855879" cy="59614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900" dirty="0" smtClean="0">
                  <a:solidFill>
                    <a:schemeClr val="tx1"/>
                  </a:solidFill>
                  <a:latin typeface="+mj-lt"/>
                  <a:ea typeface="微軟正黑體" panose="020B0604030504040204" pitchFamily="34" charset="-120"/>
                </a:rPr>
                <a:t>TR2</a:t>
              </a:r>
            </a:p>
            <a:p>
              <a:pPr algn="ctr"/>
              <a:r>
                <a:rPr lang="zh-TW" altLang="en-US" sz="9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配</a:t>
              </a:r>
              <a:r>
                <a:rPr lang="zh-TW" altLang="en-US" sz="9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向力</a:t>
              </a:r>
              <a:endParaRPr lang="en-US" altLang="zh-TW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9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搭配</a:t>
              </a:r>
              <a:r>
                <a:rPr lang="zh-TW" altLang="en-US" sz="9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性</a:t>
              </a:r>
              <a:endParaRPr lang="en-US" altLang="zh-TW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" name="矩形: 圓角 6">
              <a:hlinkClick r:id="" action="ppaction://noaction"/>
              <a:extLst>
                <a:ext uri="{FF2B5EF4-FFF2-40B4-BE49-F238E27FC236}">
                  <a16:creationId xmlns="" xmlns:a16="http://schemas.microsoft.com/office/drawing/2014/main" id="{7A65A576-4F6A-45EF-A78F-6615931A0744}"/>
                </a:ext>
              </a:extLst>
            </p:cNvPr>
            <p:cNvSpPr/>
            <p:nvPr/>
          </p:nvSpPr>
          <p:spPr>
            <a:xfrm>
              <a:off x="4156905" y="2108485"/>
              <a:ext cx="816259" cy="59614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900" dirty="0" smtClean="0">
                  <a:solidFill>
                    <a:schemeClr val="tx1"/>
                  </a:solidFill>
                  <a:latin typeface="+mj-lt"/>
                  <a:ea typeface="微軟正黑體" panose="020B0604030504040204" pitchFamily="34" charset="-120"/>
                </a:rPr>
                <a:t>TR2</a:t>
              </a:r>
            </a:p>
            <a:p>
              <a:pPr algn="ctr"/>
              <a:r>
                <a:rPr lang="zh-TW" altLang="en-US" sz="9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接著</a:t>
              </a:r>
              <a:r>
                <a:rPr lang="zh-TW" altLang="en-US" sz="9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力</a:t>
              </a:r>
              <a:endParaRPr lang="en-US" altLang="zh-TW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9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搭配性</a:t>
              </a:r>
              <a:endParaRPr lang="en-US" altLang="zh-TW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" name="矩形: 圓角 18">
              <a:hlinkClick r:id="rId2" action="ppaction://hlinksldjump"/>
              <a:extLst>
                <a:ext uri="{FF2B5EF4-FFF2-40B4-BE49-F238E27FC236}">
                  <a16:creationId xmlns="" xmlns:a16="http://schemas.microsoft.com/office/drawing/2014/main" id="{E6144BD6-914D-4CD8-92DB-376A845FB11C}"/>
                </a:ext>
              </a:extLst>
            </p:cNvPr>
            <p:cNvSpPr/>
            <p:nvPr/>
          </p:nvSpPr>
          <p:spPr>
            <a:xfrm>
              <a:off x="4087653" y="711436"/>
              <a:ext cx="816259" cy="596144"/>
            </a:xfrm>
            <a:prstGeom prst="roundRect">
              <a:avLst/>
            </a:prstGeom>
            <a:solidFill>
              <a:srgbClr val="FFC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9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光學規格</a:t>
              </a:r>
              <a:endParaRPr lang="en-US" altLang="zh-TW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sz="900" dirty="0">
                  <a:solidFill>
                    <a:schemeClr val="tx1"/>
                  </a:solidFill>
                  <a:latin typeface="+mj-lt"/>
                  <a:ea typeface="微軟正黑體" panose="020B0604030504040204" pitchFamily="34" charset="-120"/>
                </a:rPr>
                <a:t>LC</a:t>
              </a:r>
              <a:r>
                <a:rPr lang="zh-TW" altLang="en-US" sz="9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選材</a:t>
              </a:r>
              <a:endParaRPr lang="en-US" altLang="zh-TW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sz="900" dirty="0">
                  <a:solidFill>
                    <a:schemeClr val="tx1"/>
                  </a:solidFill>
                  <a:latin typeface="+mj-lt"/>
                  <a:ea typeface="微軟正黑體" panose="020B0604030504040204" pitchFamily="34" charset="-120"/>
                </a:rPr>
                <a:t>(TR2</a:t>
              </a:r>
              <a:r>
                <a:rPr lang="zh-TW" altLang="en-US" sz="900" dirty="0">
                  <a:solidFill>
                    <a:schemeClr val="tx1"/>
                  </a:solidFill>
                  <a:latin typeface="+mj-lt"/>
                  <a:ea typeface="微軟正黑體" panose="020B0604030504040204" pitchFamily="34" charset="-120"/>
                </a:rPr>
                <a:t>光學</a:t>
              </a:r>
              <a:r>
                <a:rPr lang="en-US" altLang="zh-TW" sz="900" dirty="0">
                  <a:solidFill>
                    <a:schemeClr val="tx1"/>
                  </a:solidFill>
                  <a:latin typeface="+mj-lt"/>
                  <a:ea typeface="微軟正黑體" panose="020B0604030504040204" pitchFamily="34" charset="-120"/>
                </a:rPr>
                <a:t>)</a:t>
              </a:r>
            </a:p>
          </p:txBody>
        </p:sp>
        <p:sp>
          <p:nvSpPr>
            <p:cNvPr id="9" name="星形: 六角 39">
              <a:extLst>
                <a:ext uri="{FF2B5EF4-FFF2-40B4-BE49-F238E27FC236}">
                  <a16:creationId xmlns="" xmlns:a16="http://schemas.microsoft.com/office/drawing/2014/main" id="{D6E60B3B-3B8C-4578-B846-BC7D0436F7E5}"/>
                </a:ext>
              </a:extLst>
            </p:cNvPr>
            <p:cNvSpPr/>
            <p:nvPr/>
          </p:nvSpPr>
          <p:spPr>
            <a:xfrm>
              <a:off x="4973164" y="1368270"/>
              <a:ext cx="892609" cy="710967"/>
            </a:xfrm>
            <a:prstGeom prst="star6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9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決定</a:t>
              </a:r>
              <a:r>
                <a:rPr lang="en-US" altLang="zh-TW" sz="9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LC</a:t>
              </a:r>
            </a:p>
            <a:p>
              <a:pPr algn="ctr"/>
              <a:r>
                <a:rPr lang="zh-TW" altLang="en-US" sz="9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候選</a:t>
              </a:r>
              <a:endParaRPr lang="zh-TW" altLang="en-US" sz="9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" name="星形: 六角 40">
              <a:extLst>
                <a:ext uri="{FF2B5EF4-FFF2-40B4-BE49-F238E27FC236}">
                  <a16:creationId xmlns="" xmlns:a16="http://schemas.microsoft.com/office/drawing/2014/main" id="{5E4C175B-0123-4956-8D92-3AF0FC948C95}"/>
                </a:ext>
              </a:extLst>
            </p:cNvPr>
            <p:cNvSpPr/>
            <p:nvPr/>
          </p:nvSpPr>
          <p:spPr>
            <a:xfrm>
              <a:off x="1581769" y="3115994"/>
              <a:ext cx="871431" cy="710967"/>
            </a:xfrm>
            <a:prstGeom prst="star6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9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決定 </a:t>
              </a:r>
              <a:r>
                <a:rPr lang="en-US" altLang="zh-TW" sz="900" dirty="0" smtClean="0">
                  <a:solidFill>
                    <a:schemeClr val="bg1"/>
                  </a:solidFill>
                  <a:latin typeface="+mj-lt"/>
                  <a:ea typeface="微軟正黑體" panose="020B0604030504040204" pitchFamily="34" charset="-120"/>
                </a:rPr>
                <a:t>PI</a:t>
              </a:r>
              <a:r>
                <a:rPr lang="zh-TW" altLang="en-US" sz="9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候選</a:t>
              </a:r>
              <a:endParaRPr lang="zh-TW" altLang="en-US" sz="9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" name="星形: 六角 41">
              <a:extLst>
                <a:ext uri="{FF2B5EF4-FFF2-40B4-BE49-F238E27FC236}">
                  <a16:creationId xmlns="" xmlns:a16="http://schemas.microsoft.com/office/drawing/2014/main" id="{3009EC68-F8BC-4065-A6EA-E45817FA41E7}"/>
                </a:ext>
              </a:extLst>
            </p:cNvPr>
            <p:cNvSpPr/>
            <p:nvPr/>
          </p:nvSpPr>
          <p:spPr>
            <a:xfrm>
              <a:off x="3524988" y="3106312"/>
              <a:ext cx="962009" cy="710967"/>
            </a:xfrm>
            <a:prstGeom prst="star6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9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決定</a:t>
              </a:r>
              <a:r>
                <a:rPr lang="en-US" altLang="zh-TW" sz="900" dirty="0" smtClean="0">
                  <a:solidFill>
                    <a:schemeClr val="bg1"/>
                  </a:solidFill>
                  <a:latin typeface="+mj-lt"/>
                  <a:ea typeface="微軟正黑體" panose="020B0604030504040204" pitchFamily="34" charset="-120"/>
                </a:rPr>
                <a:t>Seal</a:t>
              </a:r>
              <a:r>
                <a:rPr lang="zh-TW" altLang="en-US" sz="9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候選</a:t>
              </a:r>
              <a:endParaRPr lang="zh-TW" altLang="en-US" sz="9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2" name="接點: 肘形 43">
              <a:extLst>
                <a:ext uri="{FF2B5EF4-FFF2-40B4-BE49-F238E27FC236}">
                  <a16:creationId xmlns="" xmlns:a16="http://schemas.microsoft.com/office/drawing/2014/main" id="{7EDEE916-DEAD-40B4-BEF9-4265754DF7A7}"/>
                </a:ext>
              </a:extLst>
            </p:cNvPr>
            <p:cNvCxnSpPr>
              <a:cxnSpLocks/>
              <a:stCxn id="8" idx="3"/>
              <a:endCxn id="9" idx="5"/>
            </p:cNvCxnSpPr>
            <p:nvPr/>
          </p:nvCxnSpPr>
          <p:spPr>
            <a:xfrm>
              <a:off x="4903912" y="1009508"/>
              <a:ext cx="515557" cy="35876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接點: 肘形 49">
              <a:extLst>
                <a:ext uri="{FF2B5EF4-FFF2-40B4-BE49-F238E27FC236}">
                  <a16:creationId xmlns="" xmlns:a16="http://schemas.microsoft.com/office/drawing/2014/main" id="{549AC90E-0B39-456E-AB6E-97F3311982E9}"/>
                </a:ext>
              </a:extLst>
            </p:cNvPr>
            <p:cNvCxnSpPr>
              <a:cxnSpLocks/>
              <a:stCxn id="5" idx="3"/>
              <a:endCxn id="10" idx="5"/>
            </p:cNvCxnSpPr>
            <p:nvPr/>
          </p:nvCxnSpPr>
          <p:spPr>
            <a:xfrm>
              <a:off x="1676290" y="2406557"/>
              <a:ext cx="341195" cy="70943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接點: 肘形 55">
              <a:extLst>
                <a:ext uri="{FF2B5EF4-FFF2-40B4-BE49-F238E27FC236}">
                  <a16:creationId xmlns="" xmlns:a16="http://schemas.microsoft.com/office/drawing/2014/main" id="{18FA304E-A7DE-43E1-A620-DBD55B2FD61E}"/>
                </a:ext>
              </a:extLst>
            </p:cNvPr>
            <p:cNvCxnSpPr>
              <a:cxnSpLocks/>
              <a:stCxn id="6" idx="1"/>
              <a:endCxn id="10" idx="5"/>
            </p:cNvCxnSpPr>
            <p:nvPr/>
          </p:nvCxnSpPr>
          <p:spPr>
            <a:xfrm rot="10800000" flipV="1">
              <a:off x="2017486" y="2406556"/>
              <a:ext cx="435715" cy="70943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接點: 肘形 61">
              <a:extLst>
                <a:ext uri="{FF2B5EF4-FFF2-40B4-BE49-F238E27FC236}">
                  <a16:creationId xmlns="" xmlns:a16="http://schemas.microsoft.com/office/drawing/2014/main" id="{7061AE62-C194-401F-B2D5-76FA00C196A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358679" y="2344509"/>
              <a:ext cx="1798228" cy="1126967"/>
            </a:xfrm>
            <a:prstGeom prst="bentConnector3">
              <a:avLst>
                <a:gd name="adj1" fmla="val 42055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接點: 肘形 64">
              <a:extLst>
                <a:ext uri="{FF2B5EF4-FFF2-40B4-BE49-F238E27FC236}">
                  <a16:creationId xmlns="" xmlns:a16="http://schemas.microsoft.com/office/drawing/2014/main" id="{C717180D-A11F-473F-A78B-83326A02CDC1}"/>
                </a:ext>
              </a:extLst>
            </p:cNvPr>
            <p:cNvCxnSpPr>
              <a:cxnSpLocks/>
              <a:stCxn id="7" idx="2"/>
              <a:endCxn id="11" idx="5"/>
            </p:cNvCxnSpPr>
            <p:nvPr/>
          </p:nvCxnSpPr>
          <p:spPr>
            <a:xfrm rot="5400000">
              <a:off x="4084673" y="2625949"/>
              <a:ext cx="401683" cy="55904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左大括弧 16">
              <a:extLst>
                <a:ext uri="{FF2B5EF4-FFF2-40B4-BE49-F238E27FC236}">
                  <a16:creationId xmlns="" xmlns:a16="http://schemas.microsoft.com/office/drawing/2014/main" id="{FF3F2B1F-52E2-44A1-B15A-9BD962634953}"/>
                </a:ext>
              </a:extLst>
            </p:cNvPr>
            <p:cNvSpPr/>
            <p:nvPr/>
          </p:nvSpPr>
          <p:spPr>
            <a:xfrm rot="16200000">
              <a:off x="4653575" y="838113"/>
              <a:ext cx="446714" cy="6110162"/>
            </a:xfrm>
            <a:prstGeom prst="leftBrace">
              <a:avLst>
                <a:gd name="adj1" fmla="val 8333"/>
                <a:gd name="adj2" fmla="val 48445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sz="1013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8" name="橢圓 17">
              <a:hlinkClick r:id="" action="ppaction://noaction"/>
              <a:extLst>
                <a:ext uri="{FF2B5EF4-FFF2-40B4-BE49-F238E27FC236}">
                  <a16:creationId xmlns="" xmlns:a16="http://schemas.microsoft.com/office/drawing/2014/main" id="{51E4E662-CBF9-4C49-A660-5B33B3502896}"/>
                </a:ext>
              </a:extLst>
            </p:cNvPr>
            <p:cNvSpPr/>
            <p:nvPr/>
          </p:nvSpPr>
          <p:spPr>
            <a:xfrm>
              <a:off x="4257120" y="4205447"/>
              <a:ext cx="1065375" cy="816259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900" dirty="0">
                  <a:solidFill>
                    <a:schemeClr val="tx1"/>
                  </a:solidFill>
                  <a:latin typeface="+mj-lt"/>
                  <a:ea typeface="微軟正黑體" panose="020B0604030504040204" pitchFamily="34" charset="-120"/>
                </a:rPr>
                <a:t>TR3</a:t>
              </a:r>
              <a:r>
                <a:rPr lang="en-US" altLang="zh-TW" sz="9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9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產品</a:t>
              </a:r>
              <a:r>
                <a:rPr lang="en-US" altLang="zh-TW" sz="900" dirty="0" smtClean="0">
                  <a:solidFill>
                    <a:schemeClr val="tx1"/>
                  </a:solidFill>
                  <a:latin typeface="+mj-lt"/>
                  <a:ea typeface="微軟正黑體" panose="020B0604030504040204" pitchFamily="34" charset="-120"/>
                </a:rPr>
                <a:t>OPT/RA/IS</a:t>
              </a:r>
              <a:endParaRPr lang="en-US" altLang="zh-TW" sz="900" dirty="0">
                <a:solidFill>
                  <a:schemeClr val="tx1"/>
                </a:solidFill>
                <a:latin typeface="+mj-lt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9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資料庫</a:t>
              </a:r>
              <a:endParaRPr lang="en-US" altLang="zh-TW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="" xmlns:a16="http://schemas.microsoft.com/office/drawing/2014/main" id="{4EC43D9E-CC09-42E8-AE54-9442CC4575C9}"/>
                </a:ext>
              </a:extLst>
            </p:cNvPr>
            <p:cNvSpPr txBox="1"/>
            <p:nvPr/>
          </p:nvSpPr>
          <p:spPr>
            <a:xfrm>
              <a:off x="2418356" y="4498161"/>
              <a:ext cx="180209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900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確認過往的 </a:t>
              </a:r>
              <a:r>
                <a:rPr lang="en-US" altLang="zh-TW" sz="900" dirty="0">
                  <a:solidFill>
                    <a:srgbClr val="FF0000"/>
                  </a:solidFill>
                  <a:latin typeface="+mj-lt"/>
                  <a:ea typeface="微軟正黑體" panose="020B0604030504040204" pitchFamily="34" charset="-120"/>
                </a:rPr>
                <a:t>OPT/IS/RA</a:t>
              </a:r>
              <a:r>
                <a:rPr lang="zh-TW" altLang="en-US" sz="900" dirty="0">
                  <a:solidFill>
                    <a:srgbClr val="FF0000"/>
                  </a:solidFill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lang="en-US" altLang="zh-TW" sz="900" dirty="0">
                  <a:solidFill>
                    <a:srgbClr val="FF0000"/>
                  </a:solidFill>
                  <a:latin typeface="+mj-lt"/>
                  <a:ea typeface="微軟正黑體" panose="020B0604030504040204" pitchFamily="34" charset="-120"/>
                </a:rPr>
                <a:t>issue </a:t>
              </a:r>
              <a:r>
                <a:rPr lang="zh-TW" altLang="en-US" sz="900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風險</a:t>
              </a:r>
            </a:p>
          </p:txBody>
        </p:sp>
        <p:sp>
          <p:nvSpPr>
            <p:cNvPr id="20" name="爆炸: 十四角 20">
              <a:hlinkClick r:id="" action="ppaction://noaction"/>
              <a:extLst>
                <a:ext uri="{FF2B5EF4-FFF2-40B4-BE49-F238E27FC236}">
                  <a16:creationId xmlns="" xmlns:a16="http://schemas.microsoft.com/office/drawing/2014/main" id="{3B2E73B3-DBB6-46F8-BD8E-7C7F65382156}"/>
                </a:ext>
              </a:extLst>
            </p:cNvPr>
            <p:cNvSpPr/>
            <p:nvPr/>
          </p:nvSpPr>
          <p:spPr>
            <a:xfrm>
              <a:off x="434824" y="659901"/>
              <a:ext cx="1666671" cy="685800"/>
            </a:xfrm>
            <a:prstGeom prst="irregularSeal2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900" b="1" dirty="0" smtClean="0">
                  <a:solidFill>
                    <a:schemeClr val="bg1"/>
                  </a:solidFill>
                  <a:latin typeface="+mj-lt"/>
                  <a:ea typeface="微軟正黑體" panose="020B0604030504040204" pitchFamily="34" charset="-120"/>
                </a:rPr>
                <a:t>VOC</a:t>
              </a:r>
              <a:endParaRPr lang="en-US" altLang="zh-TW" sz="900" b="1" dirty="0">
                <a:solidFill>
                  <a:schemeClr val="bg1"/>
                </a:solidFill>
                <a:latin typeface="+mj-lt"/>
                <a:ea typeface="微軟正黑體" panose="020B0604030504040204" pitchFamily="34" charset="-120"/>
              </a:endParaRPr>
            </a:p>
          </p:txBody>
        </p:sp>
        <p:cxnSp>
          <p:nvCxnSpPr>
            <p:cNvPr id="21" name="直線單箭頭接點 20">
              <a:extLst>
                <a:ext uri="{FF2B5EF4-FFF2-40B4-BE49-F238E27FC236}">
                  <a16:creationId xmlns="" xmlns:a16="http://schemas.microsoft.com/office/drawing/2014/main" id="{14548F8D-0D77-4906-B343-9E4331DBC1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3314" y="1004565"/>
              <a:ext cx="622801" cy="46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書卷: 水平 44">
              <a:extLst>
                <a:ext uri="{FF2B5EF4-FFF2-40B4-BE49-F238E27FC236}">
                  <a16:creationId xmlns="" xmlns:a16="http://schemas.microsoft.com/office/drawing/2014/main" id="{8DA14CFD-1823-4E9D-A1B2-99965618B4F8}"/>
                </a:ext>
              </a:extLst>
            </p:cNvPr>
            <p:cNvSpPr/>
            <p:nvPr/>
          </p:nvSpPr>
          <p:spPr>
            <a:xfrm>
              <a:off x="5747934" y="4264558"/>
              <a:ext cx="981512" cy="692092"/>
            </a:xfrm>
            <a:prstGeom prst="horizontalScroll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9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決定</a:t>
              </a:r>
              <a:endPara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9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材料型號</a:t>
              </a:r>
              <a:endParaRPr lang="en-US" altLang="zh-TW" sz="9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23" name="直線單箭頭接點 22">
              <a:extLst>
                <a:ext uri="{FF2B5EF4-FFF2-40B4-BE49-F238E27FC236}">
                  <a16:creationId xmlns="" xmlns:a16="http://schemas.microsoft.com/office/drawing/2014/main" id="{51843992-BC96-448B-A833-B36FAD61F4B5}"/>
                </a:ext>
              </a:extLst>
            </p:cNvPr>
            <p:cNvCxnSpPr>
              <a:cxnSpLocks/>
              <a:stCxn id="18" idx="6"/>
              <a:endCxn id="22" idx="1"/>
            </p:cNvCxnSpPr>
            <p:nvPr/>
          </p:nvCxnSpPr>
          <p:spPr>
            <a:xfrm flipV="1">
              <a:off x="5322495" y="4610604"/>
              <a:ext cx="425439" cy="29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書卷 (垂直) 23">
              <a:hlinkClick r:id="" action="ppaction://noaction"/>
            </p:cNvPr>
            <p:cNvSpPr/>
            <p:nvPr/>
          </p:nvSpPr>
          <p:spPr>
            <a:xfrm>
              <a:off x="5677144" y="565941"/>
              <a:ext cx="1318792" cy="857250"/>
            </a:xfrm>
            <a:prstGeom prst="verticalScroll">
              <a:avLst/>
            </a:prstGeom>
            <a:solidFill>
              <a:srgbClr val="FFC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9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搭配 </a:t>
              </a:r>
              <a:r>
                <a:rPr lang="en-US" altLang="zh-TW" sz="900" dirty="0">
                  <a:solidFill>
                    <a:schemeClr val="tx1"/>
                  </a:solidFill>
                  <a:latin typeface="+mj-lt"/>
                  <a:ea typeface="微軟正黑體" panose="020B0604030504040204" pitchFamily="34" charset="-120"/>
                </a:rPr>
                <a:t>supplier roadmap</a:t>
              </a:r>
              <a:r>
                <a:rPr lang="zh-TW" altLang="en-US" sz="900" dirty="0">
                  <a:solidFill>
                    <a:schemeClr val="tx1"/>
                  </a:solidFill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lang="zh-TW" altLang="en-US" sz="9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確認</a:t>
              </a:r>
              <a:r>
                <a:rPr lang="zh-TW" altLang="en-US" sz="9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是否能開發</a:t>
              </a:r>
              <a:r>
                <a:rPr lang="zh-TW" altLang="en-US" sz="9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材料</a:t>
              </a:r>
            </a:p>
          </p:txBody>
        </p:sp>
        <p:cxnSp>
          <p:nvCxnSpPr>
            <p:cNvPr id="25" name="肘形接點 24"/>
            <p:cNvCxnSpPr>
              <a:stCxn id="24" idx="2"/>
            </p:cNvCxnSpPr>
            <p:nvPr/>
          </p:nvCxnSpPr>
          <p:spPr>
            <a:xfrm rot="5400000">
              <a:off x="5868113" y="1247348"/>
              <a:ext cx="292585" cy="64427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肘形接點 25"/>
            <p:cNvCxnSpPr>
              <a:stCxn id="9" idx="3"/>
              <a:endCxn id="5" idx="0"/>
            </p:cNvCxnSpPr>
            <p:nvPr/>
          </p:nvCxnSpPr>
          <p:spPr>
            <a:xfrm rot="10800000" flipV="1">
              <a:off x="1268162" y="1901495"/>
              <a:ext cx="3705003" cy="20699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肘形接點 26"/>
            <p:cNvCxnSpPr>
              <a:stCxn id="9" idx="3"/>
              <a:endCxn id="6" idx="0"/>
            </p:cNvCxnSpPr>
            <p:nvPr/>
          </p:nvCxnSpPr>
          <p:spPr>
            <a:xfrm rot="10800000" flipV="1">
              <a:off x="2881140" y="1901495"/>
              <a:ext cx="2092024" cy="20699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: 圓角 6">
              <a:hlinkClick r:id="rId3" action="ppaction://hlinksldjump"/>
              <a:extLst>
                <a:ext uri="{FF2B5EF4-FFF2-40B4-BE49-F238E27FC236}">
                  <a16:creationId xmlns="" xmlns:a16="http://schemas.microsoft.com/office/drawing/2014/main" id="{7A65A576-4F6A-45EF-A78F-6615931A0744}"/>
                </a:ext>
              </a:extLst>
            </p:cNvPr>
            <p:cNvSpPr/>
            <p:nvPr/>
          </p:nvSpPr>
          <p:spPr>
            <a:xfrm>
              <a:off x="5692265" y="2108485"/>
              <a:ext cx="970230" cy="59614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900" dirty="0">
                  <a:solidFill>
                    <a:schemeClr val="tx1"/>
                  </a:solidFill>
                  <a:latin typeface="+mj-lt"/>
                  <a:ea typeface="微軟正黑體" panose="020B0604030504040204" pitchFamily="34" charset="-120"/>
                </a:rPr>
                <a:t>TR2 LTS</a:t>
              </a:r>
            </a:p>
            <a:p>
              <a:pPr algn="ctr"/>
              <a:r>
                <a:rPr lang="en-US" altLang="zh-TW" sz="900" dirty="0">
                  <a:solidFill>
                    <a:schemeClr val="tx1"/>
                  </a:solidFill>
                  <a:latin typeface="+mj-lt"/>
                  <a:ea typeface="微軟正黑體" panose="020B0604030504040204" pitchFamily="34" charset="-120"/>
                </a:rPr>
                <a:t>(Bulk LTS)</a:t>
              </a:r>
            </a:p>
            <a:p>
              <a:pPr algn="ctr"/>
              <a:r>
                <a:rPr lang="en-US" altLang="zh-TW" sz="900" dirty="0">
                  <a:solidFill>
                    <a:schemeClr val="tx1"/>
                  </a:solidFill>
                  <a:latin typeface="+mj-lt"/>
                  <a:ea typeface="微軟正黑體" panose="020B0604030504040204" pitchFamily="34" charset="-120"/>
                </a:rPr>
                <a:t>( jar test LTS)</a:t>
              </a:r>
            </a:p>
            <a:p>
              <a:pPr algn="ctr"/>
              <a:r>
                <a:rPr lang="en-US" altLang="zh-TW" sz="900" dirty="0">
                  <a:solidFill>
                    <a:schemeClr val="tx1"/>
                  </a:solidFill>
                  <a:latin typeface="+mj-lt"/>
                  <a:ea typeface="微軟正黑體" panose="020B0604030504040204" pitchFamily="34" charset="-120"/>
                </a:rPr>
                <a:t>(SLV loss LTS)</a:t>
              </a:r>
            </a:p>
          </p:txBody>
        </p:sp>
        <p:cxnSp>
          <p:nvCxnSpPr>
            <p:cNvPr id="29" name="肘形接點 28"/>
            <p:cNvCxnSpPr>
              <a:stCxn id="9" idx="1"/>
              <a:endCxn id="28" idx="0"/>
            </p:cNvCxnSpPr>
            <p:nvPr/>
          </p:nvCxnSpPr>
          <p:spPr>
            <a:xfrm>
              <a:off x="5865773" y="1901495"/>
              <a:ext cx="311607" cy="20699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流程圖: 多重文件 29"/>
            <p:cNvSpPr/>
            <p:nvPr/>
          </p:nvSpPr>
          <p:spPr>
            <a:xfrm>
              <a:off x="908473" y="2785783"/>
              <a:ext cx="673296" cy="315578"/>
            </a:xfrm>
            <a:prstGeom prst="flowChartMultidocumen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50" dirty="0">
                  <a:solidFill>
                    <a:schemeClr val="tx1"/>
                  </a:solidFill>
                  <a:latin typeface="+mj-lt"/>
                  <a:ea typeface="微軟正黑體" panose="020B0604030504040204" pitchFamily="34" charset="-120"/>
                </a:rPr>
                <a:t>LC</a:t>
              </a:r>
              <a:r>
                <a:rPr lang="zh-TW" altLang="en-US" sz="750" dirty="0">
                  <a:solidFill>
                    <a:schemeClr val="tx1"/>
                  </a:solidFill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lang="en-US" altLang="zh-TW" sz="750" dirty="0">
                  <a:solidFill>
                    <a:schemeClr val="tx1"/>
                  </a:solidFill>
                  <a:latin typeface="+mj-lt"/>
                  <a:ea typeface="微軟正黑體" panose="020B0604030504040204" pitchFamily="34" charset="-120"/>
                </a:rPr>
                <a:t>datasheet</a:t>
              </a:r>
              <a:endParaRPr lang="zh-TW" altLang="en-US" sz="750" dirty="0">
                <a:solidFill>
                  <a:schemeClr val="tx1"/>
                </a:solidFill>
                <a:latin typeface="+mj-lt"/>
                <a:ea typeface="微軟正黑體" panose="020B0604030504040204" pitchFamily="34" charset="-120"/>
              </a:endParaRPr>
            </a:p>
          </p:txBody>
        </p:sp>
        <p:sp>
          <p:nvSpPr>
            <p:cNvPr id="31" name="流程圖: 多重文件 30"/>
            <p:cNvSpPr/>
            <p:nvPr/>
          </p:nvSpPr>
          <p:spPr>
            <a:xfrm>
              <a:off x="2539055" y="2785783"/>
              <a:ext cx="673296" cy="315578"/>
            </a:xfrm>
            <a:prstGeom prst="flowChartMultidocumen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50" dirty="0">
                  <a:solidFill>
                    <a:schemeClr val="tx1"/>
                  </a:solidFill>
                  <a:latin typeface="+mj-lt"/>
                  <a:ea typeface="微軟正黑體" panose="020B0604030504040204" pitchFamily="34" charset="-120"/>
                </a:rPr>
                <a:t>PI</a:t>
              </a:r>
              <a:r>
                <a:rPr lang="zh-TW" altLang="en-US" sz="750" dirty="0">
                  <a:solidFill>
                    <a:schemeClr val="tx1"/>
                  </a:solidFill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lang="en-US" altLang="zh-TW" sz="750" dirty="0">
                  <a:solidFill>
                    <a:schemeClr val="tx1"/>
                  </a:solidFill>
                  <a:latin typeface="+mj-lt"/>
                  <a:ea typeface="微軟正黑體" panose="020B0604030504040204" pitchFamily="34" charset="-120"/>
                </a:rPr>
                <a:t>datasheet</a:t>
              </a:r>
              <a:endParaRPr lang="zh-TW" altLang="en-US" sz="750" dirty="0">
                <a:solidFill>
                  <a:schemeClr val="tx1"/>
                </a:solidFill>
                <a:latin typeface="+mj-lt"/>
                <a:ea typeface="微軟正黑體" panose="020B0604030504040204" pitchFamily="34" charset="-120"/>
              </a:endParaRPr>
            </a:p>
          </p:txBody>
        </p:sp>
        <p:sp>
          <p:nvSpPr>
            <p:cNvPr id="32" name="流程圖: 多重文件 31"/>
            <p:cNvSpPr/>
            <p:nvPr/>
          </p:nvSpPr>
          <p:spPr>
            <a:xfrm>
              <a:off x="4674266" y="2785783"/>
              <a:ext cx="673296" cy="315578"/>
            </a:xfrm>
            <a:prstGeom prst="flowChartMultidocumen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50" dirty="0">
                  <a:solidFill>
                    <a:schemeClr val="tx1"/>
                  </a:solidFill>
                  <a:latin typeface="+mj-lt"/>
                  <a:ea typeface="微軟正黑體" panose="020B0604030504040204" pitchFamily="34" charset="-120"/>
                </a:rPr>
                <a:t>Seal</a:t>
              </a:r>
              <a:r>
                <a:rPr lang="zh-TW" altLang="en-US" sz="750" dirty="0">
                  <a:solidFill>
                    <a:schemeClr val="tx1"/>
                  </a:solidFill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lang="en-US" altLang="zh-TW" sz="750" dirty="0">
                  <a:solidFill>
                    <a:schemeClr val="tx1"/>
                  </a:solidFill>
                  <a:latin typeface="+mj-lt"/>
                  <a:ea typeface="微軟正黑體" panose="020B0604030504040204" pitchFamily="34" charset="-120"/>
                </a:rPr>
                <a:t>datasheet</a:t>
              </a:r>
              <a:endParaRPr lang="zh-TW" altLang="en-US" sz="750" dirty="0">
                <a:solidFill>
                  <a:schemeClr val="tx1"/>
                </a:solidFill>
                <a:latin typeface="+mj-lt"/>
                <a:ea typeface="微軟正黑體" panose="020B0604030504040204" pitchFamily="34" charset="-120"/>
              </a:endParaRPr>
            </a:p>
          </p:txBody>
        </p:sp>
        <p:sp>
          <p:nvSpPr>
            <p:cNvPr id="33" name="矩形: 圓角 6">
              <a:hlinkClick r:id="" action="ppaction://noaction"/>
              <a:extLst>
                <a:ext uri="{FF2B5EF4-FFF2-40B4-BE49-F238E27FC236}">
                  <a16:creationId xmlns="" xmlns:a16="http://schemas.microsoft.com/office/drawing/2014/main" id="{7A65A576-4F6A-45EF-A78F-6615931A0744}"/>
                </a:ext>
              </a:extLst>
            </p:cNvPr>
            <p:cNvSpPr/>
            <p:nvPr/>
          </p:nvSpPr>
          <p:spPr>
            <a:xfrm>
              <a:off x="7192482" y="2079237"/>
              <a:ext cx="970230" cy="59614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900" dirty="0" smtClean="0">
                  <a:solidFill>
                    <a:schemeClr val="tx1"/>
                  </a:solidFill>
                  <a:latin typeface="+mj-lt"/>
                  <a:ea typeface="微軟正黑體" panose="020B0604030504040204" pitchFamily="34" charset="-120"/>
                </a:rPr>
                <a:t>Benchmark</a:t>
              </a:r>
              <a:endParaRPr lang="en-US" altLang="zh-TW" sz="900" dirty="0">
                <a:solidFill>
                  <a:schemeClr val="tx1"/>
                </a:solidFill>
                <a:latin typeface="+mj-lt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9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業界水</a:t>
              </a:r>
              <a:r>
                <a:rPr lang="zh-TW" altLang="en-US" sz="9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準</a:t>
              </a:r>
              <a:endParaRPr lang="en-US" altLang="zh-TW" sz="9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34" name="肘形接點 33"/>
            <p:cNvCxnSpPr>
              <a:stCxn id="9" idx="1"/>
              <a:endCxn id="33" idx="0"/>
            </p:cNvCxnSpPr>
            <p:nvPr/>
          </p:nvCxnSpPr>
          <p:spPr>
            <a:xfrm>
              <a:off x="5865773" y="1901495"/>
              <a:ext cx="1811824" cy="17774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單箭頭接點 34">
              <a:extLst>
                <a:ext uri="{FF2B5EF4-FFF2-40B4-BE49-F238E27FC236}">
                  <a16:creationId xmlns="" xmlns:a16="http://schemas.microsoft.com/office/drawing/2014/main" id="{14548F8D-0D77-4906-B343-9E4331DBC1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5114" y="1004565"/>
              <a:ext cx="396000" cy="46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群組 42"/>
          <p:cNvGrpSpPr/>
          <p:nvPr/>
        </p:nvGrpSpPr>
        <p:grpSpPr>
          <a:xfrm>
            <a:off x="103347" y="1958043"/>
            <a:ext cx="6497953" cy="2238567"/>
            <a:chOff x="103347" y="1958043"/>
            <a:chExt cx="6497953" cy="2238567"/>
          </a:xfrm>
        </p:grpSpPr>
        <p:sp>
          <p:nvSpPr>
            <p:cNvPr id="41" name="圓角矩形 40"/>
            <p:cNvSpPr/>
            <p:nvPr/>
          </p:nvSpPr>
          <p:spPr>
            <a:xfrm>
              <a:off x="134753" y="1958043"/>
              <a:ext cx="6466547" cy="1955857"/>
            </a:xfrm>
            <a:prstGeom prst="roundRect">
              <a:avLst/>
            </a:prstGeom>
            <a:noFill/>
            <a:ln w="19050">
              <a:solidFill>
                <a:srgbClr val="FF0066">
                  <a:alpha val="40000"/>
                </a:srgb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文字方塊 41">
              <a:hlinkClick r:id="rId4" action="ppaction://hlinksldjump"/>
            </p:cNvPr>
            <p:cNvSpPr txBox="1"/>
            <p:nvPr/>
          </p:nvSpPr>
          <p:spPr>
            <a:xfrm>
              <a:off x="103347" y="3950389"/>
              <a:ext cx="809837" cy="246221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FF0066">
                  <a:alpha val="40000"/>
                </a:srgb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 explorer</a:t>
              </a:r>
              <a:endParaRPr lang="zh-TW" alt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" name="文字方塊 1">
            <a:hlinkClick r:id="rId5" action="ppaction://hlinksldjump"/>
          </p:cNvPr>
          <p:cNvSpPr txBox="1"/>
          <p:nvPr/>
        </p:nvSpPr>
        <p:spPr>
          <a:xfrm>
            <a:off x="3582185" y="1413973"/>
            <a:ext cx="1064591" cy="2462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TR2</a:t>
            </a:r>
            <a:r>
              <a:rPr lang="zh-TW" alt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光學計算器</a:t>
            </a:r>
            <a:endParaRPr lang="zh-TW" alt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1647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51" y="492207"/>
            <a:ext cx="7056271" cy="4651293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96254" y="19251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0000FF"/>
                </a:solidFill>
                <a:latin typeface="Candara" panose="020E0502030303020204" pitchFamily="34" charset="0"/>
                <a:ea typeface="微軟正黑體" panose="020B0604030504040204" pitchFamily="34" charset="-120"/>
                <a:cs typeface="HY견고딕"/>
                <a:sym typeface="Candara" panose="020E0502030303020204" pitchFamily="34" charset="0"/>
              </a:rPr>
              <a:t>TR2</a:t>
            </a:r>
            <a:r>
              <a:rPr lang="zh-TW" altLang="en-US" sz="1800" b="1" dirty="0" smtClean="0">
                <a:solidFill>
                  <a:srgbClr val="0000FF"/>
                </a:solidFill>
                <a:latin typeface="Candara" panose="020E0502030303020204" pitchFamily="34" charset="0"/>
                <a:ea typeface="微軟正黑體" panose="020B0604030504040204" pitchFamily="34" charset="-120"/>
                <a:cs typeface="HY견고딕"/>
                <a:sym typeface="Candara" panose="020E0502030303020204" pitchFamily="34" charset="0"/>
              </a:rPr>
              <a:t> 光學計算器</a:t>
            </a:r>
            <a:r>
              <a:rPr lang="en-US" altLang="zh-TW" sz="1800" b="1" dirty="0" smtClean="0">
                <a:solidFill>
                  <a:srgbClr val="0000FF"/>
                </a:solidFill>
                <a:latin typeface="Candara" panose="020E0502030303020204" pitchFamily="34" charset="0"/>
                <a:ea typeface="微軟正黑體" panose="020B0604030504040204" pitchFamily="34" charset="-120"/>
                <a:cs typeface="HY견고딕"/>
                <a:sym typeface="Candara" panose="020E0502030303020204" pitchFamily="34" charset="0"/>
              </a:rPr>
              <a:t>:</a:t>
            </a:r>
            <a:endParaRPr lang="en-US" altLang="zh-TW" sz="1800" b="1" dirty="0" smtClean="0">
              <a:solidFill>
                <a:srgbClr val="0000FF"/>
              </a:solidFill>
              <a:latin typeface="Candara" panose="020E0502030303020204" pitchFamily="34" charset="0"/>
              <a:ea typeface="微軟正黑體" panose="020B0604030504040204" pitchFamily="34" charset="-120"/>
              <a:cs typeface="HY견고딕"/>
              <a:sym typeface="Candara" panose="020E0502030303020204" pitchFamily="34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96252" y="1010653"/>
            <a:ext cx="3955983" cy="73152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4609439" y="1114803"/>
            <a:ext cx="2271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>
                <a:solidFill>
                  <a:srgbClr val="FF0000"/>
                </a:solidFill>
              </a:rPr>
              <a:t>上傳 </a:t>
            </a:r>
            <a:r>
              <a:rPr lang="en-US" altLang="zh-TW" sz="1400" b="1" dirty="0" smtClean="0">
                <a:solidFill>
                  <a:srgbClr val="FF0000"/>
                </a:solidFill>
              </a:rPr>
              <a:t>row data, </a:t>
            </a:r>
            <a:r>
              <a:rPr lang="zh-TW" altLang="en-US" sz="1400" b="1" dirty="0" smtClean="0">
                <a:solidFill>
                  <a:srgbClr val="FF0000"/>
                </a:solidFill>
              </a:rPr>
              <a:t>建立資料庫</a:t>
            </a:r>
            <a:endParaRPr lang="en-US" altLang="zh-TW" sz="1400" b="1" dirty="0" smtClean="0">
              <a:solidFill>
                <a:srgbClr val="FF0000"/>
              </a:solidFill>
            </a:endParaRPr>
          </a:p>
          <a:p>
            <a:r>
              <a:rPr lang="en-US" altLang="zh-TW" sz="1400" b="1" dirty="0" smtClean="0">
                <a:solidFill>
                  <a:srgbClr val="FF0000"/>
                </a:solidFill>
              </a:rPr>
              <a:t>(</a:t>
            </a:r>
            <a:r>
              <a:rPr lang="zh-TW" altLang="en-US" sz="1400" b="1" dirty="0" smtClean="0">
                <a:solidFill>
                  <a:srgbClr val="FF0000"/>
                </a:solidFill>
              </a:rPr>
              <a:t>資料庫</a:t>
            </a:r>
            <a:r>
              <a:rPr lang="zh-TW" altLang="en-US" sz="1400" b="1" dirty="0">
                <a:solidFill>
                  <a:srgbClr val="FF0000"/>
                </a:solidFill>
              </a:rPr>
              <a:t>數據</a:t>
            </a:r>
            <a:r>
              <a:rPr lang="zh-TW" altLang="en-US" sz="1400" b="1" dirty="0" smtClean="0">
                <a:solidFill>
                  <a:srgbClr val="FF0000"/>
                </a:solidFill>
              </a:rPr>
              <a:t>為持續累加</a:t>
            </a:r>
            <a:r>
              <a:rPr lang="en-US" altLang="zh-TW" sz="1400" b="1" dirty="0" smtClean="0">
                <a:solidFill>
                  <a:srgbClr val="FF0000"/>
                </a:solidFill>
              </a:rPr>
              <a:t>)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9" name="直線單箭頭接點 8"/>
          <p:cNvCxnSpPr>
            <a:stCxn id="6" idx="3"/>
          </p:cNvCxnSpPr>
          <p:nvPr/>
        </p:nvCxnSpPr>
        <p:spPr>
          <a:xfrm>
            <a:off x="4052235" y="1376413"/>
            <a:ext cx="46190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圓角矩形 9"/>
          <p:cNvSpPr/>
          <p:nvPr/>
        </p:nvSpPr>
        <p:spPr>
          <a:xfrm>
            <a:off x="96255" y="2480309"/>
            <a:ext cx="5582650" cy="2187943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6112042" y="3388208"/>
            <a:ext cx="24701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>
                <a:solidFill>
                  <a:srgbClr val="FF0000"/>
                </a:solidFill>
              </a:rPr>
              <a:t>挑選需要</a:t>
            </a:r>
            <a:r>
              <a:rPr lang="zh-TW" altLang="en-US" sz="1400" b="1" dirty="0" smtClean="0">
                <a:solidFill>
                  <a:srgbClr val="FF0000"/>
                </a:solidFill>
              </a:rPr>
              <a:t>的</a:t>
            </a:r>
            <a:r>
              <a:rPr lang="en-US" altLang="zh-TW" sz="1400" b="1" dirty="0" smtClean="0">
                <a:solidFill>
                  <a:srgbClr val="FF0000"/>
                </a:solidFill>
              </a:rPr>
              <a:t>LC</a:t>
            </a:r>
            <a:r>
              <a:rPr lang="zh-TW" altLang="en-US" sz="1400" b="1" dirty="0" smtClean="0">
                <a:solidFill>
                  <a:srgbClr val="FF0000"/>
                </a:solidFill>
              </a:rPr>
              <a:t> 與 </a:t>
            </a:r>
            <a:r>
              <a:rPr lang="en-US" altLang="zh-TW" sz="1400" b="1" dirty="0" smtClean="0">
                <a:solidFill>
                  <a:srgbClr val="FF0000"/>
                </a:solidFill>
              </a:rPr>
              <a:t>cell gap </a:t>
            </a:r>
            <a:r>
              <a:rPr lang="zh-TW" altLang="en-US" sz="1400" b="1" dirty="0" smtClean="0">
                <a:solidFill>
                  <a:srgbClr val="FF0000"/>
                </a:solidFill>
              </a:rPr>
              <a:t>範圍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96253" y="1973179"/>
            <a:ext cx="885524" cy="50713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/>
          <p:nvPr/>
        </p:nvCxnSpPr>
        <p:spPr>
          <a:xfrm>
            <a:off x="5678905" y="3542097"/>
            <a:ext cx="43313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1652530" y="2046725"/>
            <a:ext cx="3862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>
                <a:solidFill>
                  <a:srgbClr val="FF0000"/>
                </a:solidFill>
              </a:rPr>
              <a:t>選定以產品當 </a:t>
            </a:r>
            <a:r>
              <a:rPr lang="en-US" altLang="zh-TW" sz="1400" b="1" dirty="0" smtClean="0">
                <a:solidFill>
                  <a:srgbClr val="FF0000"/>
                </a:solidFill>
              </a:rPr>
              <a:t>ref.</a:t>
            </a:r>
            <a:r>
              <a:rPr lang="zh-TW" altLang="en-US" sz="14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1400" b="1" dirty="0" smtClean="0">
                <a:solidFill>
                  <a:srgbClr val="FF0000"/>
                </a:solidFill>
              </a:rPr>
              <a:t>or</a:t>
            </a:r>
            <a:r>
              <a:rPr lang="zh-TW" altLang="en-US" sz="14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1400" b="1" dirty="0" smtClean="0">
                <a:solidFill>
                  <a:srgbClr val="FF0000"/>
                </a:solidFill>
              </a:rPr>
              <a:t>LC</a:t>
            </a:r>
            <a:r>
              <a:rPr lang="zh-TW" altLang="en-US" sz="1400" b="1" dirty="0" smtClean="0">
                <a:solidFill>
                  <a:srgbClr val="FF0000"/>
                </a:solidFill>
              </a:rPr>
              <a:t>本身操作電壓</a:t>
            </a:r>
            <a:r>
              <a:rPr lang="en-US" altLang="zh-TW" sz="1400" b="1" dirty="0" smtClean="0">
                <a:solidFill>
                  <a:srgbClr val="FF0000"/>
                </a:solidFill>
              </a:rPr>
              <a:t>(</a:t>
            </a:r>
            <a:r>
              <a:rPr lang="zh-TW" altLang="en-US" sz="1400" b="1" dirty="0" smtClean="0">
                <a:solidFill>
                  <a:srgbClr val="FF0000"/>
                </a:solidFill>
              </a:rPr>
              <a:t>材料本質</a:t>
            </a:r>
            <a:r>
              <a:rPr lang="en-US" altLang="zh-TW" sz="1400" b="1" dirty="0" smtClean="0">
                <a:solidFill>
                  <a:srgbClr val="FF0000"/>
                </a:solidFill>
              </a:rPr>
              <a:t>)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>
            <a:off x="981777" y="2200613"/>
            <a:ext cx="51013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17775" y="1938507"/>
            <a:ext cx="259882" cy="25988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19" name="橢圓 18"/>
          <p:cNvSpPr/>
          <p:nvPr/>
        </p:nvSpPr>
        <p:spPr>
          <a:xfrm>
            <a:off x="17775" y="2548722"/>
            <a:ext cx="259882" cy="25988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20" name="橢圓 19"/>
          <p:cNvSpPr/>
          <p:nvPr/>
        </p:nvSpPr>
        <p:spPr>
          <a:xfrm>
            <a:off x="7744" y="892297"/>
            <a:ext cx="259882" cy="25988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21" name="橢圓 20"/>
          <p:cNvSpPr/>
          <p:nvPr/>
        </p:nvSpPr>
        <p:spPr>
          <a:xfrm>
            <a:off x="26446" y="4606724"/>
            <a:ext cx="259882" cy="25988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3</a:t>
            </a:r>
            <a:endParaRPr lang="zh-TW" altLang="en-US" b="1" dirty="0"/>
          </a:p>
        </p:txBody>
      </p:sp>
      <p:sp>
        <p:nvSpPr>
          <p:cNvPr id="22" name="動作按鈕: 首頁 21">
            <a:hlinkClick r:id="rId3" action="ppaction://hlinksldjump" highlightClick="1"/>
          </p:cNvPr>
          <p:cNvSpPr/>
          <p:nvPr/>
        </p:nvSpPr>
        <p:spPr>
          <a:xfrm>
            <a:off x="8845617" y="0"/>
            <a:ext cx="298383" cy="29838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303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96254" y="19251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0000FF"/>
                </a:solidFill>
                <a:latin typeface="Candara" panose="020E0502030303020204" pitchFamily="34" charset="0"/>
                <a:ea typeface="微軟正黑體" panose="020B0604030504040204" pitchFamily="34" charset="-120"/>
                <a:cs typeface="HY견고딕"/>
                <a:sym typeface="Candara" panose="020E0502030303020204" pitchFamily="34" charset="0"/>
              </a:rPr>
              <a:t>TR2</a:t>
            </a:r>
            <a:r>
              <a:rPr lang="zh-TW" altLang="en-US" sz="1800" b="1" dirty="0" smtClean="0">
                <a:solidFill>
                  <a:srgbClr val="0000FF"/>
                </a:solidFill>
                <a:latin typeface="Candara" panose="020E0502030303020204" pitchFamily="34" charset="0"/>
                <a:ea typeface="微軟正黑體" panose="020B0604030504040204" pitchFamily="34" charset="-120"/>
                <a:cs typeface="HY견고딕"/>
                <a:sym typeface="Candara" panose="020E0502030303020204" pitchFamily="34" charset="0"/>
              </a:rPr>
              <a:t> 光學計算器</a:t>
            </a:r>
            <a:r>
              <a:rPr lang="en-US" altLang="zh-TW" sz="1800" b="1" dirty="0" smtClean="0">
                <a:solidFill>
                  <a:srgbClr val="0000FF"/>
                </a:solidFill>
                <a:latin typeface="Candara" panose="020E0502030303020204" pitchFamily="34" charset="0"/>
                <a:ea typeface="微軟正黑體" panose="020B0604030504040204" pitchFamily="34" charset="-120"/>
                <a:cs typeface="HY견고딕"/>
                <a:sym typeface="Candara" panose="020E0502030303020204" pitchFamily="34" charset="0"/>
              </a:rPr>
              <a:t>:</a:t>
            </a:r>
            <a:endParaRPr lang="en-US" altLang="zh-TW" sz="1800" b="1" dirty="0" smtClean="0">
              <a:solidFill>
                <a:srgbClr val="0000FF"/>
              </a:solidFill>
              <a:latin typeface="Candara" panose="020E0502030303020204" pitchFamily="34" charset="0"/>
              <a:ea typeface="微軟正黑體" panose="020B0604030504040204" pitchFamily="34" charset="-120"/>
              <a:cs typeface="HY견고딕"/>
              <a:sym typeface="Candara" panose="020E0502030303020204" pitchFamily="34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929498"/>
              </p:ext>
            </p:extLst>
          </p:nvPr>
        </p:nvGraphicFramePr>
        <p:xfrm>
          <a:off x="96254" y="714205"/>
          <a:ext cx="8955017" cy="28047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8126"/>
                <a:gridCol w="522268"/>
                <a:gridCol w="358126"/>
                <a:gridCol w="358126"/>
                <a:gridCol w="358126"/>
                <a:gridCol w="358126"/>
                <a:gridCol w="358126"/>
                <a:gridCol w="358126"/>
                <a:gridCol w="358126"/>
                <a:gridCol w="358126"/>
                <a:gridCol w="358126"/>
                <a:gridCol w="358126"/>
                <a:gridCol w="358126"/>
                <a:gridCol w="358126"/>
                <a:gridCol w="358126"/>
                <a:gridCol w="358126"/>
                <a:gridCol w="358126"/>
                <a:gridCol w="358126"/>
                <a:gridCol w="553977"/>
                <a:gridCol w="358126"/>
                <a:gridCol w="358126"/>
                <a:gridCol w="358126"/>
                <a:gridCol w="358126"/>
                <a:gridCol w="358126"/>
              </a:tblGrid>
              <a:tr h="213249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700" u="none" strike="noStrike" dirty="0">
                          <a:effectLst/>
                        </a:rPr>
                        <a:t>　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LC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Vop(V)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V%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l-GR" sz="700" u="none" strike="noStrike">
                          <a:effectLst/>
                        </a:rPr>
                        <a:t>Δ</a:t>
                      </a:r>
                      <a:r>
                        <a:rPr lang="en-US" sz="700" u="none" strike="noStrike">
                          <a:effectLst/>
                        </a:rPr>
                        <a:t>nd(nm)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 dirty="0">
                          <a:effectLst/>
                        </a:rPr>
                        <a:t>Gap(um)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 dirty="0">
                          <a:effectLst/>
                        </a:rPr>
                        <a:t>LC%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u'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v'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l-GR" sz="700" u="none" strike="noStrike" dirty="0">
                          <a:effectLst/>
                        </a:rPr>
                        <a:t>Δ(</a:t>
                      </a:r>
                      <a:r>
                        <a:rPr lang="en-US" sz="700" u="none" strike="noStrike" dirty="0">
                          <a:effectLst/>
                        </a:rPr>
                        <a:t>u', v')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l-GR" sz="700" u="none" strike="noStrike">
                          <a:effectLst/>
                        </a:rPr>
                        <a:t>Δ</a:t>
                      </a:r>
                      <a:r>
                        <a:rPr lang="en-US" sz="700" u="none" strike="noStrike">
                          <a:effectLst/>
                        </a:rPr>
                        <a:t>Eab*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CR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l-GR" sz="700" u="none" strike="noStrike">
                          <a:effectLst/>
                        </a:rPr>
                        <a:t>Δ</a:t>
                      </a:r>
                      <a:r>
                        <a:rPr lang="en-US" sz="700" u="none" strike="noStrike">
                          <a:effectLst/>
                        </a:rPr>
                        <a:t>CR(%)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T%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Tr(ms)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Tf(ms)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RT(ms)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G2G(ms)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platform_ref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Tr(ms)_ref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Tf(ms)_ref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RT(ms)_ref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G2G(ms)_ref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CR_ref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/>
                </a:tc>
              </a:tr>
              <a:tr h="11753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700" u="none" strike="noStrike">
                          <a:effectLst/>
                        </a:rPr>
                        <a:t>0</a:t>
                      </a:r>
                      <a:endParaRPr lang="en-US" altLang="zh-TW" sz="7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LCT-15-1098</a:t>
                      </a:r>
                      <a:endParaRPr lang="en-US" sz="700" b="0" i="0" u="none" strike="noStrike" dirty="0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3.9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solidFill>
                            <a:srgbClr val="0000FF"/>
                          </a:solidFill>
                          <a:effectLst/>
                        </a:rPr>
                        <a:t>Vref</a:t>
                      </a:r>
                      <a:endParaRPr lang="en-US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252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2.6</a:t>
                      </a:r>
                      <a:endParaRPr lang="en-US" altLang="zh-TW" sz="700" b="0" i="0" u="none" strike="noStrike" dirty="0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47.5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0.190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0.416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0.003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9.068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1611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14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74.31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12.3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7.7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19.8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24.2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6512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15.1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6.3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12.7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15.6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1411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</a:tr>
              <a:tr h="11753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700" u="none" strike="noStrike">
                          <a:effectLst/>
                        </a:rPr>
                        <a:t>1</a:t>
                      </a:r>
                      <a:endParaRPr lang="en-US" altLang="zh-TW" sz="7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solidFill>
                            <a:srgbClr val="0000FF"/>
                          </a:solidFill>
                          <a:effectLst/>
                        </a:rPr>
                        <a:t>LCT-15-1098</a:t>
                      </a:r>
                      <a:endParaRPr lang="en-US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3.9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solidFill>
                            <a:srgbClr val="0000FF"/>
                          </a:solidFill>
                          <a:effectLst/>
                        </a:rPr>
                        <a:t>Vref</a:t>
                      </a:r>
                      <a:endParaRPr lang="en-US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262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2.7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50.2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0.190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0.420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0.003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7.670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1567</a:t>
                      </a:r>
                      <a:endParaRPr lang="en-US" altLang="zh-TW" sz="700" b="0" i="0" u="none" strike="noStrike" dirty="0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11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75.04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12.9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8.3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21.0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25.7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6512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15.1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6.3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12.7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15.6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1411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</a:tr>
              <a:tr h="11753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700" u="none" strike="noStrike">
                          <a:effectLst/>
                        </a:rPr>
                        <a:t>2</a:t>
                      </a:r>
                      <a:endParaRPr lang="en-US" altLang="zh-TW" sz="7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solidFill>
                            <a:srgbClr val="0000FF"/>
                          </a:solidFill>
                          <a:effectLst/>
                        </a:rPr>
                        <a:t>LCT-15-1098</a:t>
                      </a:r>
                      <a:endParaRPr lang="en-US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3.9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solidFill>
                            <a:srgbClr val="0000FF"/>
                          </a:solidFill>
                          <a:effectLst/>
                        </a:rPr>
                        <a:t>Vref</a:t>
                      </a:r>
                      <a:endParaRPr lang="en-US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272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2.8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52.8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0.190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0.423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0.003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6.609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1525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8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75.76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13.4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8.9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22.3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27.2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6512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15.1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6.3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12.7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15.6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1411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</a:tr>
              <a:tr h="11753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700" u="none" strike="noStrike">
                          <a:effectLst/>
                        </a:rPr>
                        <a:t>3</a:t>
                      </a:r>
                      <a:endParaRPr lang="en-US" altLang="zh-TW" sz="7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LCT-15-1098</a:t>
                      </a:r>
                      <a:endParaRPr lang="en-US" sz="700" b="0" i="0" u="none" strike="noStrike" dirty="0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3.9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solidFill>
                            <a:srgbClr val="0000FF"/>
                          </a:solidFill>
                          <a:effectLst/>
                        </a:rPr>
                        <a:t>Vref</a:t>
                      </a:r>
                      <a:endParaRPr lang="en-US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281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2.9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55.4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0.191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0.426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0.003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5.793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1487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5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76.48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14.0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9.5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23.5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28.8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6512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15.1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6.3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12.7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15.6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1411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</a:tr>
              <a:tr h="11753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700" u="none" strike="noStrike">
                          <a:effectLst/>
                        </a:rPr>
                        <a:t>4</a:t>
                      </a:r>
                      <a:endParaRPr lang="en-US" altLang="zh-TW" sz="7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LCT-15-1098</a:t>
                      </a:r>
                      <a:endParaRPr lang="en-US" sz="700" b="0" i="0" u="none" strike="noStrike" dirty="0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3.9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solidFill>
                            <a:srgbClr val="0000FF"/>
                          </a:solidFill>
                          <a:effectLst/>
                        </a:rPr>
                        <a:t>Vref</a:t>
                      </a:r>
                      <a:endParaRPr lang="en-US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291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3.0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58.0</a:t>
                      </a:r>
                      <a:endParaRPr lang="en-US" altLang="zh-TW" sz="700" b="0" i="0" u="none" strike="noStrike" dirty="0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0.191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0.430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0.003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5.176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1451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3</a:t>
                      </a:r>
                      <a:endParaRPr lang="en-US" altLang="zh-TW" sz="700" b="0" i="0" u="none" strike="noStrike" dirty="0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77.21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14.6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10.1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24.8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30.3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6512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15.1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6.3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12.7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15.6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1411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</a:tr>
              <a:tr h="11753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700" u="none" strike="noStrike">
                          <a:effectLst/>
                        </a:rPr>
                        <a:t>5</a:t>
                      </a:r>
                      <a:endParaRPr lang="en-US" altLang="zh-TW" sz="7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solidFill>
                            <a:srgbClr val="0000FF"/>
                          </a:solidFill>
                          <a:effectLst/>
                        </a:rPr>
                        <a:t>LCT-15-1098</a:t>
                      </a:r>
                      <a:endParaRPr lang="en-US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3.9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solidFill>
                            <a:srgbClr val="0000FF"/>
                          </a:solidFill>
                          <a:effectLst/>
                        </a:rPr>
                        <a:t>Vref</a:t>
                      </a:r>
                      <a:endParaRPr lang="en-US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301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3.1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60.6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0.192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0.433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0.003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4.735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1417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0</a:t>
                      </a:r>
                      <a:endParaRPr lang="en-US" altLang="zh-TW" sz="700" b="0" i="0" u="none" strike="noStrike" dirty="0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77.93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15.2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10.7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26.0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31.8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6512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15.1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6.3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12.7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15.6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1411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</a:tr>
              <a:tr h="11753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700" u="none" strike="noStrike">
                          <a:effectLst/>
                        </a:rPr>
                        <a:t>6</a:t>
                      </a:r>
                      <a:endParaRPr lang="en-US" altLang="zh-TW" sz="7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solidFill>
                            <a:srgbClr val="0000FF"/>
                          </a:solidFill>
                          <a:effectLst/>
                        </a:rPr>
                        <a:t>LCT-15-1098</a:t>
                      </a:r>
                      <a:endParaRPr lang="en-US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3.9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solidFill>
                            <a:srgbClr val="0000FF"/>
                          </a:solidFill>
                          <a:effectLst/>
                        </a:rPr>
                        <a:t>Vref</a:t>
                      </a:r>
                      <a:endParaRPr lang="en-US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310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3.2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63.3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0.192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0.436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0.003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4.463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1386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-2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78.65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15.7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11.3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27.2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33.3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6512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15.1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6.3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12.7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15.6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1411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</a:tr>
              <a:tr h="11753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700" u="none" strike="noStrike">
                          <a:effectLst/>
                        </a:rPr>
                        <a:t>7</a:t>
                      </a:r>
                      <a:endParaRPr lang="en-US" altLang="zh-TW" sz="7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solidFill>
                            <a:srgbClr val="0000FF"/>
                          </a:solidFill>
                          <a:effectLst/>
                        </a:rPr>
                        <a:t>LCT-15-1098</a:t>
                      </a:r>
                      <a:endParaRPr lang="en-US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3.9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solidFill>
                            <a:srgbClr val="0000FF"/>
                          </a:solidFill>
                          <a:effectLst/>
                        </a:rPr>
                        <a:t>Vref</a:t>
                      </a:r>
                      <a:endParaRPr lang="en-US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320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3.3</a:t>
                      </a:r>
                      <a:endParaRPr lang="en-US" altLang="zh-TW" sz="700" b="0" i="0" u="none" strike="noStrike" dirty="0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65.9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0.193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0.439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0.003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4.360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1356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-4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79.38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16.3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11.9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28.5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34.8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6512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15.1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6.3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12.7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15.6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1411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</a:tr>
              <a:tr h="11753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700" u="none" strike="noStrike">
                          <a:effectLst/>
                        </a:rPr>
                        <a:t>8</a:t>
                      </a:r>
                      <a:endParaRPr lang="en-US" altLang="zh-TW" sz="7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LCT-15-1098</a:t>
                      </a:r>
                      <a:endParaRPr lang="en-US" sz="700" b="0" i="0" u="none" strike="noStrike" dirty="0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3.9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solidFill>
                            <a:srgbClr val="0000FF"/>
                          </a:solidFill>
                          <a:effectLst/>
                        </a:rPr>
                        <a:t>Vref</a:t>
                      </a:r>
                      <a:endParaRPr lang="en-US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330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3.4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68.5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0.194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0.443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0.003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4.428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1328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-6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80.10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16.9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12.5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29.7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36.4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6512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15.1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6.3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12.7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15.6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1411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</a:tr>
              <a:tr h="11753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700" u="none" strike="noStrike">
                          <a:effectLst/>
                        </a:rPr>
                        <a:t>9</a:t>
                      </a:r>
                      <a:endParaRPr lang="en-US" altLang="zh-TW" sz="7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solidFill>
                            <a:srgbClr val="0000FF"/>
                          </a:solidFill>
                          <a:effectLst/>
                        </a:rPr>
                        <a:t>LCT-15-1098</a:t>
                      </a:r>
                      <a:endParaRPr lang="en-US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3.9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solidFill>
                            <a:srgbClr val="0000FF"/>
                          </a:solidFill>
                          <a:effectLst/>
                        </a:rPr>
                        <a:t>Vref</a:t>
                      </a:r>
                      <a:endParaRPr lang="en-US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340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3.5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71.1</a:t>
                      </a:r>
                      <a:endParaRPr lang="en-US" altLang="zh-TW" sz="700" b="0" i="0" u="none" strike="noStrike" dirty="0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0.195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0.446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0.003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4.666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1302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-8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80.82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17.5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13.1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31.0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37.9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6512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15.1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6.3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12.7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15.6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1411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</a:tr>
              <a:tr h="11753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700" u="none" strike="noStrike">
                          <a:effectLst/>
                        </a:rPr>
                        <a:t>10</a:t>
                      </a:r>
                      <a:endParaRPr lang="en-US" altLang="zh-TW" sz="7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solidFill>
                            <a:srgbClr val="0000FF"/>
                          </a:solidFill>
                          <a:effectLst/>
                        </a:rPr>
                        <a:t>LCT-15-1098</a:t>
                      </a:r>
                      <a:endParaRPr lang="en-US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3.9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solidFill>
                            <a:srgbClr val="0000FF"/>
                          </a:solidFill>
                          <a:effectLst/>
                        </a:rPr>
                        <a:t>Vref</a:t>
                      </a:r>
                      <a:endParaRPr lang="en-US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349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3.6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73.8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0.196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0.449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0.003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5.076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1277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-9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81.55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18.0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13.7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32.2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39.4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6512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15.1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6.3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12.7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15.6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1411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</a:tr>
              <a:tr h="11753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700" u="none" strike="noStrike">
                          <a:effectLst/>
                        </a:rPr>
                        <a:t>11</a:t>
                      </a:r>
                      <a:endParaRPr lang="en-US" altLang="zh-TW" sz="7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solidFill>
                            <a:srgbClr val="0000FF"/>
                          </a:solidFill>
                          <a:effectLst/>
                        </a:rPr>
                        <a:t>ILD-843001</a:t>
                      </a:r>
                      <a:endParaRPr lang="en-US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3.9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solidFill>
                            <a:srgbClr val="0000FF"/>
                          </a:solidFill>
                          <a:effectLst/>
                        </a:rPr>
                        <a:t>Vref</a:t>
                      </a:r>
                      <a:endParaRPr lang="en-US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270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2.6</a:t>
                      </a:r>
                      <a:endParaRPr lang="en-US" altLang="zh-TW" sz="700" b="0" i="0" u="none" strike="noStrike" dirty="0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53.7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0.192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0.438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0.004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3.399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1496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6</a:t>
                      </a:r>
                      <a:endParaRPr lang="en-US" altLang="zh-TW" sz="700" b="0" i="0" u="none" strike="noStrike" dirty="0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74.37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11.9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7.4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19.5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23.9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6512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15.1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6.3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12.7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15.6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1411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</a:tr>
              <a:tr h="11753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700" u="none" strike="noStrike">
                          <a:effectLst/>
                        </a:rPr>
                        <a:t>12</a:t>
                      </a:r>
                      <a:endParaRPr lang="en-US" altLang="zh-TW" sz="7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ILD-843001</a:t>
                      </a:r>
                      <a:endParaRPr lang="en-US" sz="700" b="0" i="0" u="none" strike="noStrike" dirty="0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3.9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solidFill>
                            <a:srgbClr val="0000FF"/>
                          </a:solidFill>
                          <a:effectLst/>
                        </a:rPr>
                        <a:t>Vref</a:t>
                      </a:r>
                      <a:endParaRPr lang="en-US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281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2.7</a:t>
                      </a:r>
                      <a:endParaRPr lang="en-US" altLang="zh-TW" sz="700" b="0" i="0" u="none" strike="noStrike" dirty="0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55.2</a:t>
                      </a:r>
                      <a:endParaRPr lang="en-US" altLang="zh-TW" sz="700" b="0" i="0" u="none" strike="noStrike" dirty="0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0.192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0.436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0.002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1.938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1451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3</a:t>
                      </a:r>
                      <a:endParaRPr lang="en-US" altLang="zh-TW" sz="700" b="0" i="0" u="none" strike="noStrike" dirty="0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74.94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12.5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8.0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20.8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25.4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6512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15.1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6.3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12.7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15.6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1411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</a:tr>
              <a:tr h="11753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700" u="none" strike="noStrike">
                          <a:effectLst/>
                        </a:rPr>
                        <a:t>13</a:t>
                      </a:r>
                      <a:endParaRPr lang="en-US" altLang="zh-TW" sz="7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solidFill>
                            <a:srgbClr val="0000FF"/>
                          </a:solidFill>
                          <a:effectLst/>
                        </a:rPr>
                        <a:t>ILD-843001</a:t>
                      </a:r>
                      <a:endParaRPr lang="en-US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3.9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solidFill>
                            <a:srgbClr val="0000FF"/>
                          </a:solidFill>
                          <a:effectLst/>
                        </a:rPr>
                        <a:t>Vref</a:t>
                      </a:r>
                      <a:endParaRPr lang="en-US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291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2.8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56.8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0.192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0.435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0.001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0.890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1410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0</a:t>
                      </a:r>
                      <a:endParaRPr lang="en-US" altLang="zh-TW" sz="700" b="0" i="0" u="none" strike="noStrike" dirty="0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75.51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13.2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8.7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22.0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27.0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6512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15.1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6.3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12.7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15.6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1411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</a:tr>
              <a:tr h="11753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700" u="none" strike="noStrike">
                          <a:effectLst/>
                        </a:rPr>
                        <a:t>14</a:t>
                      </a:r>
                      <a:endParaRPr lang="en-US" altLang="zh-TW" sz="7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solidFill>
                            <a:srgbClr val="0000FF"/>
                          </a:solidFill>
                          <a:effectLst/>
                        </a:rPr>
                        <a:t>ILD-843001</a:t>
                      </a:r>
                      <a:endParaRPr lang="en-US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3.9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solidFill>
                            <a:srgbClr val="0000FF"/>
                          </a:solidFill>
                          <a:effectLst/>
                        </a:rPr>
                        <a:t>Vref</a:t>
                      </a:r>
                      <a:endParaRPr lang="en-US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302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2.9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58.3</a:t>
                      </a:r>
                      <a:endParaRPr lang="en-US" altLang="zh-TW" sz="700" b="0" i="0" u="none" strike="noStrike" dirty="0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0.192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0.435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0.000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1.526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1372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-3</a:t>
                      </a:r>
                      <a:endParaRPr lang="en-US" altLang="zh-TW" sz="700" b="0" i="0" u="none" strike="noStrike" dirty="0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76.08</a:t>
                      </a:r>
                      <a:endParaRPr lang="en-US" altLang="zh-TW" sz="700" b="0" i="0" u="none" strike="noStrike" dirty="0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13.9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9.3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23.3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28.5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6512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15.1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6.3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12.7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15.6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1411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</a:tr>
              <a:tr h="11753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700" u="none" strike="noStrike">
                          <a:effectLst/>
                        </a:rPr>
                        <a:t>15</a:t>
                      </a:r>
                      <a:endParaRPr lang="en-US" altLang="zh-TW" sz="7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ILD-843001</a:t>
                      </a:r>
                      <a:endParaRPr lang="en-US" sz="700" b="0" i="0" u="none" strike="noStrike" dirty="0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3.9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solidFill>
                            <a:srgbClr val="0000FF"/>
                          </a:solidFill>
                          <a:effectLst/>
                        </a:rPr>
                        <a:t>Vref</a:t>
                      </a:r>
                      <a:endParaRPr lang="en-US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312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3.0</a:t>
                      </a:r>
                      <a:endParaRPr lang="en-US" altLang="zh-TW" sz="700" b="0" i="0" u="none" strike="noStrike" dirty="0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59.8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0.192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0.437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0.002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2.844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1336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-5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76.65</a:t>
                      </a:r>
                      <a:endParaRPr lang="en-US" altLang="zh-TW" sz="700" b="0" i="0" u="none" strike="noStrike" dirty="0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14.5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10.0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24.5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30.0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6512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15.1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6.3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12.7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15.6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1411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</a:tr>
              <a:tr h="11753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700" u="none" strike="noStrike">
                          <a:effectLst/>
                        </a:rPr>
                        <a:t>16</a:t>
                      </a:r>
                      <a:endParaRPr lang="en-US" altLang="zh-TW" sz="7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ILD-843001</a:t>
                      </a:r>
                      <a:endParaRPr lang="en-US" sz="700" b="0" i="0" u="none" strike="noStrike" dirty="0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3.9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solidFill>
                            <a:srgbClr val="0000FF"/>
                          </a:solidFill>
                          <a:effectLst/>
                        </a:rPr>
                        <a:t>Vref</a:t>
                      </a:r>
                      <a:endParaRPr lang="en-US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322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3.1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61.3</a:t>
                      </a:r>
                      <a:endParaRPr lang="en-US" altLang="zh-TW" sz="700" b="0" i="0" u="none" strike="noStrike" dirty="0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0.193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0.440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0.003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4.227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1302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-8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77.22</a:t>
                      </a:r>
                      <a:endParaRPr lang="en-US" altLang="zh-TW" sz="700" b="0" i="0" u="none" strike="noStrike" dirty="0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15.2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10.7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25.8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31.6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6512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15.1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6.3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12.7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15.6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1411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</a:tr>
              <a:tr h="11753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700" u="none" strike="noStrike">
                          <a:effectLst/>
                        </a:rPr>
                        <a:t>17</a:t>
                      </a:r>
                      <a:endParaRPr lang="en-US" altLang="zh-TW" sz="7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solidFill>
                            <a:srgbClr val="0000FF"/>
                          </a:solidFill>
                          <a:effectLst/>
                        </a:rPr>
                        <a:t>ILD-843001</a:t>
                      </a:r>
                      <a:endParaRPr lang="en-US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3.9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solidFill>
                            <a:srgbClr val="0000FF"/>
                          </a:solidFill>
                          <a:effectLst/>
                        </a:rPr>
                        <a:t>Vref</a:t>
                      </a:r>
                      <a:endParaRPr lang="en-US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333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3.2</a:t>
                      </a:r>
                      <a:endParaRPr lang="en-US" altLang="zh-TW" sz="700" b="0" i="0" u="none" strike="noStrike" dirty="0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62.8</a:t>
                      </a:r>
                      <a:endParaRPr lang="en-US" altLang="zh-TW" sz="700" b="0" i="0" u="none" strike="noStrike" dirty="0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0.193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0.444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0.004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5.615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1271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-10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77.79</a:t>
                      </a:r>
                      <a:endParaRPr lang="en-US" altLang="zh-TW" sz="700" b="0" i="0" u="none" strike="noStrike" dirty="0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15.9</a:t>
                      </a:r>
                      <a:endParaRPr lang="en-US" altLang="zh-TW" sz="700" b="0" i="0" u="none" strike="noStrike" dirty="0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11.3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27.1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33.1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6512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15.1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6.3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12.7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15.6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1411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</a:tr>
              <a:tr h="11753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700" u="none" strike="noStrike">
                          <a:effectLst/>
                        </a:rPr>
                        <a:t>18</a:t>
                      </a:r>
                      <a:endParaRPr lang="en-US" altLang="zh-TW" sz="7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ILD-843001</a:t>
                      </a:r>
                      <a:endParaRPr lang="en-US" sz="700" b="0" i="0" u="none" strike="noStrike" dirty="0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3.9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solidFill>
                            <a:srgbClr val="0000FF"/>
                          </a:solidFill>
                          <a:effectLst/>
                        </a:rPr>
                        <a:t>Vref</a:t>
                      </a:r>
                      <a:endParaRPr lang="en-US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343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3.3</a:t>
                      </a:r>
                      <a:endParaRPr lang="en-US" altLang="zh-TW" sz="700" b="0" i="0" u="none" strike="noStrike" dirty="0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64.4</a:t>
                      </a:r>
                      <a:endParaRPr lang="en-US" altLang="zh-TW" sz="700" b="0" i="0" u="none" strike="noStrike" dirty="0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0.194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0.449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0.005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7.001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1242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-12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78.36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16.5</a:t>
                      </a:r>
                      <a:endParaRPr lang="en-US" altLang="zh-TW" sz="700" b="0" i="0" u="none" strike="noStrike" dirty="0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12.0</a:t>
                      </a:r>
                      <a:endParaRPr lang="en-US" altLang="zh-TW" sz="700" b="0" i="0" u="none" strike="noStrike" dirty="0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28.3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34.6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6512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15.1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6.3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12.7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15.6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1411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</a:tr>
              <a:tr h="11753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700" u="none" strike="noStrike">
                          <a:effectLst/>
                        </a:rPr>
                        <a:t>19</a:t>
                      </a:r>
                      <a:endParaRPr lang="en-US" altLang="zh-TW" sz="7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solidFill>
                            <a:srgbClr val="0000FF"/>
                          </a:solidFill>
                          <a:effectLst/>
                        </a:rPr>
                        <a:t>ILD-843001</a:t>
                      </a:r>
                      <a:endParaRPr lang="en-US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3.9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solidFill>
                            <a:srgbClr val="0000FF"/>
                          </a:solidFill>
                          <a:effectLst/>
                        </a:rPr>
                        <a:t>Vref</a:t>
                      </a:r>
                      <a:endParaRPr lang="en-US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354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3.4</a:t>
                      </a:r>
                      <a:endParaRPr lang="en-US" altLang="zh-TW" sz="700" b="0" i="0" u="none" strike="noStrike" dirty="0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65.9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0.195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0.455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0.006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8.394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1214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-14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78.93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17.2</a:t>
                      </a:r>
                      <a:endParaRPr lang="en-US" altLang="zh-TW" sz="700" b="0" i="0" u="none" strike="noStrike" dirty="0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12.7</a:t>
                      </a:r>
                      <a:endParaRPr lang="en-US" altLang="zh-TW" sz="700" b="0" i="0" u="none" strike="noStrike" dirty="0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29.6</a:t>
                      </a:r>
                      <a:endParaRPr lang="en-US" altLang="zh-TW" sz="700" b="0" i="0" u="none" strike="noStrike" dirty="0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36.2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6512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15.1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6.3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12.7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15.6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1411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</a:tr>
              <a:tr h="11753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700" u="none" strike="noStrike">
                          <a:effectLst/>
                        </a:rPr>
                        <a:t>20</a:t>
                      </a:r>
                      <a:endParaRPr lang="en-US" altLang="zh-TW" sz="7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solidFill>
                            <a:srgbClr val="0000FF"/>
                          </a:solidFill>
                          <a:effectLst/>
                        </a:rPr>
                        <a:t>ILD-843001</a:t>
                      </a:r>
                      <a:endParaRPr lang="en-US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3.9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solidFill>
                            <a:srgbClr val="0000FF"/>
                          </a:solidFill>
                          <a:effectLst/>
                        </a:rPr>
                        <a:t>Vref</a:t>
                      </a:r>
                      <a:endParaRPr lang="en-US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364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3.5</a:t>
                      </a:r>
                      <a:endParaRPr lang="en-US" altLang="zh-TW" sz="700" b="0" i="0" u="none" strike="noStrike" dirty="0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67.4</a:t>
                      </a:r>
                      <a:endParaRPr lang="en-US" altLang="zh-TW" sz="700" b="0" i="0" u="none" strike="noStrike" dirty="0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0.196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0.463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0.007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9.805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1188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-16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79.50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17.9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13.3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30.8</a:t>
                      </a:r>
                      <a:endParaRPr lang="en-US" altLang="zh-TW" sz="700" b="0" i="0" u="none" strike="noStrike" dirty="0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37.7</a:t>
                      </a:r>
                      <a:endParaRPr lang="en-US" altLang="zh-TW" sz="700" b="0" i="0" u="none" strike="noStrike" dirty="0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6512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15.1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6.3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12.7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15.6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1411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</a:tr>
              <a:tr h="11753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700" u="none" strike="noStrike">
                          <a:effectLst/>
                        </a:rPr>
                        <a:t>21</a:t>
                      </a:r>
                      <a:endParaRPr lang="en-US" altLang="zh-TW" sz="7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ILD-843001</a:t>
                      </a:r>
                      <a:endParaRPr lang="en-US" sz="700" b="0" i="0" u="none" strike="noStrike" dirty="0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3.9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solidFill>
                            <a:srgbClr val="0000FF"/>
                          </a:solidFill>
                          <a:effectLst/>
                        </a:rPr>
                        <a:t>Vref</a:t>
                      </a:r>
                      <a:endParaRPr lang="en-US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374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3.6</a:t>
                      </a:r>
                      <a:endParaRPr lang="en-US" altLang="zh-TW" sz="700" b="0" i="0" u="none" strike="noStrike" dirty="0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68.9</a:t>
                      </a:r>
                      <a:endParaRPr lang="en-US" altLang="zh-TW" sz="700" b="0" i="0" u="none" strike="noStrike" dirty="0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0.197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0.471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0.008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11.253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1163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-18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80.07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18.5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14.0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solidFill>
                            <a:srgbClr val="0000FF"/>
                          </a:solidFill>
                          <a:effectLst/>
                        </a:rPr>
                        <a:t>32.1</a:t>
                      </a:r>
                      <a:endParaRPr lang="en-US" altLang="zh-TW" sz="700" b="0" i="0" u="none" strike="noStrike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39.3</a:t>
                      </a:r>
                      <a:endParaRPr lang="en-US" altLang="zh-TW" sz="700" b="0" i="0" u="none" strike="noStrike" dirty="0">
                        <a:solidFill>
                          <a:srgbClr val="0000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6512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15.1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6.3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12.7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>
                          <a:effectLst/>
                        </a:rPr>
                        <a:t>15.6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u="none" strike="noStrike" dirty="0">
                          <a:effectLst/>
                        </a:rPr>
                        <a:t>1411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597" marR="5597" marT="5597" marB="0" anchor="b"/>
                </a:tc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1539874" y="3920585"/>
            <a:ext cx="561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0000FF"/>
                </a:solidFill>
              </a:rPr>
              <a:t>光學計算器直接模擬選定的</a:t>
            </a:r>
            <a:r>
              <a:rPr lang="en-US" altLang="zh-TW" sz="1400" dirty="0" smtClean="0">
                <a:solidFill>
                  <a:srgbClr val="0000FF"/>
                </a:solidFill>
              </a:rPr>
              <a:t>LC</a:t>
            </a:r>
            <a:r>
              <a:rPr lang="zh-TW" altLang="en-US" sz="1400" dirty="0" smtClean="0">
                <a:solidFill>
                  <a:srgbClr val="0000FF"/>
                </a:solidFill>
              </a:rPr>
              <a:t>在不同 </a:t>
            </a:r>
            <a:r>
              <a:rPr lang="en-US" altLang="zh-TW" sz="1400" dirty="0" smtClean="0">
                <a:solidFill>
                  <a:srgbClr val="0000FF"/>
                </a:solidFill>
              </a:rPr>
              <a:t>cell gap</a:t>
            </a:r>
            <a:r>
              <a:rPr lang="zh-TW" altLang="en-US" sz="1400" dirty="0" smtClean="0">
                <a:solidFill>
                  <a:srgbClr val="0000FF"/>
                </a:solidFill>
              </a:rPr>
              <a:t>下，於產品上的光學水準</a:t>
            </a:r>
            <a:endParaRPr lang="zh-TW" altLang="en-US" sz="1400" dirty="0">
              <a:solidFill>
                <a:srgbClr val="0000FF"/>
              </a:solidFill>
            </a:endParaRPr>
          </a:p>
        </p:txBody>
      </p:sp>
      <p:sp>
        <p:nvSpPr>
          <p:cNvPr id="18" name="動作按鈕: 首頁 17">
            <a:hlinkClick r:id="rId2" action="ppaction://hlinksldjump" highlightClick="1"/>
          </p:cNvPr>
          <p:cNvSpPr/>
          <p:nvPr/>
        </p:nvSpPr>
        <p:spPr>
          <a:xfrm>
            <a:off x="8845617" y="0"/>
            <a:ext cx="298383" cy="29838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899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0758"/>
            <a:ext cx="7920000" cy="4632742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4330143" y="1318661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>
                <a:solidFill>
                  <a:srgbClr val="FF0000"/>
                </a:solidFill>
              </a:rPr>
              <a:t>挑選需要的材料組態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96253" y="1010653"/>
            <a:ext cx="3282214" cy="962526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212739" y="1884811"/>
            <a:ext cx="1094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>
                <a:solidFill>
                  <a:srgbClr val="FF0000"/>
                </a:solidFill>
              </a:rPr>
              <a:t>設定</a:t>
            </a:r>
            <a:r>
              <a:rPr lang="en-US" altLang="zh-TW" sz="1400" b="1" dirty="0" smtClean="0">
                <a:solidFill>
                  <a:srgbClr val="FF0000"/>
                </a:solidFill>
              </a:rPr>
              <a:t>Criteria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3378467" y="1491916"/>
            <a:ext cx="82777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圓角矩形 8"/>
          <p:cNvSpPr/>
          <p:nvPr/>
        </p:nvSpPr>
        <p:spPr>
          <a:xfrm>
            <a:off x="96253" y="3590224"/>
            <a:ext cx="5296668" cy="1553275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5832956" y="4182195"/>
            <a:ext cx="2271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>
                <a:solidFill>
                  <a:srgbClr val="FF0000"/>
                </a:solidFill>
              </a:rPr>
              <a:t>上傳 </a:t>
            </a:r>
            <a:r>
              <a:rPr lang="en-US" altLang="zh-TW" sz="1400" b="1" dirty="0" smtClean="0">
                <a:solidFill>
                  <a:srgbClr val="FF0000"/>
                </a:solidFill>
              </a:rPr>
              <a:t>row data, </a:t>
            </a:r>
            <a:r>
              <a:rPr lang="zh-TW" altLang="en-US" sz="1400" b="1" dirty="0" smtClean="0">
                <a:solidFill>
                  <a:srgbClr val="FF0000"/>
                </a:solidFill>
              </a:rPr>
              <a:t>建立資料庫</a:t>
            </a:r>
            <a:endParaRPr lang="en-US" altLang="zh-TW" sz="1400" b="1" dirty="0" smtClean="0">
              <a:solidFill>
                <a:srgbClr val="FF0000"/>
              </a:solidFill>
            </a:endParaRPr>
          </a:p>
          <a:p>
            <a:r>
              <a:rPr lang="en-US" altLang="zh-TW" sz="1400" b="1" dirty="0" smtClean="0">
                <a:solidFill>
                  <a:srgbClr val="FF0000"/>
                </a:solidFill>
              </a:rPr>
              <a:t>(</a:t>
            </a:r>
            <a:r>
              <a:rPr lang="zh-TW" altLang="en-US" sz="1400" b="1" dirty="0" smtClean="0">
                <a:solidFill>
                  <a:srgbClr val="FF0000"/>
                </a:solidFill>
              </a:rPr>
              <a:t>資料庫</a:t>
            </a:r>
            <a:r>
              <a:rPr lang="zh-TW" altLang="en-US" sz="1400" b="1" dirty="0">
                <a:solidFill>
                  <a:srgbClr val="FF0000"/>
                </a:solidFill>
              </a:rPr>
              <a:t>數據</a:t>
            </a:r>
            <a:r>
              <a:rPr lang="zh-TW" altLang="en-US" sz="1400" b="1" dirty="0" smtClean="0">
                <a:solidFill>
                  <a:srgbClr val="FF0000"/>
                </a:solidFill>
              </a:rPr>
              <a:t>為持續累加</a:t>
            </a:r>
            <a:r>
              <a:rPr lang="en-US" altLang="zh-TW" sz="1400" b="1" dirty="0" smtClean="0">
                <a:solidFill>
                  <a:srgbClr val="FF0000"/>
                </a:solidFill>
              </a:rPr>
              <a:t>)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5392921" y="4376486"/>
            <a:ext cx="440035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圓角矩形 13"/>
          <p:cNvSpPr/>
          <p:nvPr/>
        </p:nvSpPr>
        <p:spPr>
          <a:xfrm>
            <a:off x="96252" y="2387063"/>
            <a:ext cx="6612555" cy="962526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/>
          <p:nvPr/>
        </p:nvCxnSpPr>
        <p:spPr>
          <a:xfrm flipV="1">
            <a:off x="4961085" y="2146428"/>
            <a:ext cx="1093206" cy="2406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/>
          <p:cNvSpPr/>
          <p:nvPr/>
        </p:nvSpPr>
        <p:spPr>
          <a:xfrm>
            <a:off x="37025" y="793100"/>
            <a:ext cx="259882" cy="25988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18" name="橢圓 17"/>
          <p:cNvSpPr/>
          <p:nvPr/>
        </p:nvSpPr>
        <p:spPr>
          <a:xfrm>
            <a:off x="37025" y="2231088"/>
            <a:ext cx="259882" cy="25988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19" name="橢圓 18"/>
          <p:cNvSpPr/>
          <p:nvPr/>
        </p:nvSpPr>
        <p:spPr>
          <a:xfrm>
            <a:off x="26994" y="3375623"/>
            <a:ext cx="259882" cy="25988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15" name="橢圓 14"/>
          <p:cNvSpPr/>
          <p:nvPr/>
        </p:nvSpPr>
        <p:spPr>
          <a:xfrm>
            <a:off x="2614646" y="1188720"/>
            <a:ext cx="259882" cy="25988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4</a:t>
            </a:r>
            <a:endParaRPr lang="zh-TW" altLang="en-US" b="1" dirty="0"/>
          </a:p>
        </p:txBody>
      </p:sp>
      <p:sp>
        <p:nvSpPr>
          <p:cNvPr id="20" name="動作按鈕: 首頁 19">
            <a:hlinkClick r:id="rId3" action="ppaction://hlinksldjump" highlightClick="1"/>
          </p:cNvPr>
          <p:cNvSpPr/>
          <p:nvPr/>
        </p:nvSpPr>
        <p:spPr>
          <a:xfrm>
            <a:off x="8845617" y="0"/>
            <a:ext cx="298383" cy="29838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908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397487" cy="2505266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634473"/>
            <a:ext cx="6391239" cy="2542751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8" name="圓角矩形 7"/>
          <p:cNvSpPr/>
          <p:nvPr/>
        </p:nvSpPr>
        <p:spPr>
          <a:xfrm>
            <a:off x="129209" y="1331843"/>
            <a:ext cx="3697356" cy="705679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0" y="4045226"/>
            <a:ext cx="3697356" cy="705679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弧形箭號 (左彎) 9"/>
          <p:cNvSpPr/>
          <p:nvPr/>
        </p:nvSpPr>
        <p:spPr>
          <a:xfrm>
            <a:off x="3978965" y="2037522"/>
            <a:ext cx="755374" cy="2007704"/>
          </a:xfrm>
          <a:prstGeom prst="curvedLef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734339" y="2763487"/>
            <a:ext cx="1115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>
                <a:solidFill>
                  <a:srgbClr val="FF0000"/>
                </a:solidFill>
              </a:rPr>
              <a:t>加入 </a:t>
            </a:r>
            <a:r>
              <a:rPr lang="en-US" altLang="zh-TW" sz="1400" b="1" dirty="0" smtClean="0">
                <a:solidFill>
                  <a:srgbClr val="FF0000"/>
                </a:solidFill>
              </a:rPr>
              <a:t>criteria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944413" y="1534641"/>
            <a:ext cx="13917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得到 </a:t>
            </a:r>
            <a:r>
              <a:rPr lang="en-US" altLang="zh-TW" b="1" dirty="0" smtClean="0">
                <a:solidFill>
                  <a:srgbClr val="FF0000"/>
                </a:solidFill>
              </a:rPr>
              <a:t>103</a:t>
            </a:r>
            <a:r>
              <a:rPr lang="zh-TW" altLang="en-US" b="1" dirty="0" smtClean="0"/>
              <a:t> 筆數據</a:t>
            </a:r>
            <a:endParaRPr lang="zh-TW" altLang="en-US" b="1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988496" y="3338006"/>
            <a:ext cx="13035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得到 </a:t>
            </a:r>
            <a:r>
              <a:rPr lang="en-US" altLang="zh-TW" b="1" dirty="0" smtClean="0">
                <a:solidFill>
                  <a:srgbClr val="0000FF"/>
                </a:solidFill>
              </a:rPr>
              <a:t>29</a:t>
            </a:r>
            <a:r>
              <a:rPr lang="zh-TW" altLang="en-US" b="1" dirty="0" smtClean="0"/>
              <a:t> 筆數據</a:t>
            </a:r>
            <a:endParaRPr lang="zh-TW" altLang="en-US" b="1" dirty="0"/>
          </a:p>
        </p:txBody>
      </p:sp>
      <p:sp>
        <p:nvSpPr>
          <p:cNvPr id="14" name="向右箭號 13"/>
          <p:cNvSpPr/>
          <p:nvPr/>
        </p:nvSpPr>
        <p:spPr>
          <a:xfrm rot="5400000">
            <a:off x="7221578" y="2387065"/>
            <a:ext cx="837398" cy="54864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6766560" y="3791310"/>
            <a:ext cx="214808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0000FF"/>
                </a:solidFill>
              </a:rPr>
              <a:t>若 </a:t>
            </a:r>
            <a:r>
              <a:rPr lang="en-US" altLang="zh-TW" dirty="0" smtClean="0">
                <a:solidFill>
                  <a:srgbClr val="0000FF"/>
                </a:solidFill>
              </a:rPr>
              <a:t>criteria </a:t>
            </a:r>
            <a:r>
              <a:rPr lang="zh-TW" altLang="en-US" dirty="0" smtClean="0">
                <a:solidFill>
                  <a:srgbClr val="0000FF"/>
                </a:solidFill>
              </a:rPr>
              <a:t>設定的夠精準，</a:t>
            </a:r>
            <a:endParaRPr lang="en-US" altLang="zh-TW" dirty="0" smtClean="0">
              <a:solidFill>
                <a:srgbClr val="0000FF"/>
              </a:solidFill>
            </a:endParaRPr>
          </a:p>
          <a:p>
            <a:r>
              <a:rPr lang="zh-TW" altLang="en-US" dirty="0" smtClean="0">
                <a:solidFill>
                  <a:srgbClr val="0000FF"/>
                </a:solidFill>
              </a:rPr>
              <a:t>則可得到最佳 </a:t>
            </a:r>
            <a:r>
              <a:rPr lang="en-US" altLang="zh-TW" dirty="0" smtClean="0">
                <a:solidFill>
                  <a:srgbClr val="0000FF"/>
                </a:solidFill>
              </a:rPr>
              <a:t>1</a:t>
            </a:r>
            <a:r>
              <a:rPr lang="zh-TW" altLang="en-US" dirty="0" smtClean="0">
                <a:solidFill>
                  <a:srgbClr val="0000FF"/>
                </a:solidFill>
              </a:rPr>
              <a:t>～</a:t>
            </a:r>
            <a:r>
              <a:rPr lang="en-US" altLang="zh-TW" dirty="0">
                <a:solidFill>
                  <a:srgbClr val="0000FF"/>
                </a:solidFill>
              </a:rPr>
              <a:t>2</a:t>
            </a:r>
            <a:r>
              <a:rPr lang="zh-TW" altLang="en-US" dirty="0" smtClean="0">
                <a:solidFill>
                  <a:srgbClr val="0000FF"/>
                </a:solidFill>
              </a:rPr>
              <a:t>組組態</a:t>
            </a:r>
            <a:endParaRPr lang="zh-TW" altLang="en-US" dirty="0">
              <a:solidFill>
                <a:srgbClr val="0000FF"/>
              </a:solidFill>
            </a:endParaRPr>
          </a:p>
        </p:txBody>
      </p:sp>
      <p:graphicFrame>
        <p:nvGraphicFramePr>
          <p:cNvPr id="16" name="物件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7808656"/>
              </p:ext>
            </p:extLst>
          </p:nvPr>
        </p:nvGraphicFramePr>
        <p:xfrm>
          <a:off x="8056710" y="1894521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啟用巨集的工作表" showAsIcon="1" r:id="rId5" imgW="914400" imgH="771480" progId="Excel.SheetMacroEnabled.12">
                  <p:embed/>
                </p:oleObj>
              </mc:Choice>
              <mc:Fallback>
                <p:oleObj name="啟用巨集的工作表" showAsIcon="1" r:id="rId5" imgW="914400" imgH="771480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056710" y="1894521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物件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5798305"/>
              </p:ext>
            </p:extLst>
          </p:nvPr>
        </p:nvGraphicFramePr>
        <p:xfrm>
          <a:off x="8056710" y="2763487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啟用巨集的工作表" showAsIcon="1" r:id="rId7" imgW="914400" imgH="771480" progId="Excel.SheetMacroEnabled.12">
                  <p:embed/>
                </p:oleObj>
              </mc:Choice>
              <mc:Fallback>
                <p:oleObj name="啟用巨集的工作表" showAsIcon="1" r:id="rId7" imgW="914400" imgH="771480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056710" y="2763487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動作按鈕: 首頁 17">
            <a:hlinkClick r:id="rId9" action="ppaction://hlinksldjump" highlightClick="1"/>
          </p:cNvPr>
          <p:cNvSpPr/>
          <p:nvPr/>
        </p:nvSpPr>
        <p:spPr>
          <a:xfrm>
            <a:off x="8845617" y="0"/>
            <a:ext cx="298383" cy="29838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136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96254" y="19251"/>
            <a:ext cx="5242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0" b="1" dirty="0" smtClean="0">
                <a:solidFill>
                  <a:srgbClr val="0000FF"/>
                </a:solidFill>
                <a:latin typeface="Candara" panose="020E0502030303020204" pitchFamily="34" charset="0"/>
                <a:ea typeface="微軟正黑體" panose="020B0604030504040204" pitchFamily="34" charset="-120"/>
                <a:cs typeface="HY견고딕"/>
                <a:sym typeface="Candara" panose="020E0502030303020204" pitchFamily="34" charset="0"/>
              </a:rPr>
              <a:t>各</a:t>
            </a:r>
            <a:r>
              <a:rPr lang="en-US" altLang="zh-TW" sz="1800" b="1" dirty="0" smtClean="0">
                <a:solidFill>
                  <a:srgbClr val="0000FF"/>
                </a:solidFill>
                <a:latin typeface="Candara" panose="020E0502030303020204" pitchFamily="34" charset="0"/>
                <a:ea typeface="微軟正黑體" panose="020B0604030504040204" pitchFamily="34" charset="-120"/>
                <a:cs typeface="HY견고딕"/>
                <a:sym typeface="Candara" panose="020E0502030303020204" pitchFamily="34" charset="0"/>
              </a:rPr>
              <a:t>RA</a:t>
            </a:r>
            <a:r>
              <a:rPr lang="zh-TW" altLang="en-US" sz="1800" b="1" dirty="0" smtClean="0">
                <a:solidFill>
                  <a:srgbClr val="0000FF"/>
                </a:solidFill>
                <a:latin typeface="Candara" panose="020E0502030303020204" pitchFamily="34" charset="0"/>
                <a:ea typeface="微軟正黑體" panose="020B0604030504040204" pitchFamily="34" charset="-120"/>
                <a:cs typeface="HY견고딕"/>
                <a:sym typeface="Candara" panose="020E0502030303020204" pitchFamily="34" charset="0"/>
              </a:rPr>
              <a:t>特性圖表顯示</a:t>
            </a:r>
            <a:r>
              <a:rPr lang="en-US" altLang="zh-TW" sz="1800" b="1" dirty="0" smtClean="0">
                <a:solidFill>
                  <a:srgbClr val="0000FF"/>
                </a:solidFill>
                <a:latin typeface="Candara" panose="020E0502030303020204" pitchFamily="34" charset="0"/>
                <a:ea typeface="微軟正黑體" panose="020B0604030504040204" pitchFamily="34" charset="-120"/>
                <a:cs typeface="HY견고딕"/>
                <a:sym typeface="Candara" panose="020E0502030303020204" pitchFamily="34" charset="0"/>
              </a:rPr>
              <a:t>:</a:t>
            </a:r>
            <a:r>
              <a:rPr lang="zh-TW" altLang="en-US" sz="1800" b="1" dirty="0" smtClean="0">
                <a:solidFill>
                  <a:srgbClr val="0000FF"/>
                </a:solidFill>
                <a:latin typeface="Candara" panose="020E0502030303020204" pitchFamily="34" charset="0"/>
                <a:ea typeface="微軟正黑體" panose="020B0604030504040204" pitchFamily="34" charset="-120"/>
                <a:cs typeface="HY견고딕"/>
                <a:sym typeface="Candara" panose="020E0502030303020204" pitchFamily="34" charset="0"/>
              </a:rPr>
              <a:t> </a:t>
            </a:r>
            <a:r>
              <a:rPr lang="en-US" altLang="zh-TW" sz="1800" b="1" dirty="0" smtClean="0">
                <a:solidFill>
                  <a:srgbClr val="0000FF"/>
                </a:solidFill>
                <a:latin typeface="Candara" panose="020E0502030303020204" pitchFamily="34" charset="0"/>
                <a:ea typeface="微軟正黑體" panose="020B0604030504040204" pitchFamily="34" charset="-120"/>
                <a:cs typeface="HY견고딕"/>
                <a:sym typeface="Candara" panose="020E0502030303020204" pitchFamily="34" charset="0"/>
              </a:rPr>
              <a:t>(</a:t>
            </a:r>
            <a:r>
              <a:rPr lang="zh-TW" altLang="en-US" sz="1800" b="1" dirty="0" smtClean="0">
                <a:solidFill>
                  <a:srgbClr val="0000FF"/>
                </a:solidFill>
                <a:latin typeface="Candara" panose="020E0502030303020204" pitchFamily="34" charset="0"/>
                <a:ea typeface="微軟正黑體" panose="020B0604030504040204" pitchFamily="34" charset="-120"/>
                <a:cs typeface="HY견고딕"/>
                <a:sym typeface="Candara" panose="020E0502030303020204" pitchFamily="34" charset="0"/>
              </a:rPr>
              <a:t>僅會秀出符合 </a:t>
            </a:r>
            <a:r>
              <a:rPr lang="en-US" altLang="zh-TW" sz="1800" b="1" dirty="0" smtClean="0">
                <a:solidFill>
                  <a:srgbClr val="0000FF"/>
                </a:solidFill>
                <a:latin typeface="Candara" panose="020E0502030303020204" pitchFamily="34" charset="0"/>
                <a:ea typeface="微軟正黑體" panose="020B0604030504040204" pitchFamily="34" charset="-120"/>
                <a:cs typeface="HY견고딕"/>
                <a:sym typeface="Candara" panose="020E0502030303020204" pitchFamily="34" charset="0"/>
              </a:rPr>
              <a:t>criteria </a:t>
            </a:r>
            <a:r>
              <a:rPr lang="zh-TW" altLang="en-US" sz="1800" b="1" dirty="0" smtClean="0">
                <a:solidFill>
                  <a:srgbClr val="0000FF"/>
                </a:solidFill>
                <a:latin typeface="Candara" panose="020E0502030303020204" pitchFamily="34" charset="0"/>
                <a:ea typeface="微軟正黑體" panose="020B0604030504040204" pitchFamily="34" charset="-120"/>
                <a:cs typeface="HY견고딕"/>
                <a:sym typeface="Candara" panose="020E0502030303020204" pitchFamily="34" charset="0"/>
              </a:rPr>
              <a:t>的組態</a:t>
            </a:r>
            <a:r>
              <a:rPr lang="en-US" altLang="zh-TW" sz="1800" b="1" dirty="0" smtClean="0">
                <a:solidFill>
                  <a:srgbClr val="0000FF"/>
                </a:solidFill>
                <a:latin typeface="Candara" panose="020E0502030303020204" pitchFamily="34" charset="0"/>
                <a:ea typeface="微軟正黑體" panose="020B0604030504040204" pitchFamily="34" charset="-120"/>
                <a:cs typeface="HY견고딕"/>
                <a:sym typeface="Candara" panose="020E0502030303020204" pitchFamily="34" charset="0"/>
              </a:rPr>
              <a:t>)</a:t>
            </a:r>
            <a:endParaRPr lang="en-US" altLang="zh-TW" sz="1800" b="1" dirty="0" smtClean="0">
              <a:solidFill>
                <a:srgbClr val="0000FF"/>
              </a:solidFill>
              <a:latin typeface="Candara" panose="020E0502030303020204" pitchFamily="34" charset="0"/>
              <a:ea typeface="微軟正黑體" panose="020B0604030504040204" pitchFamily="34" charset="-120"/>
              <a:cs typeface="HY견고딕"/>
              <a:sym typeface="Candara" panose="020E0502030303020204" pitchFamily="34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3" b="11902"/>
          <a:stretch/>
        </p:blipFill>
        <p:spPr>
          <a:xfrm>
            <a:off x="4500621" y="3022332"/>
            <a:ext cx="3599090" cy="212116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3" b="13523"/>
          <a:stretch/>
        </p:blipFill>
        <p:spPr>
          <a:xfrm>
            <a:off x="750771" y="3022332"/>
            <a:ext cx="3700891" cy="212116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99"/>
          <a:stretch/>
        </p:blipFill>
        <p:spPr>
          <a:xfrm>
            <a:off x="750771" y="623066"/>
            <a:ext cx="7348940" cy="221638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動作按鈕: 首頁 8">
            <a:hlinkClick r:id="rId5" action="ppaction://hlinksldjump" highlightClick="1"/>
          </p:cNvPr>
          <p:cNvSpPr/>
          <p:nvPr/>
        </p:nvSpPr>
        <p:spPr>
          <a:xfrm>
            <a:off x="8845617" y="0"/>
            <a:ext cx="298383" cy="29838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11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A443C47-63BF-42BE-9805-A67E6336FD92}" type="slidenum">
              <a:rPr lang="zh-TW" altLang="en-US" smtClean="0"/>
              <a:pPr/>
              <a:t>8</a:t>
            </a:fld>
            <a:endParaRPr lang="en-US" altLang="zh-TW" smtClean="0"/>
          </a:p>
        </p:txBody>
      </p:sp>
      <p:pic>
        <p:nvPicPr>
          <p:cNvPr id="5" name="圖片 4" descr="1610bb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3">
      <a:majorFont>
        <a:latin typeface="Calibri"/>
        <a:ea typeface="標楷體"/>
        <a:cs typeface=""/>
      </a:majorFont>
      <a:minorFont>
        <a:latin typeface="Calibri"/>
        <a:ea typeface="標楷體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280</TotalTime>
  <Words>861</Words>
  <Application>Microsoft Office PowerPoint</Application>
  <PresentationFormat>如螢幕大小 (16:9)</PresentationFormat>
  <Paragraphs>620</Paragraphs>
  <Slides>8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9" baseType="lpstr">
      <vt:lpstr>DFPHeiMedium-B5</vt:lpstr>
      <vt:lpstr>HY견고딕</vt:lpstr>
      <vt:lpstr>微軟正黑體</vt:lpstr>
      <vt:lpstr>新細明體</vt:lpstr>
      <vt:lpstr>標楷體</vt:lpstr>
      <vt:lpstr>Arial</vt:lpstr>
      <vt:lpstr>Calibri</vt:lpstr>
      <vt:lpstr>Candara</vt:lpstr>
      <vt:lpstr>Wingdings</vt:lpstr>
      <vt:lpstr>Office 佈景主題</vt:lpstr>
      <vt:lpstr>啟用巨集的工作表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崇文 翁</dc:creator>
  <cp:lastModifiedBy>hobob.kang 康良豪</cp:lastModifiedBy>
  <cp:revision>41</cp:revision>
  <dcterms:created xsi:type="dcterms:W3CDTF">2019-10-22T01:49:51Z</dcterms:created>
  <dcterms:modified xsi:type="dcterms:W3CDTF">2021-11-30T06:08:00Z</dcterms:modified>
</cp:coreProperties>
</file>