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3" r:id="rId4"/>
    <p:sldId id="267" r:id="rId5"/>
    <p:sldId id="264" r:id="rId6"/>
    <p:sldId id="259" r:id="rId7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-5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F2E6-EE49-4706-B895-157B5E562121}" type="datetimeFigureOut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17DF-7645-4B3B-A160-E9BFBBD0DD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image0 (1).png"/>
          <p:cNvPicPr>
            <a:picLocks noChangeAspect="1"/>
          </p:cNvPicPr>
          <p:nvPr/>
        </p:nvPicPr>
        <p:blipFill>
          <a:blip r:embed="rId2"/>
          <a:srcRect l="18144" t="14446" r="50843" b="67409"/>
          <a:stretch>
            <a:fillRect/>
          </a:stretch>
        </p:blipFill>
        <p:spPr>
          <a:xfrm>
            <a:off x="5724024" y="3552825"/>
            <a:ext cx="772367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825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183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6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00066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57200" y="859536"/>
            <a:ext cx="8229600" cy="37216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5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BA5F16-A366-4008-A28D-A66462F55293}" type="datetimeFigureOut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01E167-E461-4259-86A7-1BA5F70434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E51AC73E-F5ED-A14B-9E47-7194C3F0D0C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2" descr="C:\Users\chiachi.kuo\Desktop\______ (1)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502393" y="4512162"/>
            <a:ext cx="622557" cy="77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2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Excel_________2.xlsm"/><Relationship Id="rId5" Type="http://schemas.openxmlformats.org/officeDocument/2006/relationships/package" Target="../embeddings/Microsoft_Office_Excel_________1.xlsm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41829EB-D417-334F-9F95-16EE885D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2" y="1049638"/>
            <a:ext cx="2187417" cy="11633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D3AD962-BB56-974D-91CF-A8D19984BD8A}"/>
              </a:ext>
            </a:extLst>
          </p:cNvPr>
          <p:cNvSpPr txBox="1"/>
          <p:nvPr/>
        </p:nvSpPr>
        <p:spPr>
          <a:xfrm>
            <a:off x="2302329" y="2212946"/>
            <a:ext cx="49821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zh-TW" sz="3500" spc="300" dirty="0" smtClean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TR2 RA </a:t>
            </a:r>
            <a:r>
              <a:rPr kumimoji="1" lang="en-US" altLang="zh-TW" sz="3500" spc="300" dirty="0">
                <a:solidFill>
                  <a:schemeClr val="bg1"/>
                </a:solidFill>
                <a:latin typeface="+mj-lt"/>
                <a:ea typeface="DFPHeiMedium-B5" panose="020B0500000000000000" pitchFamily="34" charset="-120"/>
              </a:rPr>
              <a:t>explorer</a:t>
            </a:r>
            <a:endParaRPr kumimoji="1" lang="zh-TW" altLang="en-US" sz="3500" spc="300" dirty="0">
              <a:solidFill>
                <a:schemeClr val="bg1"/>
              </a:solidFill>
              <a:latin typeface="+mj-lt"/>
              <a:ea typeface="DFPHeiMedium-B5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AC64DF0-461B-6B4D-9047-5ABE8B93A782}"/>
              </a:ext>
            </a:extLst>
          </p:cNvPr>
          <p:cNvSpPr txBox="1"/>
          <p:nvPr/>
        </p:nvSpPr>
        <p:spPr>
          <a:xfrm>
            <a:off x="2302329" y="3328156"/>
            <a:ext cx="471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ea typeface="新細明體" pitchFamily="18" charset="-120"/>
              </a:rPr>
              <a:t>技術開發二處</a:t>
            </a:r>
            <a:endParaRPr lang="en-US" altLang="zh-TW" sz="20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ea typeface="新細明體" pitchFamily="18" charset="-120"/>
              </a:rPr>
              <a:t>技術開發三課</a:t>
            </a:r>
            <a:endParaRPr lang="en-US" altLang="zh-TW" sz="20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46765" y="4498159"/>
            <a:ext cx="102463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2021/11/29</a:t>
            </a:r>
            <a:endParaRPr kumimoji="0"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/>
          <p:cNvSpPr txBox="1"/>
          <p:nvPr/>
        </p:nvSpPr>
        <p:spPr>
          <a:xfrm>
            <a:off x="96254" y="19251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智慧材料</a:t>
            </a:r>
            <a:r>
              <a:rPr lang="zh-TW" altLang="en-US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挑選 </a:t>
            </a:r>
            <a:r>
              <a:rPr lang="en-US" altLang="zh-TW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sys. : 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TR2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光學計算器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(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選出適合的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LC)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 RA explorer(PI/Seal)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Wingdings" panose="05000000000000000000" pitchFamily="2" charset="2"/>
              </a:rPr>
              <a:t>搭配性</a:t>
            </a:r>
            <a:endParaRPr lang="zh-TW" altLang="en-US" sz="14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0188" y="652880"/>
            <a:ext cx="7727888" cy="4455765"/>
            <a:chOff x="434824" y="565941"/>
            <a:chExt cx="7727888" cy="4455765"/>
          </a:xfrm>
        </p:grpSpPr>
        <p:sp>
          <p:nvSpPr>
            <p:cNvPr id="4" name="橢圓 3">
              <a:hlinkClick r:id="" action="ppaction://noaction"/>
              <a:extLst>
                <a:ext uri="{FF2B5EF4-FFF2-40B4-BE49-F238E27FC236}">
                  <a16:creationId xmlns="" xmlns:a16="http://schemas.microsoft.com/office/drawing/2014/main" id="{80803804-0A39-439A-9492-31820386C21E}"/>
                </a:ext>
              </a:extLst>
            </p:cNvPr>
            <p:cNvSpPr/>
            <p:nvPr/>
          </p:nvSpPr>
          <p:spPr>
            <a:xfrm>
              <a:off x="2602593" y="587965"/>
              <a:ext cx="1014542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材料選材資料庫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: 圓角 4">
              <a:hlinkClick r:id="" action="ppaction://noaction"/>
              <a:extLst>
                <a:ext uri="{FF2B5EF4-FFF2-40B4-BE49-F238E27FC236}">
                  <a16:creationId xmlns="" xmlns:a16="http://schemas.microsoft.com/office/drawing/2014/main" id="{3A513DE3-5B0E-456D-A31C-04AF1ED49E6D}"/>
                </a:ext>
              </a:extLst>
            </p:cNvPr>
            <p:cNvSpPr/>
            <p:nvPr/>
          </p:nvSpPr>
          <p:spPr>
            <a:xfrm>
              <a:off x="860031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離子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jar test)</a:t>
              </a:r>
              <a:endPara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hlinkClick r:id="" action="ppaction://noaction"/>
              <a:extLst>
                <a:ext uri="{FF2B5EF4-FFF2-40B4-BE49-F238E27FC236}">
                  <a16:creationId xmlns="" xmlns:a16="http://schemas.microsoft.com/office/drawing/2014/main" id="{A60668F7-4521-439F-AFDC-FE4A6791DB30}"/>
                </a:ext>
              </a:extLst>
            </p:cNvPr>
            <p:cNvSpPr/>
            <p:nvPr/>
          </p:nvSpPr>
          <p:spPr>
            <a:xfrm>
              <a:off x="2453200" y="2108485"/>
              <a:ext cx="85587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hlinkClick r:id="" action="ppaction://noaction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4156905" y="2108485"/>
              <a:ext cx="816259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</a:t>
              </a: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接著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力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搭配性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18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E6144BD6-914D-4CD8-92DB-376A845FB11C}"/>
                </a:ext>
              </a:extLst>
            </p:cNvPr>
            <p:cNvSpPr/>
            <p:nvPr/>
          </p:nvSpPr>
          <p:spPr>
            <a:xfrm>
              <a:off x="4087653" y="711436"/>
              <a:ext cx="816259" cy="596144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光學規格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選材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(TR2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光學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9" name="星形: 六角 39">
              <a:extLst>
                <a:ext uri="{FF2B5EF4-FFF2-40B4-BE49-F238E27FC236}">
                  <a16:creationId xmlns="" xmlns:a16="http://schemas.microsoft.com/office/drawing/2014/main" id="{D6E60B3B-3B8C-4578-B846-BC7D0436F7E5}"/>
                </a:ext>
              </a:extLst>
            </p:cNvPr>
            <p:cNvSpPr/>
            <p:nvPr/>
          </p:nvSpPr>
          <p:spPr>
            <a:xfrm>
              <a:off x="4973164" y="1368270"/>
              <a:ext cx="8926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LC</a:t>
              </a: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星形: 六角 40">
              <a:extLst>
                <a:ext uri="{FF2B5EF4-FFF2-40B4-BE49-F238E27FC236}">
                  <a16:creationId xmlns="" xmlns:a16="http://schemas.microsoft.com/office/drawing/2014/main" id="{5E4C175B-0123-4956-8D92-3AF0FC948C95}"/>
                </a:ext>
              </a:extLst>
            </p:cNvPr>
            <p:cNvSpPr/>
            <p:nvPr/>
          </p:nvSpPr>
          <p:spPr>
            <a:xfrm>
              <a:off x="1581769" y="3115994"/>
              <a:ext cx="871431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 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星形: 六角 41">
              <a:extLst>
                <a:ext uri="{FF2B5EF4-FFF2-40B4-BE49-F238E27FC236}">
                  <a16:creationId xmlns="" xmlns:a16="http://schemas.microsoft.com/office/drawing/2014/main" id="{3009EC68-F8BC-4065-A6EA-E45817FA41E7}"/>
                </a:ext>
              </a:extLst>
            </p:cNvPr>
            <p:cNvSpPr/>
            <p:nvPr/>
          </p:nvSpPr>
          <p:spPr>
            <a:xfrm>
              <a:off x="3524988" y="3106312"/>
              <a:ext cx="962009" cy="710967"/>
            </a:xfrm>
            <a:prstGeom prst="star6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r>
                <a:rPr lang="en-US" altLang="zh-TW" sz="900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候選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接點: 肘形 43">
              <a:extLst>
                <a:ext uri="{FF2B5EF4-FFF2-40B4-BE49-F238E27FC236}">
                  <a16:creationId xmlns="" xmlns:a16="http://schemas.microsoft.com/office/drawing/2014/main" id="{7EDEE916-DEAD-40B4-BEF9-4265754DF7A7}"/>
                </a:ext>
              </a:extLst>
            </p:cNvPr>
            <p:cNvCxnSpPr>
              <a:cxnSpLocks/>
              <a:stCxn id="8" idx="3"/>
              <a:endCxn id="9" idx="5"/>
            </p:cNvCxnSpPr>
            <p:nvPr/>
          </p:nvCxnSpPr>
          <p:spPr>
            <a:xfrm>
              <a:off x="4903912" y="1009508"/>
              <a:ext cx="515557" cy="3587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接點: 肘形 49">
              <a:extLst>
                <a:ext uri="{FF2B5EF4-FFF2-40B4-BE49-F238E27FC236}">
                  <a16:creationId xmlns="" xmlns:a16="http://schemas.microsoft.com/office/drawing/2014/main" id="{549AC90E-0B39-456E-AB6E-97F3311982E9}"/>
                </a:ext>
              </a:extLst>
            </p:cNvPr>
            <p:cNvCxnSpPr>
              <a:cxnSpLocks/>
              <a:stCxn id="5" idx="3"/>
              <a:endCxn id="10" idx="5"/>
            </p:cNvCxnSpPr>
            <p:nvPr/>
          </p:nvCxnSpPr>
          <p:spPr>
            <a:xfrm>
              <a:off x="1676290" y="2406557"/>
              <a:ext cx="34119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55">
              <a:extLst>
                <a:ext uri="{FF2B5EF4-FFF2-40B4-BE49-F238E27FC236}">
                  <a16:creationId xmlns="" xmlns:a16="http://schemas.microsoft.com/office/drawing/2014/main" id="{18FA304E-A7DE-43E1-A620-DBD55B2FD61E}"/>
                </a:ext>
              </a:extLst>
            </p:cNvPr>
            <p:cNvCxnSpPr>
              <a:cxnSpLocks/>
              <a:stCxn id="6" idx="1"/>
              <a:endCxn id="10" idx="5"/>
            </p:cNvCxnSpPr>
            <p:nvPr/>
          </p:nvCxnSpPr>
          <p:spPr>
            <a:xfrm rot="10800000" flipV="1">
              <a:off x="2017486" y="2406556"/>
              <a:ext cx="435715" cy="709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61">
              <a:extLst>
                <a:ext uri="{FF2B5EF4-FFF2-40B4-BE49-F238E27FC236}">
                  <a16:creationId xmlns="" xmlns:a16="http://schemas.microsoft.com/office/drawing/2014/main" id="{7061AE62-C194-401F-B2D5-76FA00C196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58679" y="2344509"/>
              <a:ext cx="1798228" cy="1126967"/>
            </a:xfrm>
            <a:prstGeom prst="bentConnector3">
              <a:avLst>
                <a:gd name="adj1" fmla="val 42055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接點: 肘形 64">
              <a:extLst>
                <a:ext uri="{FF2B5EF4-FFF2-40B4-BE49-F238E27FC236}">
                  <a16:creationId xmlns="" xmlns:a16="http://schemas.microsoft.com/office/drawing/2014/main" id="{C717180D-A11F-473F-A78B-83326A02CDC1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rot="5400000">
              <a:off x="4084673" y="2625949"/>
              <a:ext cx="401683" cy="559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左大括弧 16">
              <a:extLst>
                <a:ext uri="{FF2B5EF4-FFF2-40B4-BE49-F238E27FC236}">
                  <a16:creationId xmlns="" xmlns:a16="http://schemas.microsoft.com/office/drawing/2014/main" id="{FF3F2B1F-52E2-44A1-B15A-9BD962634953}"/>
                </a:ext>
              </a:extLst>
            </p:cNvPr>
            <p:cNvSpPr/>
            <p:nvPr/>
          </p:nvSpPr>
          <p:spPr>
            <a:xfrm rot="16200000">
              <a:off x="4653575" y="838113"/>
              <a:ext cx="446714" cy="6110162"/>
            </a:xfrm>
            <a:prstGeom prst="leftBrace">
              <a:avLst>
                <a:gd name="adj1" fmla="val 8333"/>
                <a:gd name="adj2" fmla="val 484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橢圓 17">
              <a:hlinkClick r:id="" action="ppaction://noaction"/>
              <a:extLst>
                <a:ext uri="{FF2B5EF4-FFF2-40B4-BE49-F238E27FC236}">
                  <a16:creationId xmlns="" xmlns:a16="http://schemas.microsoft.com/office/drawing/2014/main" id="{51E4E662-CBF9-4C49-A660-5B33B3502896}"/>
                </a:ext>
              </a:extLst>
            </p:cNvPr>
            <p:cNvSpPr/>
            <p:nvPr/>
          </p:nvSpPr>
          <p:spPr>
            <a:xfrm>
              <a:off x="4257120" y="4205447"/>
              <a:ext cx="1065375" cy="8162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TR3</a:t>
              </a:r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</a:t>
              </a:r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OPT/RA/IS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4EC43D9E-CC09-42E8-AE54-9442CC4575C9}"/>
                </a:ext>
              </a:extLst>
            </p:cNvPr>
            <p:cNvSpPr txBox="1"/>
            <p:nvPr/>
          </p:nvSpPr>
          <p:spPr>
            <a:xfrm>
              <a:off x="2418356" y="4498161"/>
              <a:ext cx="18020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確認過往的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OPT/IS/RA</a:t>
              </a:r>
              <a:r>
                <a:rPr lang="zh-TW" altLang="en-US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900" dirty="0">
                  <a:solidFill>
                    <a:srgbClr val="FF0000"/>
                  </a:solidFill>
                  <a:latin typeface="+mj-lt"/>
                  <a:ea typeface="微軟正黑體" panose="020B0604030504040204" pitchFamily="34" charset="-120"/>
                </a:rPr>
                <a:t>issue </a:t>
              </a:r>
              <a:r>
                <a:rPr lang="zh-TW" altLang="en-US" sz="9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</a:t>
              </a:r>
            </a:p>
          </p:txBody>
        </p:sp>
        <p:sp>
          <p:nvSpPr>
            <p:cNvPr id="20" name="爆炸: 十四角 20">
              <a:hlinkClick r:id="" action="ppaction://noaction"/>
              <a:extLst>
                <a:ext uri="{FF2B5EF4-FFF2-40B4-BE49-F238E27FC236}">
                  <a16:creationId xmlns="" xmlns:a16="http://schemas.microsoft.com/office/drawing/2014/main" id="{3B2E73B3-DBB6-46F8-BD8E-7C7F65382156}"/>
                </a:ext>
              </a:extLst>
            </p:cNvPr>
            <p:cNvSpPr/>
            <p:nvPr/>
          </p:nvSpPr>
          <p:spPr>
            <a:xfrm>
              <a:off x="434824" y="659901"/>
              <a:ext cx="1666671" cy="685800"/>
            </a:xfrm>
            <a:prstGeom prst="irregularSeal2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smtClean="0">
                  <a:solidFill>
                    <a:schemeClr val="bg1"/>
                  </a:solidFill>
                  <a:latin typeface="+mj-lt"/>
                  <a:ea typeface="微軟正黑體" panose="020B0604030504040204" pitchFamily="34" charset="-120"/>
                </a:rPr>
                <a:t>VOC</a:t>
              </a:r>
              <a:endParaRPr lang="en-US" altLang="zh-TW" sz="900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="" xmlns:a16="http://schemas.microsoft.com/office/drawing/2014/main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3314" y="1004565"/>
              <a:ext cx="622801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書卷: 水平 44">
              <a:extLst>
                <a:ext uri="{FF2B5EF4-FFF2-40B4-BE49-F238E27FC236}">
                  <a16:creationId xmlns="" xmlns:a16="http://schemas.microsoft.com/office/drawing/2014/main" id="{8DA14CFD-1823-4E9D-A1B2-99965618B4F8}"/>
                </a:ext>
              </a:extLst>
            </p:cNvPr>
            <p:cNvSpPr/>
            <p:nvPr/>
          </p:nvSpPr>
          <p:spPr>
            <a:xfrm>
              <a:off x="5747934" y="4264558"/>
              <a:ext cx="981512" cy="692092"/>
            </a:xfrm>
            <a:prstGeom prst="horizontalScrol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</a:t>
              </a:r>
              <a:endPara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材料型號</a:t>
              </a:r>
              <a:endParaRPr lang="en-US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="" xmlns:a16="http://schemas.microsoft.com/office/drawing/2014/main" id="{51843992-BC96-448B-A833-B36FAD61F4B5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5322495" y="4610604"/>
              <a:ext cx="425439" cy="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書卷 (垂直) 23">
              <a:hlinkClick r:id="" action="ppaction://noaction"/>
            </p:cNvPr>
            <p:cNvSpPr/>
            <p:nvPr/>
          </p:nvSpPr>
          <p:spPr>
            <a:xfrm>
              <a:off x="5677144" y="565941"/>
              <a:ext cx="1318792" cy="857250"/>
            </a:xfrm>
            <a:prstGeom prst="verticalScroll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搭配 </a:t>
              </a:r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supplier roadmap</a:t>
              </a:r>
              <a:r>
                <a:rPr lang="zh-TW" altLang="en-US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是否能開發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</a:t>
              </a:r>
            </a:p>
          </p:txBody>
        </p:sp>
        <p:cxnSp>
          <p:nvCxnSpPr>
            <p:cNvPr id="25" name="肘形接點 24"/>
            <p:cNvCxnSpPr>
              <a:stCxn id="24" idx="2"/>
            </p:cNvCxnSpPr>
            <p:nvPr/>
          </p:nvCxnSpPr>
          <p:spPr>
            <a:xfrm rot="5400000">
              <a:off x="5868113" y="1247348"/>
              <a:ext cx="292585" cy="6442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接點 25"/>
            <p:cNvCxnSpPr>
              <a:stCxn id="9" idx="3"/>
              <a:endCxn id="5" idx="0"/>
            </p:cNvCxnSpPr>
            <p:nvPr/>
          </p:nvCxnSpPr>
          <p:spPr>
            <a:xfrm rot="10800000" flipV="1">
              <a:off x="1268162" y="1901495"/>
              <a:ext cx="3705003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9" idx="3"/>
              <a:endCxn id="6" idx="0"/>
            </p:cNvCxnSpPr>
            <p:nvPr/>
          </p:nvCxnSpPr>
          <p:spPr>
            <a:xfrm rot="10800000" flipV="1">
              <a:off x="2881140" y="1901495"/>
              <a:ext cx="2092024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6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5692265" y="2108485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TR2 LTS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(Bulk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 jar test LTS)</a:t>
              </a: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(SLV loss LTS)</a:t>
              </a:r>
            </a:p>
          </p:txBody>
        </p:sp>
        <p:cxnSp>
          <p:nvCxnSpPr>
            <p:cNvPr id="29" name="肘形接點 28"/>
            <p:cNvCxnSpPr>
              <a:stCxn id="9" idx="1"/>
              <a:endCxn id="28" idx="0"/>
            </p:cNvCxnSpPr>
            <p:nvPr/>
          </p:nvCxnSpPr>
          <p:spPr>
            <a:xfrm>
              <a:off x="5865773" y="1901495"/>
              <a:ext cx="311607" cy="20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圖: 多重文件 29"/>
            <p:cNvSpPr/>
            <p:nvPr/>
          </p:nvSpPr>
          <p:spPr>
            <a:xfrm>
              <a:off x="908473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LC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1" name="流程圖: 多重文件 30"/>
            <p:cNvSpPr/>
            <p:nvPr/>
          </p:nvSpPr>
          <p:spPr>
            <a:xfrm>
              <a:off x="2539055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PI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2" name="流程圖: 多重文件 31"/>
            <p:cNvSpPr/>
            <p:nvPr/>
          </p:nvSpPr>
          <p:spPr>
            <a:xfrm>
              <a:off x="4674266" y="2785783"/>
              <a:ext cx="673296" cy="315578"/>
            </a:xfrm>
            <a:prstGeom prst="flowChartMulti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Seal</a:t>
              </a:r>
              <a:r>
                <a:rPr lang="zh-TW" altLang="en-US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750" dirty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datasheet</a:t>
              </a:r>
              <a:endPara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6">
              <a:hlinkClick r:id="" action="ppaction://noaction"/>
              <a:extLst>
                <a:ext uri="{FF2B5EF4-FFF2-40B4-BE49-F238E27FC236}">
                  <a16:creationId xmlns="" xmlns:a16="http://schemas.microsoft.com/office/drawing/2014/main" id="{7A65A576-4F6A-45EF-A78F-6615931A0744}"/>
                </a:ext>
              </a:extLst>
            </p:cNvPr>
            <p:cNvSpPr/>
            <p:nvPr/>
          </p:nvSpPr>
          <p:spPr>
            <a:xfrm>
              <a:off x="7192482" y="2079237"/>
              <a:ext cx="970230" cy="5961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 smtClean="0">
                  <a:solidFill>
                    <a:schemeClr val="tx1"/>
                  </a:solidFill>
                  <a:latin typeface="+mj-lt"/>
                  <a:ea typeface="微軟正黑體" panose="020B0604030504040204" pitchFamily="34" charset="-120"/>
                </a:rPr>
                <a:t>Benchmark</a:t>
              </a:r>
              <a:endPara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業界水</a:t>
              </a:r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準</a:t>
              </a:r>
              <a:endPara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4" name="肘形接點 33"/>
            <p:cNvCxnSpPr>
              <a:stCxn id="9" idx="1"/>
              <a:endCxn id="33" idx="0"/>
            </p:cNvCxnSpPr>
            <p:nvPr/>
          </p:nvCxnSpPr>
          <p:spPr>
            <a:xfrm>
              <a:off x="5865773" y="1901495"/>
              <a:ext cx="1811824" cy="177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="" xmlns:a16="http://schemas.microsoft.com/office/drawing/2014/main" id="{14548F8D-0D77-4906-B343-9E4331DBC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114" y="1004565"/>
              <a:ext cx="396000" cy="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103347" y="1958043"/>
            <a:ext cx="6497953" cy="2292428"/>
            <a:chOff x="103347" y="1958043"/>
            <a:chExt cx="6497953" cy="2292428"/>
          </a:xfrm>
        </p:grpSpPr>
        <p:sp>
          <p:nvSpPr>
            <p:cNvPr id="41" name="圓角矩形 40"/>
            <p:cNvSpPr/>
            <p:nvPr/>
          </p:nvSpPr>
          <p:spPr>
            <a:xfrm>
              <a:off x="134753" y="1958043"/>
              <a:ext cx="6466547" cy="1955857"/>
            </a:xfrm>
            <a:prstGeom prst="roundRect">
              <a:avLst/>
            </a:prstGeom>
            <a:noFill/>
            <a:ln w="19050">
              <a:solidFill>
                <a:srgbClr val="FF0066">
                  <a:alpha val="4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3347" y="3950389"/>
              <a:ext cx="1024832" cy="300082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FF0066">
                  <a:alpha val="4000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 explorer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16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758"/>
            <a:ext cx="7920000" cy="46327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330143" y="13186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挑選需要的材料組態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6253" y="1010653"/>
            <a:ext cx="3282214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12739" y="1884811"/>
            <a:ext cx="109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設定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378467" y="1491916"/>
            <a:ext cx="827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96253" y="3590224"/>
            <a:ext cx="5296668" cy="15532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32956" y="4182195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上傳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row data, 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建立資料庫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sz="1400" b="1" dirty="0">
                <a:solidFill>
                  <a:srgbClr val="FF0000"/>
                </a:solidFill>
              </a:rPr>
              <a:t>數據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為持續累加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5392921" y="4376486"/>
            <a:ext cx="4400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96252" y="2387063"/>
            <a:ext cx="6612555" cy="96252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961085" y="2146428"/>
            <a:ext cx="1093206" cy="240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7025" y="793100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8" name="橢圓 17"/>
          <p:cNvSpPr/>
          <p:nvPr/>
        </p:nvSpPr>
        <p:spPr>
          <a:xfrm>
            <a:off x="37025" y="2231088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26994" y="3375623"/>
            <a:ext cx="259882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79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7487" cy="250526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4473"/>
            <a:ext cx="6391239" cy="25427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圓角矩形 7"/>
          <p:cNvSpPr/>
          <p:nvPr/>
        </p:nvSpPr>
        <p:spPr>
          <a:xfrm>
            <a:off x="129209" y="1331843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0" y="4045226"/>
            <a:ext cx="3697356" cy="7056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>
            <a:off x="3978965" y="2037522"/>
            <a:ext cx="755374" cy="2007704"/>
          </a:xfrm>
          <a:prstGeom prst="curved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34339" y="2763487"/>
            <a:ext cx="111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加入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criteria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44413" y="1534641"/>
            <a:ext cx="13917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FF0000"/>
                </a:solidFill>
              </a:rPr>
              <a:t>103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88496" y="3338006"/>
            <a:ext cx="1303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得到 </a:t>
            </a:r>
            <a:r>
              <a:rPr lang="en-US" altLang="zh-TW" b="1" dirty="0" smtClean="0">
                <a:solidFill>
                  <a:srgbClr val="0000FF"/>
                </a:solidFill>
              </a:rPr>
              <a:t>29</a:t>
            </a:r>
            <a:r>
              <a:rPr lang="zh-TW" altLang="en-US" b="1" dirty="0" smtClean="0"/>
              <a:t> 筆數據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7221578" y="2387065"/>
            <a:ext cx="837398" cy="5486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66560" y="3791310"/>
            <a:ext cx="2148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若 </a:t>
            </a:r>
            <a:r>
              <a:rPr lang="en-US" altLang="zh-TW" dirty="0" smtClean="0">
                <a:solidFill>
                  <a:srgbClr val="0000FF"/>
                </a:solidFill>
              </a:rPr>
              <a:t>criteria </a:t>
            </a:r>
            <a:r>
              <a:rPr lang="zh-TW" altLang="en-US" dirty="0" smtClean="0">
                <a:solidFill>
                  <a:srgbClr val="0000FF"/>
                </a:solidFill>
              </a:rPr>
              <a:t>設定的夠精準，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則可得到最佳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r>
              <a:rPr lang="zh-TW" altLang="en-US" dirty="0" smtClean="0">
                <a:solidFill>
                  <a:srgbClr val="0000FF"/>
                </a:solidFill>
              </a:rPr>
              <a:t>～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</a:rPr>
              <a:t>組組態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7808656"/>
              </p:ext>
            </p:extLst>
          </p:nvPr>
        </p:nvGraphicFramePr>
        <p:xfrm>
          <a:off x="8056710" y="1894521"/>
          <a:ext cx="914400" cy="771525"/>
        </p:xfrm>
        <a:graphic>
          <a:graphicData uri="http://schemas.openxmlformats.org/presentationml/2006/ole">
            <p:oleObj spid="_x0000_s1032" name="啟用巨集的工作表" showAsIcon="1" r:id="rId5" imgW="914400" imgH="771480" progId="Excel.SheetMacroEnabled.12">
              <p:embed/>
            </p:oleObj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5798305"/>
              </p:ext>
            </p:extLst>
          </p:nvPr>
        </p:nvGraphicFramePr>
        <p:xfrm>
          <a:off x="8056710" y="2763487"/>
          <a:ext cx="914400" cy="771525"/>
        </p:xfrm>
        <a:graphic>
          <a:graphicData uri="http://schemas.openxmlformats.org/presentationml/2006/ole">
            <p:oleObj spid="_x0000_s1033" name="啟用巨集的工作表" showAsIcon="1" r:id="rId6" imgW="914400" imgH="771480" progId="Excel.SheetMacroEnabled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13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" y="1170162"/>
            <a:ext cx="8076648" cy="316042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6254" y="19251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各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RA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特性圖表顯示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:(</a:t>
            </a:r>
            <a:r>
              <a:rPr lang="zh-TW" altLang="en-US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建構中</a:t>
            </a:r>
            <a:r>
              <a:rPr lang="en-US" altLang="zh-TW" sz="1800" b="1" dirty="0" smtClean="0">
                <a:solidFill>
                  <a:srgbClr val="0000FF"/>
                </a:solidFill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)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254" y="862385"/>
            <a:ext cx="11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For example: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501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443C47-63BF-42BE-9805-A67E6336FD92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  <p:pic>
        <p:nvPicPr>
          <p:cNvPr id="5" name="圖片 4" descr="1610b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</TotalTime>
  <Words>192</Words>
  <Application>Microsoft Office PowerPoint</Application>
  <PresentationFormat>如螢幕大小 (16:9)</PresentationFormat>
  <Paragraphs>56</Paragraphs>
  <Slides>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啟用巨集的工作表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崇文 翁</dc:creator>
  <cp:lastModifiedBy>andrew.tseng</cp:lastModifiedBy>
  <cp:revision>36</cp:revision>
  <dcterms:created xsi:type="dcterms:W3CDTF">2019-10-22T01:49:51Z</dcterms:created>
  <dcterms:modified xsi:type="dcterms:W3CDTF">2021-11-30T03:09:12Z</dcterms:modified>
</cp:coreProperties>
</file>