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jpg"/>
  <Override PartName="/ppt/media/image7.jpg" ContentType="image/jpg"/>
  <Override PartName="/ppt/media/image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92" r:id="rId6"/>
    <p:sldId id="297" r:id="rId7"/>
    <p:sldId id="283" r:id="rId8"/>
    <p:sldId id="298" r:id="rId9"/>
    <p:sldId id="285" r:id="rId10"/>
    <p:sldId id="299" r:id="rId11"/>
    <p:sldId id="300" r:id="rId12"/>
    <p:sldId id="301" r:id="rId13"/>
    <p:sldId id="302" r:id="rId14"/>
    <p:sldId id="303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3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3/24/2022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=""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5F7A73E-4A54-4742-8586-DD6DAA3BC61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13656" y="1955257"/>
            <a:ext cx="9564688" cy="2947486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=""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=""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=""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73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14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nowy forrest from top" title="Snowy forrest from top">
            <a:extLst>
              <a:ext uri="{FF2B5EF4-FFF2-40B4-BE49-F238E27FC236}">
                <a16:creationId xmlns="" xmlns:a16="http://schemas.microsoft.com/office/drawing/2014/main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0" y="1389689"/>
            <a:ext cx="4416588" cy="5321927"/>
          </a:xfrm>
        </p:spPr>
        <p:txBody>
          <a:bodyPr/>
          <a:lstStyle/>
          <a:p>
            <a:r>
              <a:rPr lang="en-US" dirty="0" smtClean="0"/>
              <a:t>Aplikasi Penjualan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falling on trees in a forrest">
            <a:extLst>
              <a:ext uri="{FF2B5EF4-FFF2-40B4-BE49-F238E27FC236}">
                <a16:creationId xmlns="" xmlns:a16="http://schemas.microsoft.com/office/drawing/2014/main" id="{5374CEFF-A431-4745-B9D5-35B222FD3F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2" y="143998"/>
            <a:ext cx="11901258" cy="6047999"/>
          </a:xfr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52421" y="279923"/>
            <a:ext cx="2495579" cy="498552"/>
          </a:xfrm>
          <a:solidFill>
            <a:schemeClr val="tx1"/>
          </a:solidFill>
        </p:spPr>
        <p:txBody>
          <a:bodyPr/>
          <a:lstStyle/>
          <a:p>
            <a:pPr marL="12700" marR="5080" indent="456565">
              <a:lnSpc>
                <a:spcPct val="112500"/>
              </a:lnSpc>
              <a:spcBef>
                <a:spcPts val="95"/>
              </a:spcBef>
            </a:pPr>
            <a:r>
              <a:rPr lang="en-US" dirty="0" smtClean="0">
                <a:latin typeface="Constantia"/>
                <a:cs typeface="Constantia"/>
              </a:rPr>
              <a:t>Pembelian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7" hidden="1">
            <a:extLst>
              <a:ext uri="{FF2B5EF4-FFF2-40B4-BE49-F238E27FC236}">
                <a16:creationId xmlns="" xmlns:a16="http://schemas.microsoft.com/office/drawing/2014/main" id="{7FF01862-0639-48CD-A883-31DC1B37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pic>
        <p:nvPicPr>
          <p:cNvPr id="10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742" y="143998"/>
            <a:ext cx="5384168" cy="6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falling on trees in a forrest">
            <a:extLst>
              <a:ext uri="{FF2B5EF4-FFF2-40B4-BE49-F238E27FC236}">
                <a16:creationId xmlns="" xmlns:a16="http://schemas.microsoft.com/office/drawing/2014/main" id="{5374CEFF-A431-4745-B9D5-35B222FD3F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2" y="143998"/>
            <a:ext cx="11901258" cy="6047999"/>
          </a:xfr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742" y="403491"/>
            <a:ext cx="2485247" cy="498552"/>
          </a:xfrm>
          <a:solidFill>
            <a:schemeClr val="tx1"/>
          </a:solidFill>
        </p:spPr>
        <p:txBody>
          <a:bodyPr/>
          <a:lstStyle/>
          <a:p>
            <a:pPr marL="12700" marR="5080" indent="456565">
              <a:lnSpc>
                <a:spcPct val="112500"/>
              </a:lnSpc>
              <a:spcBef>
                <a:spcPts val="95"/>
              </a:spcBef>
            </a:pPr>
            <a:r>
              <a:rPr lang="en-US" dirty="0" smtClean="0">
                <a:latin typeface="Constantia"/>
                <a:cs typeface="Constantia"/>
              </a:rPr>
              <a:t>Penjualan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7" hidden="1">
            <a:extLst>
              <a:ext uri="{FF2B5EF4-FFF2-40B4-BE49-F238E27FC236}">
                <a16:creationId xmlns="" xmlns:a16="http://schemas.microsoft.com/office/drawing/2014/main" id="{7FF01862-0639-48CD-A883-31DC1B37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pic>
        <p:nvPicPr>
          <p:cNvPr id="7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3959" y="143997"/>
            <a:ext cx="5384041" cy="6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Frosted drops on flat glass">
            <a:extLst>
              <a:ext uri="{FF2B5EF4-FFF2-40B4-BE49-F238E27FC236}">
                <a16:creationId xmlns="" xmlns:a16="http://schemas.microsoft.com/office/drawing/2014/main" id="{2771D128-D998-4ED8-9EB7-5F3516C8FC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180" y="144000"/>
            <a:ext cx="11900839" cy="6570000"/>
          </a:xfrm>
        </p:spPr>
      </p:pic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="" xmlns:a16="http://schemas.microsoft.com/office/drawing/2014/main" id="{C9AEF562-1B88-4933-832C-6BD075D10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Dimas Triana</a:t>
            </a:r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=""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98343" y="5262266"/>
            <a:ext cx="180909" cy="1809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08988224023</a:t>
            </a:r>
            <a:endParaRPr lang="en-US" dirty="0"/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=""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8343" y="5533246"/>
            <a:ext cx="180909" cy="180909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=""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98343" y="5804226"/>
            <a:ext cx="180909" cy="180909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73EDC26-15F7-41F7-8D1D-E36AFD8FA7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gtm-winter.github.io/</a:t>
            </a:r>
            <a:endParaRPr lang="en-US" dirty="0"/>
          </a:p>
          <a:p>
            <a:endParaRPr lang="en-US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=""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87646" y="6075206"/>
            <a:ext cx="202303" cy="202303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dimastriana03@gmail.com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="" xmlns:a16="http://schemas.microsoft.com/office/drawing/2014/main" id="{FB6C117D-C3C2-4923-B0BC-DC2F8814D0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53" y="144000"/>
            <a:ext cx="5847548" cy="5588000"/>
          </a:xfrm>
        </p:spPr>
        <p:txBody>
          <a:bodyPr/>
          <a:lstStyle/>
          <a:p>
            <a:pPr algn="l"/>
            <a:r>
              <a:rPr lang="en-US" dirty="0"/>
              <a:t>A</a:t>
            </a:r>
            <a:r>
              <a:rPr lang="en-US" dirty="0" smtClean="0"/>
              <a:t>bout </a:t>
            </a:r>
            <a:br>
              <a:rPr lang="en-US" dirty="0" smtClean="0"/>
            </a:br>
            <a:r>
              <a:rPr lang="en-US" dirty="0" smtClean="0"/>
              <a:t>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06" y="144000"/>
            <a:ext cx="3766333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="" xmlns:a16="http://schemas.microsoft.com/office/drawing/2014/main" id="{199D014F-A091-4AB5-A7DE-AB7239BAF8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00" y="491066"/>
            <a:ext cx="6592224" cy="5401734"/>
          </a:xfrm>
        </p:spPr>
        <p:txBody>
          <a:bodyPr/>
          <a:lstStyle/>
          <a:p>
            <a:pPr algn="l"/>
            <a:r>
              <a:rPr lang="en-US" dirty="0" smtClean="0"/>
              <a:t>APPLIKASI PENJUALAN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719" y="1815245"/>
            <a:ext cx="6030786" cy="3191536"/>
          </a:xfrm>
        </p:spPr>
        <p:txBody>
          <a:bodyPr/>
          <a:lstStyle/>
          <a:p>
            <a:pPr marL="12700" marR="5080" indent="456565" algn="l">
              <a:lnSpc>
                <a:spcPct val="95800"/>
              </a:lnSpc>
              <a:spcBef>
                <a:spcPts val="575"/>
              </a:spcBef>
            </a:pP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Aplikasi</a:t>
            </a:r>
            <a:r>
              <a:rPr lang="en-US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penjualan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ini</a:t>
            </a:r>
            <a:r>
              <a:rPr lang="en-US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adalah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aplikasi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yang</a:t>
            </a:r>
            <a:r>
              <a:rPr lang="en-US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dibuat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dengan</a:t>
            </a:r>
            <a:r>
              <a:rPr lang="en-US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212121"/>
                </a:solidFill>
                <a:latin typeface="Arial"/>
                <a:cs typeface="Arial"/>
              </a:rPr>
              <a:t>berbasis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Web.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212121"/>
                </a:solidFill>
                <a:latin typeface="Arial"/>
                <a:cs typeface="Arial"/>
              </a:rPr>
              <a:t>Aplikasi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Penjualan</a:t>
            </a:r>
            <a:r>
              <a:rPr lang="en-US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ini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dapat</a:t>
            </a:r>
            <a:r>
              <a:rPr lang="en-US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di</a:t>
            </a:r>
            <a:r>
              <a:rPr lang="en-US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simpan</a:t>
            </a:r>
            <a:r>
              <a:rPr lang="en-US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pada</a:t>
            </a:r>
            <a:r>
              <a:rPr lang="en-US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server</a:t>
            </a:r>
            <a:r>
              <a:rPr lang="en-US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sehingga</a:t>
            </a:r>
            <a:r>
              <a:rPr lang="en-US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penggunaannya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dapat</a:t>
            </a:r>
            <a:r>
              <a:rPr lang="en-US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212121"/>
                </a:solidFill>
                <a:latin typeface="Arial"/>
                <a:cs typeface="Arial"/>
              </a:rPr>
              <a:t>dipergunakan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melalui</a:t>
            </a:r>
            <a:r>
              <a:rPr lang="en-US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jaringan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komputer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lokal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atau</a:t>
            </a:r>
            <a:r>
              <a:rPr lang="en-US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online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dan</a:t>
            </a:r>
            <a:r>
              <a:rPr lang="en-US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digunakan</a:t>
            </a:r>
            <a:r>
              <a:rPr lang="en-US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secara</a:t>
            </a:r>
            <a:r>
              <a:rPr lang="en-US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212121"/>
                </a:solidFill>
                <a:latin typeface="Arial"/>
                <a:cs typeface="Arial"/>
              </a:rPr>
              <a:t>bersamaan.</a:t>
            </a:r>
            <a:r>
              <a:rPr lang="en-US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212121"/>
                </a:solidFill>
                <a:latin typeface="Arial"/>
                <a:cs typeface="Arial"/>
              </a:rPr>
              <a:t>Aplikasi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penjualan</a:t>
            </a:r>
            <a:r>
              <a:rPr lang="en-US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ini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212121"/>
                </a:solidFill>
                <a:latin typeface="Arial"/>
                <a:cs typeface="Arial"/>
              </a:rPr>
              <a:t>digunakan</a:t>
            </a:r>
            <a:r>
              <a:rPr lang="en-US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hanya</a:t>
            </a:r>
            <a:r>
              <a:rPr lang="en-US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untuk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menangani</a:t>
            </a:r>
            <a:r>
              <a:rPr lang="en-US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kegiatan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pembelian</a:t>
            </a:r>
            <a:r>
              <a:rPr lang="en-US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dan</a:t>
            </a:r>
            <a:r>
              <a:rPr lang="en-US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penjualan</a:t>
            </a:r>
            <a:r>
              <a:rPr lang="en-US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rgbClr val="212121"/>
                </a:solidFill>
                <a:latin typeface="Arial"/>
                <a:cs typeface="Arial"/>
              </a:rPr>
              <a:t>pada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suatu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Toko</a:t>
            </a:r>
            <a:r>
              <a:rPr lang="en-US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secara</a:t>
            </a:r>
            <a:r>
              <a:rPr lang="en-US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212121"/>
                </a:solidFill>
                <a:latin typeface="Arial"/>
                <a:cs typeface="Arial"/>
              </a:rPr>
              <a:t>langsung</a:t>
            </a:r>
            <a:r>
              <a:rPr lang="en-US" spc="-10" dirty="0" smtClean="0">
                <a:solidFill>
                  <a:srgbClr val="212121"/>
                </a:solidFill>
                <a:latin typeface="Arial"/>
                <a:cs typeface="Arial"/>
              </a:rPr>
              <a:t>.</a:t>
            </a:r>
          </a:p>
          <a:p>
            <a:pPr marL="12700" marR="5080" indent="456565" algn="l">
              <a:lnSpc>
                <a:spcPct val="95800"/>
              </a:lnSpc>
              <a:spcBef>
                <a:spcPts val="575"/>
              </a:spcBef>
            </a:pPr>
            <a:endParaRPr lang="en-US" spc="-10" dirty="0">
              <a:solidFill>
                <a:srgbClr val="212121"/>
              </a:solidFill>
              <a:latin typeface="Arial"/>
              <a:cs typeface="Arial"/>
            </a:endParaRPr>
          </a:p>
          <a:p>
            <a:pPr marL="12700" marR="5080" indent="456565" algn="l">
              <a:lnSpc>
                <a:spcPct val="95800"/>
              </a:lnSpc>
              <a:spcBef>
                <a:spcPts val="575"/>
              </a:spcBef>
            </a:pP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Untuk</a:t>
            </a:r>
            <a:r>
              <a:rPr lang="en-US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membuat</a:t>
            </a:r>
            <a:r>
              <a:rPr lang="en-US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Aplikasi</a:t>
            </a:r>
            <a:r>
              <a:rPr lang="en-US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ini</a:t>
            </a:r>
            <a:r>
              <a:rPr lang="en-US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tentunya</a:t>
            </a:r>
            <a:r>
              <a:rPr lang="en-US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diperlukan</a:t>
            </a:r>
            <a:r>
              <a:rPr lang="en-US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beberapa</a:t>
            </a:r>
            <a:r>
              <a:rPr lang="en-US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Tool.</a:t>
            </a:r>
            <a:r>
              <a:rPr lang="en-US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Adapun</a:t>
            </a:r>
            <a:r>
              <a:rPr lang="en-US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212121"/>
                </a:solidFill>
                <a:latin typeface="Arial"/>
                <a:cs typeface="Arial"/>
              </a:rPr>
              <a:t>hal-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hal</a:t>
            </a:r>
            <a:r>
              <a:rPr lang="en-US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rgbClr val="212121"/>
                </a:solidFill>
                <a:latin typeface="Arial"/>
                <a:cs typeface="Arial"/>
              </a:rPr>
              <a:t>yang </a:t>
            </a:r>
            <a:r>
              <a:rPr lang="en-US" spc="-10" dirty="0">
                <a:solidFill>
                  <a:srgbClr val="212121"/>
                </a:solidFill>
                <a:latin typeface="Arial"/>
                <a:cs typeface="Arial"/>
              </a:rPr>
              <a:t>diperlukan</a:t>
            </a:r>
            <a:r>
              <a:rPr lang="en-US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dalam</a:t>
            </a:r>
            <a:r>
              <a:rPr lang="en-US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212121"/>
                </a:solidFill>
                <a:latin typeface="Arial"/>
                <a:cs typeface="Arial"/>
              </a:rPr>
              <a:t>pembuatan</a:t>
            </a:r>
            <a:r>
              <a:rPr lang="en-US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Aplikasi</a:t>
            </a:r>
            <a:r>
              <a:rPr lang="en-US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212121"/>
                </a:solidFill>
                <a:latin typeface="Arial"/>
                <a:cs typeface="Arial"/>
              </a:rPr>
              <a:t>Penjualan</a:t>
            </a:r>
            <a:r>
              <a:rPr lang="en-US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adalah</a:t>
            </a:r>
            <a:r>
              <a:rPr lang="en-US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/>
                <a:cs typeface="Arial"/>
              </a:rPr>
              <a:t>sebagai</a:t>
            </a:r>
            <a:r>
              <a:rPr lang="en-US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212121"/>
                </a:solidFill>
                <a:latin typeface="Arial"/>
                <a:cs typeface="Arial"/>
              </a:rPr>
              <a:t>berikut:</a:t>
            </a:r>
            <a:endParaRPr lang="en-US" dirty="0">
              <a:latin typeface="Arial"/>
              <a:cs typeface="Arial"/>
            </a:endParaRPr>
          </a:p>
          <a:p>
            <a:pPr marL="12700" marR="5080" indent="456565" algn="l">
              <a:lnSpc>
                <a:spcPct val="95800"/>
              </a:lnSpc>
              <a:spcBef>
                <a:spcPts val="575"/>
              </a:spcBef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ky view of desolate snow covered mountains">
            <a:extLst>
              <a:ext uri="{FF2B5EF4-FFF2-40B4-BE49-F238E27FC236}">
                <a16:creationId xmlns="" xmlns:a16="http://schemas.microsoft.com/office/drawing/2014/main" id="{D2F0B21B-60AF-4BFF-AB00-273F16E628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1225" y="313334"/>
            <a:ext cx="3836200" cy="829734"/>
          </a:xfrm>
        </p:spPr>
        <p:txBody>
          <a:bodyPr/>
          <a:lstStyle/>
          <a:p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4287990939"/>
              </p:ext>
            </p:extLst>
          </p:nvPr>
        </p:nvGraphicFramePr>
        <p:xfrm>
          <a:off x="431799" y="224811"/>
          <a:ext cx="5970495" cy="5697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/>
                <a:gridCol w="2264230"/>
                <a:gridCol w="3071265"/>
              </a:tblGrid>
              <a:tr h="64592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Nama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Keterangan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96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 smtClean="0">
                          <a:latin typeface="Constantia"/>
                          <a:cs typeface="Constantia"/>
                        </a:rPr>
                        <a:t>Webserver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 smtClean="0">
                          <a:latin typeface="Constantia"/>
                          <a:cs typeface="Constantia"/>
                        </a:rPr>
                        <a:t>Apache/2.4.41</a:t>
                      </a:r>
                      <a:endParaRPr lang="en-US" sz="1800" dirty="0" smtClean="0">
                        <a:latin typeface="Constantia"/>
                        <a:cs typeface="Constant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Bahasa</a:t>
                      </a:r>
                      <a:r>
                        <a:rPr lang="en-US" sz="1800" spc="-30" dirty="0" smtClean="0"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spc="-10" dirty="0" smtClean="0">
                          <a:latin typeface="Constantia"/>
                          <a:cs typeface="Constantia"/>
                        </a:rPr>
                        <a:t>Pemograman</a:t>
                      </a:r>
                      <a:endParaRPr lang="en-US" sz="1800" dirty="0" smtClean="0">
                        <a:latin typeface="Constantia"/>
                        <a:cs typeface="Constant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 smtClean="0">
                          <a:latin typeface="Constantia"/>
                          <a:cs typeface="Constantia"/>
                        </a:rPr>
                        <a:t>PHP/7.3.2</a:t>
                      </a:r>
                      <a:endParaRPr lang="en-US" sz="1800" dirty="0" smtClean="0">
                        <a:latin typeface="Constantia"/>
                        <a:cs typeface="Constant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Basis</a:t>
                      </a:r>
                      <a:r>
                        <a:rPr lang="en-US" sz="1800" spc="-35" dirty="0" smtClean="0"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spc="-20" dirty="0" smtClean="0">
                          <a:latin typeface="Constantia"/>
                          <a:cs typeface="Constantia"/>
                        </a:rPr>
                        <a:t>Data</a:t>
                      </a:r>
                      <a:endParaRPr lang="en-US" sz="1800" dirty="0" smtClean="0">
                        <a:latin typeface="Constantia"/>
                        <a:cs typeface="Constant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MySQL/MariaDB </a:t>
                      </a:r>
                      <a:r>
                        <a:rPr lang="en-US" sz="1800" spc="-10" dirty="0" smtClean="0">
                          <a:latin typeface="Constantia"/>
                          <a:cs typeface="Constantia"/>
                        </a:rPr>
                        <a:t>(10.4.6-MariaDB)</a:t>
                      </a:r>
                      <a:endParaRPr lang="en-US" sz="1800" dirty="0" smtClean="0">
                        <a:latin typeface="Constantia"/>
                        <a:cs typeface="Constant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Text</a:t>
                      </a:r>
                      <a:r>
                        <a:rPr lang="en-US" sz="1800" spc="-15" dirty="0" smtClean="0"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spc="-10" dirty="0" smtClean="0">
                          <a:latin typeface="Constantia"/>
                          <a:cs typeface="Constantia"/>
                        </a:rPr>
                        <a:t>Editor</a:t>
                      </a:r>
                      <a:endParaRPr lang="en-US" sz="1800" dirty="0" smtClean="0">
                        <a:latin typeface="Constantia"/>
                        <a:cs typeface="Constant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Sublime</a:t>
                      </a:r>
                      <a:r>
                        <a:rPr lang="en-US" sz="1800" spc="-15" dirty="0" smtClean="0"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Text</a:t>
                      </a:r>
                      <a:r>
                        <a:rPr lang="en-US" sz="1800" spc="-15" dirty="0" smtClean="0"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spc="-50" dirty="0" smtClean="0">
                          <a:latin typeface="Constantia"/>
                          <a:cs typeface="Constantia"/>
                        </a:rPr>
                        <a:t>3</a:t>
                      </a:r>
                      <a:endParaRPr lang="en-US" sz="1800" dirty="0" smtClean="0">
                        <a:latin typeface="Constantia"/>
                        <a:cs typeface="Constant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Web </a:t>
                      </a:r>
                      <a:r>
                        <a:rPr lang="en-US" sz="1800" spc="-10" dirty="0" smtClean="0">
                          <a:latin typeface="Constantia"/>
                          <a:cs typeface="Constantia"/>
                        </a:rPr>
                        <a:t>Browser</a:t>
                      </a:r>
                      <a:endParaRPr lang="en-US" sz="1800" dirty="0" smtClean="0">
                        <a:latin typeface="Constantia"/>
                        <a:cs typeface="Constant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Google</a:t>
                      </a:r>
                      <a:r>
                        <a:rPr lang="en-US" sz="1800" spc="-35" dirty="0" smtClean="0"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spc="-10" dirty="0" smtClean="0">
                          <a:latin typeface="Constantia"/>
                          <a:cs typeface="Constantia"/>
                        </a:rPr>
                        <a:t>Chrome</a:t>
                      </a:r>
                      <a:endParaRPr lang="en-US" sz="1800" dirty="0" smtClean="0">
                        <a:latin typeface="Constantia"/>
                        <a:cs typeface="Constant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Remote</a:t>
                      </a:r>
                      <a:r>
                        <a:rPr lang="en-US" sz="1800" spc="-40" dirty="0" smtClean="0"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Basis</a:t>
                      </a:r>
                      <a:r>
                        <a:rPr lang="en-US" sz="1800" spc="-25" dirty="0" smtClean="0"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spc="-20" dirty="0" smtClean="0">
                          <a:latin typeface="Constantia"/>
                          <a:cs typeface="Constantia"/>
                        </a:rPr>
                        <a:t>Data</a:t>
                      </a:r>
                      <a:endParaRPr lang="en-US" sz="1800" dirty="0" smtClean="0">
                        <a:latin typeface="Constantia"/>
                        <a:cs typeface="Constant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SQLyog</a:t>
                      </a:r>
                      <a:r>
                        <a:rPr lang="en-US" sz="1800" spc="-10" dirty="0" smtClean="0"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GUI</a:t>
                      </a:r>
                      <a:r>
                        <a:rPr lang="en-US" sz="1800" spc="-15" dirty="0" smtClean="0"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spc="-10" dirty="0" smtClean="0">
                          <a:latin typeface="Constantia"/>
                          <a:cs typeface="Constantia"/>
                        </a:rPr>
                        <a:t>v12.5.1</a:t>
                      </a:r>
                      <a:endParaRPr lang="en-US" sz="1800" dirty="0" smtClean="0">
                        <a:latin typeface="Constantia"/>
                        <a:cs typeface="Constant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Designer</a:t>
                      </a:r>
                      <a:r>
                        <a:rPr lang="en-US" sz="1800" spc="-35" dirty="0" smtClean="0"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spc="-10" dirty="0" smtClean="0">
                          <a:latin typeface="Constantia"/>
                          <a:cs typeface="Constantia"/>
                        </a:rPr>
                        <a:t>Pemodelan</a:t>
                      </a:r>
                      <a:endParaRPr lang="en-US" sz="1800" dirty="0" smtClean="0">
                        <a:latin typeface="Constantia"/>
                        <a:cs typeface="Constant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Enterprise</a:t>
                      </a:r>
                      <a:r>
                        <a:rPr lang="en-US" sz="1800" spc="-50" dirty="0" smtClean="0"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spc="-10" dirty="0" smtClean="0">
                          <a:latin typeface="Constantia"/>
                          <a:cs typeface="Constantia"/>
                        </a:rPr>
                        <a:t>architect</a:t>
                      </a:r>
                      <a:endParaRPr lang="en-US" sz="1800" dirty="0" smtClean="0">
                        <a:latin typeface="Constantia"/>
                        <a:cs typeface="Constant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tantia"/>
                          <a:cs typeface="Constantia"/>
                        </a:rPr>
                        <a:t>Designer</a:t>
                      </a:r>
                      <a:r>
                        <a:rPr lang="en-US" sz="1800" spc="-20" dirty="0" smtClean="0"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spc="-10" dirty="0" smtClean="0">
                          <a:latin typeface="Constantia"/>
                          <a:cs typeface="Constantia"/>
                        </a:rPr>
                        <a:t>Interface</a:t>
                      </a:r>
                      <a:endParaRPr lang="en-US" sz="1800" dirty="0" smtClean="0">
                        <a:latin typeface="Constantia"/>
                        <a:cs typeface="Constant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 smtClean="0">
                          <a:latin typeface="Constantia"/>
                          <a:cs typeface="Constantia"/>
                        </a:rPr>
                        <a:t>Figma.com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ky view of desolate snow covered mountains">
            <a:extLst>
              <a:ext uri="{FF2B5EF4-FFF2-40B4-BE49-F238E27FC236}">
                <a16:creationId xmlns="" xmlns:a16="http://schemas.microsoft.com/office/drawing/2014/main" id="{1AB66C4D-B643-4E90-84E0-FF247D592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0" y="147230"/>
            <a:ext cx="4840085" cy="963114"/>
          </a:xfrm>
        </p:spPr>
        <p:txBody>
          <a:bodyPr/>
          <a:lstStyle/>
          <a:p>
            <a:pPr algn="l"/>
            <a:r>
              <a:rPr lang="en-US" dirty="0" smtClean="0"/>
              <a:t>Analisa</a:t>
            </a:r>
            <a:endParaRPr lang="en-US" dirty="0"/>
          </a:p>
        </p:txBody>
      </p:sp>
      <p:sp>
        <p:nvSpPr>
          <p:cNvPr id="25" name="Subtitle 24">
            <a:extLst>
              <a:ext uri="{FF2B5EF4-FFF2-40B4-BE49-F238E27FC236}">
                <a16:creationId xmlns=""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1110344"/>
            <a:ext cx="4840085" cy="2351313"/>
          </a:xfrm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pPr marL="12700" marR="46355" indent="456565" algn="l">
              <a:lnSpc>
                <a:spcPct val="112000"/>
              </a:lnSpc>
              <a:spcBef>
                <a:spcPts val="705"/>
              </a:spcBef>
            </a:pPr>
            <a:r>
              <a:rPr lang="en-US" dirty="0" smtClean="0">
                <a:solidFill>
                  <a:srgbClr val="585858"/>
                </a:solidFill>
                <a:latin typeface="Constantia"/>
                <a:cs typeface="Constantia"/>
              </a:rPr>
              <a:t>Sebelum</a:t>
            </a:r>
            <a:r>
              <a:rPr lang="en-US" spc="-50" dirty="0" smtClean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implementasi</a:t>
            </a:r>
            <a:r>
              <a:rPr lang="en-US" spc="-4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pembuatan</a:t>
            </a:r>
            <a:r>
              <a:rPr lang="en-US" spc="-4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Aplikasi</a:t>
            </a:r>
            <a:r>
              <a:rPr lang="en-US" spc="-4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Penjualan</a:t>
            </a:r>
            <a:r>
              <a:rPr lang="en-US" spc="-4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tahapan</a:t>
            </a:r>
            <a:r>
              <a:rPr lang="en-US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pertama</a:t>
            </a:r>
            <a:r>
              <a:rPr lang="en-US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kali</a:t>
            </a:r>
            <a:r>
              <a:rPr lang="en-US" spc="-4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spc="-10" dirty="0">
                <a:solidFill>
                  <a:srgbClr val="585858"/>
                </a:solidFill>
                <a:latin typeface="Constantia"/>
                <a:cs typeface="Constantia"/>
              </a:rPr>
              <a:t>dilakukan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yaitu</a:t>
            </a:r>
            <a:r>
              <a:rPr lang="en-US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dengan</a:t>
            </a:r>
            <a:r>
              <a:rPr lang="en-US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menganalisa</a:t>
            </a:r>
            <a:r>
              <a:rPr lang="en-US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pengguna</a:t>
            </a:r>
            <a:r>
              <a:rPr lang="en-US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dan</a:t>
            </a:r>
            <a:r>
              <a:rPr lang="en-US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kegiatan</a:t>
            </a:r>
            <a:r>
              <a:rPr lang="en-US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yang</a:t>
            </a:r>
            <a:r>
              <a:rPr lang="en-US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dilakukan</a:t>
            </a:r>
            <a:r>
              <a:rPr lang="en-US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oleh</a:t>
            </a:r>
            <a:r>
              <a:rPr lang="en-US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pengguna</a:t>
            </a:r>
            <a:r>
              <a:rPr lang="en-US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spc="-10" dirty="0">
                <a:solidFill>
                  <a:srgbClr val="585858"/>
                </a:solidFill>
                <a:latin typeface="Constantia"/>
                <a:cs typeface="Constantia"/>
              </a:rPr>
              <a:t>tersebut.</a:t>
            </a:r>
            <a:endParaRPr lang="en-US" dirty="0">
              <a:latin typeface="Constantia"/>
              <a:cs typeface="Constantia"/>
            </a:endParaRPr>
          </a:p>
          <a:p>
            <a:pPr marL="12700" marR="5080" algn="l">
              <a:lnSpc>
                <a:spcPts val="1360"/>
              </a:lnSpc>
              <a:spcBef>
                <a:spcPts val="55"/>
              </a:spcBef>
            </a:pP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Hasil</a:t>
            </a:r>
            <a:r>
              <a:rPr lang="en-US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dari</a:t>
            </a:r>
            <a:r>
              <a:rPr lang="en-US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analisa</a:t>
            </a:r>
            <a:r>
              <a:rPr lang="en-US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Aplikasi</a:t>
            </a:r>
            <a:r>
              <a:rPr lang="en-US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Penjualan</a:t>
            </a:r>
            <a:r>
              <a:rPr lang="en-US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ini</a:t>
            </a:r>
            <a:r>
              <a:rPr lang="en-US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ada</a:t>
            </a:r>
            <a:r>
              <a:rPr lang="en-US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3</a:t>
            </a:r>
            <a:r>
              <a:rPr lang="en-US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jenis</a:t>
            </a:r>
            <a:r>
              <a:rPr lang="en-US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pengguna</a:t>
            </a:r>
            <a:r>
              <a:rPr lang="en-US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yang</a:t>
            </a:r>
            <a:r>
              <a:rPr lang="en-US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terlibat</a:t>
            </a:r>
            <a:r>
              <a:rPr lang="en-US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585858"/>
                </a:solidFill>
                <a:latin typeface="Constantia"/>
                <a:cs typeface="Constantia"/>
              </a:rPr>
              <a:t>beserta</a:t>
            </a:r>
            <a:r>
              <a:rPr lang="en-US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lang="en-US" spc="-10" dirty="0">
                <a:solidFill>
                  <a:srgbClr val="585858"/>
                </a:solidFill>
                <a:latin typeface="Constantia"/>
                <a:cs typeface="Constantia"/>
              </a:rPr>
              <a:t>kegiatannya, yaitu:</a:t>
            </a:r>
            <a:endParaRPr lang="en-US" dirty="0">
              <a:latin typeface="Constantia"/>
              <a:cs typeface="Constantia"/>
            </a:endParaRPr>
          </a:p>
          <a:p>
            <a:pPr algn="l"/>
            <a:r>
              <a:rPr lang="en-US" dirty="0" smtClean="0"/>
              <a:t>. 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3054066155"/>
              </p:ext>
            </p:extLst>
          </p:nvPr>
        </p:nvGraphicFramePr>
        <p:xfrm>
          <a:off x="5878287" y="697893"/>
          <a:ext cx="5799138" cy="4785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743"/>
                <a:gridCol w="1807028"/>
                <a:gridCol w="3491367"/>
              </a:tblGrid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Pengguna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Kegiatan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637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Pemilik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Login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Logout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Mengelola Pengguna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Mendapat Laporan Pembelian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Mendapat Laporan Penjualan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4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Bagian</a:t>
                      </a:r>
                    </a:p>
                    <a:p>
                      <a:r>
                        <a:rPr lang="en-US" dirty="0" smtClean="0"/>
                        <a:t>Gudang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Login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Logout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Mengelola Barang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Mengelola</a:t>
                      </a:r>
                      <a:r>
                        <a:rPr lang="en-US" baseline="0" dirty="0" smtClean="0"/>
                        <a:t> Supplier Barang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Mengelola Pembelian Barang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Melaporkan Stok Barang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2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Kasir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Login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Logout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Melakuka</a:t>
                      </a:r>
                      <a:r>
                        <a:rPr lang="en-US" baseline="0" dirty="0" smtClean="0"/>
                        <a:t> Transaksi Penjualan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falling on trees in a forrest">
            <a:extLst>
              <a:ext uri="{FF2B5EF4-FFF2-40B4-BE49-F238E27FC236}">
                <a16:creationId xmlns="" xmlns:a16="http://schemas.microsoft.com/office/drawing/2014/main" id="{5374CEFF-A431-4745-B9D5-35B222FD3F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2" y="143998"/>
            <a:ext cx="11901258" cy="6047999"/>
          </a:xfr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742" y="143999"/>
            <a:ext cx="4628457" cy="2091202"/>
          </a:xfrm>
          <a:solidFill>
            <a:schemeClr val="tx1"/>
          </a:solidFill>
        </p:spPr>
        <p:txBody>
          <a:bodyPr/>
          <a:lstStyle/>
          <a:p>
            <a:pPr marL="12700" marR="5080" indent="456565">
              <a:lnSpc>
                <a:spcPct val="112500"/>
              </a:lnSpc>
              <a:spcBef>
                <a:spcPts val="95"/>
              </a:spcBef>
            </a:pPr>
            <a:r>
              <a:rPr lang="en-US" dirty="0">
                <a:latin typeface="Constantia"/>
                <a:cs typeface="Constantia"/>
              </a:rPr>
              <a:t>Dari</a:t>
            </a:r>
            <a:r>
              <a:rPr lang="en-US" spc="-4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hasil</a:t>
            </a:r>
            <a:r>
              <a:rPr lang="en-US" spc="-4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analisa</a:t>
            </a:r>
            <a:r>
              <a:rPr lang="en-US" spc="-4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langkah</a:t>
            </a:r>
            <a:r>
              <a:rPr lang="en-US" spc="-2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berikutnya</a:t>
            </a:r>
            <a:r>
              <a:rPr lang="en-US" spc="-4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adalah</a:t>
            </a:r>
            <a:r>
              <a:rPr lang="en-US" spc="-2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membuat</a:t>
            </a:r>
            <a:r>
              <a:rPr lang="en-US" spc="-3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sebuah</a:t>
            </a:r>
            <a:r>
              <a:rPr lang="en-US" spc="-4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pemodelan</a:t>
            </a:r>
            <a:r>
              <a:rPr lang="en-US" spc="-45" dirty="0">
                <a:latin typeface="Constantia"/>
                <a:cs typeface="Constantia"/>
              </a:rPr>
              <a:t> </a:t>
            </a:r>
            <a:r>
              <a:rPr lang="en-US" spc="-10" dirty="0">
                <a:latin typeface="Constantia"/>
                <a:cs typeface="Constantia"/>
              </a:rPr>
              <a:t>dengan menggunakan </a:t>
            </a:r>
            <a:r>
              <a:rPr lang="en-US" dirty="0">
                <a:latin typeface="Constantia"/>
                <a:cs typeface="Constantia"/>
              </a:rPr>
              <a:t>use</a:t>
            </a:r>
            <a:r>
              <a:rPr lang="en-US" spc="-2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case</a:t>
            </a:r>
            <a:r>
              <a:rPr lang="en-US" spc="-2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diagram.</a:t>
            </a:r>
            <a:r>
              <a:rPr lang="en-US" spc="-2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Tool</a:t>
            </a:r>
            <a:r>
              <a:rPr lang="en-US" spc="-2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yang</a:t>
            </a:r>
            <a:r>
              <a:rPr lang="en-US" spc="-2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digunakan</a:t>
            </a:r>
            <a:r>
              <a:rPr lang="en-US" spc="-2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dalam</a:t>
            </a:r>
            <a:r>
              <a:rPr lang="en-US" spc="-20" dirty="0">
                <a:latin typeface="Constantia"/>
                <a:cs typeface="Constantia"/>
              </a:rPr>
              <a:t> </a:t>
            </a:r>
            <a:r>
              <a:rPr lang="en-US" spc="-10" dirty="0">
                <a:latin typeface="Constantia"/>
                <a:cs typeface="Constantia"/>
              </a:rPr>
              <a:t>pembuatan</a:t>
            </a:r>
            <a:r>
              <a:rPr lang="en-US" spc="-2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use</a:t>
            </a:r>
            <a:r>
              <a:rPr lang="en-US" spc="-2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case</a:t>
            </a:r>
            <a:r>
              <a:rPr lang="en-US" spc="-2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diagram</a:t>
            </a:r>
            <a:r>
              <a:rPr lang="en-US" spc="-15" dirty="0">
                <a:latin typeface="Constantia"/>
                <a:cs typeface="Constantia"/>
              </a:rPr>
              <a:t> </a:t>
            </a:r>
            <a:r>
              <a:rPr lang="en-US" spc="-10" dirty="0">
                <a:latin typeface="Constantia"/>
                <a:cs typeface="Constantia"/>
              </a:rPr>
              <a:t>yaitu </a:t>
            </a:r>
            <a:r>
              <a:rPr lang="en-US" dirty="0">
                <a:latin typeface="Constantia"/>
                <a:cs typeface="Constantia"/>
              </a:rPr>
              <a:t>Enterprise</a:t>
            </a:r>
            <a:r>
              <a:rPr lang="en-US" spc="-3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architect.</a:t>
            </a:r>
            <a:r>
              <a:rPr lang="en-US" spc="-3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Di</a:t>
            </a:r>
            <a:r>
              <a:rPr lang="en-US" spc="-3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bawah</a:t>
            </a:r>
            <a:r>
              <a:rPr lang="en-US" spc="-3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ini</a:t>
            </a:r>
            <a:r>
              <a:rPr lang="en-US" spc="-3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use</a:t>
            </a:r>
            <a:r>
              <a:rPr lang="en-US" spc="-2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case</a:t>
            </a:r>
            <a:r>
              <a:rPr lang="en-US" spc="-3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diagram</a:t>
            </a:r>
            <a:r>
              <a:rPr lang="en-US" spc="-3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yang</a:t>
            </a:r>
            <a:r>
              <a:rPr lang="en-US" spc="-3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ada</a:t>
            </a:r>
            <a:r>
              <a:rPr lang="en-US" spc="-30" dirty="0">
                <a:latin typeface="Constantia"/>
                <a:cs typeface="Constantia"/>
              </a:rPr>
              <a:t> </a:t>
            </a:r>
            <a:r>
              <a:rPr lang="en-US" spc="-10" dirty="0">
                <a:latin typeface="Constantia"/>
                <a:cs typeface="Constantia"/>
              </a:rPr>
              <a:t>yaitu: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7" hidden="1">
            <a:extLst>
              <a:ext uri="{FF2B5EF4-FFF2-40B4-BE49-F238E27FC236}">
                <a16:creationId xmlns="" xmlns:a16="http://schemas.microsoft.com/office/drawing/2014/main" id="{7FF01862-0639-48CD-A883-31DC1B37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pic>
        <p:nvPicPr>
          <p:cNvPr id="7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5467" y="143997"/>
            <a:ext cx="5562533" cy="6048000"/>
          </a:xfrm>
          <a:prstGeom prst="rect">
            <a:avLst/>
          </a:prstGeom>
        </p:spPr>
      </p:pic>
      <p:sp>
        <p:nvSpPr>
          <p:cNvPr id="13" name="object 2"/>
          <p:cNvSpPr txBox="1">
            <a:spLocks/>
          </p:cNvSpPr>
          <p:nvPr/>
        </p:nvSpPr>
        <p:spPr>
          <a:xfrm>
            <a:off x="10381089" y="143996"/>
            <a:ext cx="2271395" cy="57964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1.Use</a:t>
            </a:r>
            <a:r>
              <a:rPr lang="en-US" sz="1800" spc="-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Case</a:t>
            </a:r>
            <a:r>
              <a:rPr lang="en-US" sz="1800" spc="-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</a:t>
            </a:r>
            <a:r>
              <a:rPr lang="en-US" sz="1800" spc="-1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spc="-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falling on trees in a forrest">
            <a:extLst>
              <a:ext uri="{FF2B5EF4-FFF2-40B4-BE49-F238E27FC236}">
                <a16:creationId xmlns="" xmlns:a16="http://schemas.microsoft.com/office/drawing/2014/main" id="{5374CEFF-A431-4745-B9D5-35B222FD3F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2" y="143998"/>
            <a:ext cx="11901258" cy="6047999"/>
          </a:xfr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742" y="329350"/>
            <a:ext cx="2903838" cy="498552"/>
          </a:xfrm>
          <a:solidFill>
            <a:schemeClr val="tx1"/>
          </a:solidFill>
        </p:spPr>
        <p:txBody>
          <a:bodyPr/>
          <a:lstStyle/>
          <a:p>
            <a:pPr marL="12700" marR="5080" indent="456565">
              <a:lnSpc>
                <a:spcPct val="112500"/>
              </a:lnSpc>
              <a:spcBef>
                <a:spcPts val="95"/>
              </a:spcBef>
            </a:pPr>
            <a:r>
              <a:rPr lang="en-US" dirty="0" smtClean="0">
                <a:latin typeface="Constantia"/>
                <a:cs typeface="Constantia"/>
              </a:rPr>
              <a:t>Crud Pengguna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7" hidden="1">
            <a:extLst>
              <a:ext uri="{FF2B5EF4-FFF2-40B4-BE49-F238E27FC236}">
                <a16:creationId xmlns="" xmlns:a16="http://schemas.microsoft.com/office/drawing/2014/main" id="{7FF01862-0639-48CD-A883-31DC1B37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pic>
        <p:nvPicPr>
          <p:cNvPr id="10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5384" y="143998"/>
            <a:ext cx="6042616" cy="6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falling on trees in a forrest">
            <a:extLst>
              <a:ext uri="{FF2B5EF4-FFF2-40B4-BE49-F238E27FC236}">
                <a16:creationId xmlns="" xmlns:a16="http://schemas.microsoft.com/office/drawing/2014/main" id="{5374CEFF-A431-4745-B9D5-35B222FD3F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2" y="143998"/>
            <a:ext cx="11901258" cy="6047999"/>
          </a:xfr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162" y="279923"/>
            <a:ext cx="2903838" cy="498552"/>
          </a:xfrm>
          <a:solidFill>
            <a:schemeClr val="tx1"/>
          </a:solidFill>
        </p:spPr>
        <p:txBody>
          <a:bodyPr/>
          <a:lstStyle/>
          <a:p>
            <a:pPr marL="12700" marR="5080" indent="456565">
              <a:lnSpc>
                <a:spcPct val="112500"/>
              </a:lnSpc>
              <a:spcBef>
                <a:spcPts val="95"/>
              </a:spcBef>
            </a:pPr>
            <a:r>
              <a:rPr lang="en-US" dirty="0" smtClean="0">
                <a:latin typeface="Constantia"/>
                <a:cs typeface="Constantia"/>
              </a:rPr>
              <a:t>Crud Barang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7" hidden="1">
            <a:extLst>
              <a:ext uri="{FF2B5EF4-FFF2-40B4-BE49-F238E27FC236}">
                <a16:creationId xmlns="" xmlns:a16="http://schemas.microsoft.com/office/drawing/2014/main" id="{7FF01862-0639-48CD-A883-31DC1B37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pic>
        <p:nvPicPr>
          <p:cNvPr id="7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742" y="143997"/>
            <a:ext cx="5385670" cy="6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falling on trees in a forrest">
            <a:extLst>
              <a:ext uri="{FF2B5EF4-FFF2-40B4-BE49-F238E27FC236}">
                <a16:creationId xmlns="" xmlns:a16="http://schemas.microsoft.com/office/drawing/2014/main" id="{5374CEFF-A431-4745-B9D5-35B222FD3F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2" y="143998"/>
            <a:ext cx="11901258" cy="6047999"/>
          </a:xfr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742" y="403491"/>
            <a:ext cx="2903838" cy="498552"/>
          </a:xfrm>
          <a:solidFill>
            <a:schemeClr val="tx1"/>
          </a:solidFill>
        </p:spPr>
        <p:txBody>
          <a:bodyPr/>
          <a:lstStyle/>
          <a:p>
            <a:pPr marL="12700" marR="5080" indent="456565">
              <a:lnSpc>
                <a:spcPct val="112500"/>
              </a:lnSpc>
              <a:spcBef>
                <a:spcPts val="95"/>
              </a:spcBef>
            </a:pPr>
            <a:r>
              <a:rPr lang="en-US" dirty="0" smtClean="0">
                <a:latin typeface="Constantia"/>
                <a:cs typeface="Constantia"/>
              </a:rPr>
              <a:t>Crud Supplier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7" hidden="1">
            <a:extLst>
              <a:ext uri="{FF2B5EF4-FFF2-40B4-BE49-F238E27FC236}">
                <a16:creationId xmlns="" xmlns:a16="http://schemas.microsoft.com/office/drawing/2014/main" id="{7FF01862-0639-48CD-A883-31DC1B37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pic>
        <p:nvPicPr>
          <p:cNvPr id="10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1309" y="143997"/>
            <a:ext cx="5906692" cy="6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44613219_Snowscape presentation_AAS_v3" id="{3F58B2BF-7FCB-4030-95D0-6E1293A51CD9}" vid="{53A5683B-83CA-458E-B89B-61DA222BA6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A1A72F-8D9B-43C2-9EF9-F1EF7B91BE5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597FF3-20AC-4CC1-81BE-167C9DD71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349276-D03C-4504-A5DA-3C2BED60D3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Snowscape presentation</Template>
  <TotalTime>0</TotalTime>
  <Words>284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Constantia</vt:lpstr>
      <vt:lpstr>Rockwell</vt:lpstr>
      <vt:lpstr>Times New Roman</vt:lpstr>
      <vt:lpstr>Office Theme</vt:lpstr>
      <vt:lpstr>Aplikasi Penjualan</vt:lpstr>
      <vt:lpstr>About  Me</vt:lpstr>
      <vt:lpstr>APPLIKASI PENJUALAN</vt:lpstr>
      <vt:lpstr>Tool</vt:lpstr>
      <vt:lpstr>Analisa</vt:lpstr>
      <vt:lpstr>Large Image Slide</vt:lpstr>
      <vt:lpstr>Large Image Slide</vt:lpstr>
      <vt:lpstr>Large Image Slide</vt:lpstr>
      <vt:lpstr>Large Image Slide</vt:lpstr>
      <vt:lpstr>Large Image Slide</vt:lpstr>
      <vt:lpstr>Large Image Slide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2022-03-23T02:48:33Z</dcterms:created>
  <dcterms:modified xsi:type="dcterms:W3CDTF">2022-03-25T00:54:11Z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