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08" y="-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09FB8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09FB8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009FB8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1068069"/>
            <a:ext cx="530164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009FB8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30604" y="10119894"/>
            <a:ext cx="1123314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03570" y="10119894"/>
            <a:ext cx="45783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585858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igma.com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0"/>
            <a:ext cx="7558366" cy="1069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5689"/>
            <a:ext cx="1383030" cy="50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1.SEMUA</a:t>
            </a:r>
            <a:r>
              <a:rPr sz="1100" spc="-3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PENGGUNA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a.login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094858"/>
            <a:ext cx="5302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b.logout</a:t>
            </a:r>
            <a:endParaRPr sz="11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76399"/>
            <a:ext cx="4663440" cy="32918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43000" y="5378195"/>
            <a:ext cx="5547360" cy="3616960"/>
            <a:chOff x="1143000" y="5378195"/>
            <a:chExt cx="5547360" cy="36169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5378195"/>
              <a:ext cx="5486400" cy="36164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73673" y="5503925"/>
              <a:ext cx="904240" cy="475615"/>
            </a:xfrm>
            <a:custGeom>
              <a:avLst/>
              <a:gdLst/>
              <a:ahLst/>
              <a:cxnLst/>
              <a:rect l="l" t="t" r="r" b="b"/>
              <a:pathLst>
                <a:path w="904240" h="475614">
                  <a:moveTo>
                    <a:pt x="0" y="237744"/>
                  </a:moveTo>
                  <a:lnTo>
                    <a:pt x="16141" y="174536"/>
                  </a:lnTo>
                  <a:lnTo>
                    <a:pt x="61693" y="117743"/>
                  </a:lnTo>
                  <a:lnTo>
                    <a:pt x="94153" y="92459"/>
                  </a:lnTo>
                  <a:lnTo>
                    <a:pt x="132349" y="69627"/>
                  </a:lnTo>
                  <a:lnTo>
                    <a:pt x="175745" y="49532"/>
                  </a:lnTo>
                  <a:lnTo>
                    <a:pt x="223802" y="32455"/>
                  </a:lnTo>
                  <a:lnTo>
                    <a:pt x="275980" y="18680"/>
                  </a:lnTo>
                  <a:lnTo>
                    <a:pt x="331743" y="8491"/>
                  </a:lnTo>
                  <a:lnTo>
                    <a:pt x="390551" y="2170"/>
                  </a:lnTo>
                  <a:lnTo>
                    <a:pt x="451865" y="0"/>
                  </a:lnTo>
                  <a:lnTo>
                    <a:pt x="513180" y="2170"/>
                  </a:lnTo>
                  <a:lnTo>
                    <a:pt x="571988" y="8491"/>
                  </a:lnTo>
                  <a:lnTo>
                    <a:pt x="627751" y="18680"/>
                  </a:lnTo>
                  <a:lnTo>
                    <a:pt x="679929" y="32455"/>
                  </a:lnTo>
                  <a:lnTo>
                    <a:pt x="727986" y="49532"/>
                  </a:lnTo>
                  <a:lnTo>
                    <a:pt x="771382" y="69627"/>
                  </a:lnTo>
                  <a:lnTo>
                    <a:pt x="809578" y="92459"/>
                  </a:lnTo>
                  <a:lnTo>
                    <a:pt x="842038" y="117743"/>
                  </a:lnTo>
                  <a:lnTo>
                    <a:pt x="887590" y="174536"/>
                  </a:lnTo>
                  <a:lnTo>
                    <a:pt x="903731" y="237744"/>
                  </a:lnTo>
                  <a:lnTo>
                    <a:pt x="899606" y="270007"/>
                  </a:lnTo>
                  <a:lnTo>
                    <a:pt x="868221" y="330291"/>
                  </a:lnTo>
                  <a:lnTo>
                    <a:pt x="809578" y="383028"/>
                  </a:lnTo>
                  <a:lnTo>
                    <a:pt x="771382" y="405860"/>
                  </a:lnTo>
                  <a:lnTo>
                    <a:pt x="727986" y="425955"/>
                  </a:lnTo>
                  <a:lnTo>
                    <a:pt x="679929" y="443032"/>
                  </a:lnTo>
                  <a:lnTo>
                    <a:pt x="627751" y="456807"/>
                  </a:lnTo>
                  <a:lnTo>
                    <a:pt x="571988" y="466996"/>
                  </a:lnTo>
                  <a:lnTo>
                    <a:pt x="513180" y="473317"/>
                  </a:lnTo>
                  <a:lnTo>
                    <a:pt x="451865" y="475488"/>
                  </a:lnTo>
                  <a:lnTo>
                    <a:pt x="390551" y="473317"/>
                  </a:lnTo>
                  <a:lnTo>
                    <a:pt x="331743" y="466996"/>
                  </a:lnTo>
                  <a:lnTo>
                    <a:pt x="275980" y="456807"/>
                  </a:lnTo>
                  <a:lnTo>
                    <a:pt x="223802" y="443032"/>
                  </a:lnTo>
                  <a:lnTo>
                    <a:pt x="175745" y="425955"/>
                  </a:lnTo>
                  <a:lnTo>
                    <a:pt x="132349" y="405860"/>
                  </a:lnTo>
                  <a:lnTo>
                    <a:pt x="94153" y="383028"/>
                  </a:lnTo>
                  <a:lnTo>
                    <a:pt x="61693" y="357744"/>
                  </a:lnTo>
                  <a:lnTo>
                    <a:pt x="16141" y="300951"/>
                  </a:lnTo>
                  <a:lnTo>
                    <a:pt x="0" y="237744"/>
                  </a:lnTo>
                  <a:close/>
                </a:path>
              </a:pathLst>
            </a:custGeom>
            <a:ln w="25908">
              <a:solidFill>
                <a:srgbClr val="007D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1118"/>
            <a:ext cx="960755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9FB8"/>
                </a:solidFill>
                <a:latin typeface="Constantia"/>
                <a:cs typeface="Constantia"/>
              </a:rPr>
              <a:t>2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.PEMILIK</a:t>
            </a:r>
            <a:endParaRPr sz="11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a.pengguna-</a:t>
            </a:r>
            <a:r>
              <a:rPr sz="1100" spc="-20" dirty="0">
                <a:solidFill>
                  <a:srgbClr val="009FB8"/>
                </a:solidFill>
                <a:latin typeface="Constantia"/>
                <a:cs typeface="Constantia"/>
              </a:rPr>
              <a:t>list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174107"/>
            <a:ext cx="485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-tambah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828799"/>
            <a:ext cx="5428488" cy="32202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439155"/>
            <a:ext cx="5486400" cy="35402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7"/>
            <a:ext cx="270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edit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421251"/>
            <a:ext cx="889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dirty="0">
                <a:solidFill>
                  <a:srgbClr val="009FB8"/>
                </a:solidFill>
                <a:latin typeface="Constantia"/>
                <a:cs typeface="Constantia"/>
              </a:rPr>
              <a:t>reset</a:t>
            </a:r>
            <a:r>
              <a:rPr sz="1000" i="1" spc="-25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pengguna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44167"/>
            <a:ext cx="5486400" cy="2947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686299"/>
            <a:ext cx="5486400" cy="38999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7213"/>
            <a:ext cx="13169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b.Laporan</a:t>
            </a:r>
            <a:r>
              <a:rPr sz="1100" spc="-4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Pembelian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837302"/>
            <a:ext cx="1262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c.Laporan</a:t>
            </a:r>
            <a:r>
              <a:rPr sz="1100" spc="-3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Penjualan</a:t>
            </a:r>
            <a:endParaRPr sz="11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60931"/>
            <a:ext cx="5486400" cy="3346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120639"/>
            <a:ext cx="5486400" cy="38999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5689"/>
            <a:ext cx="73025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3.GUDANG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nstantia"/>
              <a:cs typeface="Constantia"/>
            </a:endParaRPr>
          </a:p>
          <a:p>
            <a:pPr marL="47625">
              <a:lnSpc>
                <a:spcPct val="100000"/>
              </a:lnSpc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a.Barang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list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411851"/>
            <a:ext cx="485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-tambah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73579"/>
            <a:ext cx="5486400" cy="30175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676899"/>
            <a:ext cx="5486400" cy="33467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7"/>
            <a:ext cx="270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edit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4686426"/>
            <a:ext cx="631190" cy="494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b.supplier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list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44167"/>
            <a:ext cx="5486400" cy="3220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268467"/>
            <a:ext cx="5486400" cy="32491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7"/>
            <a:ext cx="485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-tambah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373751"/>
            <a:ext cx="270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edit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44167"/>
            <a:ext cx="5486400" cy="3899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638799"/>
            <a:ext cx="5486400" cy="34229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7213"/>
            <a:ext cx="763905" cy="49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c.pembelian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list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402707"/>
            <a:ext cx="485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-tambah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58111"/>
            <a:ext cx="5486400" cy="3619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667755"/>
            <a:ext cx="5486400" cy="34625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7"/>
            <a:ext cx="270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edit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44167"/>
            <a:ext cx="5486400" cy="38999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5689"/>
            <a:ext cx="706120" cy="81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4.KASIR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1.Penjualan</a:t>
            </a:r>
            <a:endParaRPr sz="1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list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640704"/>
            <a:ext cx="485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-tambah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73579"/>
            <a:ext cx="5486400" cy="3540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905499"/>
            <a:ext cx="5486400" cy="31028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1074165"/>
            <a:ext cx="484949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009FB8"/>
                </a:solidFill>
                <a:latin typeface="Constantia"/>
                <a:cs typeface="Constantia"/>
              </a:rPr>
              <a:t>PEMBUKA</a:t>
            </a:r>
            <a:endParaRPr sz="1500">
              <a:latin typeface="Constantia"/>
              <a:cs typeface="Constantia"/>
            </a:endParaRPr>
          </a:p>
          <a:p>
            <a:pPr marL="12700" marR="5080" indent="456565">
              <a:lnSpc>
                <a:spcPct val="112999"/>
              </a:lnSpc>
              <a:spcBef>
                <a:spcPts val="690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Puji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Syukur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Kehadirat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Allah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SWT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telah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melimpahkan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rahmat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dan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hidayah nya,sehingga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saya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dapat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menyelesaikan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laporan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proyek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APP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PENJUALAN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324964"/>
            <a:ext cx="5046980" cy="15957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500" dirty="0">
                <a:solidFill>
                  <a:srgbClr val="009FB8"/>
                </a:solidFill>
                <a:latin typeface="Constantia"/>
                <a:cs typeface="Constantia"/>
              </a:rPr>
              <a:t>App</a:t>
            </a:r>
            <a:r>
              <a:rPr sz="1500" spc="-2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009FB8"/>
                </a:solidFill>
                <a:latin typeface="Constantia"/>
                <a:cs typeface="Constantia"/>
              </a:rPr>
              <a:t>Penjualan</a:t>
            </a:r>
            <a:endParaRPr sz="1500">
              <a:latin typeface="Constantia"/>
              <a:cs typeface="Constantia"/>
            </a:endParaRPr>
          </a:p>
          <a:p>
            <a:pPr marL="12700" marR="5080" indent="456565">
              <a:lnSpc>
                <a:spcPct val="95800"/>
              </a:lnSpc>
              <a:spcBef>
                <a:spcPts val="575"/>
              </a:spcBef>
            </a:pP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adalah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yang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dibuat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dengan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berbasis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Web.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Aplikasi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dapat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di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simpan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pada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server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sehingga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penggunaannya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dapat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dipergunakan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melalui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jaringan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komputer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lokal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atau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online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dan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digunakan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secara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bersamaan.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Aplikasi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digunakan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hanya</a:t>
            </a:r>
            <a:r>
              <a:rPr sz="10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untuk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menangani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kegiatan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pembelian</a:t>
            </a:r>
            <a:r>
              <a:rPr sz="10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dan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pada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suatu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Toko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secara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langsung.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 marR="261620">
              <a:lnSpc>
                <a:spcPts val="1140"/>
              </a:lnSpc>
            </a:pP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Untuk</a:t>
            </a:r>
            <a:r>
              <a:rPr sz="100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membuat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ini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tentunya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diperlukan</a:t>
            </a:r>
            <a:r>
              <a:rPr sz="10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beberapa</a:t>
            </a:r>
            <a:r>
              <a:rPr sz="10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Tool.</a:t>
            </a:r>
            <a:r>
              <a:rPr sz="100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Adapun</a:t>
            </a:r>
            <a:r>
              <a:rPr sz="100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hal-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hal</a:t>
            </a:r>
            <a:r>
              <a:rPr sz="100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yang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diperlukan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dalam</a:t>
            </a:r>
            <a:r>
              <a:rPr sz="1000" spc="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pembuatan</a:t>
            </a:r>
            <a:r>
              <a:rPr sz="10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Aplikasi</a:t>
            </a:r>
            <a:r>
              <a:rPr sz="10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Penjualan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adalah</a:t>
            </a:r>
            <a:r>
              <a:rPr sz="100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sebagai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berikut: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517262"/>
            <a:ext cx="422402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9FB8"/>
                </a:solidFill>
                <a:latin typeface="Constantia"/>
                <a:cs typeface="Constantia"/>
              </a:rPr>
              <a:t>A.</a:t>
            </a:r>
            <a:r>
              <a:rPr sz="1500" spc="-25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009FB8"/>
                </a:solidFill>
                <a:latin typeface="Constantia"/>
                <a:cs typeface="Constantia"/>
              </a:rPr>
              <a:t>Tool</a:t>
            </a:r>
            <a:endParaRPr sz="15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Penjualan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akan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dibuat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memerlukan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beberapa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tool,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antara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lain:</a:t>
            </a:r>
            <a:endParaRPr sz="1000">
              <a:latin typeface="Constantia"/>
              <a:cs typeface="Constant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05025" y="5168519"/>
          <a:ext cx="5266054" cy="2336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/>
                <a:gridCol w="2405380"/>
                <a:gridCol w="2517774"/>
              </a:tblGrid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25" dirty="0">
                          <a:latin typeface="Constantia"/>
                          <a:cs typeface="Constantia"/>
                        </a:rPr>
                        <a:t>No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20" dirty="0">
                          <a:latin typeface="Constantia"/>
                          <a:cs typeface="Constantia"/>
                        </a:rPr>
                        <a:t>Nama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Keterangan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1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Webserver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Apache/2.4.41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2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Bahasa</a:t>
                      </a:r>
                      <a:r>
                        <a:rPr sz="11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Pemograman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PHP/7.3.2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3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Basis</a:t>
                      </a:r>
                      <a:r>
                        <a:rPr sz="11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20" dirty="0">
                          <a:latin typeface="Constantia"/>
                          <a:cs typeface="Constantia"/>
                        </a:rPr>
                        <a:t>Data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MySQL/MariaDB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(10.4.6-MariaDB)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4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Text</a:t>
                      </a:r>
                      <a:r>
                        <a:rPr sz="11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Editor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Sublime</a:t>
                      </a:r>
                      <a:r>
                        <a:rPr sz="11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Text</a:t>
                      </a:r>
                      <a:r>
                        <a:rPr sz="11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50" dirty="0">
                          <a:latin typeface="Constantia"/>
                          <a:cs typeface="Constantia"/>
                        </a:rPr>
                        <a:t>3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5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Web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Browser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Google</a:t>
                      </a:r>
                      <a:r>
                        <a:rPr sz="11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Chrome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6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Remote</a:t>
                      </a:r>
                      <a:r>
                        <a:rPr sz="11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Basis</a:t>
                      </a:r>
                      <a:r>
                        <a:rPr sz="11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20" dirty="0">
                          <a:latin typeface="Constantia"/>
                          <a:cs typeface="Constantia"/>
                        </a:rPr>
                        <a:t>Data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SQLyog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GUI</a:t>
                      </a:r>
                      <a:r>
                        <a:rPr sz="11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v12.5.1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7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Designer</a:t>
                      </a:r>
                      <a:r>
                        <a:rPr sz="11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Pemodelan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Enterprise</a:t>
                      </a:r>
                      <a:r>
                        <a:rPr sz="1100" spc="-5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architect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8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Designer</a:t>
                      </a:r>
                      <a:r>
                        <a:rPr sz="11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Interface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Figma.com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279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8737"/>
            <a:ext cx="270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9FB8"/>
                </a:solidFill>
                <a:latin typeface="Constantia"/>
                <a:cs typeface="Constantia"/>
              </a:rPr>
              <a:t>-</a:t>
            </a:r>
            <a:r>
              <a:rPr sz="1000" i="1" spc="-20" dirty="0">
                <a:solidFill>
                  <a:srgbClr val="009FB8"/>
                </a:solidFill>
                <a:latin typeface="Constantia"/>
                <a:cs typeface="Constantia"/>
              </a:rPr>
              <a:t>edit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623940"/>
            <a:ext cx="26695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9FB8"/>
                </a:solidFill>
                <a:latin typeface="Constantia"/>
                <a:cs typeface="Constantia"/>
              </a:rPr>
              <a:t>D.Rancangan</a:t>
            </a:r>
            <a:r>
              <a:rPr sz="1500" spc="-15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009FB8"/>
                </a:solidFill>
                <a:latin typeface="Constantia"/>
                <a:cs typeface="Constantia"/>
              </a:rPr>
              <a:t>Basis</a:t>
            </a:r>
            <a:r>
              <a:rPr sz="1500" spc="-1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009FB8"/>
                </a:solidFill>
                <a:latin typeface="Constantia"/>
                <a:cs typeface="Constantia"/>
              </a:rPr>
              <a:t>Data</a:t>
            </a:r>
            <a:endParaRPr sz="15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pun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Rancangan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basis</a:t>
            </a:r>
            <a:r>
              <a:rPr sz="1000" spc="21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data</a:t>
            </a:r>
            <a:r>
              <a:rPr sz="1000" spc="204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sebagai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berikut:</a:t>
            </a:r>
            <a:endParaRPr sz="10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8847581"/>
            <a:ext cx="4798695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009FB8"/>
                </a:solidFill>
                <a:latin typeface="Constantia"/>
                <a:cs typeface="Constantia"/>
              </a:rPr>
              <a:t>E.Hasil</a:t>
            </a:r>
            <a:endParaRPr sz="1500">
              <a:latin typeface="Constantia"/>
              <a:cs typeface="Constantia"/>
            </a:endParaRPr>
          </a:p>
          <a:p>
            <a:pPr marL="12700" marR="5080">
              <a:lnSpc>
                <a:spcPct val="112500"/>
              </a:lnSpc>
              <a:spcBef>
                <a:spcPts val="685"/>
              </a:spcBef>
            </a:pP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Berdasarkan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hasil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Analisa,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rancangan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interface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dan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basis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data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kemudian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di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implementasikan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menjadi</a:t>
            </a:r>
            <a:r>
              <a:rPr sz="1000" spc="2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sebuah</a:t>
            </a:r>
            <a:r>
              <a:rPr sz="1000" spc="204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berbasis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web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dengan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menggunakan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bahasa pemograman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PHP.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Adapun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hasilnya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adalah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sebagai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berikut: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44167"/>
            <a:ext cx="5486400" cy="3899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6147815"/>
            <a:ext cx="5486400" cy="23149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30604" y="1074165"/>
            <a:ext cx="526796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9FB8"/>
                </a:solidFill>
                <a:latin typeface="Constantia"/>
                <a:cs typeface="Constantia"/>
              </a:rPr>
              <a:t>B. </a:t>
            </a:r>
            <a:r>
              <a:rPr sz="1500" spc="-10" dirty="0">
                <a:solidFill>
                  <a:srgbClr val="009FB8"/>
                </a:solidFill>
                <a:latin typeface="Constantia"/>
                <a:cs typeface="Constantia"/>
              </a:rPr>
              <a:t>Analisa</a:t>
            </a:r>
            <a:endParaRPr sz="1500">
              <a:latin typeface="Constantia"/>
              <a:cs typeface="Constantia"/>
            </a:endParaRPr>
          </a:p>
          <a:p>
            <a:pPr marL="12700" marR="46355" indent="456565">
              <a:lnSpc>
                <a:spcPct val="112000"/>
              </a:lnSpc>
              <a:spcBef>
                <a:spcPts val="70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Sebelum</a:t>
            </a:r>
            <a:r>
              <a:rPr sz="1000" spc="-5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implementasi</a:t>
            </a:r>
            <a:r>
              <a:rPr sz="1000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pembuatan</a:t>
            </a:r>
            <a:r>
              <a:rPr sz="1000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sz="1000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Penjualan</a:t>
            </a:r>
            <a:r>
              <a:rPr sz="1000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tahapan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pertama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kali</a:t>
            </a:r>
            <a:r>
              <a:rPr sz="1000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dilakukan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yaitu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dengan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menganalisa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pengguna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dan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kegiatan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dilakukan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oleh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pengguna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tersebut.</a:t>
            </a:r>
            <a:endParaRPr sz="1000">
              <a:latin typeface="Constantia"/>
              <a:cs typeface="Constantia"/>
            </a:endParaRPr>
          </a:p>
          <a:p>
            <a:pPr marL="12700" marR="5080">
              <a:lnSpc>
                <a:spcPts val="1360"/>
              </a:lnSpc>
              <a:spcBef>
                <a:spcPts val="5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Hasil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analisa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Penjualan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ini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3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jenis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pengguna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terlibat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beserta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kegiatannya, yaitu:</a:t>
            </a:r>
            <a:endParaRPr sz="1000">
              <a:latin typeface="Constantia"/>
              <a:cs typeface="Constant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5025" y="2239009"/>
          <a:ext cx="5266053" cy="3406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1179830"/>
                <a:gridCol w="262889"/>
                <a:gridCol w="3404234"/>
              </a:tblGrid>
              <a:tr h="225425">
                <a:tc>
                  <a:txBody>
                    <a:bodyPr/>
                    <a:lstStyle/>
                    <a:p>
                      <a:pPr marL="121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Constantia"/>
                          <a:cs typeface="Constantia"/>
                        </a:rPr>
                        <a:t>No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255904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Pengguna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2575" algn="ctr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Kegiatan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1295">
                <a:tc rowSpan="5">
                  <a:txBody>
                    <a:bodyPr/>
                    <a:lstStyle/>
                    <a:p>
                      <a:pPr marR="5969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1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7112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Pemilik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Login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06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Logout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5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Mengelola</a:t>
                      </a:r>
                      <a:r>
                        <a:rPr sz="11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Pengguna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5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6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Mendapat</a:t>
                      </a:r>
                      <a:r>
                        <a:rPr sz="11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Laporan</a:t>
                      </a:r>
                      <a:r>
                        <a:rPr sz="11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Pembelian</a:t>
                      </a:r>
                      <a:r>
                        <a:rPr sz="11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Barang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Mendapat</a:t>
                      </a:r>
                      <a:r>
                        <a:rPr sz="1100" spc="-4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Laporan</a:t>
                      </a:r>
                      <a:r>
                        <a:rPr sz="11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Penjualan</a:t>
                      </a:r>
                      <a:r>
                        <a:rPr sz="11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Barang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 rowSpan="6">
                  <a:txBody>
                    <a:bodyPr/>
                    <a:lstStyle/>
                    <a:p>
                      <a:pPr marR="59690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2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marL="71120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Bagian</a:t>
                      </a:r>
                      <a:r>
                        <a:rPr sz="11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Gudang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Login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93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Logout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5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6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Mengelola</a:t>
                      </a:r>
                      <a:r>
                        <a:rPr sz="1100" spc="-2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Barang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6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Mengelola</a:t>
                      </a:r>
                      <a:r>
                        <a:rPr sz="1100" spc="-3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Supplier</a:t>
                      </a:r>
                      <a:r>
                        <a:rPr sz="11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Barang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55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Mengelola</a:t>
                      </a:r>
                      <a:r>
                        <a:rPr sz="11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Pembelian</a:t>
                      </a:r>
                      <a:r>
                        <a:rPr sz="1100" spc="-2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Barang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94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6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6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Melaporkan</a:t>
                      </a:r>
                      <a:r>
                        <a:rPr sz="1100" spc="-1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Stok</a:t>
                      </a:r>
                      <a:r>
                        <a:rPr sz="11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Barang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 rowSpan="4">
                  <a:txBody>
                    <a:bodyPr/>
                    <a:lstStyle/>
                    <a:p>
                      <a:pPr marR="5778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3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71120">
                        <a:lnSpc>
                          <a:spcPts val="1275"/>
                        </a:lnSpc>
                      </a:pPr>
                      <a:r>
                        <a:rPr sz="1100" spc="-20" dirty="0">
                          <a:latin typeface="Constantia"/>
                          <a:cs typeface="Constantia"/>
                        </a:rPr>
                        <a:t>Kasir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5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Login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300"/>
                        </a:lnSpc>
                      </a:pPr>
                      <a:r>
                        <a:rPr sz="1100" spc="-10" dirty="0">
                          <a:latin typeface="Constantia"/>
                          <a:cs typeface="Constantia"/>
                        </a:rPr>
                        <a:t>Logout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96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Melakukan</a:t>
                      </a:r>
                      <a:r>
                        <a:rPr sz="11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Transaksi</a:t>
                      </a:r>
                      <a:r>
                        <a:rPr sz="11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Penjualan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-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onstantia"/>
                          <a:cs typeface="Constantia"/>
                        </a:rPr>
                        <a:t>Melaporkan</a:t>
                      </a:r>
                      <a:r>
                        <a:rPr sz="1100" spc="-30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dirty="0">
                          <a:latin typeface="Constantia"/>
                          <a:cs typeface="Constantia"/>
                        </a:rPr>
                        <a:t>Transaksi</a:t>
                      </a:r>
                      <a:r>
                        <a:rPr sz="1100" spc="-45" dirty="0">
                          <a:latin typeface="Constantia"/>
                          <a:cs typeface="Constantia"/>
                        </a:rPr>
                        <a:t> </a:t>
                      </a:r>
                      <a:r>
                        <a:rPr sz="1100" spc="-10" dirty="0">
                          <a:latin typeface="Constantia"/>
                          <a:cs typeface="Constantia"/>
                        </a:rPr>
                        <a:t>Penjualan</a:t>
                      </a:r>
                      <a:endParaRPr sz="1100">
                        <a:latin typeface="Constantia"/>
                        <a:cs typeface="Constanti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6156731"/>
            <a:ext cx="5291455" cy="53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6565">
              <a:lnSpc>
                <a:spcPct val="112500"/>
              </a:lnSpc>
              <a:spcBef>
                <a:spcPts val="9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hasil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analisa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langkah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berikutnya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adalah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membuat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sebuah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pemodelan</a:t>
            </a:r>
            <a:r>
              <a:rPr sz="1000" spc="-4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dengan menggunakan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diagram.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Tool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digunakan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dalam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pembuatan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yaitu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Enterprise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architect.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bawah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yaitu:</a:t>
            </a:r>
            <a:endParaRPr sz="1000">
              <a:latin typeface="Constantia"/>
              <a:cs typeface="Constanti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1068069"/>
            <a:ext cx="22713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1</a:t>
            </a:r>
            <a:r>
              <a:rPr dirty="0"/>
              <a:t>.Use</a:t>
            </a:r>
            <a:r>
              <a:rPr spc="-10" dirty="0"/>
              <a:t> </a:t>
            </a:r>
            <a:r>
              <a:rPr dirty="0"/>
              <a:t>Case</a:t>
            </a:r>
            <a:r>
              <a:rPr spc="-10" dirty="0"/>
              <a:t> </a:t>
            </a:r>
            <a:r>
              <a:rPr dirty="0"/>
              <a:t>Diagram</a:t>
            </a:r>
            <a:r>
              <a:rPr spc="-15" dirty="0"/>
              <a:t> </a:t>
            </a:r>
            <a:r>
              <a:rPr spc="-10" dirty="0"/>
              <a:t>Global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1130604" y="7141844"/>
            <a:ext cx="4898390" cy="842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ini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merupakan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gambaran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secara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global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aplikasi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penjualan.</a:t>
            </a:r>
            <a:endParaRPr sz="1000">
              <a:latin typeface="Constantia"/>
              <a:cs typeface="Constantia"/>
            </a:endParaRPr>
          </a:p>
          <a:p>
            <a:pPr marL="12700" marR="5080" indent="456565" algn="just">
              <a:lnSpc>
                <a:spcPct val="121100"/>
              </a:lnSpc>
              <a:spcBef>
                <a:spcPts val="87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Setelah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dibuat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secara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global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beberapa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dibuat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sebagai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pengembangan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diantaranya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: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CRUD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Pengguna,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CRUD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Barang,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Supplier,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Pembelian,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Penjualan.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70" y="1651929"/>
            <a:ext cx="5411686" cy="5454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4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1118"/>
            <a:ext cx="13741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FB8"/>
                </a:solidFill>
                <a:latin typeface="Constantia"/>
                <a:cs typeface="Constantia"/>
              </a:rPr>
              <a:t>2</a:t>
            </a: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.CRUD</a:t>
            </a:r>
            <a:r>
              <a:rPr sz="1100" spc="-3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PENGGUNA</a:t>
            </a:r>
            <a:endParaRPr sz="11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727" y="1569560"/>
            <a:ext cx="5383786" cy="53746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5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1118"/>
            <a:ext cx="1164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FB8"/>
                </a:solidFill>
                <a:latin typeface="Constantia"/>
                <a:cs typeface="Constantia"/>
              </a:rPr>
              <a:t>3</a:t>
            </a: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.CRUD</a:t>
            </a:r>
            <a:r>
              <a:rPr sz="1100" spc="-2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BARANG</a:t>
            </a:r>
            <a:endParaRPr sz="11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722" y="1568570"/>
            <a:ext cx="5385670" cy="52774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6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1118"/>
            <a:ext cx="1252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FB8"/>
                </a:solidFill>
                <a:latin typeface="Constantia"/>
                <a:cs typeface="Constantia"/>
              </a:rPr>
              <a:t>4</a:t>
            </a: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.CRUD</a:t>
            </a:r>
            <a:r>
              <a:rPr sz="1100" spc="-3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SUPPLIER</a:t>
            </a:r>
            <a:endParaRPr sz="11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91" y="1569377"/>
            <a:ext cx="5384041" cy="53567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7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5689"/>
            <a:ext cx="9061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5.PEMBELIAN</a:t>
            </a:r>
            <a:endParaRPr sz="11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523" y="1415727"/>
            <a:ext cx="5384168" cy="53836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8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1118"/>
            <a:ext cx="1409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9FB8"/>
                </a:solidFill>
                <a:latin typeface="Constantia"/>
                <a:cs typeface="Constantia"/>
              </a:rPr>
              <a:t>6</a:t>
            </a:r>
            <a:r>
              <a:rPr sz="1100" dirty="0">
                <a:solidFill>
                  <a:srgbClr val="009FB8"/>
                </a:solidFill>
                <a:latin typeface="Constantia"/>
                <a:cs typeface="Constantia"/>
              </a:rPr>
              <a:t>.CRUD</a:t>
            </a:r>
            <a:r>
              <a:rPr sz="1100" spc="-30" dirty="0">
                <a:solidFill>
                  <a:srgbClr val="009FB8"/>
                </a:solidFill>
                <a:latin typeface="Constantia"/>
                <a:cs typeface="Constantia"/>
              </a:rPr>
              <a:t> </a:t>
            </a:r>
            <a:r>
              <a:rPr sz="1100" spc="-10" dirty="0">
                <a:solidFill>
                  <a:srgbClr val="009FB8"/>
                </a:solidFill>
                <a:latin typeface="Constantia"/>
                <a:cs typeface="Constantia"/>
              </a:rPr>
              <a:t>PENJUALAN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355204"/>
            <a:ext cx="5257165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9FB8"/>
                </a:solidFill>
                <a:latin typeface="Constantia"/>
                <a:cs typeface="Constantia"/>
              </a:rPr>
              <a:t>c</a:t>
            </a:r>
            <a:r>
              <a:rPr sz="1500" dirty="0">
                <a:solidFill>
                  <a:srgbClr val="009FB8"/>
                </a:solidFill>
                <a:latin typeface="Constantia"/>
                <a:cs typeface="Constantia"/>
              </a:rPr>
              <a:t>.Rancangan</a:t>
            </a:r>
            <a:r>
              <a:rPr sz="1500" spc="-10" dirty="0">
                <a:solidFill>
                  <a:srgbClr val="009FB8"/>
                </a:solidFill>
                <a:latin typeface="Constantia"/>
                <a:cs typeface="Constantia"/>
              </a:rPr>
              <a:t> Interface</a:t>
            </a:r>
            <a:endParaRPr sz="1500">
              <a:latin typeface="Constantia"/>
              <a:cs typeface="Constantia"/>
            </a:endParaRPr>
          </a:p>
          <a:p>
            <a:pPr marL="12700" marR="5080" indent="456565">
              <a:lnSpc>
                <a:spcPct val="112400"/>
              </a:lnSpc>
              <a:spcBef>
                <a:spcPts val="775"/>
              </a:spcBef>
            </a:pP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Setelah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dibuat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sebuah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maka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langkah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selanjutnya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adalah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merancang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interface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sebuah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aplikasi.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Interface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dibentuk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sz="1000" spc="-2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sebuah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yang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ada.</a:t>
            </a:r>
            <a:r>
              <a:rPr sz="1000" spc="-2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Rancangan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interface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dibuat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dengan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menggunakan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tool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secara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online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melalui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situs</a:t>
            </a:r>
            <a:r>
              <a:rPr sz="1000" spc="-1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u="sng" dirty="0">
                <a:solidFill>
                  <a:srgbClr val="585858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  <a:hlinkClick r:id="rId2"/>
              </a:rPr>
              <a:t>www.figma.com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  <a:hlinkClick r:id="rId2"/>
              </a:rPr>
              <a:t>.</a:t>
            </a:r>
            <a:r>
              <a:rPr sz="1000" spc="-40" dirty="0">
                <a:solidFill>
                  <a:srgbClr val="585858"/>
                </a:solidFill>
                <a:latin typeface="Constantia"/>
                <a:cs typeface="Constantia"/>
                <a:hlinkClick r:id="rId2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Dilihat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dari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use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case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diagram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diatas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terdapat</a:t>
            </a:r>
            <a:r>
              <a:rPr sz="1000" spc="-30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21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dirty="0">
                <a:solidFill>
                  <a:srgbClr val="585858"/>
                </a:solidFill>
                <a:latin typeface="Constantia"/>
                <a:cs typeface="Constantia"/>
              </a:rPr>
              <a:t>interface,</a:t>
            </a:r>
            <a:r>
              <a:rPr sz="1000" spc="-35" dirty="0">
                <a:solidFill>
                  <a:srgbClr val="585858"/>
                </a:solidFill>
                <a:latin typeface="Constantia"/>
                <a:cs typeface="Constant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Constantia"/>
                <a:cs typeface="Constantia"/>
              </a:rPr>
              <a:t>yaitu:</a:t>
            </a:r>
            <a:endParaRPr sz="10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591" y="1569400"/>
            <a:ext cx="5384041" cy="53658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APP</a:t>
            </a:r>
            <a:r>
              <a:rPr spc="-15" dirty="0"/>
              <a:t> </a:t>
            </a:r>
            <a:r>
              <a:rPr dirty="0"/>
              <a:t>PENJUALAN</a:t>
            </a:r>
            <a:r>
              <a:rPr spc="165" dirty="0"/>
              <a:t> </a:t>
            </a:r>
            <a:r>
              <a:rPr spc="-10" dirty="0"/>
              <a:t>V1.0.0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PAGE</a:t>
            </a:r>
            <a:r>
              <a:rPr spc="-15" dirty="0"/>
              <a:t> </a:t>
            </a:r>
            <a:r>
              <a:rPr spc="-25" dirty="0"/>
              <a:t>9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591</Words>
  <Application>Microsoft Office PowerPoint</Application>
  <PresentationFormat>Custom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Constantia</vt:lpstr>
      <vt:lpstr>Office Theme</vt:lpstr>
      <vt:lpstr>PowerPoint Presentation</vt:lpstr>
      <vt:lpstr>PowerPoint Presentation</vt:lpstr>
      <vt:lpstr>PowerPoint Presentation</vt:lpstr>
      <vt:lpstr>1.Use Case Diagram Global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Uji Kom</dc:title>
  <dc:subject>Dimas triana</dc:subject>
  <dc:creator>XII RPL</dc:creator>
  <cp:keywords>APP Penjualan</cp:keywords>
  <cp:lastModifiedBy>SISWA 15</cp:lastModifiedBy>
  <cp:revision>3</cp:revision>
  <dcterms:created xsi:type="dcterms:W3CDTF">2022-03-21T00:43:06Z</dcterms:created>
  <dcterms:modified xsi:type="dcterms:W3CDTF">2022-03-21T02:14:43Z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2022-03-15T00:00:00Z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2022-03-21T00:00:00Z</vt:filetime>
  </property>
</Properties>
</file>