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8531-830D-1D49-AEF9-73B0E1FA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C7A5-52E4-C348-B9DE-FF515A39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297F-216A-E848-984A-3A4664F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3F60-93C1-6242-83BC-130BC1A1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D143-D957-7248-A115-69706D13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25AC-5CEF-714A-A5DA-48C1AA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81C5-3AF6-604F-B8DE-4EE2561BF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F5B0-9634-B344-9CE7-6644A947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3C75-C95E-5842-853F-74EF79D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66A9-7A2C-B941-84FA-B861509A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C53B3-FC8D-6847-8A9E-F695F98C5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4140-A9D2-144F-84C1-00C74E38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AF88-764B-F140-B964-08A07F44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4438-5257-324B-B575-B0A5262F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E05E-4AEE-A14A-83BB-DF749954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B593-7B50-124C-BDC6-DF822934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8188-A2BD-3A41-8B9F-60C58007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8F81-CFE9-ED4E-8D7B-9F49E20E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1F21-CC4A-8544-B1DC-BCDD82E3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AAE1-64FE-5D4E-9D5D-E46A7698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AB19-AC2B-6B47-AFE2-2389C0D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995F-29F9-E048-B5E3-EBD8F70B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E62D-1EDB-2146-95B1-654597B1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20D5-D463-294E-925F-1AA90648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68F8-6A54-D141-921E-6A8E2FEF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EFB4-080E-0546-BC6F-8C674BC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CC1E-A0D4-9345-AE3D-D01F969DD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25DF2-2D75-E14E-9AC9-1080838F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BBA8-4313-E640-8851-D9457564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0745-104D-5B45-BDE2-74418849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A8E9-A89D-2A4F-A220-AE1B209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0B6-4074-E640-B264-DC28587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F0FE-FF9C-4545-B845-1E86C57B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49C7-8A64-904D-BF90-0D9A5369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A50B8-C62F-4C4E-AC56-6D5C4F01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0FAE0-1D48-AC42-81C3-CDCDC4C0F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19CD7-7B2B-344E-B6A5-1D0215C6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A8C2F-0CEC-624B-B965-4A4F5FF6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4CE6-7C11-9345-BB0E-5AC7DF10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F6C5-D52F-4243-9471-5A230EC4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B0ED-8F01-9D41-9BC8-489D129D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1516F-8D15-2C4F-9209-5CAE16E7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A47E7-9A12-634C-A626-4D33E26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F1C0-65D3-1D49-BE87-A90BF037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98BF9-CAE3-114C-BB7D-B1EA64AF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1D889-0EE0-2647-8575-70C86480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6289-DF53-324D-B919-022357DC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8401-044F-C845-82A2-34D759C9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261F-25C5-5147-AA3D-E9E9960A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D7FC-00DC-5141-9BA3-1923FF12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0189-5A21-2649-A520-EFA19C25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2D69-3F82-3B4F-A1A2-FC532762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BF0B-4ABE-2D44-B04A-3440FBD5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1BCC9-33B3-554E-9586-F0715400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5AED0-FDDB-EE47-A2F7-590E6073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C3EB-751C-644D-82BF-8AC2252D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F457-F59B-0E45-9075-3240CC22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9EED-93DA-C44A-B28B-8985C5EA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89F-6F83-7D4E-AFC4-2E27446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16FC-2C1D-5445-ACB7-5BD8C1A1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96F8-4D76-5C44-8340-214FA21C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9F62-A095-6844-A0E9-1818EC9971E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2F22-0158-7842-A735-73A4CEB44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6AB3-D4EB-C54C-AC7E-DC96E6D6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2825-B695-D341-8517-208A36E0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3264-CCD2-0E4B-89BA-4FBC45645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model of MgO shock velocity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71E5-9EBE-C941-A1E8-2E103C3B0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Zixuan Ye</a:t>
            </a:r>
          </a:p>
        </p:txBody>
      </p:sp>
    </p:spTree>
    <p:extLst>
      <p:ext uri="{BB962C8B-B14F-4D97-AF65-F5344CB8AC3E}">
        <p14:creationId xmlns:p14="http://schemas.microsoft.com/office/powerpoint/2010/main" val="1446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33" y="3383462"/>
            <a:ext cx="3927267" cy="3474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18" y="58378"/>
            <a:ext cx="7713825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Step 1: Shock from ambient to MgO Hugoniot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563318" y="952071"/>
            <a:ext cx="3517913" cy="2360914"/>
            <a:chOff x="-119450" y="4320105"/>
            <a:chExt cx="3517913" cy="2360914"/>
          </a:xfrm>
        </p:grpSpPr>
        <p:grpSp>
          <p:nvGrpSpPr>
            <p:cNvPr id="11" name="Group 10"/>
            <p:cNvGrpSpPr/>
            <p:nvPr/>
          </p:nvGrpSpPr>
          <p:grpSpPr>
            <a:xfrm>
              <a:off x="31783" y="4802177"/>
              <a:ext cx="3366680" cy="1878842"/>
              <a:chOff x="405233" y="5195711"/>
              <a:chExt cx="3366680" cy="187884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71" y="5195711"/>
                <a:ext cx="2322515" cy="55538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233" y="5707462"/>
                <a:ext cx="2332908" cy="61492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729" y="6258805"/>
                <a:ext cx="3326184" cy="815748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-119450" y="4320105"/>
              <a:ext cx="3080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err="1"/>
                <a:t>Rankine</a:t>
              </a:r>
              <a:r>
                <a:rPr lang="en-US" sz="2000" u="sng" dirty="0"/>
                <a:t>-Hugoniot Relations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 rot="17714656">
            <a:off x="8767189" y="3883862"/>
            <a:ext cx="113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 Hugoniot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32345" y="3647575"/>
            <a:ext cx="3729618" cy="3040304"/>
            <a:chOff x="57321" y="161428"/>
            <a:chExt cx="3729618" cy="30403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597" y="161428"/>
              <a:ext cx="3069342" cy="246998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016321" y="2847789"/>
              <a:ext cx="239125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/>
                  <a:cs typeface="Cambria"/>
                </a:rPr>
                <a:t>Particle velocity (km/s)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880434" y="1303066"/>
              <a:ext cx="222945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Cambria"/>
                  <a:cs typeface="Cambria"/>
                </a:rPr>
                <a:t>Shock velocity (km/s)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071" y="2578139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637" y="2400145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9329" y="213713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9856" y="137602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1643" y="2569524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4677" y="2564477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B61223A0-6E9E-C447-A6A3-C019C345EDE0}"/>
              </a:ext>
            </a:extLst>
          </p:cNvPr>
          <p:cNvSpPr/>
          <p:nvPr/>
        </p:nvSpPr>
        <p:spPr>
          <a:xfrm>
            <a:off x="5426150" y="4635796"/>
            <a:ext cx="818707" cy="6911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1F0-DA18-4343-8469-1857C8213D78}"/>
              </a:ext>
            </a:extLst>
          </p:cNvPr>
          <p:cNvSpPr txBox="1"/>
          <p:nvPr/>
        </p:nvSpPr>
        <p:spPr>
          <a:xfrm>
            <a:off x="1861343" y="1228821"/>
            <a:ext cx="4044653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Sound speed measurements have defined the relationship between shock velocity and pressure along the MgO Hugoniot (</a:t>
            </a:r>
            <a:r>
              <a:rPr lang="en-US" sz="2000" i="1" dirty="0"/>
              <a:t>Root et al., 2015)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F99BD-543D-714B-B9EB-5F29D48F6015}"/>
              </a:ext>
            </a:extLst>
          </p:cNvPr>
          <p:cNvSpPr txBox="1"/>
          <p:nvPr/>
        </p:nvSpPr>
        <p:spPr>
          <a:xfrm>
            <a:off x="5508979" y="6570133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Root et al., 2015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1CE200-36FF-C04B-9BA9-AB51BB830910}"/>
                  </a:ext>
                </a:extLst>
              </p:cNvPr>
              <p:cNvSpPr/>
              <p:nvPr/>
            </p:nvSpPr>
            <p:spPr>
              <a:xfrm>
                <a:off x="272573" y="2741116"/>
                <a:ext cx="6096000" cy="15256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=3.584 </m:t>
                      </m:r>
                    </m:oMath>
                  </m:oMathPara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6.6161+1.4111</m:t>
                      </m:r>
                      <m:sSub>
                        <m:sSubPr>
                          <m:ctrlPr>
                            <a:rPr lang="en-US" b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-0.016277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  <m:sup>
                          <m: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1CE200-36FF-C04B-9BA9-AB51BB830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3" y="2741116"/>
                <a:ext cx="6096000" cy="15256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E99F1-1379-8E4E-A881-310BE0E35A38}"/>
              </a:ext>
            </a:extLst>
          </p:cNvPr>
          <p:cNvSpPr txBox="1"/>
          <p:nvPr/>
        </p:nvSpPr>
        <p:spPr>
          <a:xfrm>
            <a:off x="852755" y="328773"/>
            <a:ext cx="184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fit for Us up: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0A71B-9A8A-1840-ACAA-BB4B07D6B998}"/>
              </a:ext>
            </a:extLst>
          </p:cNvPr>
          <p:cNvSpPr txBox="1"/>
          <p:nvPr/>
        </p:nvSpPr>
        <p:spPr>
          <a:xfrm>
            <a:off x="2054268" y="2066795"/>
            <a:ext cx="24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see the excel file </a:t>
            </a:r>
          </a:p>
        </p:txBody>
      </p:sp>
    </p:spTree>
    <p:extLst>
      <p:ext uri="{BB962C8B-B14F-4D97-AF65-F5344CB8AC3E}">
        <p14:creationId xmlns:p14="http://schemas.microsoft.com/office/powerpoint/2010/main" val="13179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79B5C8-B06F-E346-A5E7-B7DC36DFF03F}"/>
              </a:ext>
            </a:extLst>
          </p:cNvPr>
          <p:cNvSpPr txBox="1"/>
          <p:nvPr/>
        </p:nvSpPr>
        <p:spPr>
          <a:xfrm>
            <a:off x="67118" y="58378"/>
            <a:ext cx="9264772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Step 2: Release from MgO Hugoniot state along </a:t>
            </a:r>
            <a:r>
              <a:rPr lang="en-US" dirty="0" err="1"/>
              <a:t>isentrope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31826-F8A4-4841-B663-27F3A944A4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523" y="4828479"/>
            <a:ext cx="17018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4F23-D3D4-5646-A4BC-7A4BE6E201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0381" y="4814415"/>
            <a:ext cx="21717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85DDF-77A1-D04B-99CB-03953AE5868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298" y="5456218"/>
            <a:ext cx="5182416" cy="10016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C23370-FC9F-AA44-84B8-077B6754E830}"/>
              </a:ext>
            </a:extLst>
          </p:cNvPr>
          <p:cNvSpPr/>
          <p:nvPr/>
        </p:nvSpPr>
        <p:spPr>
          <a:xfrm>
            <a:off x="1199001" y="6519446"/>
            <a:ext cx="3291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0766" hangingPunct="0"/>
            <a:r>
              <a:rPr lang="en-US" sz="1600" dirty="0"/>
              <a:t>more details see Knudson et al. 2013 </a:t>
            </a:r>
            <a:endParaRPr lang="en-US" sz="1600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5B6FE9-F511-A44B-B3EF-21285729F9C4}"/>
              </a:ext>
            </a:extLst>
          </p:cNvPr>
          <p:cNvGrpSpPr/>
          <p:nvPr/>
        </p:nvGrpSpPr>
        <p:grpSpPr>
          <a:xfrm>
            <a:off x="462305" y="792830"/>
            <a:ext cx="4698418" cy="3578754"/>
            <a:chOff x="12192001" y="3838648"/>
            <a:chExt cx="8100548" cy="67139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F7BE7B-F964-324D-887D-09DA590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1" y="3838648"/>
              <a:ext cx="8100548" cy="671396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1D73EA-8020-A14C-A7A1-B9BE0F688869}"/>
                </a:ext>
              </a:extLst>
            </p:cNvPr>
            <p:cNvCxnSpPr/>
            <p:nvPr/>
          </p:nvCxnSpPr>
          <p:spPr>
            <a:xfrm>
              <a:off x="13769219" y="4519725"/>
              <a:ext cx="542204" cy="0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F957B97-FD44-0542-96AE-38604DDDE561}"/>
                </a:ext>
              </a:extLst>
            </p:cNvPr>
            <p:cNvCxnSpPr/>
            <p:nvPr/>
          </p:nvCxnSpPr>
          <p:spPr>
            <a:xfrm>
              <a:off x="13769219" y="5097071"/>
              <a:ext cx="542204" cy="0"/>
            </a:xfrm>
            <a:prstGeom prst="line">
              <a:avLst/>
            </a:prstGeom>
            <a:noFill/>
            <a:ln w="50800" cap="flat">
              <a:solidFill>
                <a:srgbClr val="0055F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0BA60B-7097-2E4E-A885-0D6C5797C586}"/>
                  </a:ext>
                </a:extLst>
              </p:cNvPr>
              <p:cNvSpPr txBox="1"/>
              <p:nvPr/>
            </p:nvSpPr>
            <p:spPr>
              <a:xfrm>
                <a:off x="1733997" y="1934590"/>
                <a:ext cx="1022652" cy="338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5719" tIns="35719" rIns="35719" bIns="35719" numCol="1" spcCol="38100" rtlCol="0" anchor="ctr">
                <a:spAutoFit/>
              </a:bodyPr>
              <a:lstStyle/>
              <a:p>
                <a:pPr algn="ctr" defTabSz="410766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55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0055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Γ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55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𝑒𝑓𝑓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55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alatino"/>
                        </a:rPr>
                        <m:t>=1.1</m:t>
                      </m:r>
                    </m:oMath>
                  </m:oMathPara>
                </a14:m>
                <a:endParaRPr lang="en-US" sz="1600" dirty="0">
                  <a:solidFill>
                    <a:srgbClr val="0055F0"/>
                  </a:solidFill>
                  <a:latin typeface="Palatino"/>
                  <a:ea typeface="Palatino"/>
                  <a:cs typeface="Palatino"/>
                  <a:sym typeface="Palatin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0BA60B-7097-2E4E-A885-0D6C5797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97" y="1934590"/>
                <a:ext cx="1022652" cy="338106"/>
              </a:xfrm>
              <a:prstGeom prst="rect">
                <a:avLst/>
              </a:prstGeom>
              <a:blipFill>
                <a:blip r:embed="rId6"/>
                <a:stretch>
                  <a:fillRect l="-3704"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74B2155-2D09-1947-9A18-DC5310F4D52E}"/>
              </a:ext>
            </a:extLst>
          </p:cNvPr>
          <p:cNvSpPr txBox="1"/>
          <p:nvPr/>
        </p:nvSpPr>
        <p:spPr>
          <a:xfrm>
            <a:off x="5945687" y="550821"/>
            <a:ext cx="590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more details of implementation please see the MATLAB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CA510-DFB2-4947-AEC3-6BDBF919A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7139" y="1198127"/>
            <a:ext cx="5659873" cy="5659873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731FAF13-DAD2-2B4E-8F98-0F74EF538078}"/>
              </a:ext>
            </a:extLst>
          </p:cNvPr>
          <p:cNvSpPr/>
          <p:nvPr/>
        </p:nvSpPr>
        <p:spPr>
          <a:xfrm>
            <a:off x="5174105" y="5163665"/>
            <a:ext cx="1103667" cy="4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04326-8611-D64D-B4F2-3DD4D683EDA7}"/>
              </a:ext>
            </a:extLst>
          </p:cNvPr>
          <p:cNvSpPr txBox="1"/>
          <p:nvPr/>
        </p:nvSpPr>
        <p:spPr>
          <a:xfrm>
            <a:off x="67118" y="58378"/>
            <a:ext cx="9264772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Step 3: Released MgO should have same pressure as shock in Quartz window---intersect with Quartz Hugoniot in </a:t>
            </a:r>
            <a:r>
              <a:rPr lang="en-US" dirty="0" err="1"/>
              <a:t>P_up</a:t>
            </a:r>
            <a:r>
              <a:rPr lang="en-US" dirty="0"/>
              <a:t>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77DEDC-0EF3-1949-893F-02D00D128E42}"/>
                  </a:ext>
                </a:extLst>
              </p:cNvPr>
              <p:cNvSpPr/>
              <p:nvPr/>
            </p:nvSpPr>
            <p:spPr>
              <a:xfrm>
                <a:off x="447937" y="2979111"/>
                <a:ext cx="6096000" cy="15256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=3.584 </m:t>
                      </m:r>
                    </m:oMath>
                  </m:oMathPara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6.6161+1.4111</m:t>
                      </m:r>
                      <m:sSub>
                        <m:sSubPr>
                          <m:ctrlPr>
                            <a:rPr lang="en-US" b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-0.016277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  <m:sup>
                          <m: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77DEDC-0EF3-1949-893F-02D00D128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7" y="2979111"/>
                <a:ext cx="6096000" cy="1525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028AF9-7217-654D-B659-C27FA9CDE487}"/>
              </a:ext>
            </a:extLst>
          </p:cNvPr>
          <p:cNvSpPr txBox="1"/>
          <p:nvPr/>
        </p:nvSpPr>
        <p:spPr>
          <a:xfrm>
            <a:off x="447937" y="246762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MgO Hugoniot: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179B1B-B269-1847-A3DB-6E2E7824CB90}"/>
                  </a:ext>
                </a:extLst>
              </p:cNvPr>
              <p:cNvSpPr/>
              <p:nvPr/>
            </p:nvSpPr>
            <p:spPr>
              <a:xfrm>
                <a:off x="5648063" y="2979111"/>
                <a:ext cx="6096000" cy="15906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=2.648 </m:t>
                      </m:r>
                    </m:oMath>
                  </m:oMathPara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6.278</m:t>
                      </m:r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 smtClean="0"/>
                        <m:t>1.193</m:t>
                      </m:r>
                      <m:sSub>
                        <m:sSubPr>
                          <m:ctrlPr>
                            <a:rPr lang="en-US" b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dirty="0" smtClean="0"/>
                        <m:t>2.505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0.3701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*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179B1B-B269-1847-A3DB-6E2E7824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063" y="2979111"/>
                <a:ext cx="6096000" cy="1590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564B21-56ED-A44F-9EB9-6273E3C4F173}"/>
              </a:ext>
            </a:extLst>
          </p:cNvPr>
          <p:cNvSpPr txBox="1"/>
          <p:nvPr/>
        </p:nvSpPr>
        <p:spPr>
          <a:xfrm>
            <a:off x="5648063" y="246762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Quartz Hugoniot:</a:t>
            </a:r>
          </a:p>
        </p:txBody>
      </p:sp>
    </p:spTree>
    <p:extLst>
      <p:ext uri="{BB962C8B-B14F-4D97-AF65-F5344CB8AC3E}">
        <p14:creationId xmlns:p14="http://schemas.microsoft.com/office/powerpoint/2010/main" val="351222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193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Palatino</vt:lpstr>
      <vt:lpstr>Office Theme</vt:lpstr>
      <vt:lpstr>Math model of MgO shock velocity estimation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model of MgO shock velocity estimation</dc:title>
  <dc:creator>Zixuan Ye</dc:creator>
  <cp:lastModifiedBy>Zixuan Ye</cp:lastModifiedBy>
  <cp:revision>3</cp:revision>
  <dcterms:created xsi:type="dcterms:W3CDTF">2022-03-11T17:49:18Z</dcterms:created>
  <dcterms:modified xsi:type="dcterms:W3CDTF">2022-03-14T18:02:32Z</dcterms:modified>
</cp:coreProperties>
</file>