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Source Code Pro"/>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iv9tSq4Fa5IuxrB+gtwmlyncZt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22" Type="http://schemas.openxmlformats.org/officeDocument/2006/relationships/font" Target="fonts/SourceCodePro-boldItalic.fntdata"/><Relationship Id="rId21" Type="http://schemas.openxmlformats.org/officeDocument/2006/relationships/font" Target="fonts/SourceCodePro-italic.fntdata"/><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SourceCodePr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5"/>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15"/>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24"/>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54" name="Google Shape;54;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5" name="Google Shape;5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cxnSp>
        <p:nvCxnSpPr>
          <p:cNvPr id="16" name="Google Shape;16;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17" name="Google Shape;17;p1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6"/>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7"/>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18"/>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1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18"/>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8"/>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20"/>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20"/>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0"/>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21"/>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22"/>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2"/>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22"/>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4600"/>
              <a:buNone/>
              <a:defRPr sz="4600">
                <a:solidFill>
                  <a:schemeClr val="lt1"/>
                </a:solidFill>
              </a:defRPr>
            </a:lvl1pPr>
            <a:lvl2pPr lvl="1" algn="ctr">
              <a:lnSpc>
                <a:spcPct val="100000"/>
              </a:lnSpc>
              <a:spcBef>
                <a:spcPts val="0"/>
              </a:spcBef>
              <a:spcAft>
                <a:spcPts val="0"/>
              </a:spcAft>
              <a:buClr>
                <a:schemeClr val="lt1"/>
              </a:buClr>
              <a:buSzPts val="4600"/>
              <a:buNone/>
              <a:defRPr sz="4600">
                <a:solidFill>
                  <a:schemeClr val="lt1"/>
                </a:solidFill>
              </a:defRPr>
            </a:lvl2pPr>
            <a:lvl3pPr lvl="2" algn="ctr">
              <a:lnSpc>
                <a:spcPct val="100000"/>
              </a:lnSpc>
              <a:spcBef>
                <a:spcPts val="0"/>
              </a:spcBef>
              <a:spcAft>
                <a:spcPts val="0"/>
              </a:spcAft>
              <a:buClr>
                <a:schemeClr val="lt1"/>
              </a:buClr>
              <a:buSzPts val="4600"/>
              <a:buNone/>
              <a:defRPr sz="4600">
                <a:solidFill>
                  <a:schemeClr val="lt1"/>
                </a:solidFill>
              </a:defRPr>
            </a:lvl3pPr>
            <a:lvl4pPr lvl="3" algn="ctr">
              <a:lnSpc>
                <a:spcPct val="100000"/>
              </a:lnSpc>
              <a:spcBef>
                <a:spcPts val="0"/>
              </a:spcBef>
              <a:spcAft>
                <a:spcPts val="0"/>
              </a:spcAft>
              <a:buClr>
                <a:schemeClr val="lt1"/>
              </a:buClr>
              <a:buSzPts val="4600"/>
              <a:buNone/>
              <a:defRPr sz="4600">
                <a:solidFill>
                  <a:schemeClr val="lt1"/>
                </a:solidFill>
              </a:defRPr>
            </a:lvl4pPr>
            <a:lvl5pPr lvl="4" algn="ctr">
              <a:lnSpc>
                <a:spcPct val="100000"/>
              </a:lnSpc>
              <a:spcBef>
                <a:spcPts val="0"/>
              </a:spcBef>
              <a:spcAft>
                <a:spcPts val="0"/>
              </a:spcAft>
              <a:buClr>
                <a:schemeClr val="lt1"/>
              </a:buClr>
              <a:buSzPts val="4600"/>
              <a:buNone/>
              <a:defRPr sz="4600">
                <a:solidFill>
                  <a:schemeClr val="lt1"/>
                </a:solidFill>
              </a:defRPr>
            </a:lvl5pPr>
            <a:lvl6pPr lvl="5" algn="ctr">
              <a:lnSpc>
                <a:spcPct val="100000"/>
              </a:lnSpc>
              <a:spcBef>
                <a:spcPts val="0"/>
              </a:spcBef>
              <a:spcAft>
                <a:spcPts val="0"/>
              </a:spcAft>
              <a:buClr>
                <a:schemeClr val="lt1"/>
              </a:buClr>
              <a:buSzPts val="4600"/>
              <a:buNone/>
              <a:defRPr sz="4600">
                <a:solidFill>
                  <a:schemeClr val="lt1"/>
                </a:solidFill>
              </a:defRPr>
            </a:lvl6pPr>
            <a:lvl7pPr lvl="6" algn="ctr">
              <a:lnSpc>
                <a:spcPct val="100000"/>
              </a:lnSpc>
              <a:spcBef>
                <a:spcPts val="0"/>
              </a:spcBef>
              <a:spcAft>
                <a:spcPts val="0"/>
              </a:spcAft>
              <a:buClr>
                <a:schemeClr val="lt1"/>
              </a:buClr>
              <a:buSzPts val="4600"/>
              <a:buNone/>
              <a:defRPr sz="4600">
                <a:solidFill>
                  <a:schemeClr val="lt1"/>
                </a:solidFill>
              </a:defRPr>
            </a:lvl7pPr>
            <a:lvl8pPr lvl="7" algn="ctr">
              <a:lnSpc>
                <a:spcPct val="100000"/>
              </a:lnSpc>
              <a:spcBef>
                <a:spcPts val="0"/>
              </a:spcBef>
              <a:spcAft>
                <a:spcPts val="0"/>
              </a:spcAft>
              <a:buClr>
                <a:schemeClr val="lt1"/>
              </a:buClr>
              <a:buSzPts val="4600"/>
              <a:buNone/>
              <a:defRPr sz="4600">
                <a:solidFill>
                  <a:schemeClr val="lt1"/>
                </a:solidFill>
              </a:defRPr>
            </a:lvl8pPr>
            <a:lvl9pPr lvl="8" algn="ctr">
              <a:lnSpc>
                <a:spcPct val="100000"/>
              </a:lnSpc>
              <a:spcBef>
                <a:spcPts val="0"/>
              </a:spcBef>
              <a:spcAft>
                <a:spcPts val="0"/>
              </a:spcAft>
              <a:buClr>
                <a:schemeClr val="lt1"/>
              </a:buClr>
              <a:buSzPts val="4600"/>
              <a:buNone/>
              <a:defRPr sz="4600">
                <a:solidFill>
                  <a:schemeClr val="lt1"/>
                </a:solidFill>
              </a:defRPr>
            </a:lvl9pPr>
          </a:lstStyle>
          <a:p/>
        </p:txBody>
      </p:sp>
      <p:sp>
        <p:nvSpPr>
          <p:cNvPr id="45" name="Google Shape;45;p22"/>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7" name="Google Shape;7;p14"/>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lang="es"/>
              <a:t>EXAMEN TRANSVERSAL</a:t>
            </a:r>
            <a:endParaRPr/>
          </a:p>
          <a:p>
            <a:pPr indent="0" lvl="0" marL="0" rtl="0" algn="ctr">
              <a:lnSpc>
                <a:spcPct val="100000"/>
              </a:lnSpc>
              <a:spcBef>
                <a:spcPts val="0"/>
              </a:spcBef>
              <a:spcAft>
                <a:spcPts val="0"/>
              </a:spcAft>
              <a:buSzPts val="6000"/>
              <a:buNone/>
            </a:pPr>
            <a:r>
              <a:rPr lang="es" sz="2600"/>
              <a:t>Fundamentos Machine Learning</a:t>
            </a:r>
            <a:endParaRPr sz="2600"/>
          </a:p>
        </p:txBody>
      </p:sp>
      <p:sp>
        <p:nvSpPr>
          <p:cNvPr id="63" name="Google Shape;63;p1"/>
          <p:cNvSpPr txBox="1"/>
          <p:nvPr>
            <p:ph idx="1" type="subTitle"/>
          </p:nvPr>
        </p:nvSpPr>
        <p:spPr>
          <a:xfrm>
            <a:off x="411175" y="3398250"/>
            <a:ext cx="8282400" cy="14334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es"/>
              <a:t>Docente: Carlos Eduardo Correa</a:t>
            </a:r>
            <a:endParaRPr/>
          </a:p>
          <a:p>
            <a:pPr indent="0" lvl="0" marL="0" rtl="0" algn="ctr">
              <a:lnSpc>
                <a:spcPct val="100000"/>
              </a:lnSpc>
              <a:spcBef>
                <a:spcPts val="0"/>
              </a:spcBef>
              <a:spcAft>
                <a:spcPts val="0"/>
              </a:spcAft>
              <a:buSzPct val="117647"/>
              <a:buNone/>
            </a:pPr>
            <a:r>
              <a:rPr lang="es"/>
              <a:t>Sección: FMY0100_003V</a:t>
            </a:r>
            <a:endParaRPr/>
          </a:p>
          <a:p>
            <a:pPr indent="0" lvl="0" marL="0" rtl="0" algn="ctr">
              <a:lnSpc>
                <a:spcPct val="100000"/>
              </a:lnSpc>
              <a:spcBef>
                <a:spcPts val="0"/>
              </a:spcBef>
              <a:spcAft>
                <a:spcPts val="0"/>
              </a:spcAft>
              <a:buSzPct val="117647"/>
              <a:buNone/>
            </a:pPr>
            <a:r>
              <a:rPr lang="es"/>
              <a:t>Estudiantes: Diego Muñoz, Felipe Saavedra, Marco Maulén.</a:t>
            </a:r>
            <a:endParaRPr/>
          </a:p>
        </p:txBody>
      </p:sp>
      <p:pic>
        <p:nvPicPr>
          <p:cNvPr id="64" name="Google Shape;64;p1"/>
          <p:cNvPicPr preferRelativeResize="0"/>
          <p:nvPr/>
        </p:nvPicPr>
        <p:blipFill rotWithShape="1">
          <a:blip r:embed="rId3">
            <a:alphaModFix/>
          </a:blip>
          <a:srcRect b="0" l="0" r="0" t="0"/>
          <a:stretch/>
        </p:blipFill>
        <p:spPr>
          <a:xfrm>
            <a:off x="7365250" y="79850"/>
            <a:ext cx="1663726" cy="40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0" y="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Test y Training</a:t>
            </a:r>
            <a:endParaRPr/>
          </a:p>
        </p:txBody>
      </p:sp>
      <p:pic>
        <p:nvPicPr>
          <p:cNvPr id="133" name="Google Shape;133;p10"/>
          <p:cNvPicPr preferRelativeResize="0"/>
          <p:nvPr/>
        </p:nvPicPr>
        <p:blipFill rotWithShape="1">
          <a:blip r:embed="rId3">
            <a:alphaModFix/>
          </a:blip>
          <a:srcRect b="0" l="0" r="0" t="0"/>
          <a:stretch/>
        </p:blipFill>
        <p:spPr>
          <a:xfrm>
            <a:off x="0" y="1123115"/>
            <a:ext cx="9144000" cy="2735263"/>
          </a:xfrm>
          <a:prstGeom prst="rect">
            <a:avLst/>
          </a:prstGeom>
          <a:noFill/>
          <a:ln>
            <a:noFill/>
          </a:ln>
        </p:spPr>
      </p:pic>
      <p:pic>
        <p:nvPicPr>
          <p:cNvPr id="134" name="Google Shape;134;p10"/>
          <p:cNvPicPr preferRelativeResize="0"/>
          <p:nvPr/>
        </p:nvPicPr>
        <p:blipFill rotWithShape="1">
          <a:blip r:embed="rId4">
            <a:alphaModFix/>
          </a:blip>
          <a:srcRect b="0" l="0" r="0" t="0"/>
          <a:stretch/>
        </p:blipFill>
        <p:spPr>
          <a:xfrm>
            <a:off x="7365250" y="79850"/>
            <a:ext cx="1663726" cy="40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0" y="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Test y Training</a:t>
            </a:r>
            <a:endParaRPr/>
          </a:p>
        </p:txBody>
      </p:sp>
      <p:pic>
        <p:nvPicPr>
          <p:cNvPr id="140" name="Google Shape;140;p11"/>
          <p:cNvPicPr preferRelativeResize="0"/>
          <p:nvPr/>
        </p:nvPicPr>
        <p:blipFill rotWithShape="1">
          <a:blip r:embed="rId3">
            <a:alphaModFix/>
          </a:blip>
          <a:srcRect b="0" l="0" r="0" t="0"/>
          <a:stretch/>
        </p:blipFill>
        <p:spPr>
          <a:xfrm>
            <a:off x="80210" y="1158039"/>
            <a:ext cx="8983579" cy="2618651"/>
          </a:xfrm>
          <a:prstGeom prst="rect">
            <a:avLst/>
          </a:prstGeom>
          <a:noFill/>
          <a:ln>
            <a:noFill/>
          </a:ln>
        </p:spPr>
      </p:pic>
      <p:pic>
        <p:nvPicPr>
          <p:cNvPr id="141" name="Google Shape;141;p11"/>
          <p:cNvPicPr preferRelativeResize="0"/>
          <p:nvPr/>
        </p:nvPicPr>
        <p:blipFill rotWithShape="1">
          <a:blip r:embed="rId4">
            <a:alphaModFix/>
          </a:blip>
          <a:srcRect b="0" l="0" r="0" t="0"/>
          <a:stretch/>
        </p:blipFill>
        <p:spPr>
          <a:xfrm>
            <a:off x="7365250" y="79850"/>
            <a:ext cx="1663726" cy="40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Deployment - Modelo predictivo con Flask</a:t>
            </a:r>
            <a:endParaRPr/>
          </a:p>
        </p:txBody>
      </p:sp>
      <p:pic>
        <p:nvPicPr>
          <p:cNvPr id="147" name="Google Shape;147;p12"/>
          <p:cNvPicPr preferRelativeResize="0"/>
          <p:nvPr/>
        </p:nvPicPr>
        <p:blipFill rotWithShape="1">
          <a:blip r:embed="rId3">
            <a:alphaModFix/>
          </a:blip>
          <a:srcRect b="0" l="0" r="0" t="0"/>
          <a:stretch/>
        </p:blipFill>
        <p:spPr>
          <a:xfrm>
            <a:off x="7365250" y="79850"/>
            <a:ext cx="1663726" cy="409700"/>
          </a:xfrm>
          <a:prstGeom prst="rect">
            <a:avLst/>
          </a:prstGeom>
          <a:noFill/>
          <a:ln>
            <a:noFill/>
          </a:ln>
        </p:spPr>
      </p:pic>
      <p:pic>
        <p:nvPicPr>
          <p:cNvPr id="148" name="Google Shape;148;p12"/>
          <p:cNvPicPr preferRelativeResize="0"/>
          <p:nvPr/>
        </p:nvPicPr>
        <p:blipFill rotWithShape="1">
          <a:blip r:embed="rId4">
            <a:alphaModFix/>
          </a:blip>
          <a:srcRect b="0" l="0" r="0" t="0"/>
          <a:stretch/>
        </p:blipFill>
        <p:spPr>
          <a:xfrm>
            <a:off x="418475" y="1057075"/>
            <a:ext cx="8270699" cy="38910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Conclusión</a:t>
            </a:r>
            <a:endParaRPr/>
          </a:p>
        </p:txBody>
      </p:sp>
      <p:sp>
        <p:nvSpPr>
          <p:cNvPr id="154" name="Google Shape;154;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200">
                <a:solidFill>
                  <a:srgbClr val="000000"/>
                </a:solidFill>
                <a:latin typeface="Arial"/>
                <a:ea typeface="Arial"/>
                <a:cs typeface="Arial"/>
                <a:sym typeface="Arial"/>
              </a:rPr>
              <a:t>En función a los modelos realizados y a sus respectivas métricas, que son MAE,RMSE,MSE Y R2, podemos visualizar que el modelo RandomForest es el que mejor se adapta a las variables, las cuales fueron: </a:t>
            </a:r>
            <a:r>
              <a:rPr b="1" lang="es" sz="1200">
                <a:solidFill>
                  <a:srgbClr val="000000"/>
                </a:solidFill>
                <a:latin typeface="Arial"/>
                <a:ea typeface="Arial"/>
                <a:cs typeface="Arial"/>
                <a:sym typeface="Arial"/>
              </a:rPr>
              <a:t>RoundStartingEquipmentValue, RoundId,MatchFlankKills, MatchAssists, MatchHeadshots, MatchKills</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s" sz="1200">
                <a:solidFill>
                  <a:srgbClr val="000000"/>
                </a:solidFill>
                <a:latin typeface="Arial"/>
                <a:ea typeface="Arial"/>
                <a:cs typeface="Arial"/>
                <a:sym typeface="Arial"/>
              </a:rPr>
              <a:t>En esta ocasión nosotros decidimos optar por el modelo de RandomForest debido a que este mismo no da resultados negativos en sus métricas como es el caso del modelo de regresión lineal ni se sobreajusta como el modelo de árbol de decisión.</a:t>
            </a:r>
            <a:endParaRPr sz="1200">
              <a:solidFill>
                <a:srgbClr val="000000"/>
              </a:solidFill>
              <a:latin typeface="Arial"/>
              <a:ea typeface="Arial"/>
              <a:cs typeface="Arial"/>
              <a:sym typeface="Arial"/>
            </a:endParaRPr>
          </a:p>
        </p:txBody>
      </p:sp>
      <p:pic>
        <p:nvPicPr>
          <p:cNvPr id="155" name="Google Shape;155;p13"/>
          <p:cNvPicPr preferRelativeResize="0"/>
          <p:nvPr/>
        </p:nvPicPr>
        <p:blipFill rotWithShape="1">
          <a:blip r:embed="rId3">
            <a:alphaModFix/>
          </a:blip>
          <a:srcRect b="0" l="0" r="0" t="0"/>
          <a:stretch/>
        </p:blipFill>
        <p:spPr>
          <a:xfrm>
            <a:off x="7365250" y="79850"/>
            <a:ext cx="1663726" cy="40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Contexto</a:t>
            </a:r>
            <a:endParaRPr/>
          </a:p>
        </p:txBody>
      </p:sp>
      <p:sp>
        <p:nvSpPr>
          <p:cNvPr id="70" name="Google Shape;70;p2"/>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200">
                <a:solidFill>
                  <a:srgbClr val="000000"/>
                </a:solidFill>
                <a:latin typeface="Arial"/>
                <a:ea typeface="Arial"/>
                <a:cs typeface="Arial"/>
                <a:sym typeface="Arial"/>
              </a:rPr>
              <a:t>Valve, los ha contactado como equipo de análisis de datos y modelado de Machine Learning para analizar y realizar modelos predictivos sobre los datos.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s" sz="1200">
                <a:solidFill>
                  <a:srgbClr val="000000"/>
                </a:solidFill>
                <a:latin typeface="Arial"/>
                <a:ea typeface="Arial"/>
                <a:cs typeface="Arial"/>
                <a:sym typeface="Arial"/>
              </a:rPr>
              <a:t>En cada partida de Counter Strike: GO dos equipos de 5 jugadores (denominados Terroristas y Contra-Terroristas) se enfrentan.</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s" sz="1200">
                <a:solidFill>
                  <a:srgbClr val="000000"/>
                </a:solidFill>
                <a:latin typeface="Arial"/>
                <a:ea typeface="Arial"/>
                <a:cs typeface="Arial"/>
                <a:sym typeface="Arial"/>
              </a:rPr>
              <a:t>El objetivo del equipo terrorista es plantar una bomba con timer de 45 segundos en uno de dos sitios específicos dentro de un mapa. Por otro lado, el objetivo del equipo Contra-Terrorista es evitar que la bomba sea plantada o desactivarla antes de que ésta explote cuando ya ha sido plantada. Los datos a utilizar corresponden a  7000 partidas del juego (con un máximo de 10 jugadores c/u)</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s" sz="1200">
                <a:solidFill>
                  <a:srgbClr val="000000"/>
                </a:solidFill>
                <a:latin typeface="Arial"/>
                <a:ea typeface="Arial"/>
                <a:cs typeface="Arial"/>
                <a:sym typeface="Arial"/>
              </a:rPr>
              <a:t>Los datos han sido extraídos de replays, los cuales son archivos propietarios con la información de cada una de las acciones realizadas por cada jugador dentro de una partida. Los replays han sido extraídos de la red utilizando un scrapper y pre-procesados utilizando un script.</a:t>
            </a:r>
            <a:endParaRPr/>
          </a:p>
        </p:txBody>
      </p:sp>
      <p:pic>
        <p:nvPicPr>
          <p:cNvPr id="71" name="Google Shape;71;p2"/>
          <p:cNvPicPr preferRelativeResize="0"/>
          <p:nvPr/>
        </p:nvPicPr>
        <p:blipFill rotWithShape="1">
          <a:blip r:embed="rId3">
            <a:alphaModFix/>
          </a:blip>
          <a:srcRect b="0" l="0" r="0" t="0"/>
          <a:stretch/>
        </p:blipFill>
        <p:spPr>
          <a:xfrm>
            <a:off x="7365250" y="79850"/>
            <a:ext cx="1663726" cy="40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Variables a utilizar</a:t>
            </a:r>
            <a:endParaRPr/>
          </a:p>
        </p:txBody>
      </p:sp>
      <p:sp>
        <p:nvSpPr>
          <p:cNvPr id="77" name="Google Shape;77;p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Map: Nombre del Mapa donde se jugó la partida.</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Team: Nombre del equipo al que pertenece el jugador.</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InternalTeamId: Identificador del equipo al que pertenece el jugador.</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MatchId: Identificador de la partida.</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RoundId: Identificador de la ronda (los equipos se enfrentan en rondas de 5 partidas seguidas).</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MatchWinner: Indica si el jugador ganó o no la partida.</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RoundWinner: Indica si el jugador ganó o no la ronda analizada. </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Survived: Indica si el jugador sobrevivió o no a la partida (sobrevivir no es sinónimo de ganar). </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AbnormalMatch: Indica si la partida del jugador tuvo un error por conexión de red.</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TimeAlive: Indica el tiempo en segundos que el jugador estuvo vivo durante el juego.</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TravelledDistance: Distancia viajada por el jugador durante la partida.</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RLethalGrenadesThrown/RNonLethalGrenadesThrown: Cantidad de granadas lanzadas, categorizadas en letales y no-letales.</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PrimaryXXXX: Porcentaje de uso arma clasificada como primaria. Categorizada en AssaultRifle, SniperRifle, SMG, Heavy y Pistol.</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[Match|Round] Assists: Cantidad de asistencias efectuadas por el jugador durante la partida o la ronda.</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[Match|Round] Kills: Cantidad de kills efectuados por el jugador durante la partida o la ronda.</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[Match|Round] FlankKills: Cantidad de kills efectuados por el jugador sin que la víctima lo viese durante la partida o la ronda.</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[Match|Round] HeadShots: Cantidad de kills efectuados por el jugador a través de un tiro en la cabeza durante la partida o la ronda.</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RoundStartingEquipmentValue: Valor del equipamiento llevado por el jugador al inicio de la ronda. </a:t>
            </a:r>
            <a:endParaRPr sz="3991">
              <a:solidFill>
                <a:srgbClr val="000000"/>
              </a:solidFill>
              <a:latin typeface="Arial"/>
              <a:ea typeface="Arial"/>
              <a:cs typeface="Arial"/>
              <a:sym typeface="Arial"/>
            </a:endParaRPr>
          </a:p>
          <a:p>
            <a:pPr indent="-292026" lvl="0" marL="457200" rtl="0" algn="l">
              <a:lnSpc>
                <a:spcPct val="115000"/>
              </a:lnSpc>
              <a:spcBef>
                <a:spcPts val="0"/>
              </a:spcBef>
              <a:spcAft>
                <a:spcPts val="0"/>
              </a:spcAft>
              <a:buClr>
                <a:srgbClr val="000000"/>
              </a:buClr>
              <a:buSzPct val="99974"/>
              <a:buFont typeface="Arial"/>
              <a:buChar char="●"/>
            </a:pPr>
            <a:r>
              <a:rPr lang="es" sz="3991">
                <a:solidFill>
                  <a:srgbClr val="000000"/>
                </a:solidFill>
                <a:latin typeface="Arial"/>
                <a:ea typeface="Arial"/>
                <a:cs typeface="Arial"/>
                <a:sym typeface="Arial"/>
              </a:rPr>
              <a:t>TeamStartingEquipmentValue: Valor promedio del equipamiento llevado por el equipo del jugador al inicio de la ronda.</a:t>
            </a:r>
            <a:endParaRPr sz="3991">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a:p>
        </p:txBody>
      </p:sp>
      <p:pic>
        <p:nvPicPr>
          <p:cNvPr id="78" name="Google Shape;78;p3"/>
          <p:cNvPicPr preferRelativeResize="0"/>
          <p:nvPr/>
        </p:nvPicPr>
        <p:blipFill rotWithShape="1">
          <a:blip r:embed="rId3">
            <a:alphaModFix/>
          </a:blip>
          <a:srcRect b="0" l="0" r="0" t="0"/>
          <a:stretch/>
        </p:blipFill>
        <p:spPr>
          <a:xfrm>
            <a:off x="7365250" y="79850"/>
            <a:ext cx="1663726" cy="40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42625" y="350000"/>
            <a:ext cx="3675000" cy="668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Variables creadas</a:t>
            </a:r>
            <a:endParaRPr/>
          </a:p>
        </p:txBody>
      </p:sp>
      <p:sp>
        <p:nvSpPr>
          <p:cNvPr id="84" name="Google Shape;84;p4"/>
          <p:cNvSpPr txBox="1"/>
          <p:nvPr>
            <p:ph idx="1" type="body"/>
          </p:nvPr>
        </p:nvSpPr>
        <p:spPr>
          <a:xfrm>
            <a:off x="342625" y="1348703"/>
            <a:ext cx="3675000" cy="1316700"/>
          </a:xfrm>
          <a:prstGeom prst="rect">
            <a:avLst/>
          </a:prstGeom>
          <a:noFill/>
          <a:ln>
            <a:noFill/>
          </a:ln>
        </p:spPr>
        <p:txBody>
          <a:bodyPr anchorCtr="0" anchor="t" bIns="91425" lIns="91425" spcFirstLastPara="1" rIns="91425" wrap="square" tIns="91425">
            <a:normAutofit fontScale="92500"/>
          </a:bodyPr>
          <a:lstStyle/>
          <a:p>
            <a:pPr indent="-304800" lvl="0" marL="457200" rtl="0" algn="l">
              <a:lnSpc>
                <a:spcPct val="115000"/>
              </a:lnSpc>
              <a:spcBef>
                <a:spcPts val="0"/>
              </a:spcBef>
              <a:spcAft>
                <a:spcPts val="0"/>
              </a:spcAft>
              <a:buClr>
                <a:srgbClr val="000000"/>
              </a:buClr>
              <a:buSzPct val="108108"/>
              <a:buFont typeface="Arial"/>
              <a:buChar char="●"/>
            </a:pPr>
            <a:r>
              <a:rPr lang="es" sz="1200">
                <a:solidFill>
                  <a:srgbClr val="000000"/>
                </a:solidFill>
                <a:latin typeface="Arial"/>
                <a:ea typeface="Arial"/>
                <a:cs typeface="Arial"/>
                <a:sym typeface="Arial"/>
              </a:rPr>
              <a:t>ProporcionGranadasLetales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ct val="108108"/>
              <a:buFont typeface="Arial"/>
              <a:buChar char="●"/>
            </a:pPr>
            <a:r>
              <a:rPr lang="es" sz="1200">
                <a:solidFill>
                  <a:srgbClr val="000000"/>
                </a:solidFill>
                <a:latin typeface="Arial"/>
                <a:ea typeface="Arial"/>
                <a:cs typeface="Arial"/>
                <a:sym typeface="Arial"/>
              </a:rPr>
              <a:t>PreferredPrimaryWeapon</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ct val="108108"/>
              <a:buFont typeface="Arial"/>
              <a:buChar char="●"/>
            </a:pPr>
            <a:r>
              <a:rPr lang="es" sz="1200">
                <a:solidFill>
                  <a:srgbClr val="000000"/>
                </a:solidFill>
                <a:latin typeface="Arial"/>
                <a:ea typeface="Arial"/>
                <a:cs typeface="Arial"/>
                <a:sym typeface="Arial"/>
              </a:rPr>
              <a:t>PorcentajePartidasAnormales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ct val="108108"/>
              <a:buFont typeface="Arial"/>
              <a:buChar char="●"/>
            </a:pPr>
            <a:r>
              <a:rPr lang="es" sz="1200">
                <a:solidFill>
                  <a:srgbClr val="000000"/>
                </a:solidFill>
                <a:latin typeface="Arial"/>
                <a:ea typeface="Arial"/>
                <a:cs typeface="Arial"/>
                <a:sym typeface="Arial"/>
              </a:rPr>
              <a:t>efectividadGranadas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ct val="108108"/>
              <a:buFont typeface="Arial"/>
              <a:buChar char="●"/>
            </a:pPr>
            <a:r>
              <a:rPr lang="es" sz="1200">
                <a:solidFill>
                  <a:srgbClr val="000000"/>
                </a:solidFill>
                <a:latin typeface="Arial"/>
                <a:ea typeface="Arial"/>
                <a:cs typeface="Arial"/>
                <a:sym typeface="Arial"/>
              </a:rPr>
              <a:t>RoundFlankKillRatio</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ct val="108108"/>
              <a:buFont typeface="Arial"/>
              <a:buChar char="●"/>
            </a:pPr>
            <a:r>
              <a:rPr lang="es" sz="1200">
                <a:solidFill>
                  <a:srgbClr val="000000"/>
                </a:solidFill>
                <a:latin typeface="Arial"/>
                <a:ea typeface="Arial"/>
                <a:cs typeface="Arial"/>
                <a:sym typeface="Arial"/>
              </a:rPr>
              <a:t>assist_per_kill_ratio</a:t>
            </a:r>
            <a:endParaRPr/>
          </a:p>
        </p:txBody>
      </p:sp>
      <p:sp>
        <p:nvSpPr>
          <p:cNvPr id="85" name="Google Shape;85;p4"/>
          <p:cNvSpPr txBox="1"/>
          <p:nvPr>
            <p:ph type="title"/>
          </p:nvPr>
        </p:nvSpPr>
        <p:spPr>
          <a:xfrm>
            <a:off x="342625" y="2630553"/>
            <a:ext cx="3675000" cy="668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Target</a:t>
            </a:r>
            <a:endParaRPr/>
          </a:p>
        </p:txBody>
      </p:sp>
      <p:sp>
        <p:nvSpPr>
          <p:cNvPr id="86" name="Google Shape;86;p4"/>
          <p:cNvSpPr txBox="1"/>
          <p:nvPr>
            <p:ph idx="1" type="body"/>
          </p:nvPr>
        </p:nvSpPr>
        <p:spPr>
          <a:xfrm>
            <a:off x="342625" y="3629256"/>
            <a:ext cx="3675000" cy="1316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200">
                <a:solidFill>
                  <a:srgbClr val="000000"/>
                </a:solidFill>
                <a:latin typeface="Arial"/>
                <a:ea typeface="Arial"/>
                <a:cs typeface="Arial"/>
                <a:sym typeface="Arial"/>
              </a:rPr>
              <a:t>Nuestra variable target es </a:t>
            </a:r>
            <a:r>
              <a:rPr b="1" lang="es" sz="1200">
                <a:solidFill>
                  <a:srgbClr val="000000"/>
                </a:solidFill>
                <a:latin typeface="Arial"/>
                <a:ea typeface="Arial"/>
                <a:cs typeface="Arial"/>
                <a:sym typeface="Arial"/>
              </a:rPr>
              <a:t>MatchKills</a:t>
            </a:r>
            <a:r>
              <a:rPr lang="es" sz="1200">
                <a:solidFill>
                  <a:srgbClr val="000000"/>
                </a:solidFill>
                <a:latin typeface="Arial"/>
                <a:ea typeface="Arial"/>
                <a:cs typeface="Arial"/>
                <a:sym typeface="Arial"/>
              </a:rPr>
              <a:t>, Esto nos sirve en conjunto a las variables que utilizaremos para poder modelar y ejecutar los distintos modelos.</a:t>
            </a:r>
            <a:endParaRPr/>
          </a:p>
        </p:txBody>
      </p:sp>
      <p:sp>
        <p:nvSpPr>
          <p:cNvPr id="87" name="Google Shape;87;p4"/>
          <p:cNvSpPr txBox="1"/>
          <p:nvPr>
            <p:ph type="title"/>
          </p:nvPr>
        </p:nvSpPr>
        <p:spPr>
          <a:xfrm>
            <a:off x="5067025" y="350000"/>
            <a:ext cx="3675000" cy="668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Modelos a utilizar</a:t>
            </a:r>
            <a:endParaRPr/>
          </a:p>
        </p:txBody>
      </p:sp>
      <p:sp>
        <p:nvSpPr>
          <p:cNvPr id="88" name="Google Shape;88;p4"/>
          <p:cNvSpPr txBox="1"/>
          <p:nvPr>
            <p:ph idx="1" type="body"/>
          </p:nvPr>
        </p:nvSpPr>
        <p:spPr>
          <a:xfrm>
            <a:off x="5067025" y="1348703"/>
            <a:ext cx="3675000" cy="1316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s" sz="1240">
                <a:solidFill>
                  <a:srgbClr val="000000"/>
                </a:solidFill>
                <a:latin typeface="Arial"/>
                <a:ea typeface="Arial"/>
                <a:cs typeface="Arial"/>
                <a:sym typeface="Arial"/>
              </a:rPr>
              <a:t>En esta ocasión como grupo utilizaremos los siguientes modelos:</a:t>
            </a:r>
            <a:endParaRPr sz="1240">
              <a:solidFill>
                <a:srgbClr val="000000"/>
              </a:solidFill>
              <a:latin typeface="Arial"/>
              <a:ea typeface="Arial"/>
              <a:cs typeface="Arial"/>
              <a:sym typeface="Arial"/>
            </a:endParaRPr>
          </a:p>
          <a:p>
            <a:pPr indent="-307340" lvl="0" marL="457200" rtl="0" algn="l">
              <a:lnSpc>
                <a:spcPct val="95000"/>
              </a:lnSpc>
              <a:spcBef>
                <a:spcPts val="0"/>
              </a:spcBef>
              <a:spcAft>
                <a:spcPts val="0"/>
              </a:spcAft>
              <a:buClr>
                <a:srgbClr val="000000"/>
              </a:buClr>
              <a:buSzPts val="1240"/>
              <a:buFont typeface="Arial"/>
              <a:buChar char="●"/>
            </a:pPr>
            <a:r>
              <a:rPr lang="es" sz="1240">
                <a:solidFill>
                  <a:srgbClr val="000000"/>
                </a:solidFill>
                <a:latin typeface="Arial"/>
                <a:ea typeface="Arial"/>
                <a:cs typeface="Arial"/>
                <a:sym typeface="Arial"/>
              </a:rPr>
              <a:t>RandomForest.</a:t>
            </a:r>
            <a:endParaRPr sz="1240">
              <a:solidFill>
                <a:srgbClr val="000000"/>
              </a:solidFill>
              <a:latin typeface="Arial"/>
              <a:ea typeface="Arial"/>
              <a:cs typeface="Arial"/>
              <a:sym typeface="Arial"/>
            </a:endParaRPr>
          </a:p>
          <a:p>
            <a:pPr indent="-307340" lvl="0" marL="457200" rtl="0" algn="l">
              <a:lnSpc>
                <a:spcPct val="95000"/>
              </a:lnSpc>
              <a:spcBef>
                <a:spcPts val="0"/>
              </a:spcBef>
              <a:spcAft>
                <a:spcPts val="0"/>
              </a:spcAft>
              <a:buClr>
                <a:srgbClr val="000000"/>
              </a:buClr>
              <a:buSzPts val="1240"/>
              <a:buFont typeface="Arial"/>
              <a:buChar char="●"/>
            </a:pPr>
            <a:r>
              <a:rPr lang="es" sz="1240">
                <a:solidFill>
                  <a:srgbClr val="000000"/>
                </a:solidFill>
                <a:latin typeface="Arial"/>
                <a:ea typeface="Arial"/>
                <a:cs typeface="Arial"/>
                <a:sym typeface="Arial"/>
              </a:rPr>
              <a:t>Regresion Lineal.</a:t>
            </a:r>
            <a:endParaRPr sz="1240">
              <a:solidFill>
                <a:srgbClr val="000000"/>
              </a:solidFill>
              <a:latin typeface="Arial"/>
              <a:ea typeface="Arial"/>
              <a:cs typeface="Arial"/>
              <a:sym typeface="Arial"/>
            </a:endParaRPr>
          </a:p>
          <a:p>
            <a:pPr indent="-307340" lvl="0" marL="457200" rtl="0" algn="l">
              <a:lnSpc>
                <a:spcPct val="95000"/>
              </a:lnSpc>
              <a:spcBef>
                <a:spcPts val="0"/>
              </a:spcBef>
              <a:spcAft>
                <a:spcPts val="0"/>
              </a:spcAft>
              <a:buClr>
                <a:srgbClr val="000000"/>
              </a:buClr>
              <a:buSzPts val="1240"/>
              <a:buFont typeface="Arial"/>
              <a:buChar char="●"/>
            </a:pPr>
            <a:r>
              <a:rPr lang="es" sz="1240">
                <a:solidFill>
                  <a:srgbClr val="000000"/>
                </a:solidFill>
                <a:latin typeface="Arial"/>
                <a:ea typeface="Arial"/>
                <a:cs typeface="Arial"/>
                <a:sym typeface="Arial"/>
              </a:rPr>
              <a:t>Arbol de decisiones.</a:t>
            </a:r>
            <a:endParaRPr sz="1240">
              <a:solidFill>
                <a:srgbClr val="000000"/>
              </a:solidFill>
              <a:latin typeface="Arial"/>
              <a:ea typeface="Arial"/>
              <a:cs typeface="Arial"/>
              <a:sym typeface="Arial"/>
            </a:endParaRPr>
          </a:p>
          <a:p>
            <a:pPr indent="0" lvl="0" marL="457200" rtl="0" algn="l">
              <a:lnSpc>
                <a:spcPct val="95000"/>
              </a:lnSpc>
              <a:spcBef>
                <a:spcPts val="0"/>
              </a:spcBef>
              <a:spcAft>
                <a:spcPts val="0"/>
              </a:spcAft>
              <a:buSzPts val="770"/>
              <a:buNone/>
            </a:pPr>
            <a:r>
              <a:t/>
            </a:r>
            <a:endParaRPr sz="1240">
              <a:solidFill>
                <a:srgbClr val="000000"/>
              </a:solidFill>
              <a:latin typeface="Arial"/>
              <a:ea typeface="Arial"/>
              <a:cs typeface="Arial"/>
              <a:sym typeface="Arial"/>
            </a:endParaRPr>
          </a:p>
          <a:p>
            <a:pPr indent="0" lvl="0" marL="0" rtl="0" algn="l">
              <a:lnSpc>
                <a:spcPct val="95000"/>
              </a:lnSpc>
              <a:spcBef>
                <a:spcPts val="0"/>
              </a:spcBef>
              <a:spcAft>
                <a:spcPts val="0"/>
              </a:spcAft>
              <a:buSzPts val="770"/>
              <a:buNone/>
            </a:pPr>
            <a:r>
              <a:t/>
            </a:r>
            <a:endParaRPr sz="1240">
              <a:solidFill>
                <a:srgbClr val="000000"/>
              </a:solidFill>
              <a:latin typeface="Arial"/>
              <a:ea typeface="Arial"/>
              <a:cs typeface="Arial"/>
              <a:sym typeface="Arial"/>
            </a:endParaRPr>
          </a:p>
          <a:p>
            <a:pPr indent="0" lvl="0" marL="0" rtl="0" algn="l">
              <a:lnSpc>
                <a:spcPct val="95000"/>
              </a:lnSpc>
              <a:spcBef>
                <a:spcPts val="0"/>
              </a:spcBef>
              <a:spcAft>
                <a:spcPts val="0"/>
              </a:spcAft>
              <a:buSzPts val="770"/>
              <a:buNone/>
            </a:pPr>
            <a:r>
              <a:rPr lang="es" sz="1240">
                <a:solidFill>
                  <a:srgbClr val="000000"/>
                </a:solidFill>
                <a:latin typeface="Arial"/>
                <a:ea typeface="Arial"/>
                <a:cs typeface="Arial"/>
                <a:sym typeface="Arial"/>
              </a:rPr>
              <a:t>Además realizaremos sus respectivos entrenos y testeos (Train, Test) y aplicaremos las respectivas métricas (RMSE, MSE, MAE, R2).</a:t>
            </a:r>
            <a:endParaRPr sz="1240">
              <a:solidFill>
                <a:srgbClr val="000000"/>
              </a:solidFill>
              <a:latin typeface="Arial"/>
              <a:ea typeface="Arial"/>
              <a:cs typeface="Arial"/>
              <a:sym typeface="Arial"/>
            </a:endParaRPr>
          </a:p>
        </p:txBody>
      </p:sp>
      <p:pic>
        <p:nvPicPr>
          <p:cNvPr id="89" name="Google Shape;89;p4"/>
          <p:cNvPicPr preferRelativeResize="0"/>
          <p:nvPr/>
        </p:nvPicPr>
        <p:blipFill rotWithShape="1">
          <a:blip r:embed="rId3">
            <a:alphaModFix/>
          </a:blip>
          <a:srcRect b="0" l="0" r="0" t="0"/>
          <a:stretch/>
        </p:blipFill>
        <p:spPr>
          <a:xfrm>
            <a:off x="7365250" y="79850"/>
            <a:ext cx="1663726" cy="40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Ejemplo de las variables</a:t>
            </a:r>
            <a:endParaRPr/>
          </a:p>
        </p:txBody>
      </p:sp>
      <p:pic>
        <p:nvPicPr>
          <p:cNvPr id="95" name="Google Shape;95;p5"/>
          <p:cNvPicPr preferRelativeResize="0"/>
          <p:nvPr/>
        </p:nvPicPr>
        <p:blipFill rotWithShape="1">
          <a:blip r:embed="rId3">
            <a:alphaModFix/>
          </a:blip>
          <a:srcRect b="0" l="0" r="0" t="0"/>
          <a:stretch/>
        </p:blipFill>
        <p:spPr>
          <a:xfrm>
            <a:off x="413225" y="1106000"/>
            <a:ext cx="8317551" cy="4027649"/>
          </a:xfrm>
          <a:prstGeom prst="rect">
            <a:avLst/>
          </a:prstGeom>
          <a:noFill/>
          <a:ln>
            <a:noFill/>
          </a:ln>
        </p:spPr>
      </p:pic>
      <p:pic>
        <p:nvPicPr>
          <p:cNvPr id="96" name="Google Shape;96;p5"/>
          <p:cNvPicPr preferRelativeResize="0"/>
          <p:nvPr/>
        </p:nvPicPr>
        <p:blipFill rotWithShape="1">
          <a:blip r:embed="rId4">
            <a:alphaModFix/>
          </a:blip>
          <a:srcRect b="0" l="0" r="0" t="0"/>
          <a:stretch/>
        </p:blipFill>
        <p:spPr>
          <a:xfrm>
            <a:off x="7365250" y="79850"/>
            <a:ext cx="1663726" cy="40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Métricas</a:t>
            </a:r>
            <a:endParaRPr/>
          </a:p>
        </p:txBody>
      </p:sp>
      <p:sp>
        <p:nvSpPr>
          <p:cNvPr id="102" name="Google Shape;102;p6"/>
          <p:cNvSpPr txBox="1"/>
          <p:nvPr/>
        </p:nvSpPr>
        <p:spPr>
          <a:xfrm>
            <a:off x="3197425" y="1488925"/>
            <a:ext cx="2373900" cy="43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Oswald"/>
                <a:ea typeface="Oswald"/>
                <a:cs typeface="Oswald"/>
                <a:sym typeface="Oswald"/>
              </a:rPr>
              <a:t>Rando</a:t>
            </a:r>
            <a:r>
              <a:rPr lang="es" sz="1600">
                <a:solidFill>
                  <a:schemeClr val="dk2"/>
                </a:solidFill>
                <a:latin typeface="Oswald"/>
                <a:ea typeface="Oswald"/>
                <a:cs typeface="Oswald"/>
                <a:sym typeface="Oswald"/>
              </a:rPr>
              <a:t>m</a:t>
            </a:r>
            <a:r>
              <a:rPr b="0" i="0" lang="es" sz="1600" u="none" cap="none" strike="noStrike">
                <a:solidFill>
                  <a:schemeClr val="dk2"/>
                </a:solidFill>
                <a:latin typeface="Oswald"/>
                <a:ea typeface="Oswald"/>
                <a:cs typeface="Oswald"/>
                <a:sym typeface="Oswald"/>
              </a:rPr>
              <a:t> Forest</a:t>
            </a:r>
            <a:endParaRPr b="0" i="0" sz="100" u="none" cap="none" strike="noStrike">
              <a:solidFill>
                <a:srgbClr val="000000"/>
              </a:solidFill>
              <a:latin typeface="Source Code Pro"/>
              <a:ea typeface="Source Code Pro"/>
              <a:cs typeface="Source Code Pro"/>
              <a:sym typeface="Source Code Pro"/>
            </a:endParaRPr>
          </a:p>
        </p:txBody>
      </p:sp>
      <p:pic>
        <p:nvPicPr>
          <p:cNvPr id="103" name="Google Shape;103;p6"/>
          <p:cNvPicPr preferRelativeResize="0"/>
          <p:nvPr/>
        </p:nvPicPr>
        <p:blipFill rotWithShape="1">
          <a:blip r:embed="rId3">
            <a:alphaModFix/>
          </a:blip>
          <a:srcRect b="0" l="0" r="0" t="0"/>
          <a:stretch/>
        </p:blipFill>
        <p:spPr>
          <a:xfrm>
            <a:off x="7365250" y="79850"/>
            <a:ext cx="1663726" cy="409700"/>
          </a:xfrm>
          <a:prstGeom prst="rect">
            <a:avLst/>
          </a:prstGeom>
          <a:noFill/>
          <a:ln>
            <a:noFill/>
          </a:ln>
        </p:spPr>
      </p:pic>
      <p:pic>
        <p:nvPicPr>
          <p:cNvPr descr="Imagen que contiene Texto&#10;&#10;Descripción generada automáticamente" id="104" name="Google Shape;104;p6"/>
          <p:cNvPicPr preferRelativeResize="0"/>
          <p:nvPr/>
        </p:nvPicPr>
        <p:blipFill rotWithShape="1">
          <a:blip r:embed="rId4">
            <a:alphaModFix/>
          </a:blip>
          <a:srcRect b="0" l="0" r="0" t="0"/>
          <a:stretch/>
        </p:blipFill>
        <p:spPr>
          <a:xfrm>
            <a:off x="0" y="1849052"/>
            <a:ext cx="9057844" cy="28432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Métricas</a:t>
            </a:r>
            <a:endParaRPr/>
          </a:p>
        </p:txBody>
      </p:sp>
      <p:sp>
        <p:nvSpPr>
          <p:cNvPr id="110" name="Google Shape;110;p7"/>
          <p:cNvSpPr txBox="1"/>
          <p:nvPr/>
        </p:nvSpPr>
        <p:spPr>
          <a:xfrm>
            <a:off x="3072655" y="1469226"/>
            <a:ext cx="2373900" cy="43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600">
                <a:solidFill>
                  <a:schemeClr val="dk2"/>
                </a:solidFill>
                <a:latin typeface="Oswald"/>
                <a:ea typeface="Oswald"/>
                <a:cs typeface="Oswald"/>
                <a:sym typeface="Oswald"/>
              </a:rPr>
              <a:t>Árbol</a:t>
            </a:r>
            <a:r>
              <a:rPr b="0" i="0" lang="es" sz="1600" u="none" cap="none" strike="noStrike">
                <a:solidFill>
                  <a:schemeClr val="dk2"/>
                </a:solidFill>
                <a:latin typeface="Oswald"/>
                <a:ea typeface="Oswald"/>
                <a:cs typeface="Oswald"/>
                <a:sym typeface="Oswald"/>
              </a:rPr>
              <a:t> de </a:t>
            </a:r>
            <a:r>
              <a:rPr lang="es" sz="1600">
                <a:solidFill>
                  <a:schemeClr val="dk2"/>
                </a:solidFill>
                <a:latin typeface="Oswald"/>
                <a:ea typeface="Oswald"/>
                <a:cs typeface="Oswald"/>
                <a:sym typeface="Oswald"/>
              </a:rPr>
              <a:t>decisiones</a:t>
            </a:r>
            <a:endParaRPr b="0" i="0" sz="100" u="none" cap="none" strike="noStrike">
              <a:solidFill>
                <a:srgbClr val="000000"/>
              </a:solidFill>
              <a:latin typeface="Source Code Pro"/>
              <a:ea typeface="Source Code Pro"/>
              <a:cs typeface="Source Code Pro"/>
              <a:sym typeface="Source Code Pro"/>
            </a:endParaRPr>
          </a:p>
        </p:txBody>
      </p:sp>
      <p:pic>
        <p:nvPicPr>
          <p:cNvPr id="111" name="Google Shape;111;p7"/>
          <p:cNvPicPr preferRelativeResize="0"/>
          <p:nvPr/>
        </p:nvPicPr>
        <p:blipFill rotWithShape="1">
          <a:blip r:embed="rId3">
            <a:alphaModFix/>
          </a:blip>
          <a:srcRect b="0" l="0" r="0" t="0"/>
          <a:stretch/>
        </p:blipFill>
        <p:spPr>
          <a:xfrm>
            <a:off x="7365250" y="79850"/>
            <a:ext cx="1663726" cy="409700"/>
          </a:xfrm>
          <a:prstGeom prst="rect">
            <a:avLst/>
          </a:prstGeom>
          <a:noFill/>
          <a:ln>
            <a:noFill/>
          </a:ln>
        </p:spPr>
      </p:pic>
      <p:pic>
        <p:nvPicPr>
          <p:cNvPr descr="Texto&#10;&#10;Descripción generada automáticamente con confianza baja" id="112" name="Google Shape;112;p7"/>
          <p:cNvPicPr preferRelativeResize="0"/>
          <p:nvPr/>
        </p:nvPicPr>
        <p:blipFill rotWithShape="1">
          <a:blip r:embed="rId4">
            <a:alphaModFix/>
          </a:blip>
          <a:srcRect b="0" l="0" r="0" t="0"/>
          <a:stretch/>
        </p:blipFill>
        <p:spPr>
          <a:xfrm>
            <a:off x="0" y="1900326"/>
            <a:ext cx="9028975" cy="30539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Métricas</a:t>
            </a:r>
            <a:endParaRPr/>
          </a:p>
        </p:txBody>
      </p:sp>
      <p:sp>
        <p:nvSpPr>
          <p:cNvPr id="118" name="Google Shape;118;p8"/>
          <p:cNvSpPr txBox="1"/>
          <p:nvPr/>
        </p:nvSpPr>
        <p:spPr>
          <a:xfrm>
            <a:off x="3072655" y="1469226"/>
            <a:ext cx="2373900" cy="43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600">
                <a:solidFill>
                  <a:schemeClr val="dk2"/>
                </a:solidFill>
                <a:latin typeface="Oswald"/>
                <a:ea typeface="Oswald"/>
                <a:cs typeface="Oswald"/>
                <a:sym typeface="Oswald"/>
              </a:rPr>
              <a:t>Regresión</a:t>
            </a:r>
            <a:r>
              <a:rPr b="0" i="0" lang="es" sz="1600" u="none" cap="none" strike="noStrike">
                <a:solidFill>
                  <a:schemeClr val="dk2"/>
                </a:solidFill>
                <a:latin typeface="Oswald"/>
                <a:ea typeface="Oswald"/>
                <a:cs typeface="Oswald"/>
                <a:sym typeface="Oswald"/>
              </a:rPr>
              <a:t> Lineal</a:t>
            </a:r>
            <a:endParaRPr b="0" i="0" sz="100" u="none" cap="none" strike="noStrike">
              <a:solidFill>
                <a:srgbClr val="000000"/>
              </a:solidFill>
              <a:latin typeface="Source Code Pro"/>
              <a:ea typeface="Source Code Pro"/>
              <a:cs typeface="Source Code Pro"/>
              <a:sym typeface="Source Code Pro"/>
            </a:endParaRPr>
          </a:p>
        </p:txBody>
      </p:sp>
      <p:pic>
        <p:nvPicPr>
          <p:cNvPr id="119" name="Google Shape;119;p8"/>
          <p:cNvPicPr preferRelativeResize="0"/>
          <p:nvPr/>
        </p:nvPicPr>
        <p:blipFill rotWithShape="1">
          <a:blip r:embed="rId3">
            <a:alphaModFix/>
          </a:blip>
          <a:srcRect b="0" l="0" r="0" t="0"/>
          <a:stretch/>
        </p:blipFill>
        <p:spPr>
          <a:xfrm>
            <a:off x="7365250" y="79850"/>
            <a:ext cx="1663726" cy="409700"/>
          </a:xfrm>
          <a:prstGeom prst="rect">
            <a:avLst/>
          </a:prstGeom>
          <a:noFill/>
          <a:ln>
            <a:noFill/>
          </a:ln>
        </p:spPr>
      </p:pic>
      <p:pic>
        <p:nvPicPr>
          <p:cNvPr descr="Imagen que contiene Texto&#10;&#10;Descripción generada automáticamente" id="120" name="Google Shape;120;p8"/>
          <p:cNvPicPr preferRelativeResize="0"/>
          <p:nvPr/>
        </p:nvPicPr>
        <p:blipFill rotWithShape="1">
          <a:blip r:embed="rId4">
            <a:alphaModFix/>
          </a:blip>
          <a:srcRect b="0" l="0" r="0" t="0"/>
          <a:stretch/>
        </p:blipFill>
        <p:spPr>
          <a:xfrm>
            <a:off x="0" y="2076565"/>
            <a:ext cx="9144000" cy="28563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type="title"/>
          </p:nvPr>
        </p:nvSpPr>
        <p:spPr>
          <a:xfrm>
            <a:off x="0" y="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
              <a:t>Test y Training</a:t>
            </a:r>
            <a:endParaRPr/>
          </a:p>
        </p:txBody>
      </p:sp>
      <p:pic>
        <p:nvPicPr>
          <p:cNvPr id="126" name="Google Shape;126;p9"/>
          <p:cNvPicPr preferRelativeResize="0"/>
          <p:nvPr/>
        </p:nvPicPr>
        <p:blipFill rotWithShape="1">
          <a:blip r:embed="rId3">
            <a:alphaModFix/>
          </a:blip>
          <a:srcRect b="0" l="0" r="0" t="0"/>
          <a:stretch/>
        </p:blipFill>
        <p:spPr>
          <a:xfrm>
            <a:off x="128336" y="1097667"/>
            <a:ext cx="8937161" cy="2906429"/>
          </a:xfrm>
          <a:prstGeom prst="rect">
            <a:avLst/>
          </a:prstGeom>
          <a:noFill/>
          <a:ln>
            <a:noFill/>
          </a:ln>
        </p:spPr>
      </p:pic>
      <p:pic>
        <p:nvPicPr>
          <p:cNvPr id="127" name="Google Shape;127;p9"/>
          <p:cNvPicPr preferRelativeResize="0"/>
          <p:nvPr/>
        </p:nvPicPr>
        <p:blipFill rotWithShape="1">
          <a:blip r:embed="rId4">
            <a:alphaModFix/>
          </a:blip>
          <a:srcRect b="0" l="0" r="0" t="0"/>
          <a:stretch/>
        </p:blipFill>
        <p:spPr>
          <a:xfrm>
            <a:off x="7365250" y="79850"/>
            <a:ext cx="1663726" cy="40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