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6" r:id="rId6"/>
    <p:sldId id="269" r:id="rId7"/>
    <p:sldId id="260" r:id="rId8"/>
    <p:sldId id="263" r:id="rId9"/>
    <p:sldId id="270" r:id="rId10"/>
    <p:sldId id="274" r:id="rId11"/>
    <p:sldId id="271" r:id="rId12"/>
    <p:sldId id="261" r:id="rId13"/>
    <p:sldId id="264" r:id="rId14"/>
    <p:sldId id="266" r:id="rId15"/>
    <p:sldId id="267" r:id="rId16"/>
    <p:sldId id="268" r:id="rId17"/>
    <p:sldId id="272" r:id="rId18"/>
    <p:sldId id="273" r:id="rId19"/>
    <p:sldId id="277" r:id="rId20"/>
    <p:sldId id="278" r:id="rId21"/>
    <p:sldId id="279" r:id="rId22"/>
    <p:sldId id="280" r:id="rId23"/>
    <p:sldId id="275" r:id="rId2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495D-E1DE-41FF-A43D-711860199AB5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DF8C5-65CB-401B-ADFE-EA41662B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DF8C5-65CB-401B-ADFE-EA41662B0D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DF8C5-65CB-401B-ADFE-EA41662B0D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750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787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67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764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15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962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465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06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215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38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198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364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417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437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882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793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A2CD-5681-470B-9888-9F72AA4B5811}" type="datetimeFigureOut">
              <a:rPr lang="el-GR" smtClean="0"/>
              <a:t>11/1/2017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B30426-86FC-4ED5-9A76-36127E3F7E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22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paints.gr/calend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715599" y="3765533"/>
            <a:ext cx="5393635" cy="1408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CALENDAR PROJECT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92028" y="5173871"/>
            <a:ext cx="9144000" cy="1655762"/>
          </a:xfrm>
        </p:spPr>
        <p:txBody>
          <a:bodyPr>
            <a:normAutofit/>
          </a:bodyPr>
          <a:lstStyle/>
          <a:p>
            <a:r>
              <a:rPr lang="el-GR" dirty="0" smtClean="0"/>
              <a:t>ΠΜΣ Ευφυείς Τεχνολογίες Διαδικτύου</a:t>
            </a:r>
          </a:p>
          <a:p>
            <a:r>
              <a:rPr lang="el-GR" dirty="0" smtClean="0"/>
              <a:t>Μάθημα: Μηχανική Λογισμικού για Διαδικτυακές Εφαρμογές</a:t>
            </a:r>
          </a:p>
          <a:p>
            <a:r>
              <a:rPr lang="el-GR" dirty="0" smtClean="0"/>
              <a:t>Ομάδα: Βρέκος Δημήτριος, </a:t>
            </a:r>
            <a:r>
              <a:rPr lang="el-GR" dirty="0" err="1" smtClean="0"/>
              <a:t>Μπασδέκη</a:t>
            </a:r>
            <a:r>
              <a:rPr lang="el-GR" dirty="0" smtClean="0"/>
              <a:t> Δέσποινα, Παπαδοπούλου Αποστολία</a:t>
            </a:r>
          </a:p>
          <a:p>
            <a:endParaRPr lang="el-GR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26"/>
            <a:ext cx="5387321" cy="39226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0264" y="1827959"/>
            <a:ext cx="400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ell MT" pitchFamily="18" charset="0"/>
              </a:rPr>
              <a:t>Never lose an event!!!</a:t>
            </a:r>
            <a:endParaRPr lang="el-GR" sz="3200" b="1" dirty="0"/>
          </a:p>
        </p:txBody>
      </p:sp>
    </p:spTree>
    <p:extLst>
      <p:ext uri="{BB962C8B-B14F-4D97-AF65-F5344CB8AC3E}">
        <p14:creationId xmlns:p14="http://schemas.microsoft.com/office/powerpoint/2010/main" val="3514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793" y="466452"/>
            <a:ext cx="4263156" cy="1320800"/>
          </a:xfrm>
        </p:spPr>
        <p:txBody>
          <a:bodyPr/>
          <a:lstStyle/>
          <a:p>
            <a:r>
              <a:rPr lang="en-US" dirty="0" smtClean="0"/>
              <a:t>Session works!</a:t>
            </a:r>
            <a:endParaRPr lang="en-US" dirty="0"/>
          </a:p>
        </p:txBody>
      </p:sp>
      <p:pic>
        <p:nvPicPr>
          <p:cNvPr id="5" name="Εικόνα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  <p:pic>
        <p:nvPicPr>
          <p:cNvPr id="1026" name="Picture 2" descr="Image result for session in p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36" y="2073855"/>
            <a:ext cx="6260700" cy="341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486" y="393797"/>
            <a:ext cx="8596668" cy="1320800"/>
          </a:xfrm>
        </p:spPr>
        <p:txBody>
          <a:bodyPr/>
          <a:lstStyle/>
          <a:p>
            <a:r>
              <a:rPr lang="el-GR" dirty="0" smtClean="0"/>
              <a:t>Επιλογές Λογαριασμού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677334" y="2538484"/>
            <a:ext cx="7373440" cy="263084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91634" y="1714597"/>
            <a:ext cx="4184034" cy="823887"/>
          </a:xfrm>
        </p:spPr>
        <p:txBody>
          <a:bodyPr/>
          <a:lstStyle/>
          <a:p>
            <a:r>
              <a:rPr lang="el-GR" dirty="0" smtClean="0"/>
              <a:t>Τροποποίηση</a:t>
            </a:r>
          </a:p>
          <a:p>
            <a:r>
              <a:rPr lang="el-GR" dirty="0" smtClean="0"/>
              <a:t>Διαγραφή Λογαριασμού</a:t>
            </a:r>
            <a:endParaRPr lang="en-US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/>
              <a:t>DDA Calendar</a:t>
            </a:r>
            <a:endParaRPr lang="el-G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0772" y="1270000"/>
            <a:ext cx="7369791" cy="5691117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/>
              <a:t>Καταχώρηση νέου γεγονότος</a:t>
            </a:r>
            <a:endParaRPr lang="el-GR" b="1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68444" y="3837190"/>
            <a:ext cx="4460753" cy="19767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8675" y="1720701"/>
            <a:ext cx="1310185" cy="779872"/>
          </a:xfrm>
          <a:prstGeom prst="rect">
            <a:avLst/>
          </a:prstGeom>
        </p:spPr>
      </p:pic>
      <p:pic>
        <p:nvPicPr>
          <p:cNvPr id="5" name="Εικόνα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-13648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6852"/>
          </a:xfrm>
        </p:spPr>
        <p:txBody>
          <a:bodyPr/>
          <a:lstStyle/>
          <a:p>
            <a:pPr algn="ctr"/>
            <a:r>
              <a:rPr lang="el-GR" b="1" dirty="0" smtClean="0"/>
              <a:t>Ενέργειες Γεγονότος</a:t>
            </a:r>
            <a:endParaRPr lang="el-GR" b="1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73" y="3562937"/>
            <a:ext cx="5521680" cy="242843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7573" y="1736452"/>
            <a:ext cx="4184034" cy="1619487"/>
          </a:xfrm>
        </p:spPr>
        <p:txBody>
          <a:bodyPr/>
          <a:lstStyle/>
          <a:p>
            <a:r>
              <a:rPr lang="el-GR" dirty="0" smtClean="0"/>
              <a:t>Τροποποίηση</a:t>
            </a:r>
          </a:p>
          <a:p>
            <a:r>
              <a:rPr lang="el-GR" dirty="0" smtClean="0"/>
              <a:t>Κοινοποίηση</a:t>
            </a:r>
          </a:p>
          <a:p>
            <a:r>
              <a:rPr lang="el-GR" dirty="0" smtClean="0"/>
              <a:t>Διαγραφ</a:t>
            </a:r>
            <a:r>
              <a:rPr lang="el-GR" dirty="0"/>
              <a:t>ή</a:t>
            </a:r>
            <a:endParaRPr lang="el-GR" dirty="0" smtClean="0"/>
          </a:p>
        </p:txBody>
      </p:sp>
      <p:pic>
        <p:nvPicPr>
          <p:cNvPr id="5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/>
              <a:t>Τροποποίηση</a:t>
            </a:r>
            <a:endParaRPr lang="el-GR" b="1" dirty="0"/>
          </a:p>
        </p:txBody>
      </p:sp>
      <p:pic>
        <p:nvPicPr>
          <p:cNvPr id="5" name="Εικόνα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06" y="1613161"/>
            <a:ext cx="7105217" cy="37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/>
              <a:t>Κοινοποίηση</a:t>
            </a:r>
            <a:endParaRPr lang="el-GR" b="1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916" y="2048680"/>
            <a:ext cx="6993504" cy="3502025"/>
          </a:xfrm>
        </p:spPr>
      </p:pic>
      <p:pic>
        <p:nvPicPr>
          <p:cNvPr id="5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973" y="1005386"/>
            <a:ext cx="7047299" cy="1320800"/>
          </a:xfrm>
        </p:spPr>
        <p:txBody>
          <a:bodyPr/>
          <a:lstStyle/>
          <a:p>
            <a:r>
              <a:rPr lang="el-GR" dirty="0" smtClean="0"/>
              <a:t>Ειδοποίηση Κοινοποίησης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53848" y="2326186"/>
            <a:ext cx="6171036" cy="2969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310" y="609600"/>
            <a:ext cx="8596668" cy="517252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Συνδεδεμένοι Χρήστες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6129644" y="1665785"/>
            <a:ext cx="2098854" cy="478759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024" y="2119193"/>
            <a:ext cx="5308979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err="1">
                <a:solidFill>
                  <a:srgbClr val="002060"/>
                </a:solidFill>
              </a:rPr>
              <a:t>uolconn</a:t>
            </a:r>
            <a:r>
              <a:rPr lang="en-US" dirty="0">
                <a:solidFill>
                  <a:srgbClr val="002060"/>
                </a:solidFill>
              </a:rPr>
              <a:t>   =</a:t>
            </a:r>
            <a:r>
              <a:rPr lang="en-US" dirty="0"/>
              <a:t> </a:t>
            </a:r>
            <a:r>
              <a:rPr lang="en-US" dirty="0" err="1"/>
              <a:t>connect_to_db</a:t>
            </a:r>
            <a:r>
              <a:rPr lang="en-US" dirty="0">
                <a:solidFill>
                  <a:srgbClr val="002060"/>
                </a:solidFill>
              </a:rPr>
              <a:t>();</a:t>
            </a:r>
            <a:r>
              <a:rPr lang="en-US" dirty="0"/>
              <a:t>			   </a:t>
            </a: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$</a:t>
            </a:r>
            <a:r>
              <a:rPr lang="en-US" dirty="0" err="1">
                <a:solidFill>
                  <a:srgbClr val="002060"/>
                </a:solidFill>
              </a:rPr>
              <a:t>uolquery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rgbClr val="002060"/>
                </a:solidFill>
              </a:rPr>
              <a:t>= "</a:t>
            </a:r>
            <a:r>
              <a:rPr lang="en-US" dirty="0" smtClean="0"/>
              <a:t>SELECT </a:t>
            </a:r>
            <a:r>
              <a:rPr lang="en-US" dirty="0"/>
              <a:t>* FROM users ORDER BY </a:t>
            </a:r>
            <a:r>
              <a:rPr lang="en-US" dirty="0" err="1"/>
              <a:t>users_logged_in</a:t>
            </a:r>
            <a:r>
              <a:rPr lang="en-US" dirty="0"/>
              <a:t> DESC</a:t>
            </a:r>
            <a:r>
              <a:rPr lang="en-US" dirty="0" smtClean="0">
                <a:solidFill>
                  <a:srgbClr val="002060"/>
                </a:solidFill>
              </a:rPr>
              <a:t>";</a:t>
            </a:r>
          </a:p>
          <a:p>
            <a:r>
              <a:rPr lang="en-US" dirty="0">
                <a:solidFill>
                  <a:srgbClr val="002060"/>
                </a:solidFill>
              </a:rPr>
              <a:t>$</a:t>
            </a:r>
            <a:r>
              <a:rPr lang="en-US" dirty="0" err="1">
                <a:solidFill>
                  <a:srgbClr val="002060"/>
                </a:solidFill>
              </a:rPr>
              <a:t>uolresult</a:t>
            </a:r>
            <a:r>
              <a:rPr lang="en-US" dirty="0">
                <a:solidFill>
                  <a:srgbClr val="002060"/>
                </a:solidFill>
              </a:rPr>
              <a:t> =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mysqli_query</a:t>
            </a:r>
            <a:r>
              <a:rPr lang="en-US" dirty="0">
                <a:solidFill>
                  <a:srgbClr val="002060"/>
                </a:solidFill>
              </a:rPr>
              <a:t>($</a:t>
            </a:r>
            <a:r>
              <a:rPr lang="en-US" dirty="0" err="1">
                <a:solidFill>
                  <a:srgbClr val="002060"/>
                </a:solidFill>
              </a:rPr>
              <a:t>uolconn</a:t>
            </a:r>
            <a:r>
              <a:rPr lang="en-US" dirty="0">
                <a:solidFill>
                  <a:srgbClr val="002060"/>
                </a:solidFill>
              </a:rPr>
              <a:t>,$</a:t>
            </a:r>
            <a:r>
              <a:rPr lang="en-US" dirty="0" err="1">
                <a:solidFill>
                  <a:srgbClr val="002060"/>
                </a:solidFill>
              </a:rPr>
              <a:t>uolquery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$</a:t>
            </a:r>
            <a:r>
              <a:rPr lang="en-US" dirty="0" err="1">
                <a:solidFill>
                  <a:srgbClr val="002060"/>
                </a:solidFill>
              </a:rPr>
              <a:t>uolrow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=</a:t>
            </a:r>
            <a:r>
              <a:rPr lang="en-US" dirty="0" err="1" smtClean="0">
                <a:solidFill>
                  <a:srgbClr val="0070C0"/>
                </a:solidFill>
              </a:rPr>
              <a:t>mysqli_fetch_assoc</a:t>
            </a:r>
            <a:r>
              <a:rPr lang="en-US" dirty="0">
                <a:solidFill>
                  <a:srgbClr val="002060"/>
                </a:solidFill>
              </a:rPr>
              <a:t>($</a:t>
            </a:r>
            <a:r>
              <a:rPr lang="en-US" dirty="0" err="1">
                <a:solidFill>
                  <a:srgbClr val="002060"/>
                </a:solidFill>
              </a:rPr>
              <a:t>uolresult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dirty="0"/>
              <a:t>class="</a:t>
            </a:r>
            <a:r>
              <a:rPr lang="en-US" dirty="0" err="1"/>
              <a:t>glyphicon</a:t>
            </a:r>
            <a:r>
              <a:rPr lang="en-US" dirty="0"/>
              <a:t> </a:t>
            </a:r>
            <a:r>
              <a:rPr lang="en-US" dirty="0" err="1" smtClean="0"/>
              <a:t>glyphicon</a:t>
            </a:r>
            <a:r>
              <a:rPr lang="en-US" dirty="0" smtClean="0"/>
              <a:t>-eye-open“</a:t>
            </a:r>
          </a:p>
          <a:p>
            <a:r>
              <a:rPr lang="en-US" dirty="0"/>
              <a:t>class="</a:t>
            </a:r>
            <a:r>
              <a:rPr lang="en-US" dirty="0" err="1"/>
              <a:t>glyphicon</a:t>
            </a:r>
            <a:r>
              <a:rPr lang="en-US" dirty="0"/>
              <a:t> </a:t>
            </a:r>
            <a:r>
              <a:rPr lang="en-US" dirty="0" err="1" smtClean="0"/>
              <a:t>glyphicon</a:t>
            </a:r>
            <a:r>
              <a:rPr lang="en-US" dirty="0" smtClean="0"/>
              <a:t>-eye-close“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814" y="563426"/>
            <a:ext cx="6747049" cy="842293"/>
          </a:xfrm>
        </p:spPr>
        <p:txBody>
          <a:bodyPr/>
          <a:lstStyle/>
          <a:p>
            <a:r>
              <a:rPr lang="en-US" dirty="0" smtClean="0"/>
              <a:t>Internal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 use cases</a:t>
            </a:r>
          </a:p>
          <a:p>
            <a:r>
              <a:rPr lang="en-US" dirty="0" smtClean="0"/>
              <a:t>100% pass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1679" y="1685904"/>
            <a:ext cx="5958354" cy="3862316"/>
          </a:xfrm>
          <a:prstGeom prst="rect">
            <a:avLst/>
          </a:prstGeom>
        </p:spPr>
      </p:pic>
      <p:pic>
        <p:nvPicPr>
          <p:cNvPr id="7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/>
              <a:t>Εισαγωγή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Link: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://www.smartpaints.gr/calendar/</a:t>
            </a:r>
            <a:endParaRPr lang="en-US" sz="2800" dirty="0"/>
          </a:p>
          <a:p>
            <a:pPr algn="just"/>
            <a:r>
              <a:rPr lang="el-GR" sz="2800" dirty="0" smtClean="0"/>
              <a:t>Απλή</a:t>
            </a:r>
          </a:p>
          <a:p>
            <a:pPr algn="just"/>
            <a:r>
              <a:rPr lang="el-GR" sz="2800" dirty="0" smtClean="0"/>
              <a:t>Χρήσιμη </a:t>
            </a:r>
          </a:p>
          <a:p>
            <a:pPr algn="just"/>
            <a:r>
              <a:rPr lang="el-GR" sz="2800" dirty="0" smtClean="0"/>
              <a:t>Εύχρηστη</a:t>
            </a:r>
          </a:p>
          <a:p>
            <a:pPr marL="0" indent="0" algn="just">
              <a:buNone/>
            </a:pPr>
            <a:r>
              <a:rPr lang="el-GR" sz="2800" dirty="0" smtClean="0"/>
              <a:t>ΔΥΝΑΤΟ ΣΗΜΕΙΟ;</a:t>
            </a:r>
          </a:p>
          <a:p>
            <a:pPr algn="just"/>
            <a:r>
              <a:rPr lang="el-GR" sz="2800" dirty="0" smtClean="0"/>
              <a:t>Συμμετοχή </a:t>
            </a:r>
            <a:r>
              <a:rPr lang="el-GR" sz="2800" dirty="0"/>
              <a:t>πολλών σε ένα ημερολόγιο ή σε ένα συμβάν. </a:t>
            </a:r>
          </a:p>
          <a:p>
            <a:pPr marL="0" indent="0" algn="just">
              <a:buNone/>
            </a:pPr>
            <a:endParaRPr lang="el-GR" sz="2800" dirty="0" smtClean="0"/>
          </a:p>
        </p:txBody>
      </p:sp>
      <p:pic>
        <p:nvPicPr>
          <p:cNvPr id="4" name="Εικόνα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982" y="805218"/>
            <a:ext cx="7336020" cy="955343"/>
          </a:xfrm>
        </p:spPr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l-GR" dirty="0" smtClean="0"/>
              <a:t>χρήστες</a:t>
            </a:r>
          </a:p>
          <a:p>
            <a:r>
              <a:rPr lang="el-GR" dirty="0" smtClean="0"/>
              <a:t>Πολύ καλά αποτελέσματα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Εικόνα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02" y="1595413"/>
            <a:ext cx="5514478" cy="3754509"/>
          </a:xfrm>
          <a:prstGeom prst="rect">
            <a:avLst/>
          </a:prstGeom>
          <a:noFill/>
        </p:spPr>
      </p:pic>
      <p:pic>
        <p:nvPicPr>
          <p:cNvPr id="5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620" y="769509"/>
            <a:ext cx="8596668" cy="815979"/>
          </a:xfrm>
        </p:spPr>
        <p:txBody>
          <a:bodyPr/>
          <a:lstStyle/>
          <a:p>
            <a:r>
              <a:rPr lang="el-GR" dirty="0" smtClean="0"/>
              <a:t>Προβλήματα</a:t>
            </a:r>
            <a:r>
              <a:rPr lang="en-US" dirty="0" smtClean="0"/>
              <a:t>-</a:t>
            </a:r>
            <a:r>
              <a:rPr lang="el-GR" dirty="0" smtClean="0"/>
              <a:t>Προκλήσεις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201" y="2069297"/>
            <a:ext cx="4184035" cy="3880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u="sng" dirty="0" smtClean="0"/>
              <a:t>ΠΡΟΒΛΗΜΑΤΑ</a:t>
            </a:r>
          </a:p>
          <a:p>
            <a:r>
              <a:rPr lang="el-GR" dirty="0" smtClean="0"/>
              <a:t>Πολλά έτοιμα ημερολόγια στο διαδίκτυο;</a:t>
            </a:r>
          </a:p>
          <a:p>
            <a:r>
              <a:rPr lang="el-GR" dirty="0" smtClean="0"/>
              <a:t>Αποστολή</a:t>
            </a:r>
            <a:r>
              <a:rPr lang="en-US" dirty="0"/>
              <a:t> </a:t>
            </a:r>
            <a:r>
              <a:rPr lang="en-US" dirty="0" smtClean="0"/>
              <a:t>email</a:t>
            </a:r>
            <a:r>
              <a:rPr lang="el-GR" dirty="0" smtClean="0"/>
              <a:t>     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u="sng" dirty="0" smtClean="0"/>
              <a:t>ΠΡΟΚΛΗΣΗ</a:t>
            </a:r>
          </a:p>
          <a:p>
            <a:r>
              <a:rPr lang="el-GR" dirty="0" smtClean="0"/>
              <a:t>Πολλές ανταγωνιστικές εφαρμογές </a:t>
            </a:r>
            <a:r>
              <a:rPr lang="en-US" dirty="0" smtClean="0"/>
              <a:t>calendar</a:t>
            </a:r>
            <a:r>
              <a:rPr lang="el-GR" dirty="0" smtClean="0"/>
              <a:t>          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04119" y="1930400"/>
            <a:ext cx="4184034" cy="3880773"/>
          </a:xfrm>
        </p:spPr>
        <p:txBody>
          <a:bodyPr>
            <a:normAutofit lnSpcReduction="10000"/>
          </a:bodyPr>
          <a:lstStyle/>
          <a:p>
            <a:endParaRPr lang="el-GR" dirty="0" smtClean="0"/>
          </a:p>
          <a:p>
            <a:r>
              <a:rPr lang="el-GR" dirty="0" smtClean="0"/>
              <a:t>Χρήση βασικού ημερολογίου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PHP mailer</a:t>
            </a:r>
          </a:p>
          <a:p>
            <a:endParaRPr lang="el-GR" dirty="0" smtClean="0"/>
          </a:p>
          <a:p>
            <a:endParaRPr lang="el-GR" dirty="0"/>
          </a:p>
          <a:p>
            <a:r>
              <a:rPr lang="el-GR" dirty="0" smtClean="0"/>
              <a:t>Εισαγωγή λεπτομέρειας</a:t>
            </a:r>
            <a:br>
              <a:rPr lang="el-GR" dirty="0" smtClean="0"/>
            </a:br>
            <a:r>
              <a:rPr lang="el-GR" dirty="0" smtClean="0"/>
              <a:t>«Συνδεδεμένοι Χρήστες»</a:t>
            </a:r>
          </a:p>
          <a:p>
            <a:pPr marL="0" indent="0">
              <a:buNone/>
            </a:pPr>
            <a:r>
              <a:rPr lang="el-GR" dirty="0" smtClean="0"/>
              <a:t>Και </a:t>
            </a:r>
          </a:p>
          <a:p>
            <a:pPr marL="0" indent="0">
              <a:buNone/>
            </a:pPr>
            <a:r>
              <a:rPr lang="el-GR" dirty="0"/>
              <a:t> </a:t>
            </a:r>
            <a:r>
              <a:rPr lang="el-GR" dirty="0" smtClean="0"/>
              <a:t>     Κοινοποίηση Γεγονότος αντί για Ημερολόγιο.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44955" y="2511187"/>
            <a:ext cx="64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44955" y="3264089"/>
            <a:ext cx="64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Εικόνα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973" y="759725"/>
            <a:ext cx="8596668" cy="1320800"/>
          </a:xfrm>
        </p:spPr>
        <p:txBody>
          <a:bodyPr/>
          <a:lstStyle/>
          <a:p>
            <a:pPr algn="ctr"/>
            <a:r>
              <a:rPr lang="el-GR" dirty="0" smtClean="0"/>
              <a:t>Μελλοντικές δυνατότητες </a:t>
            </a:r>
            <a:br>
              <a:rPr lang="el-GR" dirty="0" smtClean="0"/>
            </a:br>
            <a:r>
              <a:rPr lang="el-GR" dirty="0" smtClean="0"/>
              <a:t>της Εφαρμογής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lvl="0"/>
            <a:r>
              <a:rPr lang="el-GR" dirty="0"/>
              <a:t>Κοινοποίηση ημερολογίου</a:t>
            </a:r>
            <a:endParaRPr lang="en-US" dirty="0"/>
          </a:p>
          <a:p>
            <a:pPr lvl="0"/>
            <a:r>
              <a:rPr lang="el-GR" dirty="0"/>
              <a:t>Επιβεβαίωση εγγραφής</a:t>
            </a:r>
            <a:endParaRPr lang="en-US" dirty="0"/>
          </a:p>
          <a:p>
            <a:pPr lvl="0"/>
            <a:r>
              <a:rPr lang="el-GR" dirty="0"/>
              <a:t>Ειδοποίηση με </a:t>
            </a:r>
            <a:r>
              <a:rPr lang="en-US" dirty="0"/>
              <a:t>email </a:t>
            </a:r>
            <a:r>
              <a:rPr lang="el-GR" dirty="0"/>
              <a:t>την ημέρα του γεγονότος</a:t>
            </a:r>
            <a:endParaRPr lang="en-US" dirty="0"/>
          </a:p>
          <a:p>
            <a:pPr lvl="0"/>
            <a:r>
              <a:rPr lang="el-GR" dirty="0"/>
              <a:t>Καταχώρηση γεγονότων που επαναλαμβάνονται (εβδομαδιαία, μηνιαία)</a:t>
            </a:r>
            <a:endParaRPr lang="en-US" dirty="0"/>
          </a:p>
          <a:p>
            <a:pPr lvl="0"/>
            <a:r>
              <a:rPr lang="el-GR" dirty="0"/>
              <a:t>Απευθείας καταχώρηση χωρίς </a:t>
            </a:r>
            <a:r>
              <a:rPr lang="en-US" dirty="0"/>
              <a:t>refresh</a:t>
            </a:r>
          </a:p>
          <a:p>
            <a:endParaRPr lang="en-US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689" y="563426"/>
            <a:ext cx="3840075" cy="1320800"/>
          </a:xfrm>
        </p:spPr>
        <p:txBody>
          <a:bodyPr/>
          <a:lstStyle/>
          <a:p>
            <a:r>
              <a:rPr lang="el-GR" dirty="0" smtClean="0"/>
              <a:t>Ευχαριστούμε!</a:t>
            </a:r>
            <a:endParaRPr lang="en-US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  <p:pic>
        <p:nvPicPr>
          <p:cNvPr id="2050" name="Picture 2" descr="Image result for calendar question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19" y="2501106"/>
            <a:ext cx="3098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36892" y="530218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/>
              <a:t>Εργαλεία-</a:t>
            </a:r>
            <a:r>
              <a:rPr lang="en-US" dirty="0"/>
              <a:t>	</a:t>
            </a:r>
            <a:r>
              <a:rPr lang="en-US" b="1" dirty="0" smtClean="0"/>
              <a:t>Server </a:t>
            </a:r>
            <a:r>
              <a:rPr lang="en-US" b="1" dirty="0"/>
              <a:t>Side Technology</a:t>
            </a:r>
            <a:r>
              <a:rPr lang="en-US" dirty="0"/>
              <a:t> </a:t>
            </a:r>
            <a:br>
              <a:rPr lang="en-US" dirty="0"/>
            </a:b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	Apache Server – Web Server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MySqlServer</a:t>
            </a:r>
            <a:r>
              <a:rPr lang="en-US" sz="2400" dirty="0" smtClean="0"/>
              <a:t> – </a:t>
            </a:r>
            <a:r>
              <a:rPr lang="el-GR" sz="2400" dirty="0" smtClean="0"/>
              <a:t>Διακομιστής Βάσης</a:t>
            </a:r>
          </a:p>
          <a:p>
            <a:r>
              <a:rPr lang="en-US" sz="2400" dirty="0" smtClean="0"/>
              <a:t>	SMTP Server </a:t>
            </a:r>
            <a:r>
              <a:rPr lang="el-GR" sz="2400" dirty="0" smtClean="0"/>
              <a:t>της </a:t>
            </a:r>
            <a:r>
              <a:rPr lang="en-US" sz="2400" dirty="0" smtClean="0"/>
              <a:t>Google </a:t>
            </a:r>
            <a:r>
              <a:rPr lang="el-GR" sz="2400" dirty="0" smtClean="0"/>
              <a:t>για την αποστολή των </a:t>
            </a:r>
            <a:r>
              <a:rPr lang="en-US" sz="2400" dirty="0" smtClean="0"/>
              <a:t>emails</a:t>
            </a:r>
          </a:p>
          <a:p>
            <a:r>
              <a:rPr lang="en-US" sz="2400" dirty="0" smtClean="0"/>
              <a:t>	PHP</a:t>
            </a:r>
          </a:p>
          <a:p>
            <a:pPr marL="0" indent="0">
              <a:buNone/>
            </a:pPr>
            <a:endParaRPr lang="en-US" dirty="0" smtClean="0"/>
          </a:p>
          <a:p>
            <a:endParaRPr lang="el-GR" dirty="0"/>
          </a:p>
        </p:txBody>
      </p:sp>
      <p:pic>
        <p:nvPicPr>
          <p:cNvPr id="4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27710" y="574799"/>
            <a:ext cx="8596668" cy="1320800"/>
          </a:xfrm>
        </p:spPr>
        <p:txBody>
          <a:bodyPr/>
          <a:lstStyle/>
          <a:p>
            <a:pPr algn="ctr"/>
            <a:r>
              <a:rPr lang="el-GR" b="1" dirty="0" smtClean="0"/>
              <a:t>Εργαλεία-</a:t>
            </a:r>
            <a:r>
              <a:rPr lang="en-US" b="1" dirty="0" smtClean="0"/>
              <a:t> </a:t>
            </a:r>
            <a:r>
              <a:rPr lang="en-US" b="1" dirty="0"/>
              <a:t>Client Side Technology 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77334" y="1519144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endParaRPr lang="en-US" sz="2400" b="1" dirty="0" smtClean="0"/>
          </a:p>
          <a:p>
            <a:r>
              <a:rPr lang="en-US" sz="2800" dirty="0" smtClean="0"/>
              <a:t>	</a:t>
            </a:r>
            <a:r>
              <a:rPr lang="en-US" sz="2400" dirty="0" smtClean="0"/>
              <a:t>HTML</a:t>
            </a:r>
          </a:p>
          <a:p>
            <a:r>
              <a:rPr lang="en-US" sz="2400" dirty="0" smtClean="0"/>
              <a:t>	CSS</a:t>
            </a:r>
          </a:p>
          <a:p>
            <a:r>
              <a:rPr lang="en-US" sz="2400" dirty="0" smtClean="0"/>
              <a:t>	JavaScript</a:t>
            </a:r>
          </a:p>
          <a:p>
            <a:r>
              <a:rPr lang="en-US" sz="2400" dirty="0" smtClean="0"/>
              <a:t>	Ajax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Bootstrap</a:t>
            </a:r>
          </a:p>
          <a:p>
            <a:endParaRPr lang="el-GR" dirty="0"/>
          </a:p>
        </p:txBody>
      </p:sp>
      <p:pic>
        <p:nvPicPr>
          <p:cNvPr id="4" name="Εικόνα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167" y="855260"/>
            <a:ext cx="8596668" cy="1320800"/>
          </a:xfrm>
        </p:spPr>
        <p:txBody>
          <a:bodyPr/>
          <a:lstStyle/>
          <a:p>
            <a:r>
              <a:rPr lang="el-GR" dirty="0" smtClean="0"/>
              <a:t>Βάση Δεδομένων</a:t>
            </a:r>
            <a:endParaRPr lang="en-US" dirty="0"/>
          </a:p>
        </p:txBody>
      </p:sp>
      <p:pic>
        <p:nvPicPr>
          <p:cNvPr id="5" name="Εικόνα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41" y="1515660"/>
            <a:ext cx="6504021" cy="46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Αρχική Σελίδα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16" y="1624084"/>
            <a:ext cx="8310903" cy="39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/>
              <a:t>Εγγραφή</a:t>
            </a:r>
            <a:endParaRPr lang="el-GR" b="1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19" y="1785009"/>
            <a:ext cx="9357698" cy="4411052"/>
          </a:xfrm>
          <a:prstGeom prst="rect">
            <a:avLst/>
          </a:prstGeom>
        </p:spPr>
      </p:pic>
      <p:pic>
        <p:nvPicPr>
          <p:cNvPr id="5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/>
              <a:t>Έλεγχος  στοιχείων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Υπάρχει </a:t>
            </a:r>
            <a:r>
              <a:rPr lang="el-GR" dirty="0"/>
              <a:t>το «@» </a:t>
            </a:r>
            <a:r>
              <a:rPr lang="el-GR" dirty="0" smtClean="0"/>
              <a:t>; (Επιτρεπτή μορφή </a:t>
            </a:r>
            <a:r>
              <a:rPr lang="el-GR" u="sng" dirty="0" smtClean="0"/>
              <a:t>kati@kati.com</a:t>
            </a:r>
            <a:r>
              <a:rPr lang="el-GR" dirty="0" smtClean="0"/>
              <a:t> </a:t>
            </a:r>
            <a:r>
              <a:rPr lang="el-GR" dirty="0"/>
              <a:t>ή </a:t>
            </a:r>
            <a:r>
              <a:rPr lang="el-GR" u="sng" dirty="0"/>
              <a:t>kati@kati.gr</a:t>
            </a:r>
            <a:r>
              <a:rPr lang="el-GR" dirty="0"/>
              <a:t> ). </a:t>
            </a:r>
            <a:endParaRPr lang="el-GR" dirty="0" smtClean="0"/>
          </a:p>
          <a:p>
            <a:r>
              <a:rPr lang="el-GR" dirty="0" smtClean="0"/>
              <a:t>Η </a:t>
            </a:r>
            <a:r>
              <a:rPr lang="el-GR" dirty="0"/>
              <a:t>μοναδικότητα του email. </a:t>
            </a:r>
          </a:p>
          <a:p>
            <a:r>
              <a:rPr lang="el-GR" dirty="0"/>
              <a:t>Η</a:t>
            </a:r>
            <a:r>
              <a:rPr lang="el-GR" dirty="0" smtClean="0"/>
              <a:t> </a:t>
            </a:r>
            <a:r>
              <a:rPr lang="el-GR" dirty="0"/>
              <a:t>μοναδικότητα του </a:t>
            </a:r>
            <a:r>
              <a:rPr lang="el-GR" dirty="0" err="1"/>
              <a:t>username</a:t>
            </a:r>
            <a:r>
              <a:rPr lang="el-GR" dirty="0"/>
              <a:t>. </a:t>
            </a:r>
          </a:p>
          <a:p>
            <a:r>
              <a:rPr lang="el-GR" dirty="0" smtClean="0"/>
              <a:t>Κωδικοποίηση </a:t>
            </a:r>
            <a:r>
              <a:rPr lang="en-US" dirty="0" smtClean="0"/>
              <a:t>password</a:t>
            </a:r>
          </a:p>
          <a:p>
            <a:r>
              <a:rPr lang="en-US" dirty="0"/>
              <a:t>CRYPT_SHA512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Crypt()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Salt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l-GR" b="1" spc="-50" dirty="0" err="1">
                <a:ea typeface="Times New Roman" panose="02020603050405020304" pitchFamily="18" charset="0"/>
              </a:rPr>
              <a:t>crypt</a:t>
            </a:r>
            <a:r>
              <a:rPr lang="el-GR" b="1" spc="-50" dirty="0">
                <a:ea typeface="Times New Roman" panose="02020603050405020304" pitchFamily="18" charset="0"/>
              </a:rPr>
              <a:t>($</a:t>
            </a:r>
            <a:r>
              <a:rPr lang="el-GR" b="1" spc="-50" dirty="0" err="1">
                <a:ea typeface="Times New Roman" panose="02020603050405020304" pitchFamily="18" charset="0"/>
              </a:rPr>
              <a:t>password</a:t>
            </a:r>
            <a:r>
              <a:rPr lang="el-GR" b="1" spc="-50" dirty="0">
                <a:ea typeface="Times New Roman" panose="02020603050405020304" pitchFamily="18" charset="0"/>
              </a:rPr>
              <a:t>,$</a:t>
            </a:r>
            <a:r>
              <a:rPr lang="el-GR" b="1" spc="-50" dirty="0" err="1">
                <a:ea typeface="Times New Roman" panose="02020603050405020304" pitchFamily="18" charset="0"/>
              </a:rPr>
              <a:t>salt</a:t>
            </a:r>
            <a:r>
              <a:rPr lang="el-GR" b="1" spc="-50" dirty="0">
                <a:ea typeface="Times New Roman" panose="02020603050405020304" pitchFamily="18" charset="0"/>
              </a:rPr>
              <a:t>)</a:t>
            </a:r>
            <a:endParaRPr lang="el-GR" dirty="0"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Εικόνα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226" y="466452"/>
            <a:ext cx="4263156" cy="1320800"/>
          </a:xfrm>
        </p:spPr>
        <p:txBody>
          <a:bodyPr/>
          <a:lstStyle/>
          <a:p>
            <a:r>
              <a:rPr lang="el-GR" dirty="0" smtClean="0"/>
              <a:t>Σύνδεση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660" y="1930400"/>
            <a:ext cx="9478016" cy="2969146"/>
          </a:xfrm>
          <a:prstGeom prst="rect">
            <a:avLst/>
          </a:prstGeom>
        </p:spPr>
      </p:pic>
      <p:pic>
        <p:nvPicPr>
          <p:cNvPr id="5" name="Εικόνα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1" y="0"/>
            <a:ext cx="1547607" cy="11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2551E"/>
      </a:accent1>
      <a:accent2>
        <a:srgbClr val="F05A25"/>
      </a:accent2>
      <a:accent3>
        <a:srgbClr val="EB5A25"/>
      </a:accent3>
      <a:accent4>
        <a:srgbClr val="E76618"/>
      </a:accent4>
      <a:accent5>
        <a:srgbClr val="C42F1A"/>
      </a:accent5>
      <a:accent6>
        <a:srgbClr val="F05825"/>
      </a:accent6>
      <a:hlink>
        <a:srgbClr val="E76618"/>
      </a:hlink>
      <a:folHlink>
        <a:srgbClr val="F0A374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196</Words>
  <Application>Microsoft Office PowerPoint</Application>
  <PresentationFormat>Widescreen</PresentationFormat>
  <Paragraphs>89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Bell MT</vt:lpstr>
      <vt:lpstr>Calibri</vt:lpstr>
      <vt:lpstr>Times New Roman</vt:lpstr>
      <vt:lpstr>Trebuchet MS</vt:lpstr>
      <vt:lpstr>Wingdings 3</vt:lpstr>
      <vt:lpstr>Facet</vt:lpstr>
      <vt:lpstr>SOCIAL CALENDAR PROJECT</vt:lpstr>
      <vt:lpstr>Εισαγωγή</vt:lpstr>
      <vt:lpstr>Εργαλεία- Server Side Technology  </vt:lpstr>
      <vt:lpstr>Εργαλεία- Client Side Technology </vt:lpstr>
      <vt:lpstr>Βάση Δεδομένων</vt:lpstr>
      <vt:lpstr>Αρχική Σελίδα</vt:lpstr>
      <vt:lpstr>Εγγραφή</vt:lpstr>
      <vt:lpstr>Έλεγχος  στοιχείων</vt:lpstr>
      <vt:lpstr>Σύνδεση</vt:lpstr>
      <vt:lpstr>Session works!</vt:lpstr>
      <vt:lpstr>Επιλογές Λογαριασμού</vt:lpstr>
      <vt:lpstr>DDA Calendar</vt:lpstr>
      <vt:lpstr>Καταχώρηση νέου γεγονότος</vt:lpstr>
      <vt:lpstr>Ενέργειες Γεγονότος</vt:lpstr>
      <vt:lpstr>Τροποποίηση</vt:lpstr>
      <vt:lpstr>Κοινοποίηση</vt:lpstr>
      <vt:lpstr>Ειδοποίηση Κοινοποίησης</vt:lpstr>
      <vt:lpstr>Συνδεδεμένοι Χρήστες</vt:lpstr>
      <vt:lpstr>Internal Testing</vt:lpstr>
      <vt:lpstr>Usability Testing</vt:lpstr>
      <vt:lpstr>Προβλήματα-Προκλήσεις</vt:lpstr>
      <vt:lpstr>Μελλοντικές δυνατότητες  της Εφαρμογής </vt:lpstr>
      <vt:lpstr>Ευχαριστούμε!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CALENDAR PROJECT</dc:title>
  <dc:creator>Microsoft</dc:creator>
  <cp:lastModifiedBy>DEBBIE</cp:lastModifiedBy>
  <cp:revision>73</cp:revision>
  <dcterms:created xsi:type="dcterms:W3CDTF">2017-01-10T17:57:44Z</dcterms:created>
  <dcterms:modified xsi:type="dcterms:W3CDTF">2017-01-11T14:49:03Z</dcterms:modified>
</cp:coreProperties>
</file>