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y="5143500" cx="9144000"/>
  <p:notesSz cx="6858000" cy="9144000"/>
  <p:embeddedFontLst>
    <p:embeddedFont>
      <p:font typeface="Raleway"/>
      <p:regular r:id="rId32"/>
      <p:bold r:id="rId33"/>
      <p:italic r:id="rId34"/>
      <p:boldItalic r:id="rId35"/>
    </p:embeddedFont>
    <p:embeddedFont>
      <p:font typeface="Lato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Raleway-bold.fntdata"/><Relationship Id="rId10" Type="http://schemas.openxmlformats.org/officeDocument/2006/relationships/slide" Target="slides/slide6.xml"/><Relationship Id="rId32" Type="http://schemas.openxmlformats.org/officeDocument/2006/relationships/font" Target="fonts/Raleway-regular.fntdata"/><Relationship Id="rId13" Type="http://schemas.openxmlformats.org/officeDocument/2006/relationships/slide" Target="slides/slide9.xml"/><Relationship Id="rId35" Type="http://schemas.openxmlformats.org/officeDocument/2006/relationships/font" Target="fonts/Raleway-boldItalic.fntdata"/><Relationship Id="rId12" Type="http://schemas.openxmlformats.org/officeDocument/2006/relationships/slide" Target="slides/slide8.xml"/><Relationship Id="rId34" Type="http://schemas.openxmlformats.org/officeDocument/2006/relationships/font" Target="fonts/Raleway-italic.fntdata"/><Relationship Id="rId15" Type="http://schemas.openxmlformats.org/officeDocument/2006/relationships/slide" Target="slides/slide11.xml"/><Relationship Id="rId37" Type="http://schemas.openxmlformats.org/officeDocument/2006/relationships/font" Target="fonts/Lato-bold.fntdata"/><Relationship Id="rId14" Type="http://schemas.openxmlformats.org/officeDocument/2006/relationships/slide" Target="slides/slide10.xml"/><Relationship Id="rId36" Type="http://schemas.openxmlformats.org/officeDocument/2006/relationships/font" Target="fonts/Lato-regular.fntdata"/><Relationship Id="rId17" Type="http://schemas.openxmlformats.org/officeDocument/2006/relationships/slide" Target="slides/slide13.xml"/><Relationship Id="rId39" Type="http://schemas.openxmlformats.org/officeDocument/2006/relationships/font" Target="fonts/Lato-boldItalic.fntdata"/><Relationship Id="rId16" Type="http://schemas.openxmlformats.org/officeDocument/2006/relationships/slide" Target="slides/slide12.xml"/><Relationship Id="rId38" Type="http://schemas.openxmlformats.org/officeDocument/2006/relationships/font" Target="fonts/Lato-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Shape 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Shape 7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Shape 77"/>
          <p:cNvSpPr txBox="1"/>
          <p:nvPr>
            <p:ph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de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Shape 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Shape 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Shape 2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de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5" name="Shape 2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Shape 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Shape 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3" name="Shape 3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Shape 3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Shape 3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2" name="Shape 4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Shape 4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9" name="Shape 4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Shape 5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Shape 56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Shape 5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Shape 59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de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63" name="Shape 6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Shape 6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de"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de"/>
              <a:t>Sprint Review</a:t>
            </a:r>
          </a:p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de"/>
              <a:t>08.11.2017 - 14.11.2017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de"/>
              <a:t>Sprint Results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de"/>
              <a:t>Dashboard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Shape 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2746"/>
            <a:ext cx="9144000" cy="49780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Shape 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1" cy="481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Shape 1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1" cy="481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Shape 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1" cy="481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Shape 1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1" cy="481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1" cy="481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Shape 1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1" cy="481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de"/>
              <a:t>Scrum Process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de"/>
              <a:t>Shop</a:t>
            </a:r>
          </a:p>
        </p:txBody>
      </p:sp>
      <p:sp>
        <p:nvSpPr>
          <p:cNvPr id="187" name="Shape 187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8" name="Shape 188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11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ShopUI to present the product</a:t>
            </a:r>
          </a:p>
          <a:p>
            <a:pPr indent="-3111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ShopUI for customers to enter their order(s)</a:t>
            </a:r>
          </a:p>
          <a:p>
            <a:pPr indent="-3111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Registration/Login possible to save one’s data</a:t>
            </a:r>
          </a:p>
          <a:p>
            <a:pPr indent="-3111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Shopping Cart to keep an overview</a:t>
            </a:r>
          </a:p>
          <a:p>
            <a:pPr indent="-311150" lvl="0" marL="457200" rtl="0">
              <a:lnSpc>
                <a:spcPct val="150000"/>
              </a:lnSpc>
              <a:spcBef>
                <a:spcPts val="0"/>
              </a:spcBef>
              <a:buSzPts val="1300"/>
              <a:buChar char="●"/>
            </a:pPr>
            <a:r>
              <a:rPr lang="de"/>
              <a:t>Different payment options possible (optional)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4" name="Shape 194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5" name="Shape 195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hop_ui.png" id="196" name="Shape 1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375" y="0"/>
            <a:ext cx="771524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2" name="Shape 202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3" name="Shape 203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register.png" id="204" name="Shape 2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375" y="0"/>
            <a:ext cx="771524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0" name="Shape 210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1" name="Shape 211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login.png" id="212" name="Shape 2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375" y="0"/>
            <a:ext cx="771524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8" name="Shape 218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9" name="Shape 21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payment.png" id="220" name="Shape 2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375" y="0"/>
            <a:ext cx="771524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6" name="Shape 226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7" name="Shape 227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hopping_cart.png" id="228" name="Shape 2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375" y="0"/>
            <a:ext cx="771524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de"/>
              <a:t>Interaction-API</a:t>
            </a:r>
          </a:p>
        </p:txBody>
      </p:sp>
      <p:sp>
        <p:nvSpPr>
          <p:cNvPr id="234" name="Shape 234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5" name="Shape 235"/>
          <p:cNvSpPr txBox="1"/>
          <p:nvPr>
            <p:ph idx="2" type="body"/>
          </p:nvPr>
        </p:nvSpPr>
        <p:spPr>
          <a:xfrm>
            <a:off x="5174225" y="1352625"/>
            <a:ext cx="3775200" cy="3025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11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Java-based REST-API via the Spark Microframework</a:t>
            </a:r>
          </a:p>
          <a:p>
            <a:pPr indent="-311150" lvl="0" marL="457200" rtl="0">
              <a:lnSpc>
                <a:spcPct val="150000"/>
              </a:lnSpc>
              <a:spcBef>
                <a:spcPts val="0"/>
              </a:spcBef>
              <a:buSzPts val="1300"/>
              <a:buChar char="●"/>
            </a:pPr>
            <a:r>
              <a:rPr lang="de"/>
              <a:t>Delivers the frontends for both the Shop and the Dashboard to the clients</a:t>
            </a: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11150" lvl="0" marL="457200">
              <a:lnSpc>
                <a:spcPct val="150000"/>
              </a:lnSpc>
              <a:spcBef>
                <a:spcPts val="0"/>
              </a:spcBef>
              <a:buSzPts val="1300"/>
              <a:buChar char="●"/>
            </a:pPr>
            <a:r>
              <a:rPr lang="de"/>
              <a:t>Persists data like orders in a database</a:t>
            </a:r>
          </a:p>
        </p:txBody>
      </p:sp>
      <p:pic>
        <p:nvPicPr>
          <p:cNvPr id="236" name="Shape 236"/>
          <p:cNvPicPr preferRelativeResize="0"/>
          <p:nvPr/>
        </p:nvPicPr>
        <p:blipFill rotWithShape="1">
          <a:blip r:embed="rId3">
            <a:alphaModFix/>
          </a:blip>
          <a:srcRect b="0" l="0" r="36784" t="0"/>
          <a:stretch/>
        </p:blipFill>
        <p:spPr>
          <a:xfrm>
            <a:off x="6097450" y="162500"/>
            <a:ext cx="1928775" cy="115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Shape 2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07825" y="2775538"/>
            <a:ext cx="1508025" cy="82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Shape 2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9895" y="0"/>
            <a:ext cx="684421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Shape 243"/>
          <p:cNvSpPr txBox="1"/>
          <p:nvPr/>
        </p:nvSpPr>
        <p:spPr>
          <a:xfrm>
            <a:off x="4858850" y="431900"/>
            <a:ext cx="5653800" cy="6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de" sz="2400"/>
              <a:t>Interaction-API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de"/>
              <a:t>Our Schedule</a:t>
            </a:r>
          </a:p>
        </p:txBody>
      </p:sp>
      <p:sp>
        <p:nvSpPr>
          <p:cNvPr id="98" name="Shape 98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11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Thursday’s: In-person sprint planning</a:t>
            </a:r>
          </a:p>
          <a:p>
            <a:pPr indent="-3111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Friday - Sunday: Working on tasks, Scrums via Slack if adequate</a:t>
            </a:r>
          </a:p>
          <a:p>
            <a:pPr indent="-3111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Monday: Scrum via Skype</a:t>
            </a:r>
          </a:p>
          <a:p>
            <a:pPr indent="-3111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Tuesday: Finish tasks, prepare sprint review</a:t>
            </a:r>
          </a:p>
          <a:p>
            <a:pPr indent="-311150" lvl="0" marL="457200" rtl="0">
              <a:lnSpc>
                <a:spcPct val="150000"/>
              </a:lnSpc>
              <a:spcBef>
                <a:spcPts val="0"/>
              </a:spcBef>
              <a:buSzPts val="1300"/>
              <a:buChar char="●"/>
            </a:pPr>
            <a:r>
              <a:rPr lang="de"/>
              <a:t>Wednesday: Sprint review, afterwards short retrospective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de"/>
              <a:t>Tools We Use</a:t>
            </a:r>
          </a:p>
        </p:txBody>
      </p:sp>
      <p:sp>
        <p:nvSpPr>
          <p:cNvPr id="105" name="Shape 105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11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GitLab: Code &amp; task/feature management</a:t>
            </a:r>
          </a:p>
          <a:p>
            <a:pPr indent="-3111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Slack: Daily communication</a:t>
            </a:r>
          </a:p>
          <a:p>
            <a:pPr indent="-3111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Skype: Weekly online meetings</a:t>
            </a:r>
          </a:p>
          <a:p>
            <a:pPr indent="-311150" lvl="0" marL="457200" rtl="0">
              <a:lnSpc>
                <a:spcPct val="150000"/>
              </a:lnSpc>
              <a:spcBef>
                <a:spcPts val="0"/>
              </a:spcBef>
              <a:buSzPts val="1300"/>
              <a:buChar char="●"/>
            </a:pPr>
            <a:r>
              <a:rPr lang="de"/>
              <a:t>Google Drive: Collaborative work on documents</a:t>
            </a:r>
          </a:p>
        </p:txBody>
      </p:sp>
      <p:sp>
        <p:nvSpPr>
          <p:cNvPr id="106" name="Shape 106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de"/>
              <a:t>Closer Look at GitLab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